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29"/>
  </p:notesMasterIdLst>
  <p:sldIdLst>
    <p:sldId id="256" r:id="rId5"/>
    <p:sldId id="257" r:id="rId6"/>
    <p:sldId id="258" r:id="rId7"/>
    <p:sldId id="259" r:id="rId8"/>
    <p:sldId id="260" r:id="rId9"/>
    <p:sldId id="261" r:id="rId10"/>
    <p:sldId id="262" r:id="rId11"/>
    <p:sldId id="286" r:id="rId12"/>
    <p:sldId id="263" r:id="rId13"/>
    <p:sldId id="288" r:id="rId14"/>
    <p:sldId id="289" r:id="rId15"/>
    <p:sldId id="290" r:id="rId16"/>
    <p:sldId id="291" r:id="rId17"/>
    <p:sldId id="265" r:id="rId18"/>
    <p:sldId id="292" r:id="rId19"/>
    <p:sldId id="293" r:id="rId20"/>
    <p:sldId id="295" r:id="rId21"/>
    <p:sldId id="294" r:id="rId22"/>
    <p:sldId id="296" r:id="rId23"/>
    <p:sldId id="299" r:id="rId24"/>
    <p:sldId id="300" r:id="rId25"/>
    <p:sldId id="301" r:id="rId26"/>
    <p:sldId id="285" r:id="rId27"/>
    <p:sldId id="302"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Raleway" pitchFamily="2" charset="0"/>
      <p:regular r:id="rId38"/>
      <p:bold r:id="rId39"/>
      <p:italic r:id="rId40"/>
      <p:boldItalic r:id="rId41"/>
    </p:embeddedFont>
    <p:embeddedFont>
      <p:font typeface="Raleway Medium" pitchFamily="2" charset="0"/>
      <p:regular r:id="rId42"/>
      <p:bold r:id="rId43"/>
      <p:italic r:id="rId44"/>
      <p:boldItalic r:id="rId45"/>
    </p:embeddedFont>
    <p:embeddedFont>
      <p:font typeface="Work Sans" pitchFamily="2" charset="0"/>
      <p:regular r:id="rId46"/>
      <p:bold r:id="rId47"/>
      <p:italic r:id="rId48"/>
      <p:boldItalic r:id="rId49"/>
    </p:embeddedFont>
    <p:embeddedFont>
      <p:font typeface="Work Sans Light" pitchFamily="2" charset="0"/>
      <p:regular r:id="rId50"/>
      <p:bold r:id="rId51"/>
      <p:italic r:id="rId52"/>
      <p:boldItalic r:id="rId53"/>
    </p:embeddedFont>
    <p:embeddedFont>
      <p:font typeface="Work Sans Medium"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9C9C"/>
    <a:srgbClr val="B9B9B9"/>
    <a:srgbClr val="5EA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1D7EF-7DF8-4339-928B-5E0F8A939CE9}" v="136" dt="2022-09-30T21:07:32.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p:scale>
          <a:sx n="140" d="100"/>
          <a:sy n="140" d="100"/>
        </p:scale>
        <p:origin x="97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font" Target="fonts/font25.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8" Type="http://schemas.openxmlformats.org/officeDocument/2006/relationships/slide" Target="slides/slide4.xml"/><Relationship Id="rId51" Type="http://schemas.openxmlformats.org/officeDocument/2006/relationships/font" Target="fonts/font2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6495c3f6b_0_1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6495c3f6b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352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125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11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643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36495c3f6b_0_1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36495c3f6b_0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40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141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2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55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379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6495c3f6b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6495c3f6b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054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64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520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6495c3f6b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6495c3f6b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6495c3f6b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6495c3f6b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90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6495c3f6b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6495c3f6b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6495c3f6b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6495c3f6b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6495c3f6b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6495c3f6b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495c3f6b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495c3f6b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6495c3f6b_0_1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6495c3f6b_0_1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6495c3f6b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6495c3f6b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745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773cfbe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773cfbe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1"/>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4" name="Google Shape;54;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11"/>
          <p:cNvSpPr/>
          <p:nvPr/>
        </p:nvSpPr>
        <p:spPr>
          <a:xfrm>
            <a:off x="-56950" y="-31625"/>
            <a:ext cx="278400" cy="517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 Cover">
  <p:cSld name="TITLE_1">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840500" y="253600"/>
            <a:ext cx="3869700" cy="15474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666666"/>
              </a:buClr>
              <a:buSzPts val="4000"/>
              <a:buFont typeface="Raleway Medium"/>
              <a:buNone/>
              <a:defRPr sz="4000">
                <a:solidFill>
                  <a:srgbClr val="666666"/>
                </a:solidFill>
                <a:latin typeface="Raleway Medium"/>
                <a:ea typeface="Raleway Medium"/>
                <a:cs typeface="Raleway Medium"/>
                <a:sym typeface="Raleway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p:nvPr/>
        </p:nvSpPr>
        <p:spPr>
          <a:xfrm>
            <a:off x="-31625" y="-53700"/>
            <a:ext cx="278400" cy="525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59">
          <p15:clr>
            <a:srgbClr val="FF9900"/>
          </p15:clr>
        </p15:guide>
        <p15:guide id="2" orient="horz" pos="1134">
          <p15:clr>
            <a:srgbClr val="FF9900"/>
          </p15:clr>
        </p15:guide>
        <p15:guide id="3" pos="523">
          <p15:clr>
            <a:srgbClr val="FF9900"/>
          </p15:clr>
        </p15:guide>
        <p15:guide id="4" pos="3032">
          <p15:clr>
            <a:srgbClr val="FF990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4"/>
          <p:cNvSpPr/>
          <p:nvPr/>
        </p:nvSpPr>
        <p:spPr>
          <a:xfrm>
            <a:off x="-25325" y="-15750"/>
            <a:ext cx="278400" cy="517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30" name="Google Shape;30;p5"/>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34" name="Google Shape;34;p6"/>
          <p:cNvPicPr preferRelativeResize="0"/>
          <p:nvPr/>
        </p:nvPicPr>
        <p:blipFill rotWithShape="1">
          <a:blip r:embed="rId2">
            <a:alphaModFix/>
          </a:blip>
          <a:srcRect l="22441" t="20097" r="22485" b="21275"/>
          <a:stretch/>
        </p:blipFill>
        <p:spPr>
          <a:xfrm>
            <a:off x="8511500" y="0"/>
            <a:ext cx="632499" cy="673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5" name="Google Shape;45;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chart-studio.plotly.com/~edo96/1.embe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lotly.com/~edo96/3.embe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https://plotly.com/~edo96/6.embed"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510450" y="186350"/>
            <a:ext cx="8123100" cy="2783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b="1" dirty="0">
                <a:latin typeface="Raleway"/>
                <a:ea typeface="Raleway"/>
                <a:cs typeface="Raleway"/>
                <a:sym typeface="Raleway"/>
              </a:rPr>
              <a:t>Energy</a:t>
            </a:r>
            <a:r>
              <a:rPr lang="en-GB" dirty="0">
                <a:latin typeface="Raleway"/>
                <a:ea typeface="Raleway"/>
                <a:cs typeface="Raleway"/>
                <a:sym typeface="Raleway"/>
              </a:rPr>
              <a:t>:</a:t>
            </a:r>
            <a:endParaRPr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The City, </a:t>
            </a:r>
            <a:endParaRPr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The World and</a:t>
            </a:r>
            <a:endParaRPr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The Forecast</a:t>
            </a:r>
            <a:endParaRPr dirty="0">
              <a:latin typeface="Raleway"/>
              <a:ea typeface="Raleway"/>
              <a:cs typeface="Raleway"/>
              <a:sym typeface="Raleway"/>
            </a:endParaRPr>
          </a:p>
        </p:txBody>
      </p:sp>
      <p:pic>
        <p:nvPicPr>
          <p:cNvPr id="67" name="Google Shape;67;p14"/>
          <p:cNvPicPr preferRelativeResize="0"/>
          <p:nvPr/>
        </p:nvPicPr>
        <p:blipFill rotWithShape="1">
          <a:blip r:embed="rId3">
            <a:alphaModFix/>
          </a:blip>
          <a:srcRect l="22441" t="20097" r="22485" b="21275"/>
          <a:stretch/>
        </p:blipFill>
        <p:spPr>
          <a:xfrm>
            <a:off x="8113950" y="0"/>
            <a:ext cx="1030050" cy="1096551"/>
          </a:xfrm>
          <a:prstGeom prst="rect">
            <a:avLst/>
          </a:prstGeom>
          <a:noFill/>
          <a:ln>
            <a:noFill/>
          </a:ln>
        </p:spPr>
      </p:pic>
      <p:sp>
        <p:nvSpPr>
          <p:cNvPr id="2" name="Google Shape;66;p14">
            <a:extLst>
              <a:ext uri="{FF2B5EF4-FFF2-40B4-BE49-F238E27FC236}">
                <a16:creationId xmlns:a16="http://schemas.microsoft.com/office/drawing/2014/main" id="{229EF51D-DCF0-66D8-AA45-B88C597EF0A4}"/>
              </a:ext>
            </a:extLst>
          </p:cNvPr>
          <p:cNvSpPr txBox="1">
            <a:spLocks/>
          </p:cNvSpPr>
          <p:nvPr/>
        </p:nvSpPr>
        <p:spPr>
          <a:xfrm>
            <a:off x="591264" y="2970050"/>
            <a:ext cx="4668253" cy="980840"/>
          </a:xfrm>
          <a:prstGeom prst="rect">
            <a:avLst/>
          </a:prstGeom>
          <a:noFill/>
          <a:ln>
            <a:noFill/>
          </a:ln>
        </p:spPr>
        <p:txBody>
          <a:bodyPr spcFirstLastPara="1" wrap="square" lIns="91425" tIns="91425" rIns="91425" bIns="91425" anchor="b" anchorCtr="0">
            <a:normAutofit fontScale="3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n-GB" dirty="0">
                <a:latin typeface="Raleway"/>
                <a:ea typeface="Raleway"/>
                <a:cs typeface="Raleway"/>
                <a:sym typeface="Raleway"/>
              </a:rPr>
              <a:t>Exploring past and future energy consumption patterns worldwide and in countries with top performing Smart Cities.</a:t>
            </a:r>
          </a:p>
        </p:txBody>
      </p:sp>
      <p:sp>
        <p:nvSpPr>
          <p:cNvPr id="5" name="Google Shape;66;p14">
            <a:extLst>
              <a:ext uri="{FF2B5EF4-FFF2-40B4-BE49-F238E27FC236}">
                <a16:creationId xmlns:a16="http://schemas.microsoft.com/office/drawing/2014/main" id="{36CEE589-C121-7861-6512-72685041DDA8}"/>
              </a:ext>
            </a:extLst>
          </p:cNvPr>
          <p:cNvSpPr txBox="1">
            <a:spLocks/>
          </p:cNvSpPr>
          <p:nvPr/>
        </p:nvSpPr>
        <p:spPr>
          <a:xfrm>
            <a:off x="1695441" y="4299359"/>
            <a:ext cx="2953709" cy="553239"/>
          </a:xfrm>
          <a:prstGeom prst="rect">
            <a:avLst/>
          </a:prstGeom>
          <a:noFill/>
          <a:ln>
            <a:noFill/>
          </a:ln>
        </p:spPr>
        <p:txBody>
          <a:bodyPr spcFirstLastPara="1" wrap="square" lIns="91425" tIns="91425" rIns="91425" bIns="91425" anchor="b" anchorCtr="0">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s-ES" dirty="0">
                <a:latin typeface="Raleway"/>
                <a:ea typeface="Raleway"/>
                <a:cs typeface="Raleway"/>
                <a:sym typeface="Raleway"/>
              </a:rPr>
              <a:t>POWERED BY </a:t>
            </a:r>
            <a:endParaRPr lang="en-GB" dirty="0">
              <a:latin typeface="Raleway"/>
              <a:ea typeface="Raleway"/>
              <a:cs typeface="Raleway"/>
              <a:sym typeface="Raleway"/>
            </a:endParaRPr>
          </a:p>
        </p:txBody>
      </p:sp>
      <p:pic>
        <p:nvPicPr>
          <p:cNvPr id="7" name="Picture 6" descr="A blue and white logo&#10;&#10;Description automatically generated with medium confidence">
            <a:extLst>
              <a:ext uri="{FF2B5EF4-FFF2-40B4-BE49-F238E27FC236}">
                <a16:creationId xmlns:a16="http://schemas.microsoft.com/office/drawing/2014/main" id="{2C0BF624-21AF-3A2B-5A18-77EBAD937D53}"/>
              </a:ext>
            </a:extLst>
          </p:cNvPr>
          <p:cNvPicPr>
            <a:picLocks noChangeAspect="1"/>
          </p:cNvPicPr>
          <p:nvPr/>
        </p:nvPicPr>
        <p:blipFill>
          <a:blip r:embed="rId4"/>
          <a:stretch>
            <a:fillRect/>
          </a:stretch>
        </p:blipFill>
        <p:spPr>
          <a:xfrm>
            <a:off x="5933369" y="4191882"/>
            <a:ext cx="1809322" cy="753884"/>
          </a:xfrm>
          <a:prstGeom prst="rect">
            <a:avLst/>
          </a:prstGeom>
        </p:spPr>
      </p:pic>
      <p:pic>
        <p:nvPicPr>
          <p:cNvPr id="8" name="Picture 7" descr="A blue and white logo&#10;&#10;Description automatically generated with medium confidence">
            <a:extLst>
              <a:ext uri="{FF2B5EF4-FFF2-40B4-BE49-F238E27FC236}">
                <a16:creationId xmlns:a16="http://schemas.microsoft.com/office/drawing/2014/main" id="{8C87EBCB-3197-C350-93E6-70D8E978A805}"/>
              </a:ext>
            </a:extLst>
          </p:cNvPr>
          <p:cNvPicPr>
            <a:picLocks noChangeAspect="1"/>
          </p:cNvPicPr>
          <p:nvPr/>
        </p:nvPicPr>
        <p:blipFill rotWithShape="1">
          <a:blip r:embed="rId4"/>
          <a:srcRect l="12871" r="44946"/>
          <a:stretch/>
        </p:blipFill>
        <p:spPr>
          <a:xfrm>
            <a:off x="4876015" y="4186308"/>
            <a:ext cx="763228" cy="753884"/>
          </a:xfrm>
          <a:prstGeom prst="rect">
            <a:avLst/>
          </a:prstGeom>
        </p:spPr>
      </p:pic>
      <p:sp>
        <p:nvSpPr>
          <p:cNvPr id="10" name="Google Shape;66;p14">
            <a:extLst>
              <a:ext uri="{FF2B5EF4-FFF2-40B4-BE49-F238E27FC236}">
                <a16:creationId xmlns:a16="http://schemas.microsoft.com/office/drawing/2014/main" id="{EB118B8F-22DC-9A22-93A3-13DC9DD52FE8}"/>
              </a:ext>
            </a:extLst>
          </p:cNvPr>
          <p:cNvSpPr txBox="1">
            <a:spLocks/>
          </p:cNvSpPr>
          <p:nvPr/>
        </p:nvSpPr>
        <p:spPr>
          <a:xfrm>
            <a:off x="5592424" y="4386953"/>
            <a:ext cx="315033" cy="5532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s-ES" sz="4000" dirty="0">
                <a:latin typeface="Raleway"/>
                <a:ea typeface="Raleway"/>
                <a:cs typeface="Raleway"/>
                <a:sym typeface="Raleway"/>
              </a:rPr>
              <a:t>-</a:t>
            </a:r>
            <a:endParaRPr lang="en-GB" sz="4000" dirty="0">
              <a:latin typeface="Raleway"/>
              <a:ea typeface="Raleway"/>
              <a:cs typeface="Raleway"/>
              <a:sym typeface="Raleway"/>
            </a:endParaRPr>
          </a:p>
        </p:txBody>
      </p:sp>
      <p:pic>
        <p:nvPicPr>
          <p:cNvPr id="11" name="Picture 10">
            <a:extLst>
              <a:ext uri="{FF2B5EF4-FFF2-40B4-BE49-F238E27FC236}">
                <a16:creationId xmlns:a16="http://schemas.microsoft.com/office/drawing/2014/main" id="{1A290ADC-0483-CB01-E345-81725719CDD6}"/>
              </a:ext>
            </a:extLst>
          </p:cNvPr>
          <p:cNvPicPr>
            <a:picLocks noChangeAspect="1"/>
          </p:cNvPicPr>
          <p:nvPr/>
        </p:nvPicPr>
        <p:blipFill rotWithShape="1">
          <a:blip r:embed="rId5"/>
          <a:srcRect r="55570"/>
          <a:stretch/>
        </p:blipFill>
        <p:spPr>
          <a:xfrm>
            <a:off x="5102791" y="282275"/>
            <a:ext cx="2391650" cy="22696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03</a:t>
            </a:r>
            <a:r>
              <a:rPr lang="en-GB" dirty="0">
                <a:latin typeface="Raleway"/>
                <a:ea typeface="Raleway"/>
                <a:cs typeface="Raleway"/>
                <a:sym typeface="Raleway"/>
              </a:rPr>
              <a:t> WEC Exploratory Data Analysis</a:t>
            </a:r>
            <a:endParaRPr dirty="0">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684080" y="789125"/>
            <a:ext cx="4585750" cy="307777"/>
          </a:xfrm>
          <a:prstGeom prst="rect">
            <a:avLst/>
          </a:prstGeom>
          <a:noFill/>
        </p:spPr>
        <p:txBody>
          <a:bodyPr wrap="square">
            <a:spAutoFit/>
          </a:bodyPr>
          <a:lstStyle/>
          <a:p>
            <a:r>
              <a:rPr lang="es-ES" dirty="0">
                <a:solidFill>
                  <a:srgbClr val="9C9C9C"/>
                </a:solidFill>
                <a:latin typeface="Work Sans"/>
                <a:sym typeface="Work Sans"/>
              </a:rPr>
              <a:t>W</a:t>
            </a:r>
            <a:r>
              <a:rPr lang="en-GB" dirty="0">
                <a:solidFill>
                  <a:srgbClr val="9C9C9C"/>
                </a:solidFill>
                <a:latin typeface="Work Sans"/>
                <a:sym typeface="Work Sans"/>
              </a:rPr>
              <a:t>here the world stands now ?</a:t>
            </a:r>
            <a:endParaRPr lang="en-GB" dirty="0"/>
          </a:p>
        </p:txBody>
      </p:sp>
      <p:pic>
        <p:nvPicPr>
          <p:cNvPr id="8" name="Picture 7" descr="Graphical user interface&#10;&#10;Description automatically generated">
            <a:extLst>
              <a:ext uri="{FF2B5EF4-FFF2-40B4-BE49-F238E27FC236}">
                <a16:creationId xmlns:a16="http://schemas.microsoft.com/office/drawing/2014/main" id="{1979004B-20AC-4008-AEC2-A2B9E74FDC06}"/>
              </a:ext>
            </a:extLst>
          </p:cNvPr>
          <p:cNvPicPr>
            <a:picLocks noChangeAspect="1"/>
          </p:cNvPicPr>
          <p:nvPr/>
        </p:nvPicPr>
        <p:blipFill>
          <a:blip r:embed="rId3"/>
          <a:stretch>
            <a:fillRect/>
          </a:stretch>
        </p:blipFill>
        <p:spPr>
          <a:xfrm>
            <a:off x="1423164" y="1096902"/>
            <a:ext cx="5923609" cy="3849600"/>
          </a:xfrm>
          <a:prstGeom prst="rect">
            <a:avLst/>
          </a:prstGeom>
        </p:spPr>
      </p:pic>
    </p:spTree>
    <p:extLst>
      <p:ext uri="{BB962C8B-B14F-4D97-AF65-F5344CB8AC3E}">
        <p14:creationId xmlns:p14="http://schemas.microsoft.com/office/powerpoint/2010/main" val="655420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03</a:t>
            </a:r>
            <a:r>
              <a:rPr lang="en-GB" dirty="0">
                <a:latin typeface="Raleway"/>
                <a:ea typeface="Raleway"/>
                <a:cs typeface="Raleway"/>
                <a:sym typeface="Raleway"/>
              </a:rPr>
              <a:t> WEC Exploratory Data Analysis</a:t>
            </a:r>
            <a:endParaRPr dirty="0">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684080" y="789125"/>
            <a:ext cx="4585750" cy="307777"/>
          </a:xfrm>
          <a:prstGeom prst="rect">
            <a:avLst/>
          </a:prstGeom>
          <a:noFill/>
        </p:spPr>
        <p:txBody>
          <a:bodyPr wrap="square">
            <a:spAutoFit/>
          </a:bodyPr>
          <a:lstStyle/>
          <a:p>
            <a:r>
              <a:rPr lang="es-ES" dirty="0">
                <a:solidFill>
                  <a:srgbClr val="9C9C9C"/>
                </a:solidFill>
                <a:latin typeface="Work Sans"/>
                <a:sym typeface="Work Sans"/>
              </a:rPr>
              <a:t>W</a:t>
            </a:r>
            <a:r>
              <a:rPr lang="en-GB" dirty="0">
                <a:solidFill>
                  <a:srgbClr val="9C9C9C"/>
                </a:solidFill>
                <a:latin typeface="Work Sans"/>
                <a:sym typeface="Work Sans"/>
              </a:rPr>
              <a:t>here the world stands now ?</a:t>
            </a:r>
            <a:endParaRPr lang="en-GB" dirty="0"/>
          </a:p>
        </p:txBody>
      </p:sp>
      <p:pic>
        <p:nvPicPr>
          <p:cNvPr id="6" name="Picture 5" descr="Chart, waterfall chart&#10;&#10;Description automatically generated">
            <a:extLst>
              <a:ext uri="{FF2B5EF4-FFF2-40B4-BE49-F238E27FC236}">
                <a16:creationId xmlns:a16="http://schemas.microsoft.com/office/drawing/2014/main" id="{DB10BD45-8B59-FDD0-EC49-A9EE8001DCE1}"/>
              </a:ext>
            </a:extLst>
          </p:cNvPr>
          <p:cNvPicPr>
            <a:picLocks noChangeAspect="1"/>
          </p:cNvPicPr>
          <p:nvPr/>
        </p:nvPicPr>
        <p:blipFill>
          <a:blip r:embed="rId3"/>
          <a:stretch>
            <a:fillRect/>
          </a:stretch>
        </p:blipFill>
        <p:spPr>
          <a:xfrm>
            <a:off x="727512" y="1096902"/>
            <a:ext cx="5435760" cy="3860959"/>
          </a:xfrm>
          <a:prstGeom prst="rect">
            <a:avLst/>
          </a:prstGeom>
        </p:spPr>
      </p:pic>
      <p:sp>
        <p:nvSpPr>
          <p:cNvPr id="11" name="TextBox 10">
            <a:extLst>
              <a:ext uri="{FF2B5EF4-FFF2-40B4-BE49-F238E27FC236}">
                <a16:creationId xmlns:a16="http://schemas.microsoft.com/office/drawing/2014/main" id="{30590F09-C213-9E4A-921E-EC4283A232BE}"/>
              </a:ext>
            </a:extLst>
          </p:cNvPr>
          <p:cNvSpPr txBox="1"/>
          <p:nvPr/>
        </p:nvSpPr>
        <p:spPr>
          <a:xfrm>
            <a:off x="6316708" y="2571750"/>
            <a:ext cx="2980728" cy="369332"/>
          </a:xfrm>
          <a:prstGeom prst="rect">
            <a:avLst/>
          </a:prstGeom>
          <a:noFill/>
        </p:spPr>
        <p:txBody>
          <a:bodyPr wrap="square">
            <a:spAutoFit/>
          </a:bodyPr>
          <a:lstStyle/>
          <a:p>
            <a:r>
              <a:rPr lang="en-GB" sz="1800" dirty="0">
                <a:solidFill>
                  <a:schemeClr val="tx1"/>
                </a:solidFill>
                <a:hlinkClick r:id="rId4">
                  <a:extLst>
                    <a:ext uri="{A12FA001-AC4F-418D-AE19-62706E023703}">
                      <ahyp:hlinkClr xmlns:ahyp="http://schemas.microsoft.com/office/drawing/2018/hyperlinkcolor" val="tx"/>
                    </a:ext>
                  </a:extLst>
                </a:hlinkClick>
              </a:rPr>
              <a:t>Interact with the plot</a:t>
            </a:r>
            <a:r>
              <a:rPr lang="en-GB" sz="1800" dirty="0">
                <a:solidFill>
                  <a:schemeClr val="tx1"/>
                </a:solidFill>
              </a:rPr>
              <a:t> !</a:t>
            </a:r>
          </a:p>
        </p:txBody>
      </p:sp>
    </p:spTree>
    <p:extLst>
      <p:ext uri="{BB962C8B-B14F-4D97-AF65-F5344CB8AC3E}">
        <p14:creationId xmlns:p14="http://schemas.microsoft.com/office/powerpoint/2010/main" val="57800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03</a:t>
            </a:r>
            <a:r>
              <a:rPr lang="en-GB" dirty="0">
                <a:latin typeface="Raleway"/>
                <a:ea typeface="Raleway"/>
                <a:cs typeface="Raleway"/>
                <a:sym typeface="Raleway"/>
              </a:rPr>
              <a:t> WEC &amp; GHG Exploratory Data Analysis</a:t>
            </a:r>
            <a:endParaRPr dirty="0">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311700" y="702875"/>
            <a:ext cx="7408017" cy="307777"/>
          </a:xfrm>
          <a:prstGeom prst="rect">
            <a:avLst/>
          </a:prstGeom>
          <a:noFill/>
        </p:spPr>
        <p:txBody>
          <a:bodyPr wrap="square">
            <a:spAutoFit/>
          </a:bodyPr>
          <a:lstStyle/>
          <a:p>
            <a:r>
              <a:rPr lang="es-ES" dirty="0">
                <a:solidFill>
                  <a:srgbClr val="9C9C9C"/>
                </a:solidFill>
                <a:latin typeface="Work Sans"/>
                <a:sym typeface="Work Sans"/>
              </a:rPr>
              <a:t>Top 10 GHG </a:t>
            </a:r>
            <a:r>
              <a:rPr lang="es-ES" dirty="0" err="1">
                <a:solidFill>
                  <a:srgbClr val="9C9C9C"/>
                </a:solidFill>
                <a:latin typeface="Work Sans"/>
                <a:sym typeface="Work Sans"/>
              </a:rPr>
              <a:t>emitters</a:t>
            </a:r>
            <a:r>
              <a:rPr lang="es-ES" dirty="0">
                <a:solidFill>
                  <a:srgbClr val="9C9C9C"/>
                </a:solidFill>
                <a:latin typeface="Work Sans"/>
                <a:sym typeface="Work Sans"/>
              </a:rPr>
              <a:t> vs Top 10 SCI country </a:t>
            </a:r>
            <a:r>
              <a:rPr lang="es-ES" dirty="0" err="1">
                <a:solidFill>
                  <a:srgbClr val="9C9C9C"/>
                </a:solidFill>
                <a:latin typeface="Work Sans"/>
                <a:sym typeface="Work Sans"/>
              </a:rPr>
              <a:t>consumption</a:t>
            </a:r>
            <a:r>
              <a:rPr lang="es-ES" dirty="0">
                <a:solidFill>
                  <a:srgbClr val="9C9C9C"/>
                </a:solidFill>
                <a:latin typeface="Work Sans"/>
                <a:sym typeface="Work Sans"/>
              </a:rPr>
              <a:t> </a:t>
            </a:r>
            <a:r>
              <a:rPr lang="es-ES" dirty="0" err="1">
                <a:solidFill>
                  <a:srgbClr val="9C9C9C"/>
                </a:solidFill>
                <a:latin typeface="Work Sans"/>
                <a:sym typeface="Work Sans"/>
              </a:rPr>
              <a:t>profiles</a:t>
            </a:r>
            <a:r>
              <a:rPr lang="es-ES" dirty="0">
                <a:solidFill>
                  <a:srgbClr val="9C9C9C"/>
                </a:solidFill>
                <a:latin typeface="Work Sans"/>
                <a:sym typeface="Work Sans"/>
              </a:rPr>
              <a:t> (per </a:t>
            </a:r>
            <a:r>
              <a:rPr lang="es-ES" dirty="0" err="1">
                <a:solidFill>
                  <a:srgbClr val="9C9C9C"/>
                </a:solidFill>
                <a:latin typeface="Work Sans"/>
                <a:sym typeface="Work Sans"/>
              </a:rPr>
              <a:t>capita</a:t>
            </a:r>
            <a:r>
              <a:rPr lang="es-ES" dirty="0">
                <a:solidFill>
                  <a:srgbClr val="9C9C9C"/>
                </a:solidFill>
                <a:latin typeface="Work Sans"/>
                <a:sym typeface="Work Sans"/>
              </a:rPr>
              <a:t>)</a:t>
            </a:r>
            <a:endParaRPr lang="en-GB" dirty="0"/>
          </a:p>
        </p:txBody>
      </p:sp>
      <p:sp>
        <p:nvSpPr>
          <p:cNvPr id="4" name="TextBox 3">
            <a:extLst>
              <a:ext uri="{FF2B5EF4-FFF2-40B4-BE49-F238E27FC236}">
                <a16:creationId xmlns:a16="http://schemas.microsoft.com/office/drawing/2014/main" id="{59233A02-9E7B-853F-7EBB-84F728E03F2D}"/>
              </a:ext>
            </a:extLst>
          </p:cNvPr>
          <p:cNvSpPr txBox="1"/>
          <p:nvPr/>
        </p:nvSpPr>
        <p:spPr>
          <a:xfrm>
            <a:off x="5929987" y="3574286"/>
            <a:ext cx="1789730" cy="646331"/>
          </a:xfrm>
          <a:prstGeom prst="rect">
            <a:avLst/>
          </a:prstGeom>
          <a:noFill/>
        </p:spPr>
        <p:txBody>
          <a:bodyPr wrap="square">
            <a:spAutoFit/>
          </a:bodyPr>
          <a:lstStyle/>
          <a:p>
            <a:r>
              <a:rPr lang="en-GB" sz="1800" dirty="0">
                <a:solidFill>
                  <a:schemeClr val="tx1"/>
                </a:solidFill>
                <a:hlinkClick r:id="rId3">
                  <a:extLst>
                    <a:ext uri="{A12FA001-AC4F-418D-AE19-62706E023703}">
                      <ahyp:hlinkClr xmlns:ahyp="http://schemas.microsoft.com/office/drawing/2018/hyperlinkcolor" val="tx"/>
                    </a:ext>
                  </a:extLst>
                </a:hlinkClick>
              </a:rPr>
              <a:t>Interact with the plot</a:t>
            </a:r>
            <a:r>
              <a:rPr lang="en-GB" sz="1800" dirty="0">
                <a:solidFill>
                  <a:schemeClr val="tx1"/>
                </a:solidFill>
              </a:rPr>
              <a:t> !</a:t>
            </a:r>
          </a:p>
        </p:txBody>
      </p:sp>
      <p:pic>
        <p:nvPicPr>
          <p:cNvPr id="9" name="Picture 8" descr="Chart, bar chart&#10;&#10;Description automatically generated">
            <a:extLst>
              <a:ext uri="{FF2B5EF4-FFF2-40B4-BE49-F238E27FC236}">
                <a16:creationId xmlns:a16="http://schemas.microsoft.com/office/drawing/2014/main" id="{AEE9A287-D27F-3C04-5D65-5222E6018DBA}"/>
              </a:ext>
            </a:extLst>
          </p:cNvPr>
          <p:cNvPicPr>
            <a:picLocks noChangeAspect="1"/>
          </p:cNvPicPr>
          <p:nvPr/>
        </p:nvPicPr>
        <p:blipFill>
          <a:blip r:embed="rId4"/>
          <a:stretch>
            <a:fillRect/>
          </a:stretch>
        </p:blipFill>
        <p:spPr>
          <a:xfrm>
            <a:off x="589967" y="1010652"/>
            <a:ext cx="5060595" cy="1890677"/>
          </a:xfrm>
          <a:prstGeom prst="rect">
            <a:avLst/>
          </a:prstGeom>
        </p:spPr>
      </p:pic>
      <p:sp>
        <p:nvSpPr>
          <p:cNvPr id="10" name="TextBox 9">
            <a:extLst>
              <a:ext uri="{FF2B5EF4-FFF2-40B4-BE49-F238E27FC236}">
                <a16:creationId xmlns:a16="http://schemas.microsoft.com/office/drawing/2014/main" id="{36772BD3-A77D-6336-90A2-7B86895477AD}"/>
              </a:ext>
            </a:extLst>
          </p:cNvPr>
          <p:cNvSpPr txBox="1"/>
          <p:nvPr/>
        </p:nvSpPr>
        <p:spPr>
          <a:xfrm>
            <a:off x="6133813" y="1458305"/>
            <a:ext cx="1789730" cy="646331"/>
          </a:xfrm>
          <a:prstGeom prst="rect">
            <a:avLst/>
          </a:prstGeom>
          <a:noFill/>
        </p:spPr>
        <p:txBody>
          <a:bodyPr wrap="square">
            <a:spAutoFit/>
          </a:bodyPr>
          <a:lstStyle/>
          <a:p>
            <a:r>
              <a:rPr lang="en-GB" sz="1800" dirty="0">
                <a:solidFill>
                  <a:schemeClr val="tx1"/>
                </a:solidFill>
                <a:hlinkClick r:id="rId5">
                  <a:extLst>
                    <a:ext uri="{A12FA001-AC4F-418D-AE19-62706E023703}">
                      <ahyp:hlinkClr xmlns:ahyp="http://schemas.microsoft.com/office/drawing/2018/hyperlinkcolor" val="tx"/>
                    </a:ext>
                  </a:extLst>
                </a:hlinkClick>
              </a:rPr>
              <a:t>Interact with the plot</a:t>
            </a:r>
            <a:r>
              <a:rPr lang="en-GB" sz="1800" dirty="0">
                <a:solidFill>
                  <a:schemeClr val="tx1"/>
                </a:solidFill>
              </a:rPr>
              <a:t> !</a:t>
            </a:r>
          </a:p>
        </p:txBody>
      </p:sp>
      <p:pic>
        <p:nvPicPr>
          <p:cNvPr id="14" name="Picture 13" descr="Chart, bar chart&#10;&#10;Description automatically generated">
            <a:extLst>
              <a:ext uri="{FF2B5EF4-FFF2-40B4-BE49-F238E27FC236}">
                <a16:creationId xmlns:a16="http://schemas.microsoft.com/office/drawing/2014/main" id="{A219308E-190D-95C1-1336-11B62C3153F4}"/>
              </a:ext>
            </a:extLst>
          </p:cNvPr>
          <p:cNvPicPr>
            <a:picLocks noChangeAspect="1"/>
          </p:cNvPicPr>
          <p:nvPr/>
        </p:nvPicPr>
        <p:blipFill>
          <a:blip r:embed="rId6"/>
          <a:stretch>
            <a:fillRect/>
          </a:stretch>
        </p:blipFill>
        <p:spPr>
          <a:xfrm>
            <a:off x="589967" y="2991899"/>
            <a:ext cx="5060595" cy="1935176"/>
          </a:xfrm>
          <a:prstGeom prst="rect">
            <a:avLst/>
          </a:prstGeom>
        </p:spPr>
      </p:pic>
    </p:spTree>
    <p:extLst>
      <p:ext uri="{BB962C8B-B14F-4D97-AF65-F5344CB8AC3E}">
        <p14:creationId xmlns:p14="http://schemas.microsoft.com/office/powerpoint/2010/main" val="180612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03</a:t>
            </a:r>
            <a:r>
              <a:rPr lang="en-GB" dirty="0">
                <a:latin typeface="Raleway"/>
                <a:ea typeface="Raleway"/>
                <a:cs typeface="Raleway"/>
                <a:sym typeface="Raleway"/>
              </a:rPr>
              <a:t> WEC &amp; GHG Exploratory Data Analysis</a:t>
            </a:r>
            <a:endParaRPr dirty="0">
              <a:latin typeface="Raleway"/>
              <a:ea typeface="Raleway"/>
              <a:cs typeface="Raleway"/>
              <a:sym typeface="Raleway"/>
            </a:endParaRPr>
          </a:p>
        </p:txBody>
      </p:sp>
      <p:pic>
        <p:nvPicPr>
          <p:cNvPr id="3" name="Picture 2" descr="Graphical user interface, chart&#10;&#10;Description automatically generated with medium confidence">
            <a:extLst>
              <a:ext uri="{FF2B5EF4-FFF2-40B4-BE49-F238E27FC236}">
                <a16:creationId xmlns:a16="http://schemas.microsoft.com/office/drawing/2014/main" id="{285B7E1C-8DB7-2126-BBE7-37C74679E65F}"/>
              </a:ext>
            </a:extLst>
          </p:cNvPr>
          <p:cNvPicPr>
            <a:picLocks noChangeAspect="1"/>
          </p:cNvPicPr>
          <p:nvPr/>
        </p:nvPicPr>
        <p:blipFill>
          <a:blip r:embed="rId3"/>
          <a:stretch>
            <a:fillRect/>
          </a:stretch>
        </p:blipFill>
        <p:spPr>
          <a:xfrm>
            <a:off x="1230982" y="789125"/>
            <a:ext cx="4395581" cy="3967842"/>
          </a:xfrm>
          <a:prstGeom prst="rect">
            <a:avLst/>
          </a:prstGeom>
        </p:spPr>
      </p:pic>
      <p:sp>
        <p:nvSpPr>
          <p:cNvPr id="4" name="Google Shape;91;p17">
            <a:extLst>
              <a:ext uri="{FF2B5EF4-FFF2-40B4-BE49-F238E27FC236}">
                <a16:creationId xmlns:a16="http://schemas.microsoft.com/office/drawing/2014/main" id="{B37DC421-BBF9-636B-786B-F635857C6E6D}"/>
              </a:ext>
            </a:extLst>
          </p:cNvPr>
          <p:cNvSpPr txBox="1"/>
          <p:nvPr/>
        </p:nvSpPr>
        <p:spPr>
          <a:xfrm>
            <a:off x="5626563" y="1006718"/>
            <a:ext cx="1222281" cy="1279731"/>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Insights</a:t>
            </a:r>
            <a:endParaRPr sz="1600" dirty="0">
              <a:solidFill>
                <a:schemeClr val="dk2"/>
              </a:solidFill>
              <a:latin typeface="Work Sans Medium"/>
              <a:ea typeface="Work Sans Medium"/>
              <a:cs typeface="Work Sans Medium"/>
              <a:sym typeface="Work Sans Medium"/>
            </a:endParaRPr>
          </a:p>
        </p:txBody>
      </p:sp>
      <p:sp>
        <p:nvSpPr>
          <p:cNvPr id="6" name="Google Shape;93;p17">
            <a:extLst>
              <a:ext uri="{FF2B5EF4-FFF2-40B4-BE49-F238E27FC236}">
                <a16:creationId xmlns:a16="http://schemas.microsoft.com/office/drawing/2014/main" id="{6BE3EC61-2D92-AF1C-A98C-27ED5D71ABAA}"/>
              </a:ext>
            </a:extLst>
          </p:cNvPr>
          <p:cNvSpPr txBox="1"/>
          <p:nvPr/>
        </p:nvSpPr>
        <p:spPr>
          <a:xfrm>
            <a:off x="5606840" y="1829601"/>
            <a:ext cx="3245183" cy="2614890"/>
          </a:xfrm>
          <a:prstGeom prst="rect">
            <a:avLst/>
          </a:prstGeom>
          <a:noFill/>
          <a:ln>
            <a:noFill/>
          </a:ln>
        </p:spPr>
        <p:txBody>
          <a:bodyPr spcFirstLastPara="1" wrap="square" lIns="180000" tIns="0" rIns="180000" bIns="180000" anchor="t" anchorCtr="0">
            <a:noAutofit/>
          </a:bodyPr>
          <a:lstStyle/>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High correlations between energy consumption increase and fossil energy consumption, meaning again fossil fuels are still an important part of the mix;</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High correlation between </a:t>
            </a:r>
            <a:r>
              <a:rPr lang="en-GB" sz="1000" dirty="0" err="1">
                <a:solidFill>
                  <a:srgbClr val="666666"/>
                </a:solidFill>
                <a:latin typeface="Work Sans"/>
                <a:ea typeface="Work Sans"/>
                <a:cs typeface="Work Sans"/>
                <a:sym typeface="Work Sans"/>
              </a:rPr>
              <a:t>gdp</a:t>
            </a:r>
            <a:r>
              <a:rPr lang="en-GB" sz="1000" dirty="0">
                <a:solidFill>
                  <a:srgbClr val="666666"/>
                </a:solidFill>
                <a:latin typeface="Work Sans"/>
                <a:ea typeface="Work Sans"/>
                <a:cs typeface="Work Sans"/>
                <a:sym typeface="Work Sans"/>
              </a:rPr>
              <a:t> per capita and the use of low-carbon technologies, richest countries are the ones pushing for innovation.</a:t>
            </a:r>
          </a:p>
        </p:txBody>
      </p:sp>
    </p:spTree>
    <p:extLst>
      <p:ext uri="{BB962C8B-B14F-4D97-AF65-F5344CB8AC3E}">
        <p14:creationId xmlns:p14="http://schemas.microsoft.com/office/powerpoint/2010/main" val="65566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3"/>
            </a:pPr>
            <a:r>
              <a:rPr lang="en-GB" dirty="0">
                <a:latin typeface="Raleway"/>
                <a:ea typeface="Raleway"/>
                <a:cs typeface="Raleway"/>
                <a:sym typeface="Raleway"/>
              </a:rPr>
              <a:t>Energy consumption forecasting</a:t>
            </a:r>
            <a:endParaRPr dirty="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04</a:t>
            </a:r>
            <a:r>
              <a:rPr lang="en-GB" dirty="0">
                <a:latin typeface="Raleway"/>
                <a:ea typeface="Raleway"/>
                <a:cs typeface="Raleway"/>
                <a:sym typeface="Raleway"/>
              </a:rPr>
              <a:t> Why forecasting?</a:t>
            </a:r>
            <a:endParaRPr dirty="0">
              <a:latin typeface="Raleway"/>
              <a:ea typeface="Raleway"/>
              <a:cs typeface="Raleway"/>
              <a:sym typeface="Raleway"/>
            </a:endParaRPr>
          </a:p>
        </p:txBody>
      </p:sp>
      <p:sp>
        <p:nvSpPr>
          <p:cNvPr id="93" name="Google Shape;93;p17"/>
          <p:cNvSpPr txBox="1"/>
          <p:nvPr/>
        </p:nvSpPr>
        <p:spPr>
          <a:xfrm>
            <a:off x="651341" y="1674594"/>
            <a:ext cx="3288300" cy="2808696"/>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endParaRPr lang="en-GB" sz="1000" dirty="0">
              <a:solidFill>
                <a:srgbClr val="666666"/>
              </a:solidFill>
              <a:latin typeface="Work Sans"/>
              <a:ea typeface="Work Sans"/>
              <a:cs typeface="Work Sans"/>
              <a:sym typeface="Work Sans"/>
            </a:endParaRPr>
          </a:p>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Market speculation: models help making related critical pricing decisions.</a:t>
            </a:r>
          </a:p>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Energy demand forecasting is essential for future Smart Grid operations. (Prosumers optimization)</a:t>
            </a:r>
          </a:p>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Plays an important role in the utility companies' decision making for their system planning and operations (Peak Demand).</a:t>
            </a:r>
          </a:p>
        </p:txBody>
      </p:sp>
      <p:pic>
        <p:nvPicPr>
          <p:cNvPr id="5" name="Picture 4" descr="A picture containing text, clipart&#10;&#10;Description automatically generated">
            <a:extLst>
              <a:ext uri="{FF2B5EF4-FFF2-40B4-BE49-F238E27FC236}">
                <a16:creationId xmlns:a16="http://schemas.microsoft.com/office/drawing/2014/main" id="{91A57578-8005-D357-D2E7-162F5A612C8E}"/>
              </a:ext>
            </a:extLst>
          </p:cNvPr>
          <p:cNvPicPr>
            <a:picLocks noChangeAspect="1"/>
          </p:cNvPicPr>
          <p:nvPr/>
        </p:nvPicPr>
        <p:blipFill>
          <a:blip r:embed="rId3"/>
          <a:stretch>
            <a:fillRect/>
          </a:stretch>
        </p:blipFill>
        <p:spPr>
          <a:xfrm>
            <a:off x="4796184" y="1916195"/>
            <a:ext cx="2619375" cy="1743075"/>
          </a:xfrm>
          <a:prstGeom prst="rect">
            <a:avLst/>
          </a:prstGeom>
        </p:spPr>
      </p:pic>
    </p:spTree>
    <p:extLst>
      <p:ext uri="{BB962C8B-B14F-4D97-AF65-F5344CB8AC3E}">
        <p14:creationId xmlns:p14="http://schemas.microsoft.com/office/powerpoint/2010/main" val="424905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2324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05</a:t>
            </a:r>
            <a:r>
              <a:rPr lang="en-GB" dirty="0">
                <a:latin typeface="Raleway"/>
                <a:ea typeface="Raleway"/>
                <a:cs typeface="Raleway"/>
                <a:sym typeface="Raleway"/>
              </a:rPr>
              <a:t>PJM Data Analysis</a:t>
            </a:r>
            <a:br>
              <a:rPr lang="en-GB" dirty="0">
                <a:latin typeface="Raleway"/>
                <a:ea typeface="Raleway"/>
                <a:cs typeface="Raleway"/>
                <a:sym typeface="Raleway"/>
              </a:rPr>
            </a:br>
            <a:endParaRPr lang="en-GB" dirty="0">
              <a:latin typeface="Raleway"/>
              <a:ea typeface="Raleway"/>
              <a:cs typeface="Raleway"/>
              <a:sym typeface="Raleway"/>
            </a:endParaRPr>
          </a:p>
        </p:txBody>
      </p:sp>
      <p:pic>
        <p:nvPicPr>
          <p:cNvPr id="1026" name="Picture 2">
            <a:extLst>
              <a:ext uri="{FF2B5EF4-FFF2-40B4-BE49-F238E27FC236}">
                <a16:creationId xmlns:a16="http://schemas.microsoft.com/office/drawing/2014/main" id="{DC185332-9B76-B5F2-FBA1-BBE3449558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6" t="4208" b="11642"/>
          <a:stretch/>
        </p:blipFill>
        <p:spPr bwMode="auto">
          <a:xfrm>
            <a:off x="580030" y="1090925"/>
            <a:ext cx="5448868" cy="35393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45A322-FC06-94A8-687F-4CF12C04B7A0}"/>
              </a:ext>
            </a:extLst>
          </p:cNvPr>
          <p:cNvSpPr txBox="1"/>
          <p:nvPr/>
        </p:nvSpPr>
        <p:spPr>
          <a:xfrm>
            <a:off x="470180" y="723868"/>
            <a:ext cx="4585750" cy="307777"/>
          </a:xfrm>
          <a:prstGeom prst="rect">
            <a:avLst/>
          </a:prstGeom>
          <a:noFill/>
        </p:spPr>
        <p:txBody>
          <a:bodyPr wrap="square">
            <a:spAutoFit/>
          </a:bodyPr>
          <a:lstStyle/>
          <a:p>
            <a:r>
              <a:rPr lang="en-GB" dirty="0">
                <a:solidFill>
                  <a:srgbClr val="9C9C9C"/>
                </a:solidFill>
                <a:latin typeface="Work Sans"/>
                <a:ea typeface="Work Sans"/>
                <a:cs typeface="Work Sans"/>
                <a:sym typeface="Work Sans"/>
              </a:rPr>
              <a:t>U</a:t>
            </a:r>
            <a:r>
              <a:rPr lang="en-GB" sz="1400" dirty="0">
                <a:solidFill>
                  <a:srgbClr val="9C9C9C"/>
                </a:solidFill>
                <a:latin typeface="Work Sans"/>
                <a:ea typeface="Work Sans"/>
                <a:cs typeface="Work Sans"/>
                <a:sym typeface="Work Sans"/>
              </a:rPr>
              <a:t>nderstanding</a:t>
            </a:r>
            <a:r>
              <a:rPr lang="en-GB" sz="1400" dirty="0">
                <a:latin typeface="Work Sans"/>
                <a:ea typeface="Work Sans"/>
                <a:cs typeface="Work Sans"/>
                <a:sym typeface="Work Sans"/>
              </a:rPr>
              <a:t> </a:t>
            </a:r>
            <a:r>
              <a:rPr lang="en-GB" sz="1400" dirty="0">
                <a:solidFill>
                  <a:srgbClr val="9C9C9C"/>
                </a:solidFill>
                <a:latin typeface="Work Sans"/>
                <a:ea typeface="Work Sans"/>
                <a:cs typeface="Work Sans"/>
                <a:sym typeface="Work Sans"/>
              </a:rPr>
              <a:t>the</a:t>
            </a:r>
            <a:r>
              <a:rPr lang="en-GB" sz="1400" dirty="0">
                <a:latin typeface="Work Sans"/>
                <a:ea typeface="Work Sans"/>
                <a:cs typeface="Work Sans"/>
                <a:sym typeface="Work Sans"/>
              </a:rPr>
              <a:t> </a:t>
            </a:r>
            <a:r>
              <a:rPr lang="en-GB" sz="1400" dirty="0">
                <a:solidFill>
                  <a:srgbClr val="5EA0B7"/>
                </a:solidFill>
                <a:latin typeface="Work Sans"/>
                <a:ea typeface="Work Sans"/>
                <a:cs typeface="Work Sans"/>
                <a:sym typeface="Work Sans"/>
              </a:rPr>
              <a:t>data. </a:t>
            </a:r>
            <a:endParaRPr lang="en-GB" dirty="0"/>
          </a:p>
        </p:txBody>
      </p:sp>
      <p:sp>
        <p:nvSpPr>
          <p:cNvPr id="6" name="Google Shape;93;p17">
            <a:extLst>
              <a:ext uri="{FF2B5EF4-FFF2-40B4-BE49-F238E27FC236}">
                <a16:creationId xmlns:a16="http://schemas.microsoft.com/office/drawing/2014/main" id="{A68FA811-6C3E-8C74-AECD-B6CBFDC5CD83}"/>
              </a:ext>
            </a:extLst>
          </p:cNvPr>
          <p:cNvSpPr txBox="1"/>
          <p:nvPr/>
        </p:nvSpPr>
        <p:spPr>
          <a:xfrm>
            <a:off x="5960659" y="2179561"/>
            <a:ext cx="3288300" cy="2808696"/>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PJM Interconnection LLC (PJM) is a regional transmission organization (RTO) in the United States. </a:t>
            </a:r>
          </a:p>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The hourly power consumption data comes from PJM's website and are in megawatts (MW).</a:t>
            </a:r>
          </a:p>
        </p:txBody>
      </p:sp>
    </p:spTree>
    <p:extLst>
      <p:ext uri="{BB962C8B-B14F-4D97-AF65-F5344CB8AC3E}">
        <p14:creationId xmlns:p14="http://schemas.microsoft.com/office/powerpoint/2010/main" val="298315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05</a:t>
            </a:r>
            <a:r>
              <a:rPr lang="en-GB" dirty="0">
                <a:latin typeface="Raleway"/>
                <a:ea typeface="Raleway"/>
                <a:cs typeface="Raleway"/>
                <a:sym typeface="Raleway"/>
              </a:rPr>
              <a:t> PJM Data Analysis</a:t>
            </a:r>
            <a:br>
              <a:rPr lang="en-GB" dirty="0">
                <a:latin typeface="Raleway"/>
                <a:ea typeface="Raleway"/>
                <a:cs typeface="Raleway"/>
                <a:sym typeface="Raleway"/>
              </a:rPr>
            </a:br>
            <a:endParaRPr lang="en-GB" dirty="0">
              <a:latin typeface="Raleway"/>
              <a:ea typeface="Raleway"/>
              <a:cs typeface="Raleway"/>
              <a:sym typeface="Raleway"/>
            </a:endParaRPr>
          </a:p>
        </p:txBody>
      </p:sp>
      <p:sp>
        <p:nvSpPr>
          <p:cNvPr id="2" name="TextBox 1">
            <a:extLst>
              <a:ext uri="{FF2B5EF4-FFF2-40B4-BE49-F238E27FC236}">
                <a16:creationId xmlns:a16="http://schemas.microsoft.com/office/drawing/2014/main" id="{D145A322-FC06-94A8-687F-4CF12C04B7A0}"/>
              </a:ext>
            </a:extLst>
          </p:cNvPr>
          <p:cNvSpPr txBox="1"/>
          <p:nvPr/>
        </p:nvSpPr>
        <p:spPr>
          <a:xfrm>
            <a:off x="661249" y="789125"/>
            <a:ext cx="5214111" cy="307777"/>
          </a:xfrm>
          <a:prstGeom prst="rect">
            <a:avLst/>
          </a:prstGeom>
          <a:noFill/>
        </p:spPr>
        <p:txBody>
          <a:bodyPr wrap="square">
            <a:spAutoFit/>
          </a:bodyPr>
          <a:lstStyle/>
          <a:p>
            <a:r>
              <a:rPr lang="en-GB" dirty="0">
                <a:solidFill>
                  <a:srgbClr val="9C9C9C"/>
                </a:solidFill>
                <a:latin typeface="Work Sans"/>
                <a:ea typeface="Work Sans"/>
                <a:cs typeface="Work Sans"/>
                <a:sym typeface="Work Sans"/>
              </a:rPr>
              <a:t>Raw data visualization – Seasonality in the time series</a:t>
            </a:r>
            <a:endParaRPr lang="en-GB" dirty="0"/>
          </a:p>
        </p:txBody>
      </p:sp>
      <p:pic>
        <p:nvPicPr>
          <p:cNvPr id="4" name="Picture 3" descr="A picture containing chart&#10;&#10;Description automatically generated">
            <a:extLst>
              <a:ext uri="{FF2B5EF4-FFF2-40B4-BE49-F238E27FC236}">
                <a16:creationId xmlns:a16="http://schemas.microsoft.com/office/drawing/2014/main" id="{26A80DD1-F986-36A8-D910-5775D34E4610}"/>
              </a:ext>
            </a:extLst>
          </p:cNvPr>
          <p:cNvPicPr>
            <a:picLocks noChangeAspect="1"/>
          </p:cNvPicPr>
          <p:nvPr/>
        </p:nvPicPr>
        <p:blipFill>
          <a:blip r:embed="rId3"/>
          <a:stretch>
            <a:fillRect/>
          </a:stretch>
        </p:blipFill>
        <p:spPr>
          <a:xfrm>
            <a:off x="797114" y="1218776"/>
            <a:ext cx="6784089" cy="2580592"/>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56EB8100-C523-0F03-AC6C-9C4F80A95AC0}"/>
              </a:ext>
            </a:extLst>
          </p:cNvPr>
          <p:cNvPicPr>
            <a:picLocks noChangeAspect="1"/>
          </p:cNvPicPr>
          <p:nvPr/>
        </p:nvPicPr>
        <p:blipFill rotWithShape="1">
          <a:blip r:embed="rId4"/>
          <a:srcRect t="81327" r="50905" b="100"/>
          <a:stretch/>
        </p:blipFill>
        <p:spPr>
          <a:xfrm>
            <a:off x="797114" y="4046597"/>
            <a:ext cx="3699823" cy="955343"/>
          </a:xfrm>
          <a:prstGeom prst="rect">
            <a:avLst/>
          </a:prstGeom>
        </p:spPr>
      </p:pic>
      <p:pic>
        <p:nvPicPr>
          <p:cNvPr id="9" name="Picture 8" descr="Chart&#10;&#10;Description automatically generated">
            <a:extLst>
              <a:ext uri="{FF2B5EF4-FFF2-40B4-BE49-F238E27FC236}">
                <a16:creationId xmlns:a16="http://schemas.microsoft.com/office/drawing/2014/main" id="{28EC6FDF-4367-A2F2-A8C2-C86A85CD7EF4}"/>
              </a:ext>
            </a:extLst>
          </p:cNvPr>
          <p:cNvPicPr>
            <a:picLocks noChangeAspect="1"/>
          </p:cNvPicPr>
          <p:nvPr/>
        </p:nvPicPr>
        <p:blipFill rotWithShape="1">
          <a:blip r:embed="rId5"/>
          <a:srcRect t="81426" r="50996"/>
          <a:stretch/>
        </p:blipFill>
        <p:spPr>
          <a:xfrm>
            <a:off x="4939210" y="4046596"/>
            <a:ext cx="3692999" cy="955343"/>
          </a:xfrm>
          <a:prstGeom prst="rect">
            <a:avLst/>
          </a:prstGeom>
        </p:spPr>
      </p:pic>
    </p:spTree>
    <p:extLst>
      <p:ext uri="{BB962C8B-B14F-4D97-AF65-F5344CB8AC3E}">
        <p14:creationId xmlns:p14="http://schemas.microsoft.com/office/powerpoint/2010/main" val="75390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06</a:t>
            </a:r>
            <a:r>
              <a:rPr lang="en-GB" dirty="0">
                <a:latin typeface="Raleway"/>
                <a:ea typeface="Raleway"/>
                <a:cs typeface="Raleway"/>
                <a:sym typeface="Raleway"/>
              </a:rPr>
              <a:t> Forecasting models comparison</a:t>
            </a:r>
            <a:br>
              <a:rPr lang="en-GB" dirty="0">
                <a:latin typeface="Raleway"/>
                <a:ea typeface="Raleway"/>
                <a:cs typeface="Raleway"/>
                <a:sym typeface="Raleway"/>
              </a:rPr>
            </a:br>
            <a:endParaRPr lang="en-GB" dirty="0">
              <a:latin typeface="Raleway"/>
              <a:ea typeface="Raleway"/>
              <a:cs typeface="Raleway"/>
              <a:sym typeface="Raleway"/>
            </a:endParaRPr>
          </a:p>
        </p:txBody>
      </p:sp>
      <p:sp>
        <p:nvSpPr>
          <p:cNvPr id="91" name="Google Shape;91;p17"/>
          <p:cNvSpPr txBox="1"/>
          <p:nvPr/>
        </p:nvSpPr>
        <p:spPr>
          <a:xfrm>
            <a:off x="6567240" y="1968777"/>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Mission</a:t>
            </a:r>
            <a:endParaRPr sz="1600" dirty="0">
              <a:solidFill>
                <a:schemeClr val="dk2"/>
              </a:solidFill>
              <a:latin typeface="Work Sans Medium"/>
              <a:ea typeface="Work Sans Medium"/>
              <a:cs typeface="Work Sans Medium"/>
              <a:sym typeface="Work Sans Medium"/>
            </a:endParaRPr>
          </a:p>
        </p:txBody>
      </p:sp>
      <p:sp>
        <p:nvSpPr>
          <p:cNvPr id="93" name="Google Shape;93;p17"/>
          <p:cNvSpPr txBox="1"/>
          <p:nvPr/>
        </p:nvSpPr>
        <p:spPr>
          <a:xfrm>
            <a:off x="3268640" y="3788835"/>
            <a:ext cx="5097438" cy="1692323"/>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The Dayton Area will be chosen for the forecast model because is the area which has less missing data and the entire time span 1998 - 2018. </a:t>
            </a:r>
          </a:p>
        </p:txBody>
      </p:sp>
      <p:pic>
        <p:nvPicPr>
          <p:cNvPr id="3" name="Picture 2">
            <a:extLst>
              <a:ext uri="{FF2B5EF4-FFF2-40B4-BE49-F238E27FC236}">
                <a16:creationId xmlns:a16="http://schemas.microsoft.com/office/drawing/2014/main" id="{4621697E-7A2A-8774-1FBE-A5F15B8AA962}"/>
              </a:ext>
            </a:extLst>
          </p:cNvPr>
          <p:cNvPicPr>
            <a:picLocks noChangeAspect="1"/>
          </p:cNvPicPr>
          <p:nvPr/>
        </p:nvPicPr>
        <p:blipFill rotWithShape="1">
          <a:blip r:embed="rId3"/>
          <a:srcRect l="-440" t="1031" r="2936" b="2960"/>
          <a:stretch/>
        </p:blipFill>
        <p:spPr>
          <a:xfrm>
            <a:off x="565002" y="1235123"/>
            <a:ext cx="2011759" cy="3399874"/>
          </a:xfrm>
          <a:prstGeom prst="rect">
            <a:avLst/>
          </a:prstGeom>
        </p:spPr>
      </p:pic>
      <p:pic>
        <p:nvPicPr>
          <p:cNvPr id="8" name="Picture 7" descr="Chart&#10;&#10;Description automatically generated">
            <a:extLst>
              <a:ext uri="{FF2B5EF4-FFF2-40B4-BE49-F238E27FC236}">
                <a16:creationId xmlns:a16="http://schemas.microsoft.com/office/drawing/2014/main" id="{2A12501B-C567-2415-820B-96927F5F1A68}"/>
              </a:ext>
            </a:extLst>
          </p:cNvPr>
          <p:cNvPicPr>
            <a:picLocks noChangeAspect="1"/>
          </p:cNvPicPr>
          <p:nvPr/>
        </p:nvPicPr>
        <p:blipFill>
          <a:blip r:embed="rId4"/>
          <a:stretch>
            <a:fillRect/>
          </a:stretch>
        </p:blipFill>
        <p:spPr>
          <a:xfrm>
            <a:off x="2882673" y="982638"/>
            <a:ext cx="5817773" cy="2354215"/>
          </a:xfrm>
          <a:prstGeom prst="rect">
            <a:avLst/>
          </a:prstGeom>
        </p:spPr>
      </p:pic>
      <p:sp>
        <p:nvSpPr>
          <p:cNvPr id="9" name="TextBox 8">
            <a:extLst>
              <a:ext uri="{FF2B5EF4-FFF2-40B4-BE49-F238E27FC236}">
                <a16:creationId xmlns:a16="http://schemas.microsoft.com/office/drawing/2014/main" id="{6FFC9488-6D8C-24C5-F26C-1A43FDDBF9F1}"/>
              </a:ext>
            </a:extLst>
          </p:cNvPr>
          <p:cNvSpPr txBox="1"/>
          <p:nvPr/>
        </p:nvSpPr>
        <p:spPr>
          <a:xfrm>
            <a:off x="661249" y="789125"/>
            <a:ext cx="5214111" cy="307777"/>
          </a:xfrm>
          <a:prstGeom prst="rect">
            <a:avLst/>
          </a:prstGeom>
          <a:noFill/>
        </p:spPr>
        <p:txBody>
          <a:bodyPr wrap="square">
            <a:spAutoFit/>
          </a:bodyPr>
          <a:lstStyle/>
          <a:p>
            <a:r>
              <a:rPr lang="en-GB" dirty="0">
                <a:solidFill>
                  <a:srgbClr val="9C9C9C"/>
                </a:solidFill>
                <a:latin typeface="Work Sans"/>
                <a:ea typeface="Work Sans"/>
                <a:cs typeface="Work Sans"/>
                <a:sym typeface="Work Sans"/>
              </a:rPr>
              <a:t>Generating train and test dataset</a:t>
            </a:r>
            <a:endParaRPr lang="en-GB" dirty="0"/>
          </a:p>
        </p:txBody>
      </p:sp>
    </p:spTree>
    <p:extLst>
      <p:ext uri="{BB962C8B-B14F-4D97-AF65-F5344CB8AC3E}">
        <p14:creationId xmlns:p14="http://schemas.microsoft.com/office/powerpoint/2010/main" val="388640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06</a:t>
            </a:r>
            <a:r>
              <a:rPr lang="en-GB" dirty="0">
                <a:latin typeface="Raleway"/>
                <a:ea typeface="Raleway"/>
                <a:cs typeface="Raleway"/>
                <a:sym typeface="Raleway"/>
              </a:rPr>
              <a:t> Forecasting models comparison</a:t>
            </a:r>
            <a:br>
              <a:rPr lang="en-GB" dirty="0">
                <a:latin typeface="Raleway"/>
                <a:ea typeface="Raleway"/>
                <a:cs typeface="Raleway"/>
                <a:sym typeface="Raleway"/>
              </a:rPr>
            </a:br>
            <a:endParaRPr lang="en-GB" dirty="0">
              <a:latin typeface="Raleway"/>
              <a:ea typeface="Raleway"/>
              <a:cs typeface="Raleway"/>
              <a:sym typeface="Raleway"/>
            </a:endParaRPr>
          </a:p>
        </p:txBody>
      </p:sp>
      <p:sp>
        <p:nvSpPr>
          <p:cNvPr id="93" name="Google Shape;93;p17"/>
          <p:cNvSpPr txBox="1"/>
          <p:nvPr/>
        </p:nvSpPr>
        <p:spPr>
          <a:xfrm>
            <a:off x="429906" y="1298118"/>
            <a:ext cx="5097438" cy="1692323"/>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Prophet is an open-source library for time series forecasting developed by Facebook. </a:t>
            </a:r>
          </a:p>
        </p:txBody>
      </p:sp>
      <p:sp>
        <p:nvSpPr>
          <p:cNvPr id="9" name="TextBox 8">
            <a:extLst>
              <a:ext uri="{FF2B5EF4-FFF2-40B4-BE49-F238E27FC236}">
                <a16:creationId xmlns:a16="http://schemas.microsoft.com/office/drawing/2014/main" id="{6FFC9488-6D8C-24C5-F26C-1A43FDDBF9F1}"/>
              </a:ext>
            </a:extLst>
          </p:cNvPr>
          <p:cNvSpPr txBox="1"/>
          <p:nvPr/>
        </p:nvSpPr>
        <p:spPr>
          <a:xfrm>
            <a:off x="661249" y="789125"/>
            <a:ext cx="5214111" cy="307777"/>
          </a:xfrm>
          <a:prstGeom prst="rect">
            <a:avLst/>
          </a:prstGeom>
          <a:noFill/>
        </p:spPr>
        <p:txBody>
          <a:bodyPr wrap="square">
            <a:spAutoFit/>
          </a:bodyPr>
          <a:lstStyle/>
          <a:p>
            <a:r>
              <a:rPr lang="en-GB" b="1" dirty="0">
                <a:solidFill>
                  <a:srgbClr val="9C9C9C"/>
                </a:solidFill>
                <a:latin typeface="Work Sans"/>
                <a:ea typeface="Work Sans"/>
                <a:cs typeface="Work Sans"/>
                <a:sym typeface="Work Sans"/>
              </a:rPr>
              <a:t>Prophet</a:t>
            </a:r>
            <a:endParaRPr lang="en-GB" b="1" dirty="0"/>
          </a:p>
        </p:txBody>
      </p:sp>
      <p:pic>
        <p:nvPicPr>
          <p:cNvPr id="4" name="Picture 3" descr="Chart, histogram&#10;&#10;Description automatically generated">
            <a:extLst>
              <a:ext uri="{FF2B5EF4-FFF2-40B4-BE49-F238E27FC236}">
                <a16:creationId xmlns:a16="http://schemas.microsoft.com/office/drawing/2014/main" id="{41167C28-734E-F135-1F8D-A3E83B5AF2F4}"/>
              </a:ext>
            </a:extLst>
          </p:cNvPr>
          <p:cNvPicPr>
            <a:picLocks noChangeAspect="1"/>
          </p:cNvPicPr>
          <p:nvPr/>
        </p:nvPicPr>
        <p:blipFill>
          <a:blip r:embed="rId3"/>
          <a:stretch>
            <a:fillRect/>
          </a:stretch>
        </p:blipFill>
        <p:spPr>
          <a:xfrm>
            <a:off x="523241" y="1872958"/>
            <a:ext cx="6252406" cy="2637398"/>
          </a:xfrm>
          <a:prstGeom prst="rect">
            <a:avLst/>
          </a:prstGeom>
        </p:spPr>
      </p:pic>
      <p:sp>
        <p:nvSpPr>
          <p:cNvPr id="5" name="Google Shape;93;p17">
            <a:extLst>
              <a:ext uri="{FF2B5EF4-FFF2-40B4-BE49-F238E27FC236}">
                <a16:creationId xmlns:a16="http://schemas.microsoft.com/office/drawing/2014/main" id="{39DAF5D0-A7D7-0B67-BECA-30227424F889}"/>
              </a:ext>
            </a:extLst>
          </p:cNvPr>
          <p:cNvSpPr txBox="1"/>
          <p:nvPr/>
        </p:nvSpPr>
        <p:spPr>
          <a:xfrm>
            <a:off x="6926238" y="2990441"/>
            <a:ext cx="1583141" cy="701278"/>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Time (fitting) ~ 8-9 min </a:t>
            </a:r>
          </a:p>
        </p:txBody>
      </p:sp>
    </p:spTree>
    <p:extLst>
      <p:ext uri="{BB962C8B-B14F-4D97-AF65-F5344CB8AC3E}">
        <p14:creationId xmlns:p14="http://schemas.microsoft.com/office/powerpoint/2010/main" val="1932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30950" y="679050"/>
            <a:ext cx="3869700" cy="154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dk1"/>
                </a:solidFill>
              </a:rPr>
              <a:t>Index</a:t>
            </a:r>
            <a:endParaRPr dirty="0">
              <a:solidFill>
                <a:schemeClr val="dk1"/>
              </a:solidFill>
            </a:endParaRPr>
          </a:p>
        </p:txBody>
      </p:sp>
      <p:sp>
        <p:nvSpPr>
          <p:cNvPr id="74" name="Google Shape;74;p15"/>
          <p:cNvSpPr txBox="1"/>
          <p:nvPr/>
        </p:nvSpPr>
        <p:spPr>
          <a:xfrm>
            <a:off x="580699" y="1972815"/>
            <a:ext cx="4594789" cy="30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900" b="1" dirty="0">
                <a:solidFill>
                  <a:schemeClr val="dk1"/>
                </a:solidFill>
                <a:latin typeface="Work Sans"/>
                <a:ea typeface="Work Sans"/>
                <a:cs typeface="Work Sans"/>
                <a:sym typeface="Work Sans"/>
              </a:rPr>
              <a:t>01</a:t>
            </a:r>
            <a:r>
              <a:rPr lang="en-GB" sz="1900" dirty="0">
                <a:solidFill>
                  <a:srgbClr val="000000"/>
                </a:solidFill>
                <a:latin typeface="Work Sans Light"/>
                <a:ea typeface="Work Sans Light"/>
                <a:cs typeface="Work Sans Light"/>
                <a:sym typeface="Work Sans Light"/>
              </a:rPr>
              <a:t>   </a:t>
            </a:r>
            <a:r>
              <a:rPr lang="es-ES" sz="1900" dirty="0">
                <a:solidFill>
                  <a:schemeClr val="dk2"/>
                </a:solidFill>
                <a:latin typeface="Work Sans Light"/>
                <a:ea typeface="Work Sans Light"/>
                <a:cs typeface="Work Sans Light"/>
                <a:sym typeface="Work Sans Light"/>
              </a:rPr>
              <a:t>Who are we?</a:t>
            </a:r>
            <a:endParaRPr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r>
              <a:rPr lang="en-GB" sz="1900" b="1" dirty="0">
                <a:solidFill>
                  <a:schemeClr val="dk1"/>
                </a:solidFill>
                <a:latin typeface="Work Sans"/>
                <a:ea typeface="Work Sans"/>
                <a:cs typeface="Work Sans"/>
                <a:sym typeface="Work Sans"/>
              </a:rPr>
              <a:t>02</a:t>
            </a:r>
            <a:r>
              <a:rPr lang="en-GB" sz="1900" b="1" dirty="0">
                <a:solidFill>
                  <a:srgbClr val="F0076F"/>
                </a:solidFill>
                <a:latin typeface="Work Sans"/>
                <a:ea typeface="Work Sans"/>
                <a:cs typeface="Work Sans"/>
                <a:sym typeface="Work Sans"/>
              </a:rPr>
              <a:t> </a:t>
            </a:r>
            <a:r>
              <a:rPr lang="en-GB" sz="1900" dirty="0">
                <a:solidFill>
                  <a:srgbClr val="000000"/>
                </a:solidFill>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SCI Data Analysis</a:t>
            </a:r>
            <a:endParaRPr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dirty="0">
                <a:solidFill>
                  <a:schemeClr val="dk1"/>
                </a:solidFill>
                <a:latin typeface="Work Sans"/>
                <a:ea typeface="Work Sans"/>
                <a:cs typeface="Work Sans"/>
                <a:sym typeface="Work Sans"/>
              </a:rPr>
              <a:t>03</a:t>
            </a:r>
            <a:r>
              <a:rPr lang="en-GB" sz="1900" dirty="0">
                <a:latin typeface="Work Sans Light"/>
                <a:ea typeface="Work Sans Light"/>
                <a:cs typeface="Work Sans Light"/>
                <a:sym typeface="Work Sans Light"/>
              </a:rPr>
              <a:t>   </a:t>
            </a:r>
            <a:r>
              <a:rPr lang="es-ES" sz="1900" dirty="0">
                <a:solidFill>
                  <a:schemeClr val="dk2"/>
                </a:solidFill>
                <a:latin typeface="Work Sans Light"/>
                <a:ea typeface="Work Sans Light"/>
                <a:cs typeface="Work Sans Light"/>
                <a:sym typeface="Work Sans Light"/>
              </a:rPr>
              <a:t>WEC Data Analysis</a:t>
            </a:r>
            <a:endParaRPr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dirty="0">
                <a:solidFill>
                  <a:schemeClr val="dk1"/>
                </a:solidFill>
                <a:latin typeface="Work Sans"/>
                <a:ea typeface="Work Sans"/>
                <a:cs typeface="Work Sans"/>
                <a:sym typeface="Work Sans"/>
              </a:rPr>
              <a:t>04</a:t>
            </a:r>
            <a:r>
              <a:rPr lang="en-GB" sz="1900" b="1" dirty="0">
                <a:solidFill>
                  <a:srgbClr val="F0076F"/>
                </a:solidFill>
                <a:latin typeface="Work Sans"/>
                <a:ea typeface="Work Sans"/>
                <a:cs typeface="Work Sans"/>
                <a:sym typeface="Work Sans"/>
              </a:rPr>
              <a:t> </a:t>
            </a:r>
            <a:r>
              <a:rPr lang="en-GB" sz="1900" dirty="0">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Forecasting, why?</a:t>
            </a:r>
          </a:p>
          <a:p>
            <a:pPr marL="0" lvl="0" indent="0" algn="l" rtl="0">
              <a:lnSpc>
                <a:spcPct val="115000"/>
              </a:lnSpc>
              <a:spcBef>
                <a:spcPts val="0"/>
              </a:spcBef>
              <a:spcAft>
                <a:spcPts val="0"/>
              </a:spcAft>
              <a:buNone/>
            </a:pPr>
            <a:r>
              <a:rPr lang="en-GB" sz="1900" b="1" dirty="0">
                <a:solidFill>
                  <a:schemeClr val="dk1"/>
                </a:solidFill>
                <a:latin typeface="Work Sans"/>
                <a:ea typeface="Work Sans"/>
                <a:cs typeface="Work Sans"/>
                <a:sym typeface="Work Sans"/>
              </a:rPr>
              <a:t>05</a:t>
            </a:r>
            <a:r>
              <a:rPr lang="en-GB" sz="1900" b="1" dirty="0">
                <a:solidFill>
                  <a:srgbClr val="F0076F"/>
                </a:solidFill>
                <a:latin typeface="Work Sans"/>
                <a:ea typeface="Work Sans"/>
                <a:cs typeface="Work Sans"/>
                <a:sym typeface="Work Sans"/>
              </a:rPr>
              <a:t> </a:t>
            </a:r>
            <a:r>
              <a:rPr lang="en-GB" sz="1900" dirty="0">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PJM Data Analysis</a:t>
            </a:r>
          </a:p>
          <a:p>
            <a:pPr>
              <a:lnSpc>
                <a:spcPct val="115000"/>
              </a:lnSpc>
            </a:pPr>
            <a:r>
              <a:rPr lang="en-GB" sz="1900" b="1" dirty="0">
                <a:solidFill>
                  <a:schemeClr val="dk1"/>
                </a:solidFill>
                <a:latin typeface="Work Sans"/>
                <a:ea typeface="Work Sans"/>
                <a:cs typeface="Work Sans"/>
                <a:sym typeface="Work Sans"/>
              </a:rPr>
              <a:t>06</a:t>
            </a:r>
            <a:r>
              <a:rPr lang="en-GB" sz="1900" b="1" dirty="0">
                <a:solidFill>
                  <a:srgbClr val="F0076F"/>
                </a:solidFill>
                <a:latin typeface="Work Sans"/>
                <a:ea typeface="Work Sans"/>
                <a:cs typeface="Work Sans"/>
                <a:sym typeface="Work Sans"/>
              </a:rPr>
              <a:t> </a:t>
            </a:r>
            <a:r>
              <a:rPr lang="en-GB" sz="1900" dirty="0">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Forecasting models comparison</a:t>
            </a:r>
          </a:p>
          <a:p>
            <a:pPr>
              <a:lnSpc>
                <a:spcPct val="115000"/>
              </a:lnSpc>
            </a:pPr>
            <a:r>
              <a:rPr lang="en-GB" sz="1900" b="1" dirty="0">
                <a:solidFill>
                  <a:schemeClr val="dk1"/>
                </a:solidFill>
                <a:latin typeface="Work Sans"/>
                <a:ea typeface="Work Sans"/>
                <a:cs typeface="Work Sans"/>
                <a:sym typeface="Work Sans"/>
              </a:rPr>
              <a:t>07</a:t>
            </a:r>
            <a:r>
              <a:rPr lang="en-GB" sz="1900" b="1" dirty="0">
                <a:solidFill>
                  <a:srgbClr val="F0076F"/>
                </a:solidFill>
                <a:latin typeface="Work Sans"/>
                <a:ea typeface="Work Sans"/>
                <a:cs typeface="Work Sans"/>
                <a:sym typeface="Work Sans"/>
              </a:rPr>
              <a:t> </a:t>
            </a:r>
            <a:r>
              <a:rPr lang="en-GB" sz="1900" dirty="0">
                <a:latin typeface="Work Sans Light"/>
                <a:ea typeface="Work Sans Light"/>
                <a:cs typeface="Work Sans Light"/>
                <a:sym typeface="Work Sans Light"/>
              </a:rPr>
              <a:t>  </a:t>
            </a:r>
            <a:r>
              <a:rPr lang="en-GB" sz="1900" dirty="0">
                <a:solidFill>
                  <a:schemeClr val="dk2"/>
                </a:solidFill>
                <a:latin typeface="Work Sans Light"/>
                <a:ea typeface="Work Sans Light"/>
                <a:cs typeface="Work Sans Light"/>
                <a:sym typeface="Work Sans Light"/>
              </a:rPr>
              <a:t>Conclusions</a:t>
            </a:r>
          </a:p>
          <a:p>
            <a:pPr>
              <a:lnSpc>
                <a:spcPct val="115000"/>
              </a:lnSpc>
            </a:pPr>
            <a:endParaRPr lang="en-GB"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endParaRPr lang="en-GB" sz="1900" dirty="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endParaRPr lang="en-GB" sz="1900" dirty="0">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endParaRPr sz="1900" dirty="0">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a:buNone/>
            </a:pPr>
            <a:endParaRPr sz="1600" dirty="0">
              <a:solidFill>
                <a:srgbClr val="000000"/>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endParaRPr sz="1600" dirty="0">
              <a:solidFill>
                <a:srgbClr val="000000"/>
              </a:solidFill>
              <a:latin typeface="Work Sans Light"/>
              <a:ea typeface="Work Sans Light"/>
              <a:cs typeface="Work Sans Light"/>
              <a:sym typeface="Work Sans Light"/>
            </a:endParaRPr>
          </a:p>
        </p:txBody>
      </p:sp>
      <p:pic>
        <p:nvPicPr>
          <p:cNvPr id="75" name="Google Shape;75;p15"/>
          <p:cNvPicPr preferRelativeResize="0"/>
          <p:nvPr/>
        </p:nvPicPr>
        <p:blipFill rotWithShape="1">
          <a:blip r:embed="rId3">
            <a:alphaModFix/>
          </a:blip>
          <a:srcRect l="22441" t="20097" r="22485" b="21275"/>
          <a:stretch/>
        </p:blipFill>
        <p:spPr>
          <a:xfrm>
            <a:off x="8113950" y="0"/>
            <a:ext cx="1030050" cy="1096551"/>
          </a:xfrm>
          <a:prstGeom prst="rect">
            <a:avLst/>
          </a:prstGeom>
          <a:noFill/>
          <a:ln>
            <a:noFill/>
          </a:ln>
        </p:spPr>
      </p:pic>
      <p:pic>
        <p:nvPicPr>
          <p:cNvPr id="3" name="Google Shape;68;p14">
            <a:extLst>
              <a:ext uri="{FF2B5EF4-FFF2-40B4-BE49-F238E27FC236}">
                <a16:creationId xmlns:a16="http://schemas.microsoft.com/office/drawing/2014/main" id="{FF299F70-F588-1228-4B50-116D7E8FE651}"/>
              </a:ext>
            </a:extLst>
          </p:cNvPr>
          <p:cNvPicPr preferRelativeResize="0"/>
          <p:nvPr/>
        </p:nvPicPr>
        <p:blipFill>
          <a:blip r:embed="rId4">
            <a:alphaModFix/>
          </a:blip>
          <a:stretch>
            <a:fillRect/>
          </a:stretch>
        </p:blipFill>
        <p:spPr>
          <a:xfrm>
            <a:off x="5568319" y="1864865"/>
            <a:ext cx="2194413" cy="21622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06</a:t>
            </a:r>
            <a:r>
              <a:rPr lang="en-GB" dirty="0">
                <a:latin typeface="Raleway"/>
                <a:ea typeface="Raleway"/>
                <a:cs typeface="Raleway"/>
                <a:sym typeface="Raleway"/>
              </a:rPr>
              <a:t>Forecasting models comparison</a:t>
            </a:r>
            <a:br>
              <a:rPr lang="en-GB" dirty="0">
                <a:latin typeface="Raleway"/>
                <a:ea typeface="Raleway"/>
                <a:cs typeface="Raleway"/>
                <a:sym typeface="Raleway"/>
              </a:rPr>
            </a:br>
            <a:endParaRPr lang="en-GB" dirty="0">
              <a:latin typeface="Raleway"/>
              <a:ea typeface="Raleway"/>
              <a:cs typeface="Raleway"/>
              <a:sym typeface="Raleway"/>
            </a:endParaRPr>
          </a:p>
        </p:txBody>
      </p:sp>
      <p:sp>
        <p:nvSpPr>
          <p:cNvPr id="93" name="Google Shape;93;p17"/>
          <p:cNvSpPr txBox="1"/>
          <p:nvPr/>
        </p:nvSpPr>
        <p:spPr>
          <a:xfrm>
            <a:off x="450378" y="1298118"/>
            <a:ext cx="5097438" cy="1692323"/>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err="1">
                <a:solidFill>
                  <a:srgbClr val="666666"/>
                </a:solidFill>
                <a:latin typeface="Work Sans"/>
                <a:ea typeface="Work Sans"/>
                <a:cs typeface="Work Sans"/>
                <a:sym typeface="Work Sans"/>
              </a:rPr>
              <a:t>XGBoost</a:t>
            </a:r>
            <a:r>
              <a:rPr lang="en-GB" sz="1000" dirty="0">
                <a:solidFill>
                  <a:srgbClr val="666666"/>
                </a:solidFill>
                <a:latin typeface="Work Sans"/>
                <a:ea typeface="Work Sans"/>
                <a:cs typeface="Work Sans"/>
                <a:sym typeface="Work Sans"/>
              </a:rPr>
              <a:t> is short for Extreme Gradient Boosting and is an efficient implementation of the stochastic gradient boosting machine learning algorithm, in other words the “Jack of all trades” in the ML models.</a:t>
            </a:r>
          </a:p>
        </p:txBody>
      </p:sp>
      <p:sp>
        <p:nvSpPr>
          <p:cNvPr id="9" name="TextBox 8">
            <a:extLst>
              <a:ext uri="{FF2B5EF4-FFF2-40B4-BE49-F238E27FC236}">
                <a16:creationId xmlns:a16="http://schemas.microsoft.com/office/drawing/2014/main" id="{6FFC9488-6D8C-24C5-F26C-1A43FDDBF9F1}"/>
              </a:ext>
            </a:extLst>
          </p:cNvPr>
          <p:cNvSpPr txBox="1"/>
          <p:nvPr/>
        </p:nvSpPr>
        <p:spPr>
          <a:xfrm>
            <a:off x="661249" y="789125"/>
            <a:ext cx="5214111" cy="307777"/>
          </a:xfrm>
          <a:prstGeom prst="rect">
            <a:avLst/>
          </a:prstGeom>
          <a:noFill/>
        </p:spPr>
        <p:txBody>
          <a:bodyPr wrap="square">
            <a:spAutoFit/>
          </a:bodyPr>
          <a:lstStyle/>
          <a:p>
            <a:r>
              <a:rPr lang="en-GB" b="1" dirty="0" err="1">
                <a:solidFill>
                  <a:srgbClr val="9C9C9C"/>
                </a:solidFill>
                <a:latin typeface="Work Sans"/>
                <a:ea typeface="Work Sans"/>
                <a:cs typeface="Work Sans"/>
                <a:sym typeface="Work Sans"/>
              </a:rPr>
              <a:t>XGBoost</a:t>
            </a:r>
            <a:endParaRPr lang="en-GB" b="1" dirty="0"/>
          </a:p>
        </p:txBody>
      </p:sp>
      <p:pic>
        <p:nvPicPr>
          <p:cNvPr id="3" name="Picture 2" descr="Chart, line chart, histogram&#10;&#10;Description automatically generated">
            <a:extLst>
              <a:ext uri="{FF2B5EF4-FFF2-40B4-BE49-F238E27FC236}">
                <a16:creationId xmlns:a16="http://schemas.microsoft.com/office/drawing/2014/main" id="{286E7A95-9B4D-611E-6B2B-62921C319F72}"/>
              </a:ext>
            </a:extLst>
          </p:cNvPr>
          <p:cNvPicPr>
            <a:picLocks noChangeAspect="1"/>
          </p:cNvPicPr>
          <p:nvPr/>
        </p:nvPicPr>
        <p:blipFill>
          <a:blip r:embed="rId3"/>
          <a:stretch>
            <a:fillRect/>
          </a:stretch>
        </p:blipFill>
        <p:spPr>
          <a:xfrm>
            <a:off x="511791" y="1951630"/>
            <a:ext cx="6419500" cy="2636481"/>
          </a:xfrm>
          <a:prstGeom prst="rect">
            <a:avLst/>
          </a:prstGeom>
        </p:spPr>
      </p:pic>
      <p:sp>
        <p:nvSpPr>
          <p:cNvPr id="5" name="Google Shape;93;p17">
            <a:extLst>
              <a:ext uri="{FF2B5EF4-FFF2-40B4-BE49-F238E27FC236}">
                <a16:creationId xmlns:a16="http://schemas.microsoft.com/office/drawing/2014/main" id="{9055FBC3-73B4-55C0-DE9F-831932C99FE8}"/>
              </a:ext>
            </a:extLst>
          </p:cNvPr>
          <p:cNvSpPr txBox="1"/>
          <p:nvPr/>
        </p:nvSpPr>
        <p:spPr>
          <a:xfrm>
            <a:off x="6926238" y="2990441"/>
            <a:ext cx="1583141" cy="701278"/>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Time (fitting) ~ 30 s</a:t>
            </a:r>
          </a:p>
        </p:txBody>
      </p:sp>
    </p:spTree>
    <p:extLst>
      <p:ext uri="{BB962C8B-B14F-4D97-AF65-F5344CB8AC3E}">
        <p14:creationId xmlns:p14="http://schemas.microsoft.com/office/powerpoint/2010/main" val="4178965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06</a:t>
            </a:r>
            <a:r>
              <a:rPr lang="en-GB" dirty="0">
                <a:latin typeface="Raleway"/>
                <a:ea typeface="Raleway"/>
                <a:cs typeface="Raleway"/>
                <a:sym typeface="Raleway"/>
              </a:rPr>
              <a:t> Forecasting models comparison</a:t>
            </a:r>
            <a:br>
              <a:rPr lang="en-GB" dirty="0">
                <a:latin typeface="Raleway"/>
                <a:ea typeface="Raleway"/>
                <a:cs typeface="Raleway"/>
                <a:sym typeface="Raleway"/>
              </a:rPr>
            </a:br>
            <a:endParaRPr lang="en-GB" dirty="0">
              <a:latin typeface="Raleway"/>
              <a:ea typeface="Raleway"/>
              <a:cs typeface="Raleway"/>
              <a:sym typeface="Raleway"/>
            </a:endParaRPr>
          </a:p>
        </p:txBody>
      </p:sp>
      <p:sp>
        <p:nvSpPr>
          <p:cNvPr id="93" name="Google Shape;93;p17"/>
          <p:cNvSpPr txBox="1"/>
          <p:nvPr/>
        </p:nvSpPr>
        <p:spPr>
          <a:xfrm>
            <a:off x="429906" y="1298118"/>
            <a:ext cx="5097438" cy="1692323"/>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A Sequential model is appropriate for a plain stack of layers where each layer has exactly one input tensor and one output tensor. </a:t>
            </a:r>
          </a:p>
        </p:txBody>
      </p:sp>
      <p:sp>
        <p:nvSpPr>
          <p:cNvPr id="9" name="TextBox 8">
            <a:extLst>
              <a:ext uri="{FF2B5EF4-FFF2-40B4-BE49-F238E27FC236}">
                <a16:creationId xmlns:a16="http://schemas.microsoft.com/office/drawing/2014/main" id="{6FFC9488-6D8C-24C5-F26C-1A43FDDBF9F1}"/>
              </a:ext>
            </a:extLst>
          </p:cNvPr>
          <p:cNvSpPr txBox="1"/>
          <p:nvPr/>
        </p:nvSpPr>
        <p:spPr>
          <a:xfrm>
            <a:off x="612418" y="789125"/>
            <a:ext cx="6203575" cy="307777"/>
          </a:xfrm>
          <a:prstGeom prst="rect">
            <a:avLst/>
          </a:prstGeom>
          <a:noFill/>
        </p:spPr>
        <p:txBody>
          <a:bodyPr wrap="square">
            <a:spAutoFit/>
          </a:bodyPr>
          <a:lstStyle/>
          <a:p>
            <a:r>
              <a:rPr lang="en-GB" b="1" dirty="0">
                <a:solidFill>
                  <a:srgbClr val="9C9C9C"/>
                </a:solidFill>
                <a:latin typeface="Work Sans"/>
                <a:ea typeface="Work Sans"/>
                <a:cs typeface="Work Sans"/>
                <a:sym typeface="Work Sans"/>
              </a:rPr>
              <a:t>Deep learning -&gt; Sequential model</a:t>
            </a:r>
            <a:endParaRPr lang="en-GB" b="1" dirty="0"/>
          </a:p>
        </p:txBody>
      </p:sp>
      <p:sp>
        <p:nvSpPr>
          <p:cNvPr id="5" name="Google Shape;93;p17">
            <a:extLst>
              <a:ext uri="{FF2B5EF4-FFF2-40B4-BE49-F238E27FC236}">
                <a16:creationId xmlns:a16="http://schemas.microsoft.com/office/drawing/2014/main" id="{0EFE4AB0-B473-E518-DEEE-92C2060B6496}"/>
              </a:ext>
            </a:extLst>
          </p:cNvPr>
          <p:cNvSpPr txBox="1"/>
          <p:nvPr/>
        </p:nvSpPr>
        <p:spPr>
          <a:xfrm>
            <a:off x="6919414" y="2990441"/>
            <a:ext cx="1583141" cy="701278"/>
          </a:xfrm>
          <a:prstGeom prst="rect">
            <a:avLst/>
          </a:prstGeom>
          <a:noFill/>
          <a:ln>
            <a:noFill/>
          </a:ln>
        </p:spPr>
        <p:txBody>
          <a:bodyPr spcFirstLastPara="1" wrap="square" lIns="180000" tIns="0" rIns="180000" bIns="180000" anchor="t" anchorCtr="0">
            <a:noAutofit/>
          </a:bodyPr>
          <a:lstStyle/>
          <a:p>
            <a:pPr marL="171450" lvl="0" indent="-171450" algn="l" rtl="0">
              <a:lnSpc>
                <a:spcPct val="115000"/>
              </a:lnSpc>
              <a:spcBef>
                <a:spcPts val="0"/>
              </a:spcBef>
              <a:spcAft>
                <a:spcPts val="1600"/>
              </a:spcAft>
              <a:buFont typeface="Arial" panose="020B0604020202020204" pitchFamily="34" charset="0"/>
              <a:buChar char="•"/>
            </a:pPr>
            <a:r>
              <a:rPr lang="en-GB" sz="1000" dirty="0">
                <a:solidFill>
                  <a:srgbClr val="666666"/>
                </a:solidFill>
                <a:latin typeface="Work Sans"/>
                <a:ea typeface="Work Sans"/>
                <a:cs typeface="Work Sans"/>
                <a:sym typeface="Work Sans"/>
              </a:rPr>
              <a:t>Time (fitting + predicting) ~ 1h</a:t>
            </a:r>
          </a:p>
        </p:txBody>
      </p:sp>
      <p:pic>
        <p:nvPicPr>
          <p:cNvPr id="7" name="Picture 6">
            <a:extLst>
              <a:ext uri="{FF2B5EF4-FFF2-40B4-BE49-F238E27FC236}">
                <a16:creationId xmlns:a16="http://schemas.microsoft.com/office/drawing/2014/main" id="{E67AD4A0-B948-EF09-3E4B-D2A79B458B79}"/>
              </a:ext>
            </a:extLst>
          </p:cNvPr>
          <p:cNvPicPr>
            <a:picLocks noChangeAspect="1"/>
          </p:cNvPicPr>
          <p:nvPr/>
        </p:nvPicPr>
        <p:blipFill rotWithShape="1">
          <a:blip r:embed="rId3"/>
          <a:srcRect t="1318"/>
          <a:stretch/>
        </p:blipFill>
        <p:spPr>
          <a:xfrm>
            <a:off x="573203" y="2153059"/>
            <a:ext cx="6346211" cy="2411952"/>
          </a:xfrm>
          <a:prstGeom prst="rect">
            <a:avLst/>
          </a:prstGeom>
        </p:spPr>
      </p:pic>
    </p:spTree>
    <p:extLst>
      <p:ext uri="{BB962C8B-B14F-4D97-AF65-F5344CB8AC3E}">
        <p14:creationId xmlns:p14="http://schemas.microsoft.com/office/powerpoint/2010/main" val="404442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07</a:t>
            </a:r>
            <a:r>
              <a:rPr lang="en-GB" dirty="0">
                <a:latin typeface="Raleway"/>
                <a:ea typeface="Raleway"/>
                <a:cs typeface="Raleway"/>
                <a:sym typeface="Raleway"/>
              </a:rPr>
              <a:t> Conclusions </a:t>
            </a:r>
            <a:endParaRPr dirty="0">
              <a:latin typeface="Raleway"/>
              <a:ea typeface="Raleway"/>
              <a:cs typeface="Raleway"/>
              <a:sym typeface="Raleway"/>
            </a:endParaRPr>
          </a:p>
        </p:txBody>
      </p:sp>
      <p:sp>
        <p:nvSpPr>
          <p:cNvPr id="91" name="Google Shape;91;p17"/>
          <p:cNvSpPr txBox="1"/>
          <p:nvPr/>
        </p:nvSpPr>
        <p:spPr>
          <a:xfrm>
            <a:off x="1120526" y="789125"/>
            <a:ext cx="2657642"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Looking at the past </a:t>
            </a:r>
            <a:endParaRPr sz="1600" dirty="0">
              <a:solidFill>
                <a:schemeClr val="dk2"/>
              </a:solidFill>
              <a:latin typeface="Work Sans Medium"/>
              <a:ea typeface="Work Sans Medium"/>
              <a:cs typeface="Work Sans Medium"/>
              <a:sym typeface="Work Sans Medium"/>
            </a:endParaRPr>
          </a:p>
        </p:txBody>
      </p:sp>
      <p:sp>
        <p:nvSpPr>
          <p:cNvPr id="93" name="Google Shape;93;p17"/>
          <p:cNvSpPr txBox="1"/>
          <p:nvPr/>
        </p:nvSpPr>
        <p:spPr>
          <a:xfrm>
            <a:off x="861219" y="1574823"/>
            <a:ext cx="3288300" cy="3920987"/>
          </a:xfrm>
          <a:prstGeom prst="rect">
            <a:avLst/>
          </a:prstGeom>
          <a:noFill/>
          <a:ln>
            <a:noFill/>
          </a:ln>
        </p:spPr>
        <p:txBody>
          <a:bodyPr spcFirstLastPara="1" wrap="square" lIns="180000" tIns="0" rIns="180000" bIns="180000" anchor="t" anchorCtr="0">
            <a:noAutofit/>
          </a:bodyPr>
          <a:lstStyle/>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Fossil fuels (oil, gas and coal) are still the primary energy sources however hydro energy and nuclear are the most popular among renewables/low carbon sources. </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Last decade saw a shift to Renewables/Low Carbon energy sources' consumption worldwide and specifically in countries with top performing Smart Cities.</a:t>
            </a:r>
          </a:p>
        </p:txBody>
      </p:sp>
      <p:sp>
        <p:nvSpPr>
          <p:cNvPr id="4" name="Google Shape;91;p17">
            <a:extLst>
              <a:ext uri="{FF2B5EF4-FFF2-40B4-BE49-F238E27FC236}">
                <a16:creationId xmlns:a16="http://schemas.microsoft.com/office/drawing/2014/main" id="{7CFB5485-4168-B7AA-6708-0F0951075149}"/>
              </a:ext>
            </a:extLst>
          </p:cNvPr>
          <p:cNvSpPr txBox="1"/>
          <p:nvPr/>
        </p:nvSpPr>
        <p:spPr>
          <a:xfrm>
            <a:off x="5365832" y="675426"/>
            <a:ext cx="3778168"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Looking at (predicting) the future </a:t>
            </a:r>
            <a:endParaRPr sz="1600" dirty="0">
              <a:solidFill>
                <a:schemeClr val="dk2"/>
              </a:solidFill>
              <a:latin typeface="Work Sans Medium"/>
              <a:ea typeface="Work Sans Medium"/>
              <a:cs typeface="Work Sans Medium"/>
              <a:sym typeface="Work Sans Medium"/>
            </a:endParaRPr>
          </a:p>
        </p:txBody>
      </p:sp>
      <p:sp>
        <p:nvSpPr>
          <p:cNvPr id="5" name="Google Shape;93;p17">
            <a:extLst>
              <a:ext uri="{FF2B5EF4-FFF2-40B4-BE49-F238E27FC236}">
                <a16:creationId xmlns:a16="http://schemas.microsoft.com/office/drawing/2014/main" id="{8EC9674F-F0B3-56A9-5B3A-7D55F84C5387}"/>
              </a:ext>
            </a:extLst>
          </p:cNvPr>
          <p:cNvSpPr txBox="1"/>
          <p:nvPr/>
        </p:nvSpPr>
        <p:spPr>
          <a:xfrm>
            <a:off x="5365832" y="1283928"/>
            <a:ext cx="3288300" cy="3920987"/>
          </a:xfrm>
          <a:prstGeom prst="rect">
            <a:avLst/>
          </a:prstGeom>
          <a:noFill/>
          <a:ln>
            <a:noFill/>
          </a:ln>
        </p:spPr>
        <p:txBody>
          <a:bodyPr spcFirstLastPara="1" wrap="square" lIns="180000" tIns="0" rIns="180000" bIns="180000" anchor="t" anchorCtr="0">
            <a:noAutofit/>
          </a:bodyPr>
          <a:lstStyle/>
          <a:p>
            <a:pPr marL="228600" lvl="0" indent="-228600" algn="l" rtl="0">
              <a:lnSpc>
                <a:spcPct val="115000"/>
              </a:lnSpc>
              <a:spcBef>
                <a:spcPts val="0"/>
              </a:spcBef>
              <a:spcAft>
                <a:spcPts val="1600"/>
              </a:spcAft>
              <a:buFont typeface="+mj-lt"/>
              <a:buAutoNum type="arabicPeriod"/>
            </a:pPr>
            <a:r>
              <a:rPr lang="es-ES" sz="1000" dirty="0" err="1">
                <a:solidFill>
                  <a:srgbClr val="666666"/>
                </a:solidFill>
                <a:latin typeface="Work Sans"/>
                <a:ea typeface="Work Sans"/>
                <a:cs typeface="Work Sans"/>
                <a:sym typeface="Work Sans"/>
              </a:rPr>
              <a:t>Forecasting</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is</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needed</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for</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multiple</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applications</a:t>
            </a:r>
            <a:r>
              <a:rPr lang="es-ES" sz="1000" dirty="0">
                <a:solidFill>
                  <a:srgbClr val="666666"/>
                </a:solidFill>
                <a:latin typeface="Work Sans"/>
                <a:ea typeface="Work Sans"/>
                <a:cs typeface="Work Sans"/>
                <a:sym typeface="Work Sans"/>
              </a:rPr>
              <a:t> and </a:t>
            </a:r>
            <a:r>
              <a:rPr lang="es-ES" sz="1000" dirty="0" err="1">
                <a:solidFill>
                  <a:srgbClr val="666666"/>
                </a:solidFill>
                <a:latin typeface="Work Sans"/>
                <a:ea typeface="Work Sans"/>
                <a:cs typeface="Work Sans"/>
                <a:sym typeface="Work Sans"/>
              </a:rPr>
              <a:t>even</a:t>
            </a:r>
            <a:r>
              <a:rPr lang="es-ES" sz="1000" dirty="0">
                <a:solidFill>
                  <a:srgbClr val="666666"/>
                </a:solidFill>
                <a:latin typeface="Work Sans"/>
                <a:ea typeface="Work Sans"/>
                <a:cs typeface="Work Sans"/>
                <a:sym typeface="Work Sans"/>
              </a:rPr>
              <a:t> more </a:t>
            </a:r>
            <a:r>
              <a:rPr lang="es-ES" sz="1000" dirty="0" err="1">
                <a:solidFill>
                  <a:srgbClr val="666666"/>
                </a:solidFill>
                <a:latin typeface="Work Sans"/>
                <a:ea typeface="Work Sans"/>
                <a:cs typeface="Work Sans"/>
                <a:sym typeface="Work Sans"/>
              </a:rPr>
              <a:t>if</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moving</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towards</a:t>
            </a:r>
            <a:r>
              <a:rPr lang="es-ES" sz="1000" dirty="0">
                <a:solidFill>
                  <a:srgbClr val="666666"/>
                </a:solidFill>
                <a:latin typeface="Work Sans"/>
                <a:ea typeface="Work Sans"/>
                <a:cs typeface="Work Sans"/>
                <a:sym typeface="Work Sans"/>
              </a:rPr>
              <a:t> Smart </a:t>
            </a:r>
            <a:r>
              <a:rPr lang="es-ES" sz="1000" dirty="0" err="1">
                <a:solidFill>
                  <a:srgbClr val="666666"/>
                </a:solidFill>
                <a:latin typeface="Work Sans"/>
                <a:ea typeface="Work Sans"/>
                <a:cs typeface="Work Sans"/>
                <a:sym typeface="Work Sans"/>
              </a:rPr>
              <a:t>city</a:t>
            </a:r>
            <a:r>
              <a:rPr lang="es-ES" sz="1000" dirty="0">
                <a:solidFill>
                  <a:srgbClr val="666666"/>
                </a:solidFill>
                <a:latin typeface="Work Sans"/>
                <a:ea typeface="Work Sans"/>
                <a:cs typeface="Work Sans"/>
                <a:sym typeface="Work Sans"/>
              </a:rPr>
              <a:t> / Smart </a:t>
            </a:r>
            <a:r>
              <a:rPr lang="es-ES" sz="1000" dirty="0" err="1">
                <a:solidFill>
                  <a:srgbClr val="666666"/>
                </a:solidFill>
                <a:latin typeface="Work Sans"/>
                <a:ea typeface="Work Sans"/>
                <a:cs typeface="Work Sans"/>
                <a:sym typeface="Work Sans"/>
              </a:rPr>
              <a:t>Grids</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infrastructures</a:t>
            </a:r>
            <a:endParaRPr lang="es-ES" sz="1000" dirty="0">
              <a:solidFill>
                <a:srgbClr val="666666"/>
              </a:solidFill>
              <a:latin typeface="Work Sans"/>
              <a:ea typeface="Work Sans"/>
              <a:cs typeface="Work Sans"/>
              <a:sym typeface="Work Sans"/>
            </a:endParaRPr>
          </a:p>
          <a:p>
            <a:pPr marL="228600" lvl="0" indent="-228600" algn="l" rtl="0">
              <a:lnSpc>
                <a:spcPct val="115000"/>
              </a:lnSpc>
              <a:spcBef>
                <a:spcPts val="0"/>
              </a:spcBef>
              <a:spcAft>
                <a:spcPts val="1600"/>
              </a:spcAft>
              <a:buFont typeface="+mj-lt"/>
              <a:buAutoNum type="arabicPeriod"/>
            </a:pPr>
            <a:r>
              <a:rPr lang="es-ES" sz="1000" dirty="0" err="1">
                <a:solidFill>
                  <a:srgbClr val="666666"/>
                </a:solidFill>
                <a:latin typeface="Work Sans"/>
                <a:ea typeface="Work Sans"/>
                <a:cs typeface="Work Sans"/>
                <a:sym typeface="Work Sans"/>
              </a:rPr>
              <a:t>Three</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models</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used</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with</a:t>
            </a:r>
            <a:r>
              <a:rPr lang="es-ES" sz="1000" dirty="0">
                <a:solidFill>
                  <a:srgbClr val="666666"/>
                </a:solidFill>
                <a:latin typeface="Work Sans"/>
                <a:ea typeface="Work Sans"/>
                <a:cs typeface="Work Sans"/>
                <a:sym typeface="Work Sans"/>
              </a:rPr>
              <a:t> </a:t>
            </a:r>
            <a:r>
              <a:rPr lang="es-ES" sz="1000" dirty="0" err="1">
                <a:solidFill>
                  <a:srgbClr val="666666"/>
                </a:solidFill>
                <a:latin typeface="Work Sans"/>
                <a:ea typeface="Work Sans"/>
                <a:cs typeface="Work Sans"/>
                <a:sym typeface="Work Sans"/>
              </a:rPr>
              <a:t>following</a:t>
            </a:r>
            <a:r>
              <a:rPr lang="es-ES" sz="1000" dirty="0">
                <a:solidFill>
                  <a:srgbClr val="666666"/>
                </a:solidFill>
                <a:latin typeface="Work Sans"/>
                <a:ea typeface="Work Sans"/>
                <a:cs typeface="Work Sans"/>
                <a:sym typeface="Work Sans"/>
              </a:rPr>
              <a:t> performances:</a:t>
            </a:r>
            <a:endParaRPr lang="en-GB" sz="1000" dirty="0">
              <a:solidFill>
                <a:srgbClr val="666666"/>
              </a:solidFill>
              <a:latin typeface="Work Sans"/>
              <a:ea typeface="Work Sans"/>
              <a:cs typeface="Work Sans"/>
              <a:sym typeface="Work Sans"/>
            </a:endParaRPr>
          </a:p>
        </p:txBody>
      </p:sp>
      <p:graphicFrame>
        <p:nvGraphicFramePr>
          <p:cNvPr id="6" name="Table 6">
            <a:extLst>
              <a:ext uri="{FF2B5EF4-FFF2-40B4-BE49-F238E27FC236}">
                <a16:creationId xmlns:a16="http://schemas.microsoft.com/office/drawing/2014/main" id="{D721491E-DD11-AFEB-8C07-26D0B6B8F061}"/>
              </a:ext>
            </a:extLst>
          </p:cNvPr>
          <p:cNvGraphicFramePr>
            <a:graphicFrameLocks noGrp="1"/>
          </p:cNvGraphicFramePr>
          <p:nvPr>
            <p:extLst>
              <p:ext uri="{D42A27DB-BD31-4B8C-83A1-F6EECF244321}">
                <p14:modId xmlns:p14="http://schemas.microsoft.com/office/powerpoint/2010/main" val="1604483416"/>
              </p:ext>
            </p:extLst>
          </p:nvPr>
        </p:nvGraphicFramePr>
        <p:xfrm>
          <a:off x="5054130" y="2640372"/>
          <a:ext cx="3778170" cy="1219200"/>
        </p:xfrm>
        <a:graphic>
          <a:graphicData uri="http://schemas.openxmlformats.org/drawingml/2006/table">
            <a:tbl>
              <a:tblPr firstRow="1" bandRow="1">
                <a:tableStyleId>{073A0DAA-6AF3-43AB-8588-CEC1D06C72B9}</a:tableStyleId>
              </a:tblPr>
              <a:tblGrid>
                <a:gridCol w="1421733">
                  <a:extLst>
                    <a:ext uri="{9D8B030D-6E8A-4147-A177-3AD203B41FA5}">
                      <a16:colId xmlns:a16="http://schemas.microsoft.com/office/drawing/2014/main" val="108735897"/>
                    </a:ext>
                  </a:extLst>
                </a:gridCol>
                <a:gridCol w="1097047">
                  <a:extLst>
                    <a:ext uri="{9D8B030D-6E8A-4147-A177-3AD203B41FA5}">
                      <a16:colId xmlns:a16="http://schemas.microsoft.com/office/drawing/2014/main" val="4215450209"/>
                    </a:ext>
                  </a:extLst>
                </a:gridCol>
                <a:gridCol w="1259390">
                  <a:extLst>
                    <a:ext uri="{9D8B030D-6E8A-4147-A177-3AD203B41FA5}">
                      <a16:colId xmlns:a16="http://schemas.microsoft.com/office/drawing/2014/main" val="2015125783"/>
                    </a:ext>
                  </a:extLst>
                </a:gridCol>
              </a:tblGrid>
              <a:tr h="272787">
                <a:tc>
                  <a:txBody>
                    <a:bodyPr/>
                    <a:lstStyle/>
                    <a:p>
                      <a:r>
                        <a:rPr lang="es-ES" dirty="0" err="1"/>
                        <a:t>Model</a:t>
                      </a:r>
                      <a:endParaRPr lang="en-GB" dirty="0"/>
                    </a:p>
                  </a:txBody>
                  <a:tcPr/>
                </a:tc>
                <a:tc>
                  <a:txBody>
                    <a:bodyPr/>
                    <a:lstStyle/>
                    <a:p>
                      <a:r>
                        <a:rPr lang="es-ES" dirty="0"/>
                        <a:t>MAE</a:t>
                      </a:r>
                      <a:endParaRPr lang="en-GB" dirty="0"/>
                    </a:p>
                  </a:txBody>
                  <a:tcPr/>
                </a:tc>
                <a:tc>
                  <a:txBody>
                    <a:bodyPr/>
                    <a:lstStyle/>
                    <a:p>
                      <a:r>
                        <a:rPr lang="es-ES" dirty="0"/>
                        <a:t>Time</a:t>
                      </a:r>
                      <a:endParaRPr lang="en-GB" dirty="0"/>
                    </a:p>
                  </a:txBody>
                  <a:tcPr/>
                </a:tc>
                <a:extLst>
                  <a:ext uri="{0D108BD9-81ED-4DB2-BD59-A6C34878D82A}">
                    <a16:rowId xmlns:a16="http://schemas.microsoft.com/office/drawing/2014/main" val="2800702093"/>
                  </a:ext>
                </a:extLst>
              </a:tr>
              <a:tr h="255062">
                <a:tc>
                  <a:txBody>
                    <a:bodyPr/>
                    <a:lstStyle/>
                    <a:p>
                      <a:r>
                        <a:rPr lang="en-GB" dirty="0"/>
                        <a:t>Prophet</a:t>
                      </a:r>
                    </a:p>
                  </a:txBody>
                  <a:tcPr/>
                </a:tc>
                <a:tc>
                  <a:txBody>
                    <a:bodyPr/>
                    <a:lstStyle/>
                    <a:p>
                      <a:r>
                        <a:rPr lang="en-GB" dirty="0"/>
                        <a:t>~ 205 MW</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 9 min</a:t>
                      </a:r>
                    </a:p>
                  </a:txBody>
                  <a:tcPr/>
                </a:tc>
                <a:extLst>
                  <a:ext uri="{0D108BD9-81ED-4DB2-BD59-A6C34878D82A}">
                    <a16:rowId xmlns:a16="http://schemas.microsoft.com/office/drawing/2014/main" val="2627392544"/>
                  </a:ext>
                </a:extLst>
              </a:tr>
              <a:tr h="272787">
                <a:tc>
                  <a:txBody>
                    <a:bodyPr/>
                    <a:lstStyle/>
                    <a:p>
                      <a:r>
                        <a:rPr lang="en-GB" dirty="0" err="1"/>
                        <a:t>Xgboost</a:t>
                      </a:r>
                      <a:endParaRPr lang="en-GB" dirty="0"/>
                    </a:p>
                  </a:txBody>
                  <a:tcPr/>
                </a:tc>
                <a:tc>
                  <a:txBody>
                    <a:bodyPr/>
                    <a:lstStyle/>
                    <a:p>
                      <a:r>
                        <a:rPr lang="en-GB" dirty="0"/>
                        <a:t>~ 195 MW</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 30 s</a:t>
                      </a:r>
                    </a:p>
                  </a:txBody>
                  <a:tcPr/>
                </a:tc>
                <a:extLst>
                  <a:ext uri="{0D108BD9-81ED-4DB2-BD59-A6C34878D82A}">
                    <a16:rowId xmlns:a16="http://schemas.microsoft.com/office/drawing/2014/main" val="4199989365"/>
                  </a:ext>
                </a:extLst>
              </a:tr>
              <a:tr h="272787">
                <a:tc>
                  <a:txBody>
                    <a:bodyPr/>
                    <a:lstStyle/>
                    <a:p>
                      <a:r>
                        <a:rPr lang="es-ES" dirty="0"/>
                        <a:t>Deep </a:t>
                      </a:r>
                      <a:r>
                        <a:rPr lang="es-ES" dirty="0" err="1"/>
                        <a:t>Learning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 145 MW</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 1 h</a:t>
                      </a:r>
                    </a:p>
                  </a:txBody>
                  <a:tcPr/>
                </a:tc>
                <a:extLst>
                  <a:ext uri="{0D108BD9-81ED-4DB2-BD59-A6C34878D82A}">
                    <a16:rowId xmlns:a16="http://schemas.microsoft.com/office/drawing/2014/main" val="2071375450"/>
                  </a:ext>
                </a:extLst>
              </a:tr>
            </a:tbl>
          </a:graphicData>
        </a:graphic>
      </p:graphicFrame>
    </p:spTree>
    <p:extLst>
      <p:ext uri="{BB962C8B-B14F-4D97-AF65-F5344CB8AC3E}">
        <p14:creationId xmlns:p14="http://schemas.microsoft.com/office/powerpoint/2010/main" val="267494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Thanks!</a:t>
            </a:r>
            <a:endParaRPr dirty="0"/>
          </a:p>
        </p:txBody>
      </p:sp>
      <p:sp>
        <p:nvSpPr>
          <p:cNvPr id="280" name="Google Shape;280;p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solidFill>
                <a:schemeClr val="dk2"/>
              </a:solidFill>
            </a:endParaRPr>
          </a:p>
        </p:txBody>
      </p:sp>
      <p:pic>
        <p:nvPicPr>
          <p:cNvPr id="281" name="Google Shape;281;p43"/>
          <p:cNvPicPr preferRelativeResize="0"/>
          <p:nvPr/>
        </p:nvPicPr>
        <p:blipFill rotWithShape="1">
          <a:blip r:embed="rId3">
            <a:alphaModFix/>
          </a:blip>
          <a:srcRect l="22441" t="20097" r="22485" b="21275"/>
          <a:stretch/>
        </p:blipFill>
        <p:spPr>
          <a:xfrm>
            <a:off x="5816650" y="1447538"/>
            <a:ext cx="2112075" cy="224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291412" y="1678431"/>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And to e-</a:t>
            </a:r>
            <a:r>
              <a:rPr lang="en-GB" dirty="0" err="1"/>
              <a:t>iea</a:t>
            </a:r>
            <a:r>
              <a:rPr lang="en-GB" dirty="0"/>
              <a:t> of course!</a:t>
            </a:r>
            <a:endParaRPr dirty="0"/>
          </a:p>
        </p:txBody>
      </p:sp>
      <p:sp>
        <p:nvSpPr>
          <p:cNvPr id="280" name="Google Shape;280;p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solidFill>
                <a:schemeClr val="dk2"/>
              </a:solidFill>
            </a:endParaRPr>
          </a:p>
        </p:txBody>
      </p:sp>
      <p:pic>
        <p:nvPicPr>
          <p:cNvPr id="2" name="Picture 1" descr="A blue and white logo&#10;&#10;Description automatically generated with medium confidence">
            <a:extLst>
              <a:ext uri="{FF2B5EF4-FFF2-40B4-BE49-F238E27FC236}">
                <a16:creationId xmlns:a16="http://schemas.microsoft.com/office/drawing/2014/main" id="{813E02E4-7732-17FF-8B97-300498D25D37}"/>
              </a:ext>
            </a:extLst>
          </p:cNvPr>
          <p:cNvPicPr>
            <a:picLocks noChangeAspect="1"/>
          </p:cNvPicPr>
          <p:nvPr/>
        </p:nvPicPr>
        <p:blipFill>
          <a:blip r:embed="rId3"/>
          <a:stretch>
            <a:fillRect/>
          </a:stretch>
        </p:blipFill>
        <p:spPr>
          <a:xfrm>
            <a:off x="6131261" y="1961541"/>
            <a:ext cx="1809322" cy="753884"/>
          </a:xfrm>
          <a:prstGeom prst="rect">
            <a:avLst/>
          </a:prstGeom>
        </p:spPr>
      </p:pic>
      <p:pic>
        <p:nvPicPr>
          <p:cNvPr id="3" name="Picture 2" descr="A blue and white logo&#10;&#10;Description automatically generated with medium confidence">
            <a:extLst>
              <a:ext uri="{FF2B5EF4-FFF2-40B4-BE49-F238E27FC236}">
                <a16:creationId xmlns:a16="http://schemas.microsoft.com/office/drawing/2014/main" id="{17760470-7EC7-875A-C560-0DA041EE62CD}"/>
              </a:ext>
            </a:extLst>
          </p:cNvPr>
          <p:cNvPicPr>
            <a:picLocks noChangeAspect="1"/>
          </p:cNvPicPr>
          <p:nvPr/>
        </p:nvPicPr>
        <p:blipFill rotWithShape="1">
          <a:blip r:embed="rId3"/>
          <a:srcRect l="12871" r="44946"/>
          <a:stretch/>
        </p:blipFill>
        <p:spPr>
          <a:xfrm>
            <a:off x="5073907" y="1955967"/>
            <a:ext cx="763228" cy="753884"/>
          </a:xfrm>
          <a:prstGeom prst="rect">
            <a:avLst/>
          </a:prstGeom>
        </p:spPr>
      </p:pic>
      <p:sp>
        <p:nvSpPr>
          <p:cNvPr id="4" name="Google Shape;66;p14">
            <a:extLst>
              <a:ext uri="{FF2B5EF4-FFF2-40B4-BE49-F238E27FC236}">
                <a16:creationId xmlns:a16="http://schemas.microsoft.com/office/drawing/2014/main" id="{303A98E5-F0BE-5A1E-3010-745404F690C0}"/>
              </a:ext>
            </a:extLst>
          </p:cNvPr>
          <p:cNvSpPr txBox="1">
            <a:spLocks/>
          </p:cNvSpPr>
          <p:nvPr/>
        </p:nvSpPr>
        <p:spPr>
          <a:xfrm>
            <a:off x="5790316" y="2156612"/>
            <a:ext cx="315033" cy="5532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s-ES" sz="4000" dirty="0">
                <a:latin typeface="Raleway"/>
                <a:ea typeface="Raleway"/>
                <a:cs typeface="Raleway"/>
                <a:sym typeface="Raleway"/>
              </a:rPr>
              <a:t>-</a:t>
            </a:r>
            <a:endParaRPr lang="en-GB" sz="4000" dirty="0">
              <a:latin typeface="Raleway"/>
              <a:ea typeface="Raleway"/>
              <a:cs typeface="Raleway"/>
              <a:sym typeface="Raleway"/>
            </a:endParaRPr>
          </a:p>
        </p:txBody>
      </p:sp>
    </p:spTree>
    <p:extLst>
      <p:ext uri="{BB962C8B-B14F-4D97-AF65-F5344CB8AC3E}">
        <p14:creationId xmlns:p14="http://schemas.microsoft.com/office/powerpoint/2010/main" val="49288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a:pPr>
            <a:r>
              <a:rPr lang="en-GB" dirty="0">
                <a:latin typeface="Raleway"/>
                <a:ea typeface="Raleway"/>
                <a:cs typeface="Raleway"/>
                <a:sym typeface="Raleway"/>
              </a:rPr>
              <a:t>Who are we?</a:t>
            </a:r>
            <a:endParaRPr dirty="0">
              <a:latin typeface="Raleway"/>
              <a:ea typeface="Raleway"/>
              <a:cs typeface="Raleway"/>
              <a:sym typeface="Raleway"/>
            </a:endParaRPr>
          </a:p>
        </p:txBody>
      </p:sp>
      <p:pic>
        <p:nvPicPr>
          <p:cNvPr id="2" name="Picture 1" descr="A blue and white logo&#10;&#10;Description automatically generated with medium confidence">
            <a:extLst>
              <a:ext uri="{FF2B5EF4-FFF2-40B4-BE49-F238E27FC236}">
                <a16:creationId xmlns:a16="http://schemas.microsoft.com/office/drawing/2014/main" id="{6DCDA798-C2E2-9CDC-B6F5-D3EC2EDDF7A3}"/>
              </a:ext>
            </a:extLst>
          </p:cNvPr>
          <p:cNvPicPr>
            <a:picLocks noChangeAspect="1"/>
          </p:cNvPicPr>
          <p:nvPr/>
        </p:nvPicPr>
        <p:blipFill>
          <a:blip r:embed="rId3"/>
          <a:stretch>
            <a:fillRect/>
          </a:stretch>
        </p:blipFill>
        <p:spPr>
          <a:xfrm>
            <a:off x="5933369" y="2194808"/>
            <a:ext cx="1809322" cy="753884"/>
          </a:xfrm>
          <a:prstGeom prst="rect">
            <a:avLst/>
          </a:prstGeom>
        </p:spPr>
      </p:pic>
      <p:pic>
        <p:nvPicPr>
          <p:cNvPr id="3" name="Picture 2" descr="A blue and white logo&#10;&#10;Description automatically generated with medium confidence">
            <a:extLst>
              <a:ext uri="{FF2B5EF4-FFF2-40B4-BE49-F238E27FC236}">
                <a16:creationId xmlns:a16="http://schemas.microsoft.com/office/drawing/2014/main" id="{972292D6-458E-5FD2-0FC9-DCA614D60B4F}"/>
              </a:ext>
            </a:extLst>
          </p:cNvPr>
          <p:cNvPicPr>
            <a:picLocks noChangeAspect="1"/>
          </p:cNvPicPr>
          <p:nvPr/>
        </p:nvPicPr>
        <p:blipFill rotWithShape="1">
          <a:blip r:embed="rId3"/>
          <a:srcRect l="12871" r="44946"/>
          <a:stretch/>
        </p:blipFill>
        <p:spPr>
          <a:xfrm>
            <a:off x="4829196" y="2189234"/>
            <a:ext cx="763228" cy="753884"/>
          </a:xfrm>
          <a:prstGeom prst="rect">
            <a:avLst/>
          </a:prstGeom>
        </p:spPr>
      </p:pic>
      <p:sp>
        <p:nvSpPr>
          <p:cNvPr id="4" name="Google Shape;66;p14">
            <a:extLst>
              <a:ext uri="{FF2B5EF4-FFF2-40B4-BE49-F238E27FC236}">
                <a16:creationId xmlns:a16="http://schemas.microsoft.com/office/drawing/2014/main" id="{678F30C2-B7A5-1E7D-734A-C76A188618FF}"/>
              </a:ext>
            </a:extLst>
          </p:cNvPr>
          <p:cNvSpPr txBox="1">
            <a:spLocks/>
          </p:cNvSpPr>
          <p:nvPr/>
        </p:nvSpPr>
        <p:spPr>
          <a:xfrm>
            <a:off x="5592424" y="2389879"/>
            <a:ext cx="315033" cy="5532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r>
              <a:rPr lang="es-ES" sz="4000" dirty="0">
                <a:latin typeface="Raleway"/>
                <a:ea typeface="Raleway"/>
                <a:cs typeface="Raleway"/>
                <a:sym typeface="Raleway"/>
              </a:rPr>
              <a:t>-</a:t>
            </a:r>
            <a:endParaRPr lang="en-GB" sz="4000" dirty="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01</a:t>
            </a:r>
            <a:r>
              <a:rPr lang="en-GB" dirty="0">
                <a:latin typeface="Raleway"/>
                <a:ea typeface="Raleway"/>
                <a:cs typeface="Raleway"/>
                <a:sym typeface="Raleway"/>
              </a:rPr>
              <a:t> Who are we?</a:t>
            </a:r>
            <a:endParaRPr dirty="0">
              <a:latin typeface="Raleway"/>
              <a:ea typeface="Raleway"/>
              <a:cs typeface="Raleway"/>
              <a:sym typeface="Raleway"/>
            </a:endParaRPr>
          </a:p>
        </p:txBody>
      </p:sp>
      <p:sp>
        <p:nvSpPr>
          <p:cNvPr id="87" name="Google Shape;87;p17"/>
          <p:cNvSpPr/>
          <p:nvPr/>
        </p:nvSpPr>
        <p:spPr>
          <a:xfrm>
            <a:off x="617376" y="3011005"/>
            <a:ext cx="4622100" cy="1848300"/>
          </a:xfrm>
          <a:prstGeom prst="rect">
            <a:avLst/>
          </a:prstGeom>
          <a:solidFill>
            <a:srgbClr val="FFFFFF"/>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endParaRPr lang="en-GB"/>
          </a:p>
        </p:txBody>
      </p:sp>
      <p:sp>
        <p:nvSpPr>
          <p:cNvPr id="89" name="Google Shape;89;p17"/>
          <p:cNvSpPr/>
          <p:nvPr/>
        </p:nvSpPr>
        <p:spPr>
          <a:xfrm>
            <a:off x="5364687" y="971549"/>
            <a:ext cx="3447000" cy="3913800"/>
          </a:xfrm>
          <a:prstGeom prst="rect">
            <a:avLst/>
          </a:prstGeom>
          <a:solidFill>
            <a:srgbClr val="FFFFFF"/>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endParaRPr/>
          </a:p>
        </p:txBody>
      </p:sp>
      <p:sp>
        <p:nvSpPr>
          <p:cNvPr id="90" name="Google Shape;90;p17"/>
          <p:cNvSpPr txBox="1"/>
          <p:nvPr/>
        </p:nvSpPr>
        <p:spPr>
          <a:xfrm>
            <a:off x="539708" y="2267704"/>
            <a:ext cx="3288300" cy="2591601"/>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s-ES" sz="1600" dirty="0">
                <a:solidFill>
                  <a:schemeClr val="dk2"/>
                </a:solidFill>
                <a:latin typeface="Work Sans Medium"/>
                <a:ea typeface="Work Sans Medium"/>
                <a:cs typeface="Work Sans Medium"/>
                <a:sym typeface="Work Sans Medium"/>
              </a:rPr>
              <a:t>G</a:t>
            </a:r>
            <a:r>
              <a:rPr lang="en-GB" sz="1600" dirty="0" err="1">
                <a:solidFill>
                  <a:schemeClr val="dk2"/>
                </a:solidFill>
                <a:latin typeface="Work Sans Medium"/>
                <a:ea typeface="Work Sans Medium"/>
                <a:cs typeface="Work Sans Medium"/>
                <a:sym typeface="Work Sans Medium"/>
              </a:rPr>
              <a:t>oal</a:t>
            </a:r>
            <a:r>
              <a:rPr lang="en-GB" sz="1600" dirty="0">
                <a:solidFill>
                  <a:schemeClr val="dk2"/>
                </a:solidFill>
                <a:latin typeface="Work Sans Medium"/>
                <a:ea typeface="Work Sans Medium"/>
                <a:cs typeface="Work Sans Medium"/>
                <a:sym typeface="Work Sans Medium"/>
              </a:rPr>
              <a:t> of the project</a:t>
            </a:r>
          </a:p>
          <a:p>
            <a:pPr marL="0" lvl="0" indent="0" algn="l" rtl="0">
              <a:lnSpc>
                <a:spcPct val="115000"/>
              </a:lnSpc>
              <a:spcBef>
                <a:spcPts val="0"/>
              </a:spcBef>
              <a:spcAft>
                <a:spcPts val="0"/>
              </a:spcAft>
              <a:buNone/>
            </a:pPr>
            <a:endParaRPr lang="en-GB" sz="1600" dirty="0">
              <a:solidFill>
                <a:schemeClr val="dk2"/>
              </a:solidFill>
              <a:latin typeface="Work Sans Medium"/>
              <a:ea typeface="Work Sans Medium"/>
              <a:cs typeface="Work Sans Medium"/>
              <a:sym typeface="Work Sans Medium"/>
            </a:endParaRPr>
          </a:p>
          <a:p>
            <a:pPr marL="0" lvl="0" indent="0" algn="l" rtl="0">
              <a:lnSpc>
                <a:spcPct val="115000"/>
              </a:lnSpc>
              <a:spcBef>
                <a:spcPts val="0"/>
              </a:spcBef>
              <a:spcAft>
                <a:spcPts val="1600"/>
              </a:spcAft>
              <a:buNone/>
            </a:pPr>
            <a:r>
              <a:rPr lang="en-GB" sz="1000" dirty="0">
                <a:solidFill>
                  <a:srgbClr val="666666"/>
                </a:solidFill>
                <a:latin typeface="Work Sans"/>
                <a:ea typeface="Work Sans"/>
                <a:cs typeface="Work Sans"/>
                <a:sym typeface="Work Sans"/>
              </a:rPr>
              <a:t>From the cross-analysis 4 datasets:</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World Energy Consumption (WEC), </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Smart City Indexes (SCI),</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Greenhouse Gases Emissions (GHG),</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Hurly Energy Consumption (PJM)</a:t>
            </a:r>
          </a:p>
          <a:p>
            <a:pPr marL="228600" lvl="0" indent="-228600" algn="l" rtl="0">
              <a:lnSpc>
                <a:spcPct val="115000"/>
              </a:lnSpc>
              <a:spcBef>
                <a:spcPts val="0"/>
              </a:spcBef>
              <a:spcAft>
                <a:spcPts val="1600"/>
              </a:spcAft>
              <a:buFont typeface="+mj-lt"/>
              <a:buAutoNum type="arabicPeriod"/>
            </a:pPr>
            <a:endParaRPr sz="1600" dirty="0">
              <a:solidFill>
                <a:schemeClr val="dk2"/>
              </a:solidFill>
              <a:latin typeface="Work Sans Medium"/>
              <a:ea typeface="Work Sans Medium"/>
              <a:cs typeface="Work Sans Medium"/>
              <a:sym typeface="Work Sans Medium"/>
            </a:endParaRPr>
          </a:p>
        </p:txBody>
      </p:sp>
      <p:sp>
        <p:nvSpPr>
          <p:cNvPr id="91" name="Google Shape;91;p17"/>
          <p:cNvSpPr txBox="1"/>
          <p:nvPr/>
        </p:nvSpPr>
        <p:spPr>
          <a:xfrm>
            <a:off x="596750" y="852525"/>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Mission</a:t>
            </a:r>
            <a:endParaRPr sz="1600" dirty="0">
              <a:solidFill>
                <a:schemeClr val="dk2"/>
              </a:solidFill>
              <a:latin typeface="Work Sans Medium"/>
              <a:ea typeface="Work Sans Medium"/>
              <a:cs typeface="Work Sans Medium"/>
              <a:sym typeface="Work Sans Medium"/>
            </a:endParaRPr>
          </a:p>
        </p:txBody>
      </p:sp>
      <p:sp>
        <p:nvSpPr>
          <p:cNvPr id="92" name="Google Shape;92;p17"/>
          <p:cNvSpPr txBox="1"/>
          <p:nvPr/>
        </p:nvSpPr>
        <p:spPr>
          <a:xfrm>
            <a:off x="5453482" y="1382770"/>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s-ES" sz="1600" dirty="0" err="1">
                <a:solidFill>
                  <a:schemeClr val="dk2"/>
                </a:solidFill>
                <a:latin typeface="Work Sans Medium"/>
                <a:ea typeface="Work Sans Medium"/>
                <a:cs typeface="Work Sans Medium"/>
                <a:sym typeface="Work Sans Medium"/>
              </a:rPr>
              <a:t>Areas</a:t>
            </a:r>
            <a:r>
              <a:rPr lang="es-ES" sz="1600" dirty="0">
                <a:solidFill>
                  <a:schemeClr val="dk2"/>
                </a:solidFill>
                <a:latin typeface="Work Sans Medium"/>
                <a:ea typeface="Work Sans Medium"/>
                <a:cs typeface="Work Sans Medium"/>
                <a:sym typeface="Work Sans Medium"/>
              </a:rPr>
              <a:t> </a:t>
            </a:r>
            <a:r>
              <a:rPr lang="es-ES" sz="1600" dirty="0" err="1">
                <a:solidFill>
                  <a:schemeClr val="dk2"/>
                </a:solidFill>
                <a:latin typeface="Work Sans Medium"/>
                <a:ea typeface="Work Sans Medium"/>
                <a:cs typeface="Work Sans Medium"/>
                <a:sym typeface="Work Sans Medium"/>
              </a:rPr>
              <a:t>of</a:t>
            </a:r>
            <a:r>
              <a:rPr lang="es-ES" sz="1600" dirty="0">
                <a:solidFill>
                  <a:schemeClr val="dk2"/>
                </a:solidFill>
                <a:latin typeface="Work Sans Medium"/>
                <a:ea typeface="Work Sans Medium"/>
                <a:cs typeface="Work Sans Medium"/>
                <a:sym typeface="Work Sans Medium"/>
              </a:rPr>
              <a:t> </a:t>
            </a:r>
            <a:r>
              <a:rPr lang="es-ES" sz="1600" dirty="0" err="1">
                <a:solidFill>
                  <a:schemeClr val="dk2"/>
                </a:solidFill>
                <a:latin typeface="Work Sans Medium"/>
                <a:ea typeface="Work Sans Medium"/>
                <a:cs typeface="Work Sans Medium"/>
                <a:sym typeface="Work Sans Medium"/>
              </a:rPr>
              <a:t>work</a:t>
            </a:r>
            <a:endParaRPr sz="1600" dirty="0">
              <a:solidFill>
                <a:schemeClr val="dk2"/>
              </a:solidFill>
              <a:latin typeface="Work Sans Medium"/>
              <a:ea typeface="Work Sans Medium"/>
              <a:cs typeface="Work Sans Medium"/>
              <a:sym typeface="Work Sans Medium"/>
            </a:endParaRPr>
          </a:p>
        </p:txBody>
      </p:sp>
      <p:sp>
        <p:nvSpPr>
          <p:cNvPr id="93" name="Google Shape;93;p17"/>
          <p:cNvSpPr txBox="1"/>
          <p:nvPr/>
        </p:nvSpPr>
        <p:spPr>
          <a:xfrm>
            <a:off x="596750" y="1497174"/>
            <a:ext cx="3288300" cy="1202694"/>
          </a:xfrm>
          <a:prstGeom prst="rect">
            <a:avLst/>
          </a:prstGeom>
          <a:noFill/>
          <a:ln>
            <a:noFill/>
          </a:ln>
        </p:spPr>
        <p:txBody>
          <a:bodyPr spcFirstLastPara="1" wrap="square" lIns="180000" tIns="0" rIns="180000" bIns="180000" anchor="t" anchorCtr="0">
            <a:noAutofit/>
          </a:bodyPr>
          <a:lstStyle/>
          <a:p>
            <a:pPr marL="0" lvl="0" indent="0" algn="l" rtl="0">
              <a:lnSpc>
                <a:spcPct val="115000"/>
              </a:lnSpc>
              <a:spcBef>
                <a:spcPts val="0"/>
              </a:spcBef>
              <a:spcAft>
                <a:spcPts val="1600"/>
              </a:spcAft>
              <a:buNone/>
            </a:pPr>
            <a:r>
              <a:rPr lang="en-GB" sz="1000" dirty="0">
                <a:solidFill>
                  <a:srgbClr val="666666"/>
                </a:solidFill>
                <a:latin typeface="Work Sans"/>
                <a:ea typeface="Work Sans"/>
                <a:cs typeface="Work Sans"/>
                <a:sym typeface="Work Sans"/>
              </a:rPr>
              <a:t>The E-IEA works with governments and industry to shape a secure and sustainable energy future for all</a:t>
            </a:r>
          </a:p>
        </p:txBody>
      </p:sp>
      <p:sp>
        <p:nvSpPr>
          <p:cNvPr id="94" name="Google Shape;94;p17"/>
          <p:cNvSpPr txBox="1"/>
          <p:nvPr/>
        </p:nvSpPr>
        <p:spPr>
          <a:xfrm>
            <a:off x="5405487" y="2231812"/>
            <a:ext cx="3365400" cy="2404782"/>
          </a:xfrm>
          <a:prstGeom prst="rect">
            <a:avLst/>
          </a:prstGeom>
          <a:noFill/>
          <a:ln>
            <a:noFill/>
          </a:ln>
        </p:spPr>
        <p:txBody>
          <a:bodyPr spcFirstLastPara="1" wrap="square" lIns="180000" tIns="0" rIns="180000" bIns="180000"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en-GB" sz="1100" dirty="0">
                <a:solidFill>
                  <a:srgbClr val="666666"/>
                </a:solidFill>
                <a:latin typeface="Work Sans"/>
                <a:ea typeface="Work Sans"/>
                <a:cs typeface="Work Sans"/>
                <a:sym typeface="Work Sans"/>
              </a:rPr>
              <a:t>Recommending policies that enhance the reliability and sustainability of energy. </a:t>
            </a:r>
          </a:p>
          <a:p>
            <a:pPr marL="171450" lvl="0" indent="-171450" algn="l" rtl="0">
              <a:lnSpc>
                <a:spcPct val="150000"/>
              </a:lnSpc>
              <a:spcBef>
                <a:spcPts val="0"/>
              </a:spcBef>
              <a:spcAft>
                <a:spcPts val="0"/>
              </a:spcAft>
              <a:buFont typeface="Arial" panose="020B0604020202020204" pitchFamily="34" charset="0"/>
              <a:buChar char="•"/>
            </a:pPr>
            <a:r>
              <a:rPr lang="en-GB" sz="1100" dirty="0">
                <a:solidFill>
                  <a:srgbClr val="666666"/>
                </a:solidFill>
                <a:latin typeface="Work Sans"/>
                <a:ea typeface="Work Sans"/>
                <a:cs typeface="Work Sans"/>
                <a:sym typeface="Work Sans"/>
              </a:rPr>
              <a:t>Exploring full spectrum issues including renewables and fossil fuels along with forecasting the energy (electricity) demand in the markets;</a:t>
            </a:r>
          </a:p>
        </p:txBody>
      </p:sp>
      <p:pic>
        <p:nvPicPr>
          <p:cNvPr id="1026" name="Picture 2" descr="Sustainable Development Logo Images – Browse 19,040 Stock ...">
            <a:extLst>
              <a:ext uri="{FF2B5EF4-FFF2-40B4-BE49-F238E27FC236}">
                <a16:creationId xmlns:a16="http://schemas.microsoft.com/office/drawing/2014/main" id="{9E49898D-56FB-E217-A974-06E73D601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306" y="1288354"/>
            <a:ext cx="1635339" cy="109218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0CC30AED-43A1-7AC7-722F-7047B1D629D6}"/>
              </a:ext>
            </a:extLst>
          </p:cNvPr>
          <p:cNvSpPr/>
          <p:nvPr/>
        </p:nvSpPr>
        <p:spPr>
          <a:xfrm>
            <a:off x="3254392" y="3330338"/>
            <a:ext cx="287286" cy="1471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Google Shape;87;p17">
            <a:extLst>
              <a:ext uri="{FF2B5EF4-FFF2-40B4-BE49-F238E27FC236}">
                <a16:creationId xmlns:a16="http://schemas.microsoft.com/office/drawing/2014/main" id="{14B0E768-1432-9A37-5C74-E2217983CEC9}"/>
              </a:ext>
            </a:extLst>
          </p:cNvPr>
          <p:cNvSpPr/>
          <p:nvPr/>
        </p:nvSpPr>
        <p:spPr>
          <a:xfrm>
            <a:off x="3619120" y="3526447"/>
            <a:ext cx="1620356" cy="1011638"/>
          </a:xfrm>
          <a:prstGeom prst="rect">
            <a:avLst/>
          </a:prstGeom>
          <a:solidFill>
            <a:srgbClr val="FFFFFF"/>
          </a:solidFill>
          <a:ln w="9525" cap="flat" cmpd="sng">
            <a:solidFill>
              <a:schemeClr val="bg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GB" sz="1000" dirty="0">
                <a:solidFill>
                  <a:srgbClr val="666666"/>
                </a:solidFill>
                <a:latin typeface="Work Sans"/>
                <a:ea typeface="Work Sans"/>
                <a:cs typeface="Work Sans"/>
                <a:sym typeface="Work Sans"/>
              </a:rPr>
              <a:t>Trends are identified and converted into insights of business opportunities.</a:t>
            </a:r>
            <a:endParaRPr lang="en-GB"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2"/>
            </a:pPr>
            <a:r>
              <a:rPr lang="en-GB" dirty="0">
                <a:latin typeface="Raleway"/>
                <a:ea typeface="Raleway"/>
                <a:cs typeface="Raleway"/>
                <a:sym typeface="Raleway"/>
              </a:rPr>
              <a:t>SCI Exploratory Data Analysis</a:t>
            </a:r>
            <a:endParaRPr dirty="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02</a:t>
            </a:r>
            <a:r>
              <a:rPr lang="en-GB" dirty="0">
                <a:latin typeface="Raleway"/>
                <a:ea typeface="Raleway"/>
                <a:cs typeface="Raleway"/>
                <a:sym typeface="Raleway"/>
              </a:rPr>
              <a:t> SCI Exploratory Data Analysis</a:t>
            </a:r>
            <a:endParaRPr dirty="0">
              <a:latin typeface="Raleway"/>
              <a:ea typeface="Raleway"/>
              <a:cs typeface="Raleway"/>
              <a:sym typeface="Raleway"/>
            </a:endParaRPr>
          </a:p>
        </p:txBody>
      </p:sp>
      <p:sp>
        <p:nvSpPr>
          <p:cNvPr id="107" name="Google Shape;107;p19"/>
          <p:cNvSpPr txBox="1">
            <a:spLocks noGrp="1"/>
          </p:cNvSpPr>
          <p:nvPr>
            <p:ph type="body" idx="1"/>
          </p:nvPr>
        </p:nvSpPr>
        <p:spPr>
          <a:xfrm>
            <a:off x="311700" y="771475"/>
            <a:ext cx="8520600" cy="470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sz="1200" dirty="0">
                <a:latin typeface="Work Sans"/>
                <a:ea typeface="Work Sans"/>
                <a:cs typeface="Work Sans"/>
                <a:sym typeface="Work Sans"/>
              </a:rPr>
              <a:t>The first step it’s </a:t>
            </a:r>
            <a:r>
              <a:rPr lang="en-GB" sz="1200" b="1" dirty="0">
                <a:latin typeface="Work Sans"/>
                <a:ea typeface="Work Sans"/>
                <a:cs typeface="Work Sans"/>
                <a:sym typeface="Work Sans"/>
              </a:rPr>
              <a:t>always</a:t>
            </a:r>
            <a:r>
              <a:rPr lang="en-GB" sz="1200" dirty="0">
                <a:latin typeface="Work Sans"/>
                <a:ea typeface="Work Sans"/>
                <a:cs typeface="Work Sans"/>
                <a:sym typeface="Work Sans"/>
              </a:rPr>
              <a:t> to </a:t>
            </a:r>
            <a:r>
              <a:rPr lang="en-GB" sz="1200" dirty="0">
                <a:solidFill>
                  <a:srgbClr val="9C9C9C"/>
                </a:solidFill>
                <a:latin typeface="Work Sans"/>
                <a:ea typeface="Work Sans"/>
                <a:cs typeface="Work Sans"/>
                <a:sym typeface="Work Sans"/>
              </a:rPr>
              <a:t>understand</a:t>
            </a:r>
            <a:r>
              <a:rPr lang="en-GB" sz="1200" dirty="0">
                <a:latin typeface="Work Sans"/>
                <a:ea typeface="Work Sans"/>
                <a:cs typeface="Work Sans"/>
                <a:sym typeface="Work Sans"/>
              </a:rPr>
              <a:t> the </a:t>
            </a:r>
            <a:r>
              <a:rPr lang="en-GB" sz="1200" dirty="0">
                <a:solidFill>
                  <a:srgbClr val="5EA0B7"/>
                </a:solidFill>
                <a:latin typeface="Work Sans"/>
                <a:ea typeface="Work Sans"/>
                <a:cs typeface="Work Sans"/>
                <a:sym typeface="Work Sans"/>
              </a:rPr>
              <a:t>data. </a:t>
            </a:r>
            <a:r>
              <a:rPr lang="en-GB" sz="1200" dirty="0">
                <a:latin typeface="Work Sans"/>
                <a:ea typeface="Work Sans"/>
                <a:cs typeface="Work Sans"/>
                <a:sym typeface="Work Sans"/>
              </a:rPr>
              <a:t>What are the </a:t>
            </a:r>
            <a:r>
              <a:rPr lang="en-GB" sz="1200" i="1" dirty="0">
                <a:latin typeface="Work Sans"/>
                <a:ea typeface="Work Sans"/>
                <a:cs typeface="Work Sans"/>
                <a:sym typeface="Work Sans"/>
              </a:rPr>
              <a:t>top 10 countries </a:t>
            </a:r>
            <a:r>
              <a:rPr lang="en-GB" sz="1200" dirty="0">
                <a:latin typeface="Work Sans"/>
                <a:ea typeface="Work Sans"/>
                <a:cs typeface="Work Sans"/>
                <a:sym typeface="Work Sans"/>
              </a:rPr>
              <a:t>with best SCI?</a:t>
            </a:r>
          </a:p>
        </p:txBody>
      </p:sp>
      <p:pic>
        <p:nvPicPr>
          <p:cNvPr id="5" name="Picture 4">
            <a:extLst>
              <a:ext uri="{FF2B5EF4-FFF2-40B4-BE49-F238E27FC236}">
                <a16:creationId xmlns:a16="http://schemas.microsoft.com/office/drawing/2014/main" id="{2E59D421-D93C-D418-A67A-D43C20C5F47C}"/>
              </a:ext>
            </a:extLst>
          </p:cNvPr>
          <p:cNvPicPr>
            <a:picLocks noChangeAspect="1"/>
          </p:cNvPicPr>
          <p:nvPr/>
        </p:nvPicPr>
        <p:blipFill rotWithShape="1">
          <a:blip r:embed="rId3"/>
          <a:srcRect l="1195" t="3101"/>
          <a:stretch/>
        </p:blipFill>
        <p:spPr>
          <a:xfrm>
            <a:off x="1730268" y="1101565"/>
            <a:ext cx="5683463" cy="1917770"/>
          </a:xfrm>
          <a:prstGeom prst="rect">
            <a:avLst/>
          </a:prstGeom>
        </p:spPr>
      </p:pic>
      <p:sp>
        <p:nvSpPr>
          <p:cNvPr id="6" name="Google Shape;107;p19">
            <a:extLst>
              <a:ext uri="{FF2B5EF4-FFF2-40B4-BE49-F238E27FC236}">
                <a16:creationId xmlns:a16="http://schemas.microsoft.com/office/drawing/2014/main" id="{732F0234-EC17-B3EF-02A7-29C5EBC5BB32}"/>
              </a:ext>
            </a:extLst>
          </p:cNvPr>
          <p:cNvSpPr txBox="1">
            <a:spLocks/>
          </p:cNvSpPr>
          <p:nvPr/>
        </p:nvSpPr>
        <p:spPr>
          <a:xfrm>
            <a:off x="418680" y="2958877"/>
            <a:ext cx="8520600" cy="1917771"/>
          </a:xfrm>
          <a:prstGeom prst="rect">
            <a:avLst/>
          </a:prstGeom>
          <a:noFill/>
          <a:ln>
            <a:noFill/>
          </a:ln>
        </p:spPr>
        <p:txBody>
          <a:bodyPr spcFirstLastPara="1" wrap="square" lIns="0" tIns="0" rIns="0" bIns="0"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685800" indent="-685800">
              <a:spcAft>
                <a:spcPts val="1200"/>
              </a:spcAft>
              <a:buFont typeface="Wingdings" panose="05000000000000000000" pitchFamily="2" charset="2"/>
              <a:buChar char="Ø"/>
            </a:pPr>
            <a:endParaRPr lang="en-GB" sz="4800" dirty="0">
              <a:latin typeface="Work Sans"/>
              <a:ea typeface="Work Sans"/>
              <a:cs typeface="Work Sans"/>
              <a:sym typeface="Work Sans"/>
            </a:endParaRPr>
          </a:p>
          <a:p>
            <a:pPr marL="685800" indent="-685800">
              <a:spcAft>
                <a:spcPts val="1200"/>
              </a:spcAft>
              <a:buFont typeface="Wingdings" panose="05000000000000000000" pitchFamily="2" charset="2"/>
              <a:buChar char="Ø"/>
            </a:pPr>
            <a:r>
              <a:rPr lang="en-GB" sz="4800" dirty="0">
                <a:latin typeface="Work Sans"/>
                <a:ea typeface="Work Sans"/>
                <a:cs typeface="Work Sans"/>
                <a:sym typeface="Work Sans"/>
              </a:rPr>
              <a:t>First of all, a nice </a:t>
            </a:r>
            <a:r>
              <a:rPr lang="en-GB" sz="4800" b="1" dirty="0">
                <a:latin typeface="Work Sans"/>
                <a:ea typeface="Work Sans"/>
                <a:cs typeface="Work Sans"/>
                <a:sym typeface="Work Sans"/>
              </a:rPr>
              <a:t>definition</a:t>
            </a:r>
            <a:r>
              <a:rPr lang="en-GB" sz="4800" dirty="0">
                <a:latin typeface="Work Sans"/>
                <a:ea typeface="Work Sans"/>
                <a:cs typeface="Work Sans"/>
                <a:sym typeface="Work Sans"/>
              </a:rPr>
              <a:t>: “Smart City” describes  an  urban  setting  that  applies  technology  to  enhance  the  benefits of urbanization;</a:t>
            </a:r>
          </a:p>
          <a:p>
            <a:pPr marL="685800" indent="-685800">
              <a:spcAft>
                <a:spcPts val="1200"/>
              </a:spcAft>
              <a:buFont typeface="Wingdings" panose="05000000000000000000" pitchFamily="2" charset="2"/>
              <a:buChar char="Ø"/>
            </a:pPr>
            <a:r>
              <a:rPr lang="en-GB" sz="4800" dirty="0">
                <a:latin typeface="Work Sans"/>
                <a:ea typeface="Work Sans"/>
                <a:cs typeface="Work Sans"/>
                <a:sym typeface="Work Sans"/>
              </a:rPr>
              <a:t>The IMD-SUTD Smart City Index (SCI) assesses the perceptions of residents on issues related to structures and technology applications available to them in their city. </a:t>
            </a:r>
          </a:p>
          <a:p>
            <a:pPr marL="685800" indent="-685800">
              <a:spcAft>
                <a:spcPts val="1200"/>
              </a:spcAft>
              <a:buFont typeface="Wingdings" panose="05000000000000000000" pitchFamily="2" charset="2"/>
              <a:buChar char="Ø"/>
            </a:pPr>
            <a:r>
              <a:rPr lang="en-GB" sz="4800" b="1" dirty="0">
                <a:latin typeface="Work Sans"/>
                <a:ea typeface="Work Sans"/>
                <a:cs typeface="Work Sans"/>
                <a:sym typeface="Work Sans"/>
              </a:rPr>
              <a:t>Methodology</a:t>
            </a:r>
            <a:r>
              <a:rPr lang="en-GB" sz="4800" dirty="0">
                <a:latin typeface="Work Sans"/>
                <a:ea typeface="Work Sans"/>
                <a:cs typeface="Work Sans"/>
                <a:sym typeface="Work Sans"/>
              </a:rPr>
              <a:t>: The SCI is evaluated based on questionnaires over five key areas: Health &amp; Safety, Mobility, Activities, Opportunities for work and school, and Governance which all concurs to define its </a:t>
            </a:r>
            <a:r>
              <a:rPr lang="en-GB" sz="4800" b="1" u="sng" dirty="0">
                <a:latin typeface="Work Sans"/>
                <a:ea typeface="Work Sans"/>
                <a:cs typeface="Work Sans"/>
                <a:sym typeface="Work Sans"/>
              </a:rPr>
              <a:t>Index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02</a:t>
            </a:r>
            <a:r>
              <a:rPr lang="en-GB" dirty="0">
                <a:latin typeface="Raleway"/>
                <a:ea typeface="Raleway"/>
                <a:cs typeface="Raleway"/>
                <a:sym typeface="Raleway"/>
              </a:rPr>
              <a:t> SCI Exploratory Data Analysis</a:t>
            </a:r>
            <a:endParaRPr dirty="0">
              <a:latin typeface="Raleway"/>
              <a:ea typeface="Raleway"/>
              <a:cs typeface="Raleway"/>
              <a:sym typeface="Raleway"/>
            </a:endParaRPr>
          </a:p>
        </p:txBody>
      </p:sp>
      <p:sp>
        <p:nvSpPr>
          <p:cNvPr id="115" name="Google Shape;115;p20"/>
          <p:cNvSpPr txBox="1">
            <a:spLocks noGrp="1"/>
          </p:cNvSpPr>
          <p:nvPr>
            <p:ph type="body" idx="1"/>
          </p:nvPr>
        </p:nvSpPr>
        <p:spPr>
          <a:xfrm>
            <a:off x="311700" y="771475"/>
            <a:ext cx="8520600" cy="470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sz="1200" dirty="0">
                <a:latin typeface="Work Sans"/>
                <a:ea typeface="Work Sans"/>
                <a:cs typeface="Work Sans"/>
                <a:sym typeface="Work Sans"/>
              </a:rPr>
              <a:t>How the different indexes behave and which ones give the best contribution?</a:t>
            </a:r>
            <a:endParaRPr sz="1200" dirty="0">
              <a:latin typeface="Work Sans"/>
              <a:ea typeface="Work Sans"/>
              <a:cs typeface="Work Sans"/>
              <a:sym typeface="Work Sans"/>
            </a:endParaRPr>
          </a:p>
        </p:txBody>
      </p:sp>
      <p:pic>
        <p:nvPicPr>
          <p:cNvPr id="3" name="Picture 2" descr="Chart, box and whisker chart&#10;&#10;Description automatically generated">
            <a:extLst>
              <a:ext uri="{FF2B5EF4-FFF2-40B4-BE49-F238E27FC236}">
                <a16:creationId xmlns:a16="http://schemas.microsoft.com/office/drawing/2014/main" id="{D4B45EBC-54E0-626A-FCB5-FF60D2377018}"/>
              </a:ext>
            </a:extLst>
          </p:cNvPr>
          <p:cNvPicPr>
            <a:picLocks noChangeAspect="1"/>
          </p:cNvPicPr>
          <p:nvPr/>
        </p:nvPicPr>
        <p:blipFill>
          <a:blip r:embed="rId3"/>
          <a:stretch>
            <a:fillRect/>
          </a:stretch>
        </p:blipFill>
        <p:spPr>
          <a:xfrm>
            <a:off x="311700" y="1068155"/>
            <a:ext cx="5269499" cy="2094431"/>
          </a:xfrm>
          <a:prstGeom prst="rect">
            <a:avLst/>
          </a:prstGeom>
        </p:spPr>
      </p:pic>
      <p:pic>
        <p:nvPicPr>
          <p:cNvPr id="5" name="Picture 4" descr="Chart&#10;&#10;Description automatically generated">
            <a:extLst>
              <a:ext uri="{FF2B5EF4-FFF2-40B4-BE49-F238E27FC236}">
                <a16:creationId xmlns:a16="http://schemas.microsoft.com/office/drawing/2014/main" id="{7F6399AE-49FA-5A82-A319-9B57940FCFAF}"/>
              </a:ext>
            </a:extLst>
          </p:cNvPr>
          <p:cNvPicPr>
            <a:picLocks noChangeAspect="1"/>
          </p:cNvPicPr>
          <p:nvPr/>
        </p:nvPicPr>
        <p:blipFill>
          <a:blip r:embed="rId4"/>
          <a:stretch>
            <a:fillRect/>
          </a:stretch>
        </p:blipFill>
        <p:spPr>
          <a:xfrm>
            <a:off x="5581199" y="1132025"/>
            <a:ext cx="3562801" cy="3049890"/>
          </a:xfrm>
          <a:prstGeom prst="rect">
            <a:avLst/>
          </a:prstGeom>
        </p:spPr>
      </p:pic>
      <p:sp>
        <p:nvSpPr>
          <p:cNvPr id="7" name="Google Shape;91;p17">
            <a:extLst>
              <a:ext uri="{FF2B5EF4-FFF2-40B4-BE49-F238E27FC236}">
                <a16:creationId xmlns:a16="http://schemas.microsoft.com/office/drawing/2014/main" id="{12A1658A-2B25-F1CF-2A50-0EB47D183BF4}"/>
              </a:ext>
            </a:extLst>
          </p:cNvPr>
          <p:cNvSpPr txBox="1"/>
          <p:nvPr/>
        </p:nvSpPr>
        <p:spPr>
          <a:xfrm>
            <a:off x="533250" y="3296157"/>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dirty="0">
                <a:solidFill>
                  <a:schemeClr val="dk2"/>
                </a:solidFill>
                <a:latin typeface="Work Sans Medium"/>
                <a:ea typeface="Work Sans Medium"/>
                <a:cs typeface="Work Sans Medium"/>
                <a:sym typeface="Work Sans Medium"/>
              </a:rPr>
              <a:t>Insights</a:t>
            </a:r>
            <a:endParaRPr sz="1600" dirty="0">
              <a:solidFill>
                <a:schemeClr val="dk2"/>
              </a:solidFill>
              <a:latin typeface="Work Sans Medium"/>
              <a:ea typeface="Work Sans Medium"/>
              <a:cs typeface="Work Sans Medium"/>
              <a:sym typeface="Work Sans Medium"/>
            </a:endParaRPr>
          </a:p>
        </p:txBody>
      </p:sp>
      <p:sp>
        <p:nvSpPr>
          <p:cNvPr id="8" name="Google Shape;93;p17">
            <a:extLst>
              <a:ext uri="{FF2B5EF4-FFF2-40B4-BE49-F238E27FC236}">
                <a16:creationId xmlns:a16="http://schemas.microsoft.com/office/drawing/2014/main" id="{67D8BD55-A515-329B-E2D6-DB5AE2971CC1}"/>
              </a:ext>
            </a:extLst>
          </p:cNvPr>
          <p:cNvSpPr txBox="1"/>
          <p:nvPr/>
        </p:nvSpPr>
        <p:spPr>
          <a:xfrm>
            <a:off x="418949" y="3871532"/>
            <a:ext cx="5871847" cy="1202694"/>
          </a:xfrm>
          <a:prstGeom prst="rect">
            <a:avLst/>
          </a:prstGeom>
          <a:noFill/>
          <a:ln>
            <a:noFill/>
          </a:ln>
        </p:spPr>
        <p:txBody>
          <a:bodyPr spcFirstLastPara="1" wrap="square" lIns="180000" tIns="0" rIns="180000" bIns="180000" anchor="t" anchorCtr="0">
            <a:noAutofit/>
          </a:bodyPr>
          <a:lstStyle/>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Sub-indexes has medium-high correlation between each others. </a:t>
            </a:r>
          </a:p>
          <a:p>
            <a:pPr marL="228600" lvl="0" indent="-228600" algn="l" rtl="0">
              <a:lnSpc>
                <a:spcPct val="115000"/>
              </a:lnSpc>
              <a:spcBef>
                <a:spcPts val="0"/>
              </a:spcBef>
              <a:spcAft>
                <a:spcPts val="1600"/>
              </a:spcAft>
              <a:buFont typeface="+mj-lt"/>
              <a:buAutoNum type="arabicPeriod"/>
            </a:pPr>
            <a:r>
              <a:rPr lang="en-GB" sz="1000" dirty="0">
                <a:solidFill>
                  <a:srgbClr val="666666"/>
                </a:solidFill>
                <a:latin typeface="Work Sans"/>
                <a:ea typeface="Work Sans"/>
                <a:cs typeface="Work Sans"/>
                <a:sym typeface="Work Sans"/>
              </a:rPr>
              <a:t>Although this could be expected due to the fact that quality of life depends on al these factors in an interconnected way, high multicollinearity in the dataset should be further analysed to identify trends: probably the assessment methodology (the questionnaires) should be improved.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2"/>
            </a:pPr>
            <a:r>
              <a:rPr lang="en-GB" dirty="0">
                <a:latin typeface="Raleway"/>
                <a:ea typeface="Raleway"/>
                <a:cs typeface="Raleway"/>
                <a:sym typeface="Raleway"/>
              </a:rPr>
              <a:t>WEC Exploratory Data Analysis</a:t>
            </a:r>
            <a:endParaRPr dirty="0">
              <a:latin typeface="Raleway"/>
              <a:ea typeface="Raleway"/>
              <a:cs typeface="Raleway"/>
              <a:sym typeface="Raleway"/>
            </a:endParaRPr>
          </a:p>
        </p:txBody>
      </p:sp>
    </p:spTree>
    <p:extLst>
      <p:ext uri="{BB962C8B-B14F-4D97-AF65-F5344CB8AC3E}">
        <p14:creationId xmlns:p14="http://schemas.microsoft.com/office/powerpoint/2010/main" val="231224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22324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lt1"/>
                </a:solidFill>
                <a:highlight>
                  <a:schemeClr val="dk1"/>
                </a:highlight>
                <a:latin typeface="Raleway"/>
                <a:ea typeface="Raleway"/>
                <a:cs typeface="Raleway"/>
                <a:sym typeface="Raleway"/>
              </a:rPr>
              <a:t>03</a:t>
            </a:r>
            <a:r>
              <a:rPr lang="en-GB" dirty="0">
                <a:latin typeface="Raleway"/>
                <a:ea typeface="Raleway"/>
                <a:cs typeface="Raleway"/>
                <a:sym typeface="Raleway"/>
              </a:rPr>
              <a:t> WEC Exploratory Data Analysis</a:t>
            </a:r>
            <a:endParaRPr dirty="0">
              <a:latin typeface="Raleway"/>
              <a:ea typeface="Raleway"/>
              <a:cs typeface="Raleway"/>
              <a:sym typeface="Raleway"/>
            </a:endParaRPr>
          </a:p>
        </p:txBody>
      </p:sp>
      <p:sp>
        <p:nvSpPr>
          <p:cNvPr id="5" name="TextBox 4">
            <a:extLst>
              <a:ext uri="{FF2B5EF4-FFF2-40B4-BE49-F238E27FC236}">
                <a16:creationId xmlns:a16="http://schemas.microsoft.com/office/drawing/2014/main" id="{81D736F0-4850-7660-0125-9EC240190D52}"/>
              </a:ext>
            </a:extLst>
          </p:cNvPr>
          <p:cNvSpPr txBox="1"/>
          <p:nvPr/>
        </p:nvSpPr>
        <p:spPr>
          <a:xfrm>
            <a:off x="415589" y="789125"/>
            <a:ext cx="4585750" cy="307777"/>
          </a:xfrm>
          <a:prstGeom prst="rect">
            <a:avLst/>
          </a:prstGeom>
          <a:noFill/>
        </p:spPr>
        <p:txBody>
          <a:bodyPr wrap="square">
            <a:spAutoFit/>
          </a:bodyPr>
          <a:lstStyle/>
          <a:p>
            <a:r>
              <a:rPr lang="en-GB" dirty="0">
                <a:solidFill>
                  <a:srgbClr val="9C9C9C"/>
                </a:solidFill>
                <a:latin typeface="Work Sans"/>
                <a:ea typeface="Work Sans"/>
                <a:cs typeface="Work Sans"/>
                <a:sym typeface="Work Sans"/>
              </a:rPr>
              <a:t>U</a:t>
            </a:r>
            <a:r>
              <a:rPr lang="en-GB" sz="1400" dirty="0">
                <a:solidFill>
                  <a:srgbClr val="9C9C9C"/>
                </a:solidFill>
                <a:latin typeface="Work Sans"/>
                <a:ea typeface="Work Sans"/>
                <a:cs typeface="Work Sans"/>
                <a:sym typeface="Work Sans"/>
              </a:rPr>
              <a:t>nderstanding</a:t>
            </a:r>
            <a:r>
              <a:rPr lang="en-GB" sz="1400" dirty="0">
                <a:latin typeface="Work Sans"/>
                <a:ea typeface="Work Sans"/>
                <a:cs typeface="Work Sans"/>
                <a:sym typeface="Work Sans"/>
              </a:rPr>
              <a:t> </a:t>
            </a:r>
            <a:r>
              <a:rPr lang="en-GB" sz="1400" dirty="0">
                <a:solidFill>
                  <a:srgbClr val="9C9C9C"/>
                </a:solidFill>
                <a:latin typeface="Work Sans"/>
                <a:ea typeface="Work Sans"/>
                <a:cs typeface="Work Sans"/>
                <a:sym typeface="Work Sans"/>
              </a:rPr>
              <a:t>the</a:t>
            </a:r>
            <a:r>
              <a:rPr lang="en-GB" sz="1400" dirty="0">
                <a:latin typeface="Work Sans"/>
                <a:ea typeface="Work Sans"/>
                <a:cs typeface="Work Sans"/>
                <a:sym typeface="Work Sans"/>
              </a:rPr>
              <a:t> </a:t>
            </a:r>
            <a:r>
              <a:rPr lang="en-GB" sz="1400" dirty="0">
                <a:solidFill>
                  <a:srgbClr val="5EA0B7"/>
                </a:solidFill>
                <a:latin typeface="Work Sans"/>
                <a:ea typeface="Work Sans"/>
                <a:cs typeface="Work Sans"/>
                <a:sym typeface="Work Sans"/>
              </a:rPr>
              <a:t>data. </a:t>
            </a:r>
            <a:endParaRPr lang="en-GB" dirty="0"/>
          </a:p>
        </p:txBody>
      </p:sp>
      <p:sp>
        <p:nvSpPr>
          <p:cNvPr id="9" name="TextBox 8">
            <a:extLst>
              <a:ext uri="{FF2B5EF4-FFF2-40B4-BE49-F238E27FC236}">
                <a16:creationId xmlns:a16="http://schemas.microsoft.com/office/drawing/2014/main" id="{4267E438-8B35-294C-FDE9-8FB5F626B6B6}"/>
              </a:ext>
            </a:extLst>
          </p:cNvPr>
          <p:cNvSpPr txBox="1"/>
          <p:nvPr/>
        </p:nvSpPr>
        <p:spPr>
          <a:xfrm>
            <a:off x="367822" y="1877464"/>
            <a:ext cx="3392906" cy="2031325"/>
          </a:xfrm>
          <a:prstGeom prst="rect">
            <a:avLst/>
          </a:prstGeom>
          <a:noFill/>
        </p:spPr>
        <p:txBody>
          <a:bodyPr wrap="square">
            <a:spAutoFit/>
          </a:bodyPr>
          <a:lstStyle/>
          <a:p>
            <a:r>
              <a:rPr lang="en-GB" b="0" dirty="0">
                <a:solidFill>
                  <a:srgbClr val="9C9C9C"/>
                </a:solidFill>
                <a:effectLst/>
                <a:latin typeface="Consolas" panose="020B0609020204030204" pitchFamily="49" charset="0"/>
              </a:rPr>
              <a:t>Data on World Energy Consumptio</a:t>
            </a:r>
            <a:r>
              <a:rPr lang="en-GB" dirty="0">
                <a:solidFill>
                  <a:srgbClr val="9C9C9C"/>
                </a:solidFill>
                <a:latin typeface="Consolas" panose="020B0609020204030204" pitchFamily="49" charset="0"/>
              </a:rPr>
              <a:t>n provided</a:t>
            </a:r>
            <a:r>
              <a:rPr lang="en-GB" b="0" dirty="0">
                <a:solidFill>
                  <a:srgbClr val="9C9C9C"/>
                </a:solidFill>
                <a:effectLst/>
                <a:latin typeface="Consolas" panose="020B0609020204030204" pitchFamily="49" charset="0"/>
              </a:rPr>
              <a:t> by </a:t>
            </a:r>
            <a:r>
              <a:rPr lang="en-GB" b="0" i="1" dirty="0">
                <a:solidFill>
                  <a:srgbClr val="9C9C9C"/>
                </a:solidFill>
                <a:effectLst/>
                <a:latin typeface="Consolas" panose="020B0609020204030204" pitchFamily="49" charset="0"/>
              </a:rPr>
              <a:t>Our World in Data</a:t>
            </a:r>
            <a:r>
              <a:rPr lang="en-GB" b="0" dirty="0">
                <a:solidFill>
                  <a:srgbClr val="9C9C9C"/>
                </a:solidFill>
                <a:effectLst/>
                <a:latin typeface="Consolas" panose="020B0609020204030204" pitchFamily="49" charset="0"/>
              </a:rPr>
              <a:t>:</a:t>
            </a:r>
          </a:p>
          <a:p>
            <a:endParaRPr lang="en-GB" b="0" dirty="0">
              <a:solidFill>
                <a:srgbClr val="9C9C9C"/>
              </a:solidFill>
              <a:effectLst/>
              <a:latin typeface="Consolas" panose="020B0609020204030204" pitchFamily="49" charset="0"/>
            </a:endParaRPr>
          </a:p>
          <a:p>
            <a:r>
              <a:rPr lang="en-GB" b="0" dirty="0">
                <a:solidFill>
                  <a:srgbClr val="9C9C9C"/>
                </a:solidFill>
                <a:effectLst/>
                <a:latin typeface="Consolas" panose="020B0609020204030204" pitchFamily="49" charset="0"/>
              </a:rPr>
              <a:t>It is updated regularly </a:t>
            </a:r>
            <a:r>
              <a:rPr lang="en-GB" dirty="0">
                <a:solidFill>
                  <a:srgbClr val="9C9C9C"/>
                </a:solidFill>
                <a:latin typeface="Consolas" panose="020B0609020204030204" pitchFamily="49" charset="0"/>
              </a:rPr>
              <a:t>with</a:t>
            </a:r>
            <a:r>
              <a:rPr lang="en-GB" b="0" dirty="0">
                <a:solidFill>
                  <a:srgbClr val="9C9C9C"/>
                </a:solidFill>
                <a:effectLst/>
                <a:latin typeface="Consolas" panose="020B0609020204030204" pitchFamily="49" charset="0"/>
              </a:rPr>
              <a:t> data on energy consumption (primary energy, per capita, and growth rates), energy mix, electricity mix and other relevant metrics.</a:t>
            </a:r>
          </a:p>
        </p:txBody>
      </p:sp>
      <p:sp>
        <p:nvSpPr>
          <p:cNvPr id="13" name="TextBox 12">
            <a:extLst>
              <a:ext uri="{FF2B5EF4-FFF2-40B4-BE49-F238E27FC236}">
                <a16:creationId xmlns:a16="http://schemas.microsoft.com/office/drawing/2014/main" id="{63D1413E-8777-CFA8-C970-0F3E0CCFEF08}"/>
              </a:ext>
            </a:extLst>
          </p:cNvPr>
          <p:cNvSpPr txBox="1"/>
          <p:nvPr/>
        </p:nvSpPr>
        <p:spPr>
          <a:xfrm>
            <a:off x="4899691" y="1923630"/>
            <a:ext cx="3932609" cy="1938992"/>
          </a:xfrm>
          <a:prstGeom prst="rect">
            <a:avLst/>
          </a:prstGeom>
          <a:noFill/>
        </p:spPr>
        <p:txBody>
          <a:bodyPr wrap="square">
            <a:spAutoFit/>
          </a:bodyPr>
          <a:lstStyle/>
          <a:p>
            <a:r>
              <a:rPr lang="en-GB" sz="1200" b="0" dirty="0">
                <a:solidFill>
                  <a:srgbClr val="9C9C9C"/>
                </a:solidFill>
                <a:effectLst/>
                <a:latin typeface="Consolas" panose="020B0609020204030204" pitchFamily="49" charset="0"/>
              </a:rPr>
              <a:t>The dataset can be easily explored if it is categorised into 4 large groups:</a:t>
            </a:r>
          </a:p>
          <a:p>
            <a:pPr marL="228600" indent="-228600">
              <a:buFont typeface="+mj-lt"/>
              <a:buAutoNum type="arabicPeriod"/>
            </a:pPr>
            <a:r>
              <a:rPr lang="en-GB" sz="1200" b="0" dirty="0">
                <a:solidFill>
                  <a:srgbClr val="9C9C9C"/>
                </a:solidFill>
                <a:effectLst/>
                <a:latin typeface="Consolas" panose="020B0609020204030204" pitchFamily="49" charset="0"/>
              </a:rPr>
              <a:t>Pure energy sources data (Oil, Gas, Nuclear etc.)</a:t>
            </a:r>
          </a:p>
          <a:p>
            <a:pPr marL="228600" indent="-228600">
              <a:buFont typeface="+mj-lt"/>
              <a:buAutoNum type="arabicPeriod"/>
            </a:pPr>
            <a:r>
              <a:rPr lang="en-GB" sz="1200" b="0" dirty="0">
                <a:solidFill>
                  <a:srgbClr val="9C9C9C"/>
                </a:solidFill>
                <a:effectLst/>
                <a:latin typeface="Consolas" panose="020B0609020204030204" pitchFamily="49" charset="0"/>
              </a:rPr>
              <a:t>Aggregated energy sources data (Renewables, Low-Carbon, etc.)</a:t>
            </a:r>
          </a:p>
          <a:p>
            <a:pPr marL="228600" indent="-228600">
              <a:buFont typeface="+mj-lt"/>
              <a:buAutoNum type="arabicPeriod"/>
            </a:pPr>
            <a:r>
              <a:rPr lang="en-GB" sz="1200" b="0" dirty="0">
                <a:solidFill>
                  <a:srgbClr val="9C9C9C"/>
                </a:solidFill>
                <a:effectLst/>
                <a:latin typeface="Consolas" panose="020B0609020204030204" pitchFamily="49" charset="0"/>
              </a:rPr>
              <a:t>Per capita energy measures (energy consumption, electricity production;</a:t>
            </a:r>
          </a:p>
          <a:p>
            <a:pPr marL="228600" indent="-228600">
              <a:buFont typeface="+mj-lt"/>
              <a:buAutoNum type="arabicPeriod"/>
            </a:pPr>
            <a:r>
              <a:rPr lang="en-GB" sz="1200" b="0" dirty="0">
                <a:solidFill>
                  <a:srgbClr val="9C9C9C"/>
                </a:solidFill>
                <a:effectLst/>
                <a:latin typeface="Consolas" panose="020B0609020204030204" pitchFamily="49" charset="0"/>
              </a:rPr>
              <a:t>Identifiers (year, country, population, gross product etc.)</a:t>
            </a:r>
          </a:p>
        </p:txBody>
      </p:sp>
      <p:sp>
        <p:nvSpPr>
          <p:cNvPr id="14" name="Arrow: Right 13">
            <a:extLst>
              <a:ext uri="{FF2B5EF4-FFF2-40B4-BE49-F238E27FC236}">
                <a16:creationId xmlns:a16="http://schemas.microsoft.com/office/drawing/2014/main" id="{6938AD69-46E4-1666-9E57-174DE5233693}"/>
              </a:ext>
            </a:extLst>
          </p:cNvPr>
          <p:cNvSpPr/>
          <p:nvPr/>
        </p:nvSpPr>
        <p:spPr>
          <a:xfrm>
            <a:off x="3841005" y="265081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Spearmint">
  <a:themeElements>
    <a:clrScheme name="Spearmint">
      <a:dk1>
        <a:srgbClr val="2DC5FA"/>
      </a:dk1>
      <a:lt1>
        <a:srgbClr val="FFFFFF"/>
      </a:lt1>
      <a:dk2>
        <a:srgbClr val="212353"/>
      </a:dk2>
      <a:lt2>
        <a:srgbClr val="2DC5FA"/>
      </a:lt2>
      <a:accent1>
        <a:srgbClr val="353744"/>
      </a:accent1>
      <a:accent2>
        <a:srgbClr val="212353"/>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830D956C1CA94FAFC28E9BCA2376FD" ma:contentTypeVersion="0" ma:contentTypeDescription="Create a new document." ma:contentTypeScope="" ma:versionID="e7beb87078cb7c20fb054bc164ee84e4">
  <xsd:schema xmlns:xsd="http://www.w3.org/2001/XMLSchema" xmlns:xs="http://www.w3.org/2001/XMLSchema" xmlns:p="http://schemas.microsoft.com/office/2006/metadata/properties" targetNamespace="http://schemas.microsoft.com/office/2006/metadata/properties" ma:root="true" ma:fieldsID="1c4bcd1e849e5b9584499e64e7245b1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2D3D29-833A-4A6E-AE48-D82E1214E0C2}">
  <ds:schemaRefs>
    <ds:schemaRef ds:uri="http://schemas.microsoft.com/sharepoint/v3/contenttype/forms"/>
  </ds:schemaRefs>
</ds:datastoreItem>
</file>

<file path=customXml/itemProps2.xml><?xml version="1.0" encoding="utf-8"?>
<ds:datastoreItem xmlns:ds="http://schemas.openxmlformats.org/officeDocument/2006/customXml" ds:itemID="{B9DE365F-3671-4A05-8582-9C2BCBE8E83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B895DED1-F3E4-488C-B245-9F40892BF7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621</TotalTime>
  <Words>989</Words>
  <Application>Microsoft Office PowerPoint</Application>
  <PresentationFormat>On-screen Show (16:9)</PresentationFormat>
  <Paragraphs>121</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Proxima Nova</vt:lpstr>
      <vt:lpstr>Work Sans Light</vt:lpstr>
      <vt:lpstr>Arial</vt:lpstr>
      <vt:lpstr>Wingdings</vt:lpstr>
      <vt:lpstr>Work Sans Medium</vt:lpstr>
      <vt:lpstr>Raleway Medium</vt:lpstr>
      <vt:lpstr>Raleway</vt:lpstr>
      <vt:lpstr>Work Sans</vt:lpstr>
      <vt:lpstr>Consolas</vt:lpstr>
      <vt:lpstr>Spearmint</vt:lpstr>
      <vt:lpstr>Energy: The City,  The World and The Forecast</vt:lpstr>
      <vt:lpstr>Index</vt:lpstr>
      <vt:lpstr>Who are we?</vt:lpstr>
      <vt:lpstr>01 Who are we?</vt:lpstr>
      <vt:lpstr>SCI Exploratory Data Analysis</vt:lpstr>
      <vt:lpstr>02 SCI Exploratory Data Analysis</vt:lpstr>
      <vt:lpstr>02 SCI Exploratory Data Analysis</vt:lpstr>
      <vt:lpstr>WEC Exploratory Data Analysis</vt:lpstr>
      <vt:lpstr>03 WEC Exploratory Data Analysis</vt:lpstr>
      <vt:lpstr>03 WEC Exploratory Data Analysis</vt:lpstr>
      <vt:lpstr>03 WEC Exploratory Data Analysis</vt:lpstr>
      <vt:lpstr>03 WEC &amp; GHG Exploratory Data Analysis</vt:lpstr>
      <vt:lpstr>03 WEC &amp; GHG Exploratory Data Analysis</vt:lpstr>
      <vt:lpstr>Energy consumption forecasting</vt:lpstr>
      <vt:lpstr>04 Why forecasting?</vt:lpstr>
      <vt:lpstr>05PJM Data Analysis </vt:lpstr>
      <vt:lpstr>05 PJM Data Analysis </vt:lpstr>
      <vt:lpstr>06 Forecasting models comparison </vt:lpstr>
      <vt:lpstr>06 Forecasting models comparison </vt:lpstr>
      <vt:lpstr>06Forecasting models comparison </vt:lpstr>
      <vt:lpstr>06 Forecasting models comparison </vt:lpstr>
      <vt:lpstr>07 Conclusions </vt:lpstr>
      <vt:lpstr>Thanks!</vt:lpstr>
      <vt:lpstr>And to e-iea of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The City,  The World and The Forecast</dc:title>
  <dc:creator>Edoardo Nervo</dc:creator>
  <cp:lastModifiedBy>Edoardo Nervo</cp:lastModifiedBy>
  <cp:revision>2</cp:revision>
  <dcterms:modified xsi:type="dcterms:W3CDTF">2022-09-30T21:07:38Z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0x010100FE830D956C1CA94FAFC28E9BCA2376FD</vt:lpwstr>
  </property>
</Properties>
</file>