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Proxima Nova"/>
      <p:regular r:id="rId40"/>
      <p:bold r:id="rId41"/>
      <p:italic r:id="rId42"/>
      <p:boldItalic r:id="rId43"/>
    </p:embeddedFont>
    <p:embeddedFont>
      <p:font typeface="Work Sans Medium"/>
      <p:regular r:id="rId44"/>
      <p:bold r:id="rId45"/>
      <p:italic r:id="rId46"/>
      <p:boldItalic r:id="rId47"/>
    </p:embeddedFont>
    <p:embeddedFont>
      <p:font typeface="Raleway Medium"/>
      <p:regular r:id="rId48"/>
      <p:bold r:id="rId49"/>
      <p:italic r:id="rId50"/>
      <p:boldItalic r:id="rId51"/>
    </p:embeddedFont>
    <p:embeddedFont>
      <p:font typeface="Work Sans"/>
      <p:regular r:id="rId52"/>
      <p:bold r:id="rId53"/>
      <p:italic r:id="rId54"/>
      <p:boldItalic r:id="rId55"/>
    </p:embeddedFont>
    <p:embeddedFont>
      <p:font typeface="Work Sans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WorkSansMedium-regular.fntdata"/><Relationship Id="rId43" Type="http://schemas.openxmlformats.org/officeDocument/2006/relationships/font" Target="fonts/ProximaNova-boldItalic.fntdata"/><Relationship Id="rId46" Type="http://schemas.openxmlformats.org/officeDocument/2006/relationships/font" Target="fonts/WorkSansMedium-italic.fntdata"/><Relationship Id="rId45" Type="http://schemas.openxmlformats.org/officeDocument/2006/relationships/font" Target="fonts/Work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Medium-regular.fntdata"/><Relationship Id="rId47" Type="http://schemas.openxmlformats.org/officeDocument/2006/relationships/font" Target="fonts/WorkSansMedium-boldItalic.fntdata"/><Relationship Id="rId49" Type="http://schemas.openxmlformats.org/officeDocument/2006/relationships/font" Target="fonts/Raleway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Medium-boldItalic.fntdata"/><Relationship Id="rId50" Type="http://schemas.openxmlformats.org/officeDocument/2006/relationships/font" Target="fonts/RalewayMedium-italic.fntdata"/><Relationship Id="rId53" Type="http://schemas.openxmlformats.org/officeDocument/2006/relationships/font" Target="fonts/WorkSans-bold.fntdata"/><Relationship Id="rId52" Type="http://schemas.openxmlformats.org/officeDocument/2006/relationships/font" Target="fonts/WorkSans-regular.fntdata"/><Relationship Id="rId11" Type="http://schemas.openxmlformats.org/officeDocument/2006/relationships/slide" Target="slides/slide6.xml"/><Relationship Id="rId55" Type="http://schemas.openxmlformats.org/officeDocument/2006/relationships/font" Target="fonts/WorkSans-boldItalic.fntdata"/><Relationship Id="rId10" Type="http://schemas.openxmlformats.org/officeDocument/2006/relationships/slide" Target="slides/slide5.xml"/><Relationship Id="rId54" Type="http://schemas.openxmlformats.org/officeDocument/2006/relationships/font" Target="fonts/WorkSans-italic.fntdata"/><Relationship Id="rId13" Type="http://schemas.openxmlformats.org/officeDocument/2006/relationships/slide" Target="slides/slide8.xml"/><Relationship Id="rId57" Type="http://schemas.openxmlformats.org/officeDocument/2006/relationships/font" Target="fonts/WorkSansLight-bold.fntdata"/><Relationship Id="rId12" Type="http://schemas.openxmlformats.org/officeDocument/2006/relationships/slide" Target="slides/slide7.xml"/><Relationship Id="rId56" Type="http://schemas.openxmlformats.org/officeDocument/2006/relationships/font" Target="fonts/WorkSansLight-regular.fntdata"/><Relationship Id="rId15" Type="http://schemas.openxmlformats.org/officeDocument/2006/relationships/slide" Target="slides/slide10.xml"/><Relationship Id="rId59" Type="http://schemas.openxmlformats.org/officeDocument/2006/relationships/font" Target="fonts/WorkSansLight-boldItalic.fntdata"/><Relationship Id="rId14" Type="http://schemas.openxmlformats.org/officeDocument/2006/relationships/slide" Target="slides/slide9.xml"/><Relationship Id="rId58" Type="http://schemas.openxmlformats.org/officeDocument/2006/relationships/font" Target="fonts/WorkSans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6495c3f6b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6495c3f6b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495c3f6b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495c3f6b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6495c3f6b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6495c3f6b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7831ce667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7831ce667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7831ce66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7831ce66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7831ce66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7831ce66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6495c3f6b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6495c3f6b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7831ce66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7831ce66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7831ce667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7831ce66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7831ce66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7831ce66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7831ce66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7831ce66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6495c3f6b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6495c3f6b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7831ce66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7831ce66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7831ce66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7831ce66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7831ce66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7831ce66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7831ce667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7831ce667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7831ce667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7831ce667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7831ce66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7831ce66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7831ce667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7831ce667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7831ce667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7831ce667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7831ce66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7831ce66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4c452dab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4c452dab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6495c3f6b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6495c3f6b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6495c3f6b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6495c3f6b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6495c3f6b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6495c3f6b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6495c3f6b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6495c3f6b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6495c3f6b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6495c3f6b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6495c3f6b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6495c3f6b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773cfbe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773cfbe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773cfbe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773cfbe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1"/>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4" name="Google Shape;54;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11"/>
          <p:cNvSpPr/>
          <p:nvPr/>
        </p:nvSpPr>
        <p:spPr>
          <a:xfrm>
            <a:off x="-56950" y="-31625"/>
            <a:ext cx="278400" cy="517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Cover">
  <p:cSld name="TITLE_1">
    <p:spTree>
      <p:nvGrpSpPr>
        <p:cNvPr id="59" name="Shape 59"/>
        <p:cNvGrpSpPr/>
        <p:nvPr/>
      </p:nvGrpSpPr>
      <p:grpSpPr>
        <a:xfrm>
          <a:off x="0" y="0"/>
          <a:ext cx="0" cy="0"/>
          <a:chOff x="0" y="0"/>
          <a:chExt cx="0" cy="0"/>
        </a:xfrm>
      </p:grpSpPr>
      <p:sp>
        <p:nvSpPr>
          <p:cNvPr id="60" name="Google Shape;60;p13"/>
          <p:cNvSpPr txBox="1"/>
          <p:nvPr>
            <p:ph type="title"/>
          </p:nvPr>
        </p:nvSpPr>
        <p:spPr>
          <a:xfrm>
            <a:off x="840500" y="253600"/>
            <a:ext cx="3869700" cy="15474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666666"/>
              </a:buClr>
              <a:buSzPts val="4000"/>
              <a:buFont typeface="Raleway Medium"/>
              <a:buNone/>
              <a:defRPr sz="4000">
                <a:solidFill>
                  <a:srgbClr val="666666"/>
                </a:solidFill>
                <a:latin typeface="Raleway Medium"/>
                <a:ea typeface="Raleway Medium"/>
                <a:cs typeface="Raleway Medium"/>
                <a:sym typeface="Raleway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13"/>
          <p:cNvSpPr/>
          <p:nvPr/>
        </p:nvSpPr>
        <p:spPr>
          <a:xfrm>
            <a:off x="-31625" y="-53700"/>
            <a:ext cx="278400" cy="525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59">
          <p15:clr>
            <a:srgbClr val="FF9900"/>
          </p15:clr>
        </p15:guide>
        <p15:guide id="2" orient="horz" pos="1134">
          <p15:clr>
            <a:srgbClr val="FF9900"/>
          </p15:clr>
        </p15:guide>
        <p15:guide id="3" pos="523">
          <p15:clr>
            <a:srgbClr val="FF9900"/>
          </p15:clr>
        </p15:guide>
        <p15:guide id="4" pos="3032">
          <p15:clr>
            <a:srgbClr val="FF990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b="21275" l="22441" r="22485" t="20097"/>
          <a:stretch/>
        </p:blipFill>
        <p:spPr>
          <a:xfrm>
            <a:off x="8511500" y="0"/>
            <a:ext cx="632499" cy="67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p4"/>
          <p:cNvSpPr/>
          <p:nvPr/>
        </p:nvSpPr>
        <p:spPr>
          <a:xfrm>
            <a:off x="-25325" y="-15750"/>
            <a:ext cx="278400" cy="517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rotWithShape="1">
          <a:blip r:embed="rId2">
            <a:alphaModFix/>
          </a:blip>
          <a:srcRect b="21275" l="22441" r="22485" t="20097"/>
          <a:stretch/>
        </p:blipFill>
        <p:spPr>
          <a:xfrm>
            <a:off x="8511500" y="0"/>
            <a:ext cx="632499" cy="6733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30" name="Google Shape;30;p5"/>
          <p:cNvPicPr preferRelativeResize="0"/>
          <p:nvPr/>
        </p:nvPicPr>
        <p:blipFill rotWithShape="1">
          <a:blip r:embed="rId2">
            <a:alphaModFix/>
          </a:blip>
          <a:srcRect b="21275" l="22441" r="22485" t="20097"/>
          <a:stretch/>
        </p:blipFill>
        <p:spPr>
          <a:xfrm>
            <a:off x="8511500" y="0"/>
            <a:ext cx="632499" cy="673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34" name="Google Shape;34;p6"/>
          <p:cNvPicPr preferRelativeResize="0"/>
          <p:nvPr/>
        </p:nvPicPr>
        <p:blipFill rotWithShape="1">
          <a:blip r:embed="rId2">
            <a:alphaModFix/>
          </a:blip>
          <a:srcRect b="21275" l="22441" r="22485" t="20097"/>
          <a:stretch/>
        </p:blipFill>
        <p:spPr>
          <a:xfrm>
            <a:off x="8511500" y="0"/>
            <a:ext cx="632499" cy="673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5" name="Google Shape;45;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Raleway"/>
                <a:ea typeface="Raleway"/>
                <a:cs typeface="Raleway"/>
                <a:sym typeface="Raleway"/>
              </a:rPr>
              <a:t>Classification model</a:t>
            </a:r>
            <a:endParaRPr>
              <a:latin typeface="Raleway"/>
              <a:ea typeface="Raleway"/>
              <a:cs typeface="Raleway"/>
              <a:sym typeface="Raleway"/>
            </a:endParaRPr>
          </a:p>
        </p:txBody>
      </p:sp>
      <p:sp>
        <p:nvSpPr>
          <p:cNvPr id="67" name="Google Shape;67;p14"/>
          <p:cNvSpPr txBox="1"/>
          <p:nvPr>
            <p:ph idx="1" type="subTitle"/>
          </p:nvPr>
        </p:nvSpPr>
        <p:spPr>
          <a:xfrm>
            <a:off x="311700" y="3469650"/>
            <a:ext cx="8520600" cy="15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latin typeface="Work Sans"/>
                <a:ea typeface="Work Sans"/>
                <a:cs typeface="Work Sans"/>
                <a:sym typeface="Work Sans"/>
              </a:rPr>
              <a:t>By Ironhackers:</a:t>
            </a:r>
            <a:endParaRPr>
              <a:latin typeface="Work Sans"/>
              <a:ea typeface="Work Sans"/>
              <a:cs typeface="Work Sans"/>
              <a:sym typeface="Work Sans"/>
            </a:endParaRPr>
          </a:p>
        </p:txBody>
      </p:sp>
      <p:sp>
        <p:nvSpPr>
          <p:cNvPr id="68" name="Google Shape;68;p14"/>
          <p:cNvSpPr/>
          <p:nvPr/>
        </p:nvSpPr>
        <p:spPr>
          <a:xfrm>
            <a:off x="1370075" y="4201550"/>
            <a:ext cx="1965300" cy="47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Work Sans"/>
                <a:ea typeface="Work Sans"/>
                <a:cs typeface="Work Sans"/>
                <a:sym typeface="Work Sans"/>
              </a:rPr>
              <a:t>Diego Plaza</a:t>
            </a:r>
            <a:endParaRPr>
              <a:solidFill>
                <a:schemeClr val="dk1"/>
              </a:solidFill>
              <a:latin typeface="Work Sans"/>
              <a:ea typeface="Work Sans"/>
              <a:cs typeface="Work Sans"/>
              <a:sym typeface="Work Sans"/>
            </a:endParaRPr>
          </a:p>
        </p:txBody>
      </p:sp>
      <p:sp>
        <p:nvSpPr>
          <p:cNvPr id="69" name="Google Shape;69;p14"/>
          <p:cNvSpPr/>
          <p:nvPr/>
        </p:nvSpPr>
        <p:spPr>
          <a:xfrm>
            <a:off x="3589350" y="4201550"/>
            <a:ext cx="1965300" cy="47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Work Sans"/>
                <a:ea typeface="Work Sans"/>
                <a:cs typeface="Work Sans"/>
                <a:sym typeface="Work Sans"/>
              </a:rPr>
              <a:t>Edoardo Nervo</a:t>
            </a:r>
            <a:endParaRPr>
              <a:solidFill>
                <a:schemeClr val="dk1"/>
              </a:solidFill>
              <a:latin typeface="Work Sans"/>
              <a:ea typeface="Work Sans"/>
              <a:cs typeface="Work Sans"/>
              <a:sym typeface="Work Sans"/>
            </a:endParaRPr>
          </a:p>
        </p:txBody>
      </p:sp>
      <p:sp>
        <p:nvSpPr>
          <p:cNvPr id="70" name="Google Shape;70;p14"/>
          <p:cNvSpPr/>
          <p:nvPr/>
        </p:nvSpPr>
        <p:spPr>
          <a:xfrm>
            <a:off x="5808625" y="4201550"/>
            <a:ext cx="1965300" cy="47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latin typeface="Work Sans"/>
                <a:ea typeface="Work Sans"/>
                <a:cs typeface="Work Sans"/>
                <a:sym typeface="Work Sans"/>
              </a:rPr>
              <a:t>Jonás Martínez</a:t>
            </a:r>
            <a:endParaRPr>
              <a:solidFill>
                <a:schemeClr val="dk1"/>
              </a:solidFill>
              <a:latin typeface="Work Sans"/>
              <a:ea typeface="Work Sans"/>
              <a:cs typeface="Work Sans"/>
              <a:sym typeface="Work Sans"/>
            </a:endParaRPr>
          </a:p>
        </p:txBody>
      </p:sp>
      <p:pic>
        <p:nvPicPr>
          <p:cNvPr id="71" name="Google Shape;71;p14"/>
          <p:cNvPicPr preferRelativeResize="0"/>
          <p:nvPr/>
        </p:nvPicPr>
        <p:blipFill rotWithShape="1">
          <a:blip r:embed="rId3">
            <a:alphaModFix/>
          </a:blip>
          <a:srcRect b="21275" l="22441" r="22485" t="20097"/>
          <a:stretch/>
        </p:blipFill>
        <p:spPr>
          <a:xfrm>
            <a:off x="8113950" y="0"/>
            <a:ext cx="1030050" cy="1096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457200" lvl="0" marL="457200" rtl="0" algn="l">
              <a:spcBef>
                <a:spcPts val="0"/>
              </a:spcBef>
              <a:spcAft>
                <a:spcPts val="0"/>
              </a:spcAft>
              <a:buClr>
                <a:schemeClr val="dk1"/>
              </a:buClr>
              <a:buSzPts val="3600"/>
              <a:buFont typeface="Raleway"/>
              <a:buAutoNum type="arabicPeriod" startAt="3"/>
            </a:pPr>
            <a:r>
              <a:rPr lang="en-GB">
                <a:latin typeface="Raleway"/>
                <a:ea typeface="Raleway"/>
                <a:cs typeface="Raleway"/>
                <a:sym typeface="Raleway"/>
              </a:rPr>
              <a:t>Benchmark</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45" name="Google Shape;145;p24"/>
          <p:cNvSpPr txBox="1"/>
          <p:nvPr>
            <p:ph idx="1" type="body"/>
          </p:nvPr>
        </p:nvSpPr>
        <p:spPr>
          <a:xfrm>
            <a:off x="311650" y="1062450"/>
            <a:ext cx="5076900" cy="1509300"/>
          </a:xfrm>
          <a:prstGeom prst="rect">
            <a:avLst/>
          </a:prstGeom>
          <a:ln cap="flat" cmpd="sng" w="19050">
            <a:solidFill>
              <a:schemeClr val="lt2"/>
            </a:solidFill>
            <a:prstDash val="dot"/>
            <a:round/>
            <a:headEnd len="sm" w="sm" type="none"/>
            <a:tailEnd len="sm" w="sm" type="none"/>
          </a:ln>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GB" sz="2120">
                <a:solidFill>
                  <a:schemeClr val="lt2"/>
                </a:solidFill>
                <a:latin typeface="Work Sans"/>
                <a:ea typeface="Work Sans"/>
                <a:cs typeface="Work Sans"/>
                <a:sym typeface="Work Sans"/>
              </a:rPr>
              <a:t>How can we measure our model’s performance?</a:t>
            </a:r>
            <a:r>
              <a:rPr lang="en-GB" sz="2120">
                <a:latin typeface="Work Sans"/>
                <a:ea typeface="Work Sans"/>
                <a:cs typeface="Work Sans"/>
                <a:sym typeface="Work Sans"/>
              </a:rPr>
              <a:t> </a:t>
            </a:r>
            <a:endParaRPr sz="2120">
              <a:latin typeface="Work Sans"/>
              <a:ea typeface="Work Sans"/>
              <a:cs typeface="Work Sans"/>
              <a:sym typeface="Work Sans"/>
            </a:endParaRPr>
          </a:p>
          <a:p>
            <a:pPr indent="0" lvl="0" marL="0" rtl="0" algn="l">
              <a:lnSpc>
                <a:spcPct val="150000"/>
              </a:lnSpc>
              <a:spcBef>
                <a:spcPts val="1200"/>
              </a:spcBef>
              <a:spcAft>
                <a:spcPts val="1200"/>
              </a:spcAft>
              <a:buNone/>
            </a:pPr>
            <a:r>
              <a:rPr lang="en-GB" sz="1497">
                <a:latin typeface="Work Sans"/>
                <a:ea typeface="Work Sans"/>
                <a:cs typeface="Work Sans"/>
                <a:sym typeface="Work Sans"/>
              </a:rPr>
              <a:t>With a high recall on the 'Yes' class, we want to be sure to target all possible customers that will accept the card offer. However after the analysis the 'high' recall gives a low 'precision' on the 'Yes' class. Let's take a look of the recall for these benchmark models:</a:t>
            </a:r>
            <a:endParaRPr sz="1497">
              <a:latin typeface="Work Sans"/>
              <a:ea typeface="Work Sans"/>
              <a:cs typeface="Work Sans"/>
              <a:sym typeface="Work Sans"/>
            </a:endParaRPr>
          </a:p>
        </p:txBody>
      </p:sp>
      <p:pic>
        <p:nvPicPr>
          <p:cNvPr id="146" name="Google Shape;146;p24"/>
          <p:cNvPicPr preferRelativeResize="0"/>
          <p:nvPr/>
        </p:nvPicPr>
        <p:blipFill>
          <a:blip r:embed="rId3">
            <a:alphaModFix/>
          </a:blip>
          <a:stretch>
            <a:fillRect/>
          </a:stretch>
        </p:blipFill>
        <p:spPr>
          <a:xfrm>
            <a:off x="311688" y="2709150"/>
            <a:ext cx="5076825" cy="2266950"/>
          </a:xfrm>
          <a:prstGeom prst="rect">
            <a:avLst/>
          </a:prstGeom>
          <a:noFill/>
          <a:ln cap="flat" cmpd="sng" w="19050">
            <a:solidFill>
              <a:schemeClr val="lt2"/>
            </a:solidFill>
            <a:prstDash val="dot"/>
            <a:round/>
            <a:headEnd len="sm" w="sm" type="none"/>
            <a:tailEnd len="sm" w="sm" type="none"/>
          </a:ln>
        </p:spPr>
      </p:pic>
      <p:sp>
        <p:nvSpPr>
          <p:cNvPr id="147" name="Google Shape;147;p24"/>
          <p:cNvSpPr txBox="1"/>
          <p:nvPr>
            <p:ph idx="1" type="body"/>
          </p:nvPr>
        </p:nvSpPr>
        <p:spPr>
          <a:xfrm>
            <a:off x="5512825" y="1062450"/>
            <a:ext cx="3467100" cy="3913800"/>
          </a:xfrm>
          <a:prstGeom prst="rect">
            <a:avLst/>
          </a:prstGeom>
          <a:ln cap="flat" cmpd="sng" w="19050">
            <a:solidFill>
              <a:schemeClr val="lt2"/>
            </a:solidFill>
            <a:prstDash val="dot"/>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300">
                <a:solidFill>
                  <a:schemeClr val="lt2"/>
                </a:solidFill>
                <a:latin typeface="Work Sans"/>
                <a:ea typeface="Work Sans"/>
                <a:cs typeface="Work Sans"/>
                <a:sym typeface="Work Sans"/>
              </a:rPr>
              <a:t>Initial Benchmarks’ conditions:</a:t>
            </a:r>
            <a:endParaRPr b="1" sz="1300">
              <a:solidFill>
                <a:schemeClr val="lt2"/>
              </a:solidFill>
              <a:latin typeface="Work Sans"/>
              <a:ea typeface="Work Sans"/>
              <a:cs typeface="Work Sans"/>
              <a:sym typeface="Work Sans"/>
            </a:endParaRPr>
          </a:p>
          <a:p>
            <a:pPr indent="0" lvl="0" marL="0" rtl="0" algn="l">
              <a:lnSpc>
                <a:spcPct val="150000"/>
              </a:lnSpc>
              <a:spcBef>
                <a:spcPts val="0"/>
              </a:spcBef>
              <a:spcAft>
                <a:spcPts val="0"/>
              </a:spcAft>
              <a:buNone/>
            </a:pPr>
            <a:r>
              <a:t/>
            </a:r>
            <a:endParaRPr sz="12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MinMax applied to numerical data</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One Hot Encoder applied to categorical data</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No feature engineer/reduction</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No consideration of Multicollinearity</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Yes to balanced Dataset (high imbalance)</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No outliers dropped</a:t>
            </a:r>
            <a:endParaRPr sz="1016">
              <a:latin typeface="Work Sans"/>
              <a:ea typeface="Work Sans"/>
              <a:cs typeface="Work Sans"/>
              <a:sym typeface="Work Sans"/>
            </a:endParaRPr>
          </a:p>
          <a:p>
            <a:pPr indent="0" lvl="0" marL="0" rtl="0" algn="l">
              <a:lnSpc>
                <a:spcPct val="200000"/>
              </a:lnSpc>
              <a:spcBef>
                <a:spcPts val="0"/>
              </a:spcBef>
              <a:spcAft>
                <a:spcPts val="0"/>
              </a:spcAft>
              <a:buNone/>
            </a:pPr>
            <a:r>
              <a:rPr lang="en-GB" sz="1016">
                <a:latin typeface="Work Sans"/>
                <a:ea typeface="Work Sans"/>
                <a:cs typeface="Work Sans"/>
                <a:sym typeface="Work Sans"/>
              </a:rPr>
              <a:t>- No parameters tuning on the models</a:t>
            </a:r>
            <a:endParaRPr sz="1016">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pic>
        <p:nvPicPr>
          <p:cNvPr id="153" name="Google Shape;153;p25"/>
          <p:cNvPicPr preferRelativeResize="0"/>
          <p:nvPr/>
        </p:nvPicPr>
        <p:blipFill rotWithShape="1">
          <a:blip r:embed="rId3">
            <a:alphaModFix/>
          </a:blip>
          <a:srcRect b="0" l="714" r="0" t="0"/>
          <a:stretch/>
        </p:blipFill>
        <p:spPr>
          <a:xfrm>
            <a:off x="1409550" y="789125"/>
            <a:ext cx="5973175" cy="435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59" name="Google Shape;159;p26"/>
          <p:cNvSpPr txBox="1"/>
          <p:nvPr>
            <p:ph idx="1" type="body"/>
          </p:nvPr>
        </p:nvSpPr>
        <p:spPr>
          <a:xfrm>
            <a:off x="311700" y="789125"/>
            <a:ext cx="6244800" cy="615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a:latin typeface="Work Sans"/>
                <a:ea typeface="Work Sans"/>
                <a:cs typeface="Work Sans"/>
                <a:sym typeface="Work Sans"/>
              </a:rPr>
              <a:t>Before optimizing we must understand what it is we want to optimize given the high level of imbalance in the dataset:</a:t>
            </a:r>
            <a:endParaRPr>
              <a:latin typeface="Work Sans"/>
              <a:ea typeface="Work Sans"/>
              <a:cs typeface="Work Sans"/>
              <a:sym typeface="Work Sans"/>
            </a:endParaRPr>
          </a:p>
        </p:txBody>
      </p:sp>
      <p:pic>
        <p:nvPicPr>
          <p:cNvPr id="160" name="Google Shape;160;p26"/>
          <p:cNvPicPr preferRelativeResize="0"/>
          <p:nvPr/>
        </p:nvPicPr>
        <p:blipFill>
          <a:blip r:embed="rId3">
            <a:alphaModFix/>
          </a:blip>
          <a:stretch>
            <a:fillRect/>
          </a:stretch>
        </p:blipFill>
        <p:spPr>
          <a:xfrm>
            <a:off x="3206525" y="1989350"/>
            <a:ext cx="5381625" cy="2343150"/>
          </a:xfrm>
          <a:prstGeom prst="rect">
            <a:avLst/>
          </a:prstGeom>
          <a:noFill/>
          <a:ln>
            <a:noFill/>
          </a:ln>
        </p:spPr>
      </p:pic>
      <p:sp>
        <p:nvSpPr>
          <p:cNvPr id="161" name="Google Shape;161;p26"/>
          <p:cNvSpPr/>
          <p:nvPr/>
        </p:nvSpPr>
        <p:spPr>
          <a:xfrm>
            <a:off x="5888150" y="2488025"/>
            <a:ext cx="719100" cy="313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5888150" y="2801525"/>
            <a:ext cx="719100" cy="3135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rot="-10123987">
            <a:off x="6267195" y="1113607"/>
            <a:ext cx="156618" cy="1363439"/>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nvSpPr>
        <p:spPr>
          <a:xfrm>
            <a:off x="6433900" y="816275"/>
            <a:ext cx="20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2"/>
                </a:solidFill>
                <a:latin typeface="Proxima Nova"/>
                <a:ea typeface="Proxima Nova"/>
                <a:cs typeface="Proxima Nova"/>
                <a:sym typeface="Proxima Nova"/>
              </a:rPr>
              <a:t>Specificity</a:t>
            </a:r>
            <a:endParaRPr b="1">
              <a:solidFill>
                <a:schemeClr val="lt2"/>
              </a:solidFill>
              <a:latin typeface="Proxima Nova"/>
              <a:ea typeface="Proxima Nova"/>
              <a:cs typeface="Proxima Nova"/>
              <a:sym typeface="Proxima Nova"/>
            </a:endParaRPr>
          </a:p>
        </p:txBody>
      </p:sp>
      <p:sp>
        <p:nvSpPr>
          <p:cNvPr id="165" name="Google Shape;165;p26"/>
          <p:cNvSpPr/>
          <p:nvPr/>
        </p:nvSpPr>
        <p:spPr>
          <a:xfrm rot="-8309643">
            <a:off x="7039838" y="1746890"/>
            <a:ext cx="156632" cy="1363500"/>
          </a:xfrm>
          <a:prstGeom prst="up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166" name="Google Shape;166;p26"/>
          <p:cNvSpPr txBox="1"/>
          <p:nvPr/>
        </p:nvSpPr>
        <p:spPr>
          <a:xfrm>
            <a:off x="7220425" y="1562913"/>
            <a:ext cx="20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5"/>
                </a:solidFill>
                <a:latin typeface="Proxima Nova"/>
                <a:ea typeface="Proxima Nova"/>
                <a:cs typeface="Proxima Nova"/>
                <a:sym typeface="Proxima Nova"/>
              </a:rPr>
              <a:t>Recall or Sensitivity</a:t>
            </a:r>
            <a:endParaRPr b="1">
              <a:solidFill>
                <a:schemeClr val="accent5"/>
              </a:solidFill>
              <a:latin typeface="Proxima Nova"/>
              <a:ea typeface="Proxima Nova"/>
              <a:cs typeface="Proxima Nova"/>
              <a:sym typeface="Proxima Nova"/>
            </a:endParaRPr>
          </a:p>
        </p:txBody>
      </p:sp>
      <p:sp>
        <p:nvSpPr>
          <p:cNvPr id="167" name="Google Shape;167;p26"/>
          <p:cNvSpPr/>
          <p:nvPr/>
        </p:nvSpPr>
        <p:spPr>
          <a:xfrm>
            <a:off x="4906775" y="2801525"/>
            <a:ext cx="719100" cy="3135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rot="8473213">
            <a:off x="4450993" y="1645398"/>
            <a:ext cx="156627" cy="1363584"/>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3378075" y="1294688"/>
            <a:ext cx="20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00FF00"/>
                </a:solidFill>
                <a:latin typeface="Proxima Nova"/>
                <a:ea typeface="Proxima Nova"/>
                <a:cs typeface="Proxima Nova"/>
                <a:sym typeface="Proxima Nova"/>
              </a:rPr>
              <a:t>Precision</a:t>
            </a:r>
            <a:endParaRPr b="1">
              <a:solidFill>
                <a:srgbClr val="00FF00"/>
              </a:solidFill>
              <a:latin typeface="Proxima Nova"/>
              <a:ea typeface="Proxima Nova"/>
              <a:cs typeface="Proxima Nova"/>
              <a:sym typeface="Proxima Nova"/>
            </a:endParaRPr>
          </a:p>
        </p:txBody>
      </p:sp>
      <p:sp>
        <p:nvSpPr>
          <p:cNvPr id="170" name="Google Shape;170;p26"/>
          <p:cNvSpPr/>
          <p:nvPr/>
        </p:nvSpPr>
        <p:spPr>
          <a:xfrm>
            <a:off x="6869525" y="2801525"/>
            <a:ext cx="719100" cy="3135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565775" y="2736900"/>
            <a:ext cx="147600" cy="171600"/>
          </a:xfrm>
          <a:prstGeom prst="mathPlus">
            <a:avLst>
              <a:gd fmla="val 23520" name="adj1"/>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nvSpPr>
        <p:spPr>
          <a:xfrm>
            <a:off x="636024" y="4317125"/>
            <a:ext cx="779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Work Sans"/>
                <a:ea typeface="Work Sans"/>
                <a:cs typeface="Work Sans"/>
                <a:sym typeface="Work Sans"/>
              </a:rPr>
              <a:t>Because the goal of the test is to identify everyone who accepted or could accept the offer, the number of false negatives should be low, which requires </a:t>
            </a:r>
            <a:r>
              <a:rPr b="1" lang="en-GB">
                <a:solidFill>
                  <a:schemeClr val="accent5"/>
                </a:solidFill>
                <a:latin typeface="Work Sans"/>
                <a:ea typeface="Work Sans"/>
                <a:cs typeface="Work Sans"/>
                <a:sym typeface="Work Sans"/>
              </a:rPr>
              <a:t>high recall</a:t>
            </a:r>
            <a:r>
              <a:rPr b="1" lang="en-GB">
                <a:latin typeface="Work Sans"/>
                <a:ea typeface="Work Sans"/>
                <a:cs typeface="Work Sans"/>
                <a:sym typeface="Work Sans"/>
              </a:rPr>
              <a:t>.</a:t>
            </a:r>
            <a:r>
              <a:rPr lang="en-GB">
                <a:latin typeface="Work Sans"/>
                <a:ea typeface="Work Sans"/>
                <a:cs typeface="Work Sans"/>
                <a:sym typeface="Work Sans"/>
              </a:rPr>
              <a:t> </a:t>
            </a:r>
            <a:endParaRPr>
              <a:latin typeface="Work Sans"/>
              <a:ea typeface="Work Sans"/>
              <a:cs typeface="Work Sans"/>
              <a:sym typeface="Work Sans"/>
            </a:endParaRPr>
          </a:p>
        </p:txBody>
      </p:sp>
      <p:pic>
        <p:nvPicPr>
          <p:cNvPr id="173" name="Google Shape;173;p26"/>
          <p:cNvPicPr preferRelativeResize="0"/>
          <p:nvPr/>
        </p:nvPicPr>
        <p:blipFill>
          <a:blip r:embed="rId4">
            <a:alphaModFix/>
          </a:blip>
          <a:stretch>
            <a:fillRect/>
          </a:stretch>
        </p:blipFill>
        <p:spPr>
          <a:xfrm>
            <a:off x="311700" y="1866602"/>
            <a:ext cx="2997475" cy="245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03</a:t>
            </a:r>
            <a:r>
              <a:rPr lang="en-GB">
                <a:latin typeface="Raleway"/>
                <a:ea typeface="Raleway"/>
                <a:cs typeface="Raleway"/>
                <a:sym typeface="Raleway"/>
              </a:rPr>
              <a:t> Benchmark</a:t>
            </a:r>
            <a:endParaRPr>
              <a:latin typeface="Raleway"/>
              <a:ea typeface="Raleway"/>
              <a:cs typeface="Raleway"/>
              <a:sym typeface="Raleway"/>
            </a:endParaRPr>
          </a:p>
        </p:txBody>
      </p:sp>
      <p:sp>
        <p:nvSpPr>
          <p:cNvPr id="179" name="Google Shape;179;p27"/>
          <p:cNvSpPr txBox="1"/>
          <p:nvPr>
            <p:ph idx="1" type="body"/>
          </p:nvPr>
        </p:nvSpPr>
        <p:spPr>
          <a:xfrm>
            <a:off x="311700" y="1152475"/>
            <a:ext cx="8703300" cy="381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Work Sans"/>
                <a:ea typeface="Work Sans"/>
                <a:cs typeface="Work Sans"/>
                <a:sym typeface="Work Sans"/>
              </a:rPr>
              <a:t>In this case </a:t>
            </a:r>
            <a:r>
              <a:rPr lang="en-GB">
                <a:solidFill>
                  <a:srgbClr val="00FF00"/>
                </a:solidFill>
                <a:latin typeface="Work Sans"/>
                <a:ea typeface="Work Sans"/>
                <a:cs typeface="Work Sans"/>
                <a:sym typeface="Work Sans"/>
              </a:rPr>
              <a:t>Precision</a:t>
            </a:r>
            <a:r>
              <a:rPr lang="en-GB">
                <a:solidFill>
                  <a:schemeClr val="lt2"/>
                </a:solidFill>
                <a:latin typeface="Work Sans"/>
                <a:ea typeface="Work Sans"/>
                <a:cs typeface="Work Sans"/>
                <a:sym typeface="Work Sans"/>
              </a:rPr>
              <a:t> </a:t>
            </a:r>
            <a:r>
              <a:rPr lang="en-GB">
                <a:latin typeface="Work Sans"/>
                <a:ea typeface="Work Sans"/>
                <a:cs typeface="Work Sans"/>
                <a:sym typeface="Work Sans"/>
              </a:rPr>
              <a:t>tells us what percentage of clients that accepted the offer were correctly identified.</a:t>
            </a:r>
            <a:endParaRPr>
              <a:latin typeface="Work Sans"/>
              <a:ea typeface="Work Sans"/>
              <a:cs typeface="Work Sans"/>
              <a:sym typeface="Work Sans"/>
            </a:endParaRPr>
          </a:p>
          <a:p>
            <a:pPr indent="0" lvl="0" marL="0" rtl="0" algn="ctr">
              <a:spcBef>
                <a:spcPts val="1200"/>
              </a:spcBef>
              <a:spcAft>
                <a:spcPts val="0"/>
              </a:spcAft>
              <a:buNone/>
            </a:pPr>
            <a:r>
              <a:rPr lang="en-GB">
                <a:solidFill>
                  <a:srgbClr val="00FF00"/>
                </a:solidFill>
                <a:latin typeface="Work Sans"/>
                <a:ea typeface="Work Sans"/>
                <a:cs typeface="Work Sans"/>
                <a:sym typeface="Work Sans"/>
              </a:rPr>
              <a:t>Precision(P)</a:t>
            </a:r>
            <a:r>
              <a:rPr lang="en-GB">
                <a:latin typeface="Work Sans"/>
                <a:ea typeface="Work Sans"/>
                <a:cs typeface="Work Sans"/>
                <a:sym typeface="Work Sans"/>
              </a:rPr>
              <a:t> = TP/(TP+FP)</a:t>
            </a:r>
            <a:endParaRPr>
              <a:latin typeface="Work Sans"/>
              <a:ea typeface="Work Sans"/>
              <a:cs typeface="Work Sans"/>
              <a:sym typeface="Work Sans"/>
            </a:endParaRPr>
          </a:p>
          <a:p>
            <a:pPr indent="0" lvl="0" marL="0" rtl="0" algn="l">
              <a:spcBef>
                <a:spcPts val="1200"/>
              </a:spcBef>
              <a:spcAft>
                <a:spcPts val="0"/>
              </a:spcAft>
              <a:buNone/>
            </a:pPr>
            <a:r>
              <a:rPr lang="en-GB">
                <a:latin typeface="Work Sans"/>
                <a:ea typeface="Work Sans"/>
                <a:cs typeface="Work Sans"/>
                <a:sym typeface="Work Sans"/>
              </a:rPr>
              <a:t>In information retrieval, </a:t>
            </a:r>
            <a:r>
              <a:rPr lang="en-GB">
                <a:solidFill>
                  <a:schemeClr val="accent5"/>
                </a:solidFill>
                <a:latin typeface="Work Sans"/>
                <a:ea typeface="Work Sans"/>
                <a:cs typeface="Work Sans"/>
                <a:sym typeface="Work Sans"/>
              </a:rPr>
              <a:t>recall</a:t>
            </a:r>
            <a:r>
              <a:rPr lang="en-GB">
                <a:latin typeface="Work Sans"/>
                <a:ea typeface="Work Sans"/>
                <a:cs typeface="Work Sans"/>
                <a:sym typeface="Work Sans"/>
              </a:rPr>
              <a:t> is the fraction of the relevant documents that are successfully retrieved.</a:t>
            </a:r>
            <a:endParaRPr>
              <a:latin typeface="Work Sans"/>
              <a:ea typeface="Work Sans"/>
              <a:cs typeface="Work Sans"/>
              <a:sym typeface="Work Sans"/>
            </a:endParaRPr>
          </a:p>
          <a:p>
            <a:pPr indent="0" lvl="0" marL="0" rtl="0" algn="ctr">
              <a:spcBef>
                <a:spcPts val="1200"/>
              </a:spcBef>
              <a:spcAft>
                <a:spcPts val="0"/>
              </a:spcAft>
              <a:buNone/>
            </a:pPr>
            <a:r>
              <a:rPr lang="en-GB">
                <a:solidFill>
                  <a:schemeClr val="accent5"/>
                </a:solidFill>
                <a:latin typeface="Work Sans"/>
                <a:ea typeface="Work Sans"/>
                <a:cs typeface="Work Sans"/>
                <a:sym typeface="Work Sans"/>
              </a:rPr>
              <a:t>Recall(P) (Sensitivity) </a:t>
            </a:r>
            <a:r>
              <a:rPr lang="en-GB">
                <a:latin typeface="Work Sans"/>
                <a:ea typeface="Work Sans"/>
                <a:cs typeface="Work Sans"/>
                <a:sym typeface="Work Sans"/>
              </a:rPr>
              <a:t>= TP/(TP+FN)</a:t>
            </a:r>
            <a:endParaRPr>
              <a:latin typeface="Work Sans"/>
              <a:ea typeface="Work Sans"/>
              <a:cs typeface="Work Sans"/>
              <a:sym typeface="Work Sans"/>
            </a:endParaRPr>
          </a:p>
          <a:p>
            <a:pPr indent="0" lvl="0" marL="0" rtl="0" algn="l">
              <a:spcBef>
                <a:spcPts val="1200"/>
              </a:spcBef>
              <a:spcAft>
                <a:spcPts val="0"/>
              </a:spcAft>
              <a:buNone/>
            </a:pPr>
            <a:r>
              <a:rPr lang="en-GB">
                <a:latin typeface="Work Sans"/>
                <a:ea typeface="Work Sans"/>
                <a:cs typeface="Work Sans"/>
                <a:sym typeface="Work Sans"/>
              </a:rPr>
              <a:t>If the goal of the test is to accurately identify people who rejected the offer then the number of false positives should be very low, which requires a high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a:t>
            </a:r>
            <a:endParaRPr>
              <a:latin typeface="Work Sans"/>
              <a:ea typeface="Work Sans"/>
              <a:cs typeface="Work Sans"/>
              <a:sym typeface="Work Sans"/>
            </a:endParaRPr>
          </a:p>
          <a:p>
            <a:pPr indent="0" lvl="0" marL="0" rtl="0" algn="ctr">
              <a:spcBef>
                <a:spcPts val="1200"/>
              </a:spcBef>
              <a:spcAft>
                <a:spcPts val="0"/>
              </a:spcAft>
              <a:buNone/>
            </a:pPr>
            <a:r>
              <a:rPr lang="en-GB">
                <a:solidFill>
                  <a:schemeClr val="lt2"/>
                </a:solidFill>
                <a:latin typeface="Work Sans"/>
                <a:ea typeface="Work Sans"/>
                <a:cs typeface="Work Sans"/>
                <a:sym typeface="Work Sans"/>
              </a:rPr>
              <a:t>TNR or Specificity</a:t>
            </a:r>
            <a:r>
              <a:rPr lang="en-GB">
                <a:latin typeface="Work Sans"/>
                <a:ea typeface="Work Sans"/>
                <a:cs typeface="Work Sans"/>
                <a:sym typeface="Work Sans"/>
              </a:rPr>
              <a:t> = TN/(TN+FP)</a:t>
            </a:r>
            <a:endParaRPr>
              <a:latin typeface="Work Sans"/>
              <a:ea typeface="Work Sans"/>
              <a:cs typeface="Work Sans"/>
              <a:sym typeface="Work Sans"/>
            </a:endParaRPr>
          </a:p>
          <a:p>
            <a:pPr indent="0" lvl="0" marL="0" rtl="0" algn="ctr">
              <a:spcBef>
                <a:spcPts val="1200"/>
              </a:spcBef>
              <a:spcAft>
                <a:spcPts val="0"/>
              </a:spcAft>
              <a:buNone/>
            </a:pPr>
            <a:r>
              <a:rPr lang="en-GB">
                <a:latin typeface="Work Sans"/>
                <a:ea typeface="Work Sans"/>
                <a:cs typeface="Work Sans"/>
                <a:sym typeface="Work Sans"/>
              </a:rPr>
              <a:t>Balanced accuracy = (</a:t>
            </a:r>
            <a:r>
              <a:rPr lang="en-GB">
                <a:solidFill>
                  <a:schemeClr val="accent5"/>
                </a:solidFill>
                <a:latin typeface="Work Sans"/>
                <a:ea typeface="Work Sans"/>
                <a:cs typeface="Work Sans"/>
                <a:sym typeface="Work Sans"/>
              </a:rPr>
              <a:t>sensitivity</a:t>
            </a:r>
            <a:r>
              <a:rPr lang="en-GB">
                <a:latin typeface="Work Sans"/>
                <a:ea typeface="Work Sans"/>
                <a:cs typeface="Work Sans"/>
                <a:sym typeface="Work Sans"/>
              </a:rPr>
              <a:t> + </a:t>
            </a:r>
            <a:r>
              <a:rPr lang="en-GB">
                <a:solidFill>
                  <a:schemeClr val="lt2"/>
                </a:solidFill>
                <a:latin typeface="Work Sans"/>
                <a:ea typeface="Work Sans"/>
                <a:cs typeface="Work Sans"/>
                <a:sym typeface="Work Sans"/>
              </a:rPr>
              <a:t>specificity</a:t>
            </a:r>
            <a:r>
              <a:rPr lang="en-GB">
                <a:latin typeface="Work Sans"/>
                <a:ea typeface="Work Sans"/>
                <a:cs typeface="Work Sans"/>
                <a:sym typeface="Work Sans"/>
              </a:rPr>
              <a:t>) / 2</a:t>
            </a:r>
            <a:endParaRPr>
              <a:latin typeface="Work Sans"/>
              <a:ea typeface="Work Sans"/>
              <a:cs typeface="Work Sans"/>
              <a:sym typeface="Work Sans"/>
            </a:endParaRPr>
          </a:p>
          <a:p>
            <a:pPr indent="0" lvl="0" marL="0" rtl="0" algn="ctr">
              <a:spcBef>
                <a:spcPts val="1200"/>
              </a:spcBef>
              <a:spcAft>
                <a:spcPts val="1200"/>
              </a:spcAft>
              <a:buNone/>
            </a:pPr>
            <a:r>
              <a:t/>
            </a:r>
            <a:endParaRPr>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457200" lvl="0" marL="457200" rtl="0" algn="l">
              <a:spcBef>
                <a:spcPts val="0"/>
              </a:spcBef>
              <a:spcAft>
                <a:spcPts val="0"/>
              </a:spcAft>
              <a:buClr>
                <a:schemeClr val="dk1"/>
              </a:buClr>
              <a:buSzPts val="3600"/>
              <a:buFont typeface="Raleway"/>
              <a:buAutoNum type="arabicPeriod" startAt="4"/>
            </a:pPr>
            <a:r>
              <a:rPr lang="en-GB">
                <a:latin typeface="Raleway"/>
                <a:ea typeface="Raleway"/>
                <a:cs typeface="Raleway"/>
                <a:sym typeface="Raleway"/>
              </a:rPr>
              <a:t>Optimizing the model</a:t>
            </a:r>
            <a:endParaRPr>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sp>
        <p:nvSpPr>
          <p:cNvPr id="190" name="Google Shape;190;p29"/>
          <p:cNvSpPr txBox="1"/>
          <p:nvPr/>
        </p:nvSpPr>
        <p:spPr>
          <a:xfrm>
            <a:off x="1428750" y="2424250"/>
            <a:ext cx="3936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Scalers</a:t>
            </a:r>
            <a:endParaRPr sz="1800">
              <a:solidFill>
                <a:schemeClr val="accent3"/>
              </a:solidFill>
              <a:latin typeface="Proxima Nova"/>
              <a:ea typeface="Proxima Nova"/>
              <a:cs typeface="Proxima Nova"/>
              <a:sym typeface="Proxima Nova"/>
            </a:endParaRPr>
          </a:p>
          <a:p>
            <a:pPr indent="-355600" lvl="0" marL="457200" rtl="0" algn="l">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Encoders</a:t>
            </a:r>
            <a:endParaRPr sz="1800">
              <a:solidFill>
                <a:schemeClr val="accent3"/>
              </a:solidFill>
              <a:latin typeface="Proxima Nova"/>
              <a:ea typeface="Proxima Nova"/>
              <a:cs typeface="Proxima Nova"/>
              <a:sym typeface="Proxima Nova"/>
            </a:endParaRPr>
          </a:p>
          <a:p>
            <a:pPr indent="-355600" lvl="0" marL="457200" rtl="0" algn="l">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Handling Multicollinearity</a:t>
            </a:r>
            <a:endParaRPr sz="1800">
              <a:solidFill>
                <a:schemeClr val="accent3"/>
              </a:solidFill>
              <a:latin typeface="Proxima Nova"/>
              <a:ea typeface="Proxima Nova"/>
              <a:cs typeface="Proxima Nova"/>
              <a:sym typeface="Proxima Nova"/>
            </a:endParaRPr>
          </a:p>
          <a:p>
            <a:pPr indent="-355600" lvl="0" marL="457200" rtl="0" algn="l">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Outliers</a:t>
            </a:r>
            <a:endParaRPr sz="1800">
              <a:solidFill>
                <a:schemeClr val="accent3"/>
              </a:solidFill>
              <a:latin typeface="Proxima Nova"/>
              <a:ea typeface="Proxima Nova"/>
              <a:cs typeface="Proxima Nova"/>
              <a:sym typeface="Proxima Nova"/>
            </a:endParaRPr>
          </a:p>
          <a:p>
            <a:pPr indent="-355600" lvl="0" marL="457200" rtl="0" algn="l">
              <a:lnSpc>
                <a:spcPct val="150000"/>
              </a:lnSpc>
              <a:spcBef>
                <a:spcPts val="0"/>
              </a:spcBef>
              <a:spcAft>
                <a:spcPts val="0"/>
              </a:spcAft>
              <a:buClr>
                <a:schemeClr val="lt2"/>
              </a:buClr>
              <a:buSzPts val="2000"/>
              <a:buFont typeface="Proxima Nova"/>
              <a:buAutoNum type="arabicPeriod"/>
            </a:pPr>
            <a:r>
              <a:rPr lang="en-GB" sz="1800">
                <a:solidFill>
                  <a:schemeClr val="accent3"/>
                </a:solidFill>
                <a:latin typeface="Proxima Nova"/>
                <a:ea typeface="Proxima Nova"/>
                <a:cs typeface="Proxima Nova"/>
                <a:sym typeface="Proxima Nova"/>
              </a:rPr>
              <a:t>Balancer</a:t>
            </a:r>
            <a:endParaRPr sz="1800">
              <a:solidFill>
                <a:schemeClr val="accent3"/>
              </a:solidFill>
              <a:latin typeface="Proxima Nova"/>
              <a:ea typeface="Proxima Nova"/>
              <a:cs typeface="Proxima Nova"/>
              <a:sym typeface="Proxima Nova"/>
            </a:endParaRPr>
          </a:p>
        </p:txBody>
      </p:sp>
      <p:sp>
        <p:nvSpPr>
          <p:cNvPr id="191" name="Google Shape;191;p29"/>
          <p:cNvSpPr txBox="1"/>
          <p:nvPr/>
        </p:nvSpPr>
        <p:spPr>
          <a:xfrm>
            <a:off x="903300" y="995525"/>
            <a:ext cx="73374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GB" sz="1800">
                <a:solidFill>
                  <a:schemeClr val="lt2"/>
                </a:solidFill>
                <a:latin typeface="Proxima Nova"/>
                <a:ea typeface="Proxima Nova"/>
                <a:cs typeface="Proxima Nova"/>
                <a:sym typeface="Proxima Nova"/>
              </a:rPr>
              <a:t>Logistic Regression and Naive Bayes (Multinomial)</a:t>
            </a:r>
            <a:r>
              <a:rPr lang="en-GB"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GB" sz="1800">
                <a:solidFill>
                  <a:schemeClr val="accent3"/>
                </a:solidFill>
                <a:latin typeface="Proxima Nova"/>
                <a:ea typeface="Proxima Nova"/>
                <a:cs typeface="Proxima Nova"/>
                <a:sym typeface="Proxima Nova"/>
              </a:rPr>
              <a:t>These models seem to have the best performance on the classification for this reason they will now be optimized in this way:</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197" name="Google Shape;197;p30"/>
          <p:cNvPicPr preferRelativeResize="0"/>
          <p:nvPr/>
        </p:nvPicPr>
        <p:blipFill>
          <a:blip r:embed="rId3">
            <a:alphaModFix/>
          </a:blip>
          <a:stretch>
            <a:fillRect/>
          </a:stretch>
        </p:blipFill>
        <p:spPr>
          <a:xfrm>
            <a:off x="1144388" y="941525"/>
            <a:ext cx="6855223" cy="4049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3" name="Google Shape;203;p31"/>
          <p:cNvPicPr preferRelativeResize="0"/>
          <p:nvPr/>
        </p:nvPicPr>
        <p:blipFill>
          <a:blip r:embed="rId3">
            <a:alphaModFix/>
          </a:blip>
          <a:stretch>
            <a:fillRect/>
          </a:stretch>
        </p:blipFill>
        <p:spPr>
          <a:xfrm>
            <a:off x="1115825" y="900350"/>
            <a:ext cx="6912362" cy="404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09" name="Google Shape;209;p32"/>
          <p:cNvPicPr preferRelativeResize="0"/>
          <p:nvPr/>
        </p:nvPicPr>
        <p:blipFill>
          <a:blip r:embed="rId3">
            <a:alphaModFix/>
          </a:blip>
          <a:stretch>
            <a:fillRect/>
          </a:stretch>
        </p:blipFill>
        <p:spPr>
          <a:xfrm>
            <a:off x="846413" y="1560143"/>
            <a:ext cx="7451176" cy="2947107"/>
          </a:xfrm>
          <a:prstGeom prst="rect">
            <a:avLst/>
          </a:prstGeom>
          <a:noFill/>
          <a:ln>
            <a:noFill/>
          </a:ln>
        </p:spPr>
      </p:pic>
      <p:sp>
        <p:nvSpPr>
          <p:cNvPr id="210" name="Google Shape;210;p32"/>
          <p:cNvSpPr/>
          <p:nvPr/>
        </p:nvSpPr>
        <p:spPr>
          <a:xfrm>
            <a:off x="884900" y="2212250"/>
            <a:ext cx="7346700" cy="3594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nvSpPr>
        <p:spPr>
          <a:xfrm>
            <a:off x="2590175" y="986300"/>
            <a:ext cx="3364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accent3"/>
                </a:solidFill>
                <a:latin typeface="Proxima Nova"/>
                <a:ea typeface="Proxima Nova"/>
                <a:cs typeface="Proxima Nova"/>
                <a:sym typeface="Proxima Nova"/>
              </a:rPr>
              <a:t>High </a:t>
            </a:r>
            <a:r>
              <a:rPr lang="en-GB" sz="2100">
                <a:solidFill>
                  <a:schemeClr val="accent3"/>
                </a:solidFill>
                <a:latin typeface="Proxima Nova"/>
                <a:ea typeface="Proxima Nova"/>
                <a:cs typeface="Proxima Nova"/>
                <a:sym typeface="Proxima Nova"/>
              </a:rPr>
              <a:t>multicollinearity</a:t>
            </a:r>
            <a:r>
              <a:rPr lang="en-GB" sz="2100">
                <a:solidFill>
                  <a:schemeClr val="accent3"/>
                </a:solidFill>
                <a:latin typeface="Proxima Nova"/>
                <a:ea typeface="Proxima Nova"/>
                <a:cs typeface="Proxima Nova"/>
                <a:sym typeface="Proxima Nova"/>
              </a:rPr>
              <a:t> </a:t>
            </a:r>
            <a:endParaRPr sz="21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40500" y="253600"/>
            <a:ext cx="3869700" cy="15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Index</a:t>
            </a:r>
            <a:endParaRPr>
              <a:solidFill>
                <a:schemeClr val="dk1"/>
              </a:solidFill>
            </a:endParaRPr>
          </a:p>
        </p:txBody>
      </p:sp>
      <p:sp>
        <p:nvSpPr>
          <p:cNvPr id="77" name="Google Shape;77;p15"/>
          <p:cNvSpPr txBox="1"/>
          <p:nvPr/>
        </p:nvSpPr>
        <p:spPr>
          <a:xfrm>
            <a:off x="941875" y="2027100"/>
            <a:ext cx="4092900" cy="30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GB" sz="1900">
                <a:solidFill>
                  <a:schemeClr val="dk1"/>
                </a:solidFill>
                <a:latin typeface="Work Sans"/>
                <a:ea typeface="Work Sans"/>
                <a:cs typeface="Work Sans"/>
                <a:sym typeface="Work Sans"/>
              </a:rPr>
              <a:t>01</a:t>
            </a:r>
            <a:r>
              <a:rPr lang="en-GB" sz="1900">
                <a:solidFill>
                  <a:srgbClr val="000000"/>
                </a:solidFill>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Goals of the project</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Clr>
                <a:srgbClr val="000000"/>
              </a:buClr>
              <a:buSzPts val="1100"/>
              <a:buFont typeface="Arial"/>
              <a:buNone/>
            </a:pPr>
            <a:r>
              <a:rPr b="1" lang="en-GB" sz="1900">
                <a:solidFill>
                  <a:schemeClr val="dk1"/>
                </a:solidFill>
                <a:latin typeface="Work Sans"/>
                <a:ea typeface="Work Sans"/>
                <a:cs typeface="Work Sans"/>
                <a:sym typeface="Work Sans"/>
              </a:rPr>
              <a:t>02</a:t>
            </a:r>
            <a:r>
              <a:rPr b="1" lang="en-GB" sz="1900">
                <a:solidFill>
                  <a:srgbClr val="F0076F"/>
                </a:solidFill>
                <a:latin typeface="Work Sans"/>
                <a:ea typeface="Work Sans"/>
                <a:cs typeface="Work Sans"/>
                <a:sym typeface="Work Sans"/>
              </a:rPr>
              <a:t> </a:t>
            </a:r>
            <a:r>
              <a:rPr lang="en-GB" sz="1900">
                <a:solidFill>
                  <a:srgbClr val="000000"/>
                </a:solidFill>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Exploratory Data Analysis</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rPr b="1" lang="en-GB" sz="1900">
                <a:solidFill>
                  <a:schemeClr val="dk1"/>
                </a:solidFill>
                <a:latin typeface="Work Sans"/>
                <a:ea typeface="Work Sans"/>
                <a:cs typeface="Work Sans"/>
                <a:sym typeface="Work Sans"/>
              </a:rPr>
              <a:t>03</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Benchmark</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rPr b="1" lang="en-GB" sz="1900">
                <a:solidFill>
                  <a:schemeClr val="dk1"/>
                </a:solidFill>
                <a:latin typeface="Work Sans"/>
                <a:ea typeface="Work Sans"/>
                <a:cs typeface="Work Sans"/>
                <a:sym typeface="Work Sans"/>
              </a:rPr>
              <a:t>04</a:t>
            </a:r>
            <a:r>
              <a:rPr b="1" lang="en-GB" sz="1900">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Optimizing the model</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rPr b="1" lang="en-GB" sz="1900">
                <a:solidFill>
                  <a:schemeClr val="dk1"/>
                </a:solidFill>
                <a:latin typeface="Work Sans"/>
                <a:ea typeface="Work Sans"/>
                <a:cs typeface="Work Sans"/>
                <a:sym typeface="Work Sans"/>
              </a:rPr>
              <a:t>05</a:t>
            </a:r>
            <a:r>
              <a:rPr b="1" lang="en-GB" sz="1900">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Final model</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rPr b="1" lang="en-GB" sz="1900">
                <a:solidFill>
                  <a:schemeClr val="dk1"/>
                </a:solidFill>
                <a:latin typeface="Work Sans"/>
                <a:ea typeface="Work Sans"/>
                <a:cs typeface="Work Sans"/>
                <a:sym typeface="Work Sans"/>
              </a:rPr>
              <a:t>06</a:t>
            </a:r>
            <a:r>
              <a:rPr b="1" lang="en-GB" sz="1900">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Results</a:t>
            </a:r>
            <a:endParaRPr sz="1900">
              <a:solidFill>
                <a:schemeClr val="dk2"/>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rPr b="1" lang="en-GB" sz="1900">
                <a:solidFill>
                  <a:schemeClr val="dk1"/>
                </a:solidFill>
                <a:latin typeface="Work Sans"/>
                <a:ea typeface="Work Sans"/>
                <a:cs typeface="Work Sans"/>
                <a:sym typeface="Work Sans"/>
              </a:rPr>
              <a:t>07</a:t>
            </a:r>
            <a:r>
              <a:rPr b="1" lang="en-GB" sz="1900">
                <a:solidFill>
                  <a:srgbClr val="F0076F"/>
                </a:solidFill>
                <a:latin typeface="Work Sans"/>
                <a:ea typeface="Work Sans"/>
                <a:cs typeface="Work Sans"/>
                <a:sym typeface="Work Sans"/>
              </a:rPr>
              <a:t> </a:t>
            </a:r>
            <a:r>
              <a:rPr lang="en-GB" sz="1900">
                <a:latin typeface="Work Sans Light"/>
                <a:ea typeface="Work Sans Light"/>
                <a:cs typeface="Work Sans Light"/>
                <a:sym typeface="Work Sans Light"/>
              </a:rPr>
              <a:t>  </a:t>
            </a:r>
            <a:r>
              <a:rPr lang="en-GB" sz="1900">
                <a:solidFill>
                  <a:schemeClr val="dk2"/>
                </a:solidFill>
                <a:latin typeface="Work Sans Light"/>
                <a:ea typeface="Work Sans Light"/>
                <a:cs typeface="Work Sans Light"/>
                <a:sym typeface="Work Sans Light"/>
              </a:rPr>
              <a:t>Business case </a:t>
            </a:r>
            <a:endParaRPr sz="1900">
              <a:latin typeface="Work Sans Light"/>
              <a:ea typeface="Work Sans Light"/>
              <a:cs typeface="Work Sans Light"/>
              <a:sym typeface="Work Sans Light"/>
            </a:endParaRPr>
          </a:p>
          <a:p>
            <a:pPr indent="0" lvl="0" marL="0" rtl="0" algn="l">
              <a:lnSpc>
                <a:spcPct val="115000"/>
              </a:lnSpc>
              <a:spcBef>
                <a:spcPts val="0"/>
              </a:spcBef>
              <a:spcAft>
                <a:spcPts val="0"/>
              </a:spcAft>
              <a:buClr>
                <a:srgbClr val="000000"/>
              </a:buClr>
              <a:buSzPts val="1100"/>
              <a:buFont typeface="Arial"/>
              <a:buNone/>
            </a:pPr>
            <a:r>
              <a:t/>
            </a:r>
            <a:endParaRPr sz="1900">
              <a:latin typeface="Work Sans Light"/>
              <a:ea typeface="Work Sans Light"/>
              <a:cs typeface="Work Sans Light"/>
              <a:sym typeface="Work Sans Light"/>
            </a:endParaRPr>
          </a:p>
          <a:p>
            <a:pPr indent="0" lvl="0" marL="0" rtl="0" algn="l">
              <a:lnSpc>
                <a:spcPct val="115000"/>
              </a:lnSpc>
              <a:spcBef>
                <a:spcPts val="0"/>
              </a:spcBef>
              <a:spcAft>
                <a:spcPts val="0"/>
              </a:spcAft>
              <a:buClr>
                <a:srgbClr val="000000"/>
              </a:buClr>
              <a:buSzPts val="1100"/>
              <a:buFont typeface="Arial"/>
              <a:buNone/>
            </a:pPr>
            <a:r>
              <a:t/>
            </a:r>
            <a:endParaRPr sz="1900">
              <a:latin typeface="Work Sans Light"/>
              <a:ea typeface="Work Sans Light"/>
              <a:cs typeface="Work Sans Light"/>
              <a:sym typeface="Work Sans Light"/>
            </a:endParaRPr>
          </a:p>
          <a:p>
            <a:pPr indent="0" lvl="0" marL="0" rtl="0" algn="l">
              <a:lnSpc>
                <a:spcPct val="115000"/>
              </a:lnSpc>
              <a:spcBef>
                <a:spcPts val="0"/>
              </a:spcBef>
              <a:spcAft>
                <a:spcPts val="0"/>
              </a:spcAft>
              <a:buClr>
                <a:srgbClr val="000000"/>
              </a:buClr>
              <a:buSzPts val="1100"/>
              <a:buFont typeface="Arial"/>
              <a:buNone/>
            </a:pPr>
            <a:r>
              <a:t/>
            </a:r>
            <a:endParaRPr sz="1600">
              <a:solidFill>
                <a:srgbClr val="000000"/>
              </a:solidFill>
              <a:latin typeface="Work Sans Light"/>
              <a:ea typeface="Work Sans Light"/>
              <a:cs typeface="Work Sans Light"/>
              <a:sym typeface="Work Sans Light"/>
            </a:endParaRPr>
          </a:p>
          <a:p>
            <a:pPr indent="0" lvl="0" marL="0" rtl="0" algn="l">
              <a:lnSpc>
                <a:spcPct val="115000"/>
              </a:lnSpc>
              <a:spcBef>
                <a:spcPts val="0"/>
              </a:spcBef>
              <a:spcAft>
                <a:spcPts val="0"/>
              </a:spcAft>
              <a:buNone/>
            </a:pPr>
            <a:r>
              <a:t/>
            </a:r>
            <a:endParaRPr sz="1600">
              <a:solidFill>
                <a:srgbClr val="000000"/>
              </a:solidFill>
              <a:latin typeface="Work Sans Light"/>
              <a:ea typeface="Work Sans Light"/>
              <a:cs typeface="Work Sans Light"/>
              <a:sym typeface="Work Sans Light"/>
            </a:endParaRPr>
          </a:p>
        </p:txBody>
      </p:sp>
      <p:pic>
        <p:nvPicPr>
          <p:cNvPr id="78" name="Google Shape;78;p15"/>
          <p:cNvPicPr preferRelativeResize="0"/>
          <p:nvPr/>
        </p:nvPicPr>
        <p:blipFill rotWithShape="1">
          <a:blip r:embed="rId3">
            <a:alphaModFix/>
          </a:blip>
          <a:srcRect b="21275" l="22441" r="22485" t="20097"/>
          <a:stretch/>
        </p:blipFill>
        <p:spPr>
          <a:xfrm>
            <a:off x="8113950" y="0"/>
            <a:ext cx="1030050" cy="1096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17" name="Google Shape;217;p33"/>
          <p:cNvPicPr preferRelativeResize="0"/>
          <p:nvPr/>
        </p:nvPicPr>
        <p:blipFill rotWithShape="1">
          <a:blip r:embed="rId3">
            <a:alphaModFix/>
          </a:blip>
          <a:srcRect b="0" l="0" r="832" t="0"/>
          <a:stretch/>
        </p:blipFill>
        <p:spPr>
          <a:xfrm>
            <a:off x="1083400" y="840125"/>
            <a:ext cx="6677951" cy="404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04</a:t>
            </a:r>
            <a:r>
              <a:rPr lang="en-GB">
                <a:latin typeface="Raleway"/>
                <a:ea typeface="Raleway"/>
                <a:cs typeface="Raleway"/>
                <a:sym typeface="Raleway"/>
              </a:rPr>
              <a:t> Optimizing the model</a:t>
            </a:r>
            <a:endParaRPr>
              <a:latin typeface="Raleway"/>
              <a:ea typeface="Raleway"/>
              <a:cs typeface="Raleway"/>
              <a:sym typeface="Raleway"/>
            </a:endParaRPr>
          </a:p>
        </p:txBody>
      </p:sp>
      <p:pic>
        <p:nvPicPr>
          <p:cNvPr id="223" name="Google Shape;223;p34"/>
          <p:cNvPicPr preferRelativeResize="0"/>
          <p:nvPr/>
        </p:nvPicPr>
        <p:blipFill>
          <a:blip r:embed="rId3">
            <a:alphaModFix/>
          </a:blip>
          <a:stretch>
            <a:fillRect/>
          </a:stretch>
        </p:blipFill>
        <p:spPr>
          <a:xfrm>
            <a:off x="1204888" y="969200"/>
            <a:ext cx="6734226" cy="404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434340" lvl="0" marL="457200" rtl="0" algn="l">
              <a:spcBef>
                <a:spcPts val="0"/>
              </a:spcBef>
              <a:spcAft>
                <a:spcPts val="0"/>
              </a:spcAft>
              <a:buClr>
                <a:schemeClr val="dk1"/>
              </a:buClr>
              <a:buSzPct val="100000"/>
              <a:buFont typeface="Raleway"/>
              <a:buAutoNum type="arabicPeriod" startAt="5"/>
            </a:pPr>
            <a:r>
              <a:rPr lang="en-GB">
                <a:latin typeface="Raleway"/>
                <a:ea typeface="Raleway"/>
                <a:cs typeface="Raleway"/>
                <a:sym typeface="Raleway"/>
              </a:rPr>
              <a:t>Final model</a:t>
            </a:r>
            <a:endParaRPr>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05</a:t>
            </a:r>
            <a:r>
              <a:rPr lang="en-GB">
                <a:latin typeface="Raleway"/>
                <a:ea typeface="Raleway"/>
                <a:cs typeface="Raleway"/>
                <a:sym typeface="Raleway"/>
              </a:rPr>
              <a:t> Final model</a:t>
            </a:r>
            <a:endParaRPr>
              <a:latin typeface="Raleway"/>
              <a:ea typeface="Raleway"/>
              <a:cs typeface="Raleway"/>
              <a:sym typeface="Raleway"/>
            </a:endParaRPr>
          </a:p>
        </p:txBody>
      </p:sp>
      <p:pic>
        <p:nvPicPr>
          <p:cNvPr id="234" name="Google Shape;234;p36"/>
          <p:cNvPicPr preferRelativeResize="0"/>
          <p:nvPr/>
        </p:nvPicPr>
        <p:blipFill>
          <a:blip r:embed="rId3">
            <a:alphaModFix/>
          </a:blip>
          <a:stretch>
            <a:fillRect/>
          </a:stretch>
        </p:blipFill>
        <p:spPr>
          <a:xfrm>
            <a:off x="488450" y="974325"/>
            <a:ext cx="3838370" cy="1597425"/>
          </a:xfrm>
          <a:prstGeom prst="rect">
            <a:avLst/>
          </a:prstGeom>
          <a:noFill/>
          <a:ln>
            <a:noFill/>
          </a:ln>
        </p:spPr>
      </p:pic>
      <p:pic>
        <p:nvPicPr>
          <p:cNvPr id="235" name="Google Shape;235;p36"/>
          <p:cNvPicPr preferRelativeResize="0"/>
          <p:nvPr/>
        </p:nvPicPr>
        <p:blipFill>
          <a:blip r:embed="rId4">
            <a:alphaModFix/>
          </a:blip>
          <a:stretch>
            <a:fillRect/>
          </a:stretch>
        </p:blipFill>
        <p:spPr>
          <a:xfrm>
            <a:off x="5032475" y="934125"/>
            <a:ext cx="3263450" cy="2246725"/>
          </a:xfrm>
          <a:prstGeom prst="rect">
            <a:avLst/>
          </a:prstGeom>
          <a:noFill/>
          <a:ln>
            <a:noFill/>
          </a:ln>
        </p:spPr>
      </p:pic>
      <p:sp>
        <p:nvSpPr>
          <p:cNvPr id="236" name="Google Shape;236;p36"/>
          <p:cNvSpPr txBox="1"/>
          <p:nvPr/>
        </p:nvSpPr>
        <p:spPr>
          <a:xfrm>
            <a:off x="915053" y="3448750"/>
            <a:ext cx="3791700" cy="7233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a:t>Mathematically optimised model </a:t>
            </a:r>
            <a:endParaRPr/>
          </a:p>
          <a:p>
            <a:pPr indent="-317500" lvl="0" marL="457200" rtl="0" algn="l">
              <a:lnSpc>
                <a:spcPct val="150000"/>
              </a:lnSpc>
              <a:spcBef>
                <a:spcPts val="0"/>
              </a:spcBef>
              <a:spcAft>
                <a:spcPts val="0"/>
              </a:spcAft>
              <a:buSzPts val="1400"/>
              <a:buChar char="●"/>
            </a:pPr>
            <a:r>
              <a:rPr lang="en-GB"/>
              <a:t>TPR - FPR is maximized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434340" lvl="0" marL="457200" rtl="0" algn="l">
              <a:spcBef>
                <a:spcPts val="0"/>
              </a:spcBef>
              <a:spcAft>
                <a:spcPts val="0"/>
              </a:spcAft>
              <a:buClr>
                <a:schemeClr val="dk1"/>
              </a:buClr>
              <a:buSzPct val="100000"/>
              <a:buFont typeface="Raleway"/>
              <a:buAutoNum type="arabicPeriod" startAt="6"/>
            </a:pPr>
            <a:r>
              <a:rPr lang="en-GB">
                <a:latin typeface="Raleway"/>
                <a:ea typeface="Raleway"/>
                <a:cs typeface="Raleway"/>
                <a:sym typeface="Raleway"/>
              </a:rPr>
              <a:t>Results</a:t>
            </a:r>
            <a:endParaRPr>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06</a:t>
            </a:r>
            <a:r>
              <a:rPr lang="en-GB">
                <a:latin typeface="Raleway"/>
                <a:ea typeface="Raleway"/>
                <a:cs typeface="Raleway"/>
                <a:sym typeface="Raleway"/>
              </a:rPr>
              <a:t> Results</a:t>
            </a:r>
            <a:endParaRPr>
              <a:latin typeface="Raleway"/>
              <a:ea typeface="Raleway"/>
              <a:cs typeface="Raleway"/>
              <a:sym typeface="Raleway"/>
            </a:endParaRPr>
          </a:p>
        </p:txBody>
      </p:sp>
      <p:sp>
        <p:nvSpPr>
          <p:cNvPr id="247" name="Google Shape;247;p38"/>
          <p:cNvSpPr txBox="1"/>
          <p:nvPr/>
        </p:nvSpPr>
        <p:spPr>
          <a:xfrm>
            <a:off x="656400" y="2230700"/>
            <a:ext cx="8175900" cy="16932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GB">
                <a:solidFill>
                  <a:schemeClr val="accent3"/>
                </a:solidFill>
                <a:latin typeface="Proxima Nova"/>
                <a:ea typeface="Proxima Nova"/>
                <a:cs typeface="Proxima Nova"/>
                <a:sym typeface="Proxima Nova"/>
              </a:rPr>
              <a:t>Our final model managed to optimize both the </a:t>
            </a:r>
            <a:r>
              <a:rPr lang="en-GB">
                <a:solidFill>
                  <a:schemeClr val="lt2"/>
                </a:solidFill>
                <a:latin typeface="Proxima Nova"/>
                <a:ea typeface="Proxima Nova"/>
                <a:cs typeface="Proxima Nova"/>
                <a:sym typeface="Proxima Nova"/>
              </a:rPr>
              <a:t>specificity</a:t>
            </a:r>
            <a:r>
              <a:rPr lang="en-GB">
                <a:solidFill>
                  <a:schemeClr val="accent3"/>
                </a:solidFill>
                <a:latin typeface="Proxima Nova"/>
                <a:ea typeface="Proxima Nova"/>
                <a:cs typeface="Proxima Nova"/>
                <a:sym typeface="Proxima Nova"/>
              </a:rPr>
              <a:t> and the </a:t>
            </a:r>
            <a:r>
              <a:rPr lang="en-GB">
                <a:solidFill>
                  <a:schemeClr val="accent5"/>
                </a:solidFill>
                <a:latin typeface="Proxima Nova"/>
                <a:ea typeface="Proxima Nova"/>
                <a:cs typeface="Proxima Nova"/>
                <a:sym typeface="Proxima Nova"/>
              </a:rPr>
              <a:t>recall</a:t>
            </a:r>
            <a:r>
              <a:rPr lang="en-GB">
                <a:solidFill>
                  <a:schemeClr val="accent3"/>
                </a:solidFill>
                <a:latin typeface="Proxima Nova"/>
                <a:ea typeface="Proxima Nova"/>
                <a:cs typeface="Proxima Nova"/>
                <a:sym typeface="Proxima Nova"/>
              </a:rPr>
              <a:t> </a:t>
            </a:r>
            <a:r>
              <a:rPr lang="en-GB">
                <a:solidFill>
                  <a:schemeClr val="accent3"/>
                </a:solidFill>
                <a:latin typeface="Proxima Nova"/>
                <a:ea typeface="Proxima Nova"/>
                <a:cs typeface="Proxima Nova"/>
                <a:sym typeface="Proxima Nova"/>
              </a:rPr>
              <a:t>which</a:t>
            </a:r>
            <a:r>
              <a:rPr lang="en-GB">
                <a:solidFill>
                  <a:schemeClr val="accent3"/>
                </a:solidFill>
                <a:latin typeface="Proxima Nova"/>
                <a:ea typeface="Proxima Nova"/>
                <a:cs typeface="Proxima Nova"/>
                <a:sym typeface="Proxima Nova"/>
              </a:rPr>
              <a:t> allowed to correctly identify customers that will accept the offer and customers that will reject the offer. The balanced accuracy was also maximized which is another indicator of the quality of the model.</a:t>
            </a:r>
            <a:endParaRPr>
              <a:solidFill>
                <a:schemeClr val="accent3"/>
              </a:solidFill>
              <a:latin typeface="Proxima Nova"/>
              <a:ea typeface="Proxima Nova"/>
              <a:cs typeface="Proxima Nova"/>
              <a:sym typeface="Proxima Nova"/>
            </a:endParaRPr>
          </a:p>
          <a:p>
            <a:pPr indent="0" lvl="0" marL="0" rtl="0" algn="just">
              <a:lnSpc>
                <a:spcPct val="150000"/>
              </a:lnSpc>
              <a:spcBef>
                <a:spcPts val="0"/>
              </a:spcBef>
              <a:spcAft>
                <a:spcPts val="0"/>
              </a:spcAft>
              <a:buNone/>
            </a:pPr>
            <a:r>
              <a:t/>
            </a:r>
            <a:endParaRPr>
              <a:solidFill>
                <a:schemeClr val="accent3"/>
              </a:solidFill>
              <a:latin typeface="Proxima Nova"/>
              <a:ea typeface="Proxima Nova"/>
              <a:cs typeface="Proxima Nova"/>
              <a:sym typeface="Proxima Nova"/>
            </a:endParaRPr>
          </a:p>
          <a:p>
            <a:pPr indent="457200" lvl="0" marL="0" rtl="0" algn="just">
              <a:lnSpc>
                <a:spcPct val="150000"/>
              </a:lnSpc>
              <a:spcBef>
                <a:spcPts val="0"/>
              </a:spcBef>
              <a:spcAft>
                <a:spcPts val="0"/>
              </a:spcAft>
              <a:buNone/>
            </a:pPr>
            <a:r>
              <a:rPr lang="en-GB">
                <a:solidFill>
                  <a:schemeClr val="accent3"/>
                </a:solidFill>
                <a:latin typeface="Proxima Nova"/>
                <a:ea typeface="Proxima Nova"/>
                <a:cs typeface="Proxima Nova"/>
                <a:sym typeface="Proxima Nova"/>
              </a:rPr>
              <a:t>Up next we will implement the final model onto a business case and analyze the results</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p>
            <a:pPr indent="-434340" lvl="0" marL="457200" rtl="0" algn="l">
              <a:spcBef>
                <a:spcPts val="0"/>
              </a:spcBef>
              <a:spcAft>
                <a:spcPts val="0"/>
              </a:spcAft>
              <a:buClr>
                <a:schemeClr val="dk1"/>
              </a:buClr>
              <a:buSzPct val="100000"/>
              <a:buFont typeface="Raleway"/>
              <a:buAutoNum type="arabicPeriod" startAt="7"/>
            </a:pPr>
            <a:r>
              <a:rPr lang="en-GB">
                <a:latin typeface="Raleway"/>
                <a:ea typeface="Raleway"/>
                <a:cs typeface="Raleway"/>
                <a:sym typeface="Raleway"/>
              </a:rPr>
              <a:t>Business Case</a:t>
            </a:r>
            <a:endParaRPr>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58" name="Google Shape;258;p40"/>
          <p:cNvSpPr txBox="1"/>
          <p:nvPr/>
        </p:nvSpPr>
        <p:spPr>
          <a:xfrm>
            <a:off x="437850" y="980100"/>
            <a:ext cx="8268300" cy="286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latin typeface="Work Sans"/>
                <a:ea typeface="Work Sans"/>
                <a:cs typeface="Work Sans"/>
                <a:sym typeface="Work Sans"/>
              </a:rPr>
              <a:t>Let’s suppose the management team now give us the following information:</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database contains 1 M of customers.</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cost of sending an mail is 5 $.</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The offer acceptance brings to the company 100$</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positive means we have encountered the potential customer and he/she will accept offer bringing to the company (+100$ - 5$)</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true negative mean we have correctly not send an email to a customer that will not accept the offer (0$)</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Font typeface="Work Sans"/>
              <a:buChar char="●"/>
            </a:pPr>
            <a:r>
              <a:rPr lang="en-GB" sz="1200">
                <a:latin typeface="Work Sans"/>
                <a:ea typeface="Work Sans"/>
                <a:cs typeface="Work Sans"/>
                <a:sym typeface="Work Sans"/>
              </a:rPr>
              <a:t> Every false negative mean we have lost an opportunity with a potential customer (-100$)</a:t>
            </a:r>
            <a:endParaRPr sz="1200">
              <a:latin typeface="Work Sans"/>
              <a:ea typeface="Work Sans"/>
              <a:cs typeface="Work Sans"/>
              <a:sym typeface="Work Sans"/>
            </a:endParaRPr>
          </a:p>
          <a:p>
            <a:pPr indent="-304800" lvl="0" marL="457200" rtl="0" algn="l">
              <a:lnSpc>
                <a:spcPct val="150000"/>
              </a:lnSpc>
              <a:spcBef>
                <a:spcPts val="0"/>
              </a:spcBef>
              <a:spcAft>
                <a:spcPts val="0"/>
              </a:spcAft>
              <a:buSzPts val="1200"/>
              <a:buChar char="●"/>
            </a:pPr>
            <a:r>
              <a:rPr lang="en-GB" sz="1200">
                <a:latin typeface="Work Sans"/>
                <a:ea typeface="Work Sans"/>
                <a:cs typeface="Work Sans"/>
                <a:sym typeface="Work Sans"/>
              </a:rPr>
              <a:t> Every false positive mean we sent an email to a customer that will not accept the offer (-5$)</a:t>
            </a:r>
            <a:endParaRPr sz="1200">
              <a:latin typeface="Work Sans"/>
              <a:ea typeface="Work Sans"/>
              <a:cs typeface="Work Sans"/>
              <a:sym typeface="Work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sp>
        <p:nvSpPr>
          <p:cNvPr id="264" name="Google Shape;264;p41"/>
          <p:cNvSpPr txBox="1"/>
          <p:nvPr/>
        </p:nvSpPr>
        <p:spPr>
          <a:xfrm>
            <a:off x="617600" y="2378175"/>
            <a:ext cx="1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Threshold</a:t>
            </a:r>
            <a:endParaRPr>
              <a:latin typeface="Proxima Nova"/>
              <a:ea typeface="Proxima Nova"/>
              <a:cs typeface="Proxima Nova"/>
              <a:sym typeface="Proxima Nova"/>
            </a:endParaRPr>
          </a:p>
        </p:txBody>
      </p:sp>
      <p:sp>
        <p:nvSpPr>
          <p:cNvPr id="265" name="Google Shape;265;p41"/>
          <p:cNvSpPr txBox="1"/>
          <p:nvPr/>
        </p:nvSpPr>
        <p:spPr>
          <a:xfrm>
            <a:off x="2705725" y="2371650"/>
            <a:ext cx="1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Max Profit</a:t>
            </a:r>
            <a:endParaRPr>
              <a:latin typeface="Proxima Nova"/>
              <a:ea typeface="Proxima Nova"/>
              <a:cs typeface="Proxima Nova"/>
              <a:sym typeface="Proxima Nova"/>
            </a:endParaRPr>
          </a:p>
        </p:txBody>
      </p:sp>
      <p:sp>
        <p:nvSpPr>
          <p:cNvPr id="266" name="Google Shape;266;p41"/>
          <p:cNvSpPr txBox="1"/>
          <p:nvPr/>
        </p:nvSpPr>
        <p:spPr>
          <a:xfrm>
            <a:off x="5581650" y="1408700"/>
            <a:ext cx="20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Confusion Matrix</a:t>
            </a:r>
            <a:endParaRPr>
              <a:latin typeface="Proxima Nova"/>
              <a:ea typeface="Proxima Nova"/>
              <a:cs typeface="Proxima Nova"/>
              <a:sym typeface="Proxima Nova"/>
            </a:endParaRPr>
          </a:p>
        </p:txBody>
      </p:sp>
      <p:sp>
        <p:nvSpPr>
          <p:cNvPr id="267" name="Google Shape;267;p41"/>
          <p:cNvSpPr txBox="1"/>
          <p:nvPr/>
        </p:nvSpPr>
        <p:spPr>
          <a:xfrm>
            <a:off x="744600" y="1260100"/>
            <a:ext cx="20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2"/>
                </a:solidFill>
                <a:latin typeface="Proxima Nova"/>
                <a:ea typeface="Proxima Nova"/>
                <a:cs typeface="Proxima Nova"/>
                <a:sym typeface="Proxima Nova"/>
              </a:rPr>
              <a:t>Business Case Results</a:t>
            </a:r>
            <a:endParaRPr b="1">
              <a:solidFill>
                <a:schemeClr val="lt2"/>
              </a:solidFill>
              <a:latin typeface="Proxima Nova"/>
              <a:ea typeface="Proxima Nova"/>
              <a:cs typeface="Proxima Nova"/>
              <a:sym typeface="Proxima Nova"/>
            </a:endParaRPr>
          </a:p>
        </p:txBody>
      </p:sp>
      <p:pic>
        <p:nvPicPr>
          <p:cNvPr id="268" name="Google Shape;268;p41"/>
          <p:cNvPicPr preferRelativeResize="0"/>
          <p:nvPr/>
        </p:nvPicPr>
        <p:blipFill rotWithShape="1">
          <a:blip r:embed="rId3">
            <a:alphaModFix/>
          </a:blip>
          <a:srcRect b="2219" l="0" r="1545" t="0"/>
          <a:stretch/>
        </p:blipFill>
        <p:spPr>
          <a:xfrm>
            <a:off x="5012775" y="1867550"/>
            <a:ext cx="3819526" cy="2615410"/>
          </a:xfrm>
          <a:prstGeom prst="rect">
            <a:avLst/>
          </a:prstGeom>
          <a:noFill/>
          <a:ln>
            <a:noFill/>
          </a:ln>
        </p:spPr>
      </p:pic>
      <p:pic>
        <p:nvPicPr>
          <p:cNvPr id="269" name="Google Shape;269;p41"/>
          <p:cNvPicPr preferRelativeResize="0"/>
          <p:nvPr/>
        </p:nvPicPr>
        <p:blipFill>
          <a:blip r:embed="rId4">
            <a:alphaModFix/>
          </a:blip>
          <a:stretch>
            <a:fillRect/>
          </a:stretch>
        </p:blipFill>
        <p:spPr>
          <a:xfrm>
            <a:off x="386938" y="2952975"/>
            <a:ext cx="1724025" cy="228600"/>
          </a:xfrm>
          <a:prstGeom prst="rect">
            <a:avLst/>
          </a:prstGeom>
          <a:noFill/>
          <a:ln>
            <a:noFill/>
          </a:ln>
        </p:spPr>
      </p:pic>
      <p:pic>
        <p:nvPicPr>
          <p:cNvPr id="270" name="Google Shape;270;p41"/>
          <p:cNvPicPr preferRelativeResize="0"/>
          <p:nvPr/>
        </p:nvPicPr>
        <p:blipFill>
          <a:blip r:embed="rId5">
            <a:alphaModFix/>
          </a:blip>
          <a:stretch>
            <a:fillRect/>
          </a:stretch>
        </p:blipFill>
        <p:spPr>
          <a:xfrm>
            <a:off x="2883250" y="2943450"/>
            <a:ext cx="647700" cy="247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07</a:t>
            </a:r>
            <a:r>
              <a:rPr lang="en-GB">
                <a:latin typeface="Raleway"/>
                <a:ea typeface="Raleway"/>
                <a:cs typeface="Raleway"/>
                <a:sym typeface="Raleway"/>
              </a:rPr>
              <a:t> Business Case</a:t>
            </a:r>
            <a:endParaRPr>
              <a:latin typeface="Raleway"/>
              <a:ea typeface="Raleway"/>
              <a:cs typeface="Raleway"/>
              <a:sym typeface="Raleway"/>
            </a:endParaRPr>
          </a:p>
        </p:txBody>
      </p:sp>
      <p:pic>
        <p:nvPicPr>
          <p:cNvPr id="276" name="Google Shape;276;p42"/>
          <p:cNvPicPr preferRelativeResize="0"/>
          <p:nvPr/>
        </p:nvPicPr>
        <p:blipFill>
          <a:blip r:embed="rId3">
            <a:alphaModFix/>
          </a:blip>
          <a:stretch>
            <a:fillRect/>
          </a:stretch>
        </p:blipFill>
        <p:spPr>
          <a:xfrm>
            <a:off x="501625" y="1761375"/>
            <a:ext cx="3996375" cy="2037075"/>
          </a:xfrm>
          <a:prstGeom prst="rect">
            <a:avLst/>
          </a:prstGeom>
          <a:noFill/>
          <a:ln>
            <a:noFill/>
          </a:ln>
        </p:spPr>
      </p:pic>
      <p:sp>
        <p:nvSpPr>
          <p:cNvPr id="277" name="Google Shape;277;p42"/>
          <p:cNvSpPr txBox="1"/>
          <p:nvPr/>
        </p:nvSpPr>
        <p:spPr>
          <a:xfrm>
            <a:off x="4822600" y="1998200"/>
            <a:ext cx="4546800" cy="16932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en-GB"/>
              <a:t>Model optimised for max revenue</a:t>
            </a:r>
            <a:endParaRPr/>
          </a:p>
          <a:p>
            <a:pPr indent="-317500" lvl="0" marL="457200" rtl="0" algn="l">
              <a:lnSpc>
                <a:spcPct val="150000"/>
              </a:lnSpc>
              <a:spcBef>
                <a:spcPts val="0"/>
              </a:spcBef>
              <a:spcAft>
                <a:spcPts val="0"/>
              </a:spcAft>
              <a:buSzPts val="1400"/>
              <a:buChar char="●"/>
            </a:pPr>
            <a:r>
              <a:rPr lang="en-GB"/>
              <a:t>Revenue with no ML model = 679.79</a:t>
            </a:r>
            <a:r>
              <a:rPr lang="en-GB"/>
              <a:t>5 $</a:t>
            </a:r>
            <a:endParaRPr/>
          </a:p>
          <a:p>
            <a:pPr indent="-317500" lvl="0" marL="457200" rtl="0" algn="l">
              <a:lnSpc>
                <a:spcPct val="150000"/>
              </a:lnSpc>
              <a:spcBef>
                <a:spcPts val="0"/>
              </a:spcBef>
              <a:spcAft>
                <a:spcPts val="0"/>
              </a:spcAft>
              <a:buSzPts val="1400"/>
              <a:buChar char="●"/>
            </a:pPr>
            <a:r>
              <a:rPr lang="en-GB"/>
              <a:t>Revenue with classification model = 968.848 $</a:t>
            </a:r>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Savings = 289.053 $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+ 42,5% of benefit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457200" lvl="0" marL="457200" rtl="0" algn="l">
              <a:spcBef>
                <a:spcPts val="0"/>
              </a:spcBef>
              <a:spcAft>
                <a:spcPts val="0"/>
              </a:spcAft>
              <a:buClr>
                <a:schemeClr val="dk1"/>
              </a:buClr>
              <a:buSzPts val="3600"/>
              <a:buFont typeface="Raleway"/>
              <a:buAutoNum type="arabicPeriod"/>
            </a:pPr>
            <a:r>
              <a:rPr lang="en-GB">
                <a:latin typeface="Raleway"/>
                <a:ea typeface="Raleway"/>
                <a:cs typeface="Raleway"/>
                <a:sym typeface="Raleway"/>
              </a:rPr>
              <a:t>Goals of the project</a:t>
            </a:r>
            <a:endParaRPr>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Thanks!</a:t>
            </a:r>
            <a:endParaRPr/>
          </a:p>
        </p:txBody>
      </p:sp>
      <p:sp>
        <p:nvSpPr>
          <p:cNvPr id="283" name="Google Shape;283;p4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2"/>
                </a:solidFill>
              </a:rPr>
              <a:t>H</a:t>
            </a:r>
            <a:r>
              <a:rPr lang="en-GB">
                <a:solidFill>
                  <a:schemeClr val="dk2"/>
                </a:solidFill>
              </a:rPr>
              <a:t>ope you liked it</a:t>
            </a:r>
            <a:endParaRPr>
              <a:solidFill>
                <a:schemeClr val="dk2"/>
              </a:solidFill>
            </a:endParaRPr>
          </a:p>
        </p:txBody>
      </p:sp>
      <p:pic>
        <p:nvPicPr>
          <p:cNvPr id="284" name="Google Shape;284;p43"/>
          <p:cNvPicPr preferRelativeResize="0"/>
          <p:nvPr/>
        </p:nvPicPr>
        <p:blipFill rotWithShape="1">
          <a:blip r:embed="rId3">
            <a:alphaModFix/>
          </a:blip>
          <a:srcRect b="21275" l="22441" r="22485" t="20097"/>
          <a:stretch/>
        </p:blipFill>
        <p:spPr>
          <a:xfrm>
            <a:off x="5816650" y="1447538"/>
            <a:ext cx="2112075" cy="224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01</a:t>
            </a:r>
            <a:r>
              <a:rPr lang="en-GB">
                <a:latin typeface="Raleway"/>
                <a:ea typeface="Raleway"/>
                <a:cs typeface="Raleway"/>
                <a:sym typeface="Raleway"/>
              </a:rPr>
              <a:t> Goals of the project</a:t>
            </a:r>
            <a:endParaRPr>
              <a:latin typeface="Raleway"/>
              <a:ea typeface="Raleway"/>
              <a:cs typeface="Raleway"/>
              <a:sym typeface="Raleway"/>
            </a:endParaRPr>
          </a:p>
        </p:txBody>
      </p:sp>
      <p:sp>
        <p:nvSpPr>
          <p:cNvPr id="89" name="Google Shape;89;p17"/>
          <p:cNvSpPr/>
          <p:nvPr/>
        </p:nvSpPr>
        <p:spPr>
          <a:xfrm>
            <a:off x="596750" y="945606"/>
            <a:ext cx="4622100" cy="1930800"/>
          </a:xfrm>
          <a:prstGeom prst="rect">
            <a:avLst/>
          </a:prstGeom>
          <a:solidFill>
            <a:srgbClr val="FFFFFF"/>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t/>
            </a:r>
            <a:endParaRPr/>
          </a:p>
        </p:txBody>
      </p:sp>
      <p:sp>
        <p:nvSpPr>
          <p:cNvPr id="90" name="Google Shape;90;p17"/>
          <p:cNvSpPr/>
          <p:nvPr/>
        </p:nvSpPr>
        <p:spPr>
          <a:xfrm>
            <a:off x="596750" y="3011006"/>
            <a:ext cx="4622100" cy="1848300"/>
          </a:xfrm>
          <a:prstGeom prst="rect">
            <a:avLst/>
          </a:prstGeom>
          <a:solidFill>
            <a:srgbClr val="FFFFFF"/>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t/>
            </a:r>
            <a:endParaRPr/>
          </a:p>
        </p:txBody>
      </p:sp>
      <p:sp>
        <p:nvSpPr>
          <p:cNvPr id="91" name="Google Shape;91;p17"/>
          <p:cNvSpPr txBox="1"/>
          <p:nvPr/>
        </p:nvSpPr>
        <p:spPr>
          <a:xfrm>
            <a:off x="596750" y="3655888"/>
            <a:ext cx="2211600" cy="1124400"/>
          </a:xfrm>
          <a:prstGeom prst="rect">
            <a:avLst/>
          </a:prstGeom>
          <a:noFill/>
          <a:ln>
            <a:noFill/>
          </a:ln>
        </p:spPr>
        <p:txBody>
          <a:bodyPr anchorCtr="0" anchor="t" bIns="180000" lIns="180000" spcFirstLastPara="1" rIns="180000" wrap="square" tIns="0">
            <a:noAutofit/>
          </a:bodyPr>
          <a:lstStyle/>
          <a:p>
            <a:pPr indent="0" lvl="0" marL="0" rtl="0" algn="l">
              <a:lnSpc>
                <a:spcPct val="150000"/>
              </a:lnSpc>
              <a:spcBef>
                <a:spcPts val="0"/>
              </a:spcBef>
              <a:spcAft>
                <a:spcPts val="0"/>
              </a:spcAft>
              <a:buNone/>
            </a:pPr>
            <a:r>
              <a:rPr b="1" lang="en-GB" sz="1000">
                <a:solidFill>
                  <a:srgbClr val="666666"/>
                </a:solidFill>
                <a:latin typeface="Work Sans"/>
                <a:ea typeface="Work Sans"/>
                <a:cs typeface="Work Sans"/>
                <a:sym typeface="Work Sans"/>
              </a:rPr>
              <a:t>From the</a:t>
            </a:r>
            <a:r>
              <a:rPr b="1" lang="en-GB" sz="1000">
                <a:solidFill>
                  <a:schemeClr val="dk1"/>
                </a:solidFill>
                <a:latin typeface="Work Sans"/>
                <a:ea typeface="Work Sans"/>
                <a:cs typeface="Work Sans"/>
                <a:sym typeface="Work Sans"/>
              </a:rPr>
              <a:t> bank</a:t>
            </a:r>
            <a:r>
              <a:rPr b="1" lang="en-GB" sz="1000">
                <a:solidFill>
                  <a:srgbClr val="666666"/>
                </a:solidFill>
                <a:latin typeface="Work Sans"/>
                <a:ea typeface="Work Sans"/>
                <a:cs typeface="Work Sans"/>
                <a:sym typeface="Work Sans"/>
              </a:rPr>
              <a:t>:</a:t>
            </a:r>
            <a:endParaRPr b="1"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Business Director</a:t>
            </a:r>
            <a:endParaRPr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Marketing Manager</a:t>
            </a:r>
            <a:endParaRPr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lang="en-GB" sz="1000">
                <a:solidFill>
                  <a:schemeClr val="dk1"/>
                </a:solidFill>
                <a:latin typeface="Work Sans"/>
                <a:ea typeface="Work Sans"/>
                <a:cs typeface="Work Sans"/>
                <a:sym typeface="Work Sans"/>
              </a:rPr>
              <a:t>Bank</a:t>
            </a:r>
            <a:r>
              <a:rPr lang="en-GB" sz="1000">
                <a:solidFill>
                  <a:srgbClr val="666666"/>
                </a:solidFill>
                <a:latin typeface="Work Sans"/>
                <a:ea typeface="Work Sans"/>
                <a:cs typeface="Work Sans"/>
                <a:sym typeface="Work Sans"/>
              </a:rPr>
              <a:t> BI Manager (Decision maker)</a:t>
            </a:r>
            <a:endParaRPr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t/>
            </a:r>
            <a:endParaRPr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t/>
            </a:r>
            <a:endParaRPr sz="1000">
              <a:solidFill>
                <a:srgbClr val="666666"/>
              </a:solidFill>
              <a:latin typeface="Work Sans"/>
              <a:ea typeface="Work Sans"/>
              <a:cs typeface="Work Sans"/>
              <a:sym typeface="Work Sans"/>
            </a:endParaRPr>
          </a:p>
          <a:p>
            <a:pPr indent="0" lvl="0" marL="0" rtl="0" algn="l">
              <a:lnSpc>
                <a:spcPct val="150000"/>
              </a:lnSpc>
              <a:spcBef>
                <a:spcPts val="0"/>
              </a:spcBef>
              <a:spcAft>
                <a:spcPts val="1600"/>
              </a:spcAft>
              <a:buNone/>
            </a:pPr>
            <a:r>
              <a:t/>
            </a:r>
            <a:endParaRPr sz="1000">
              <a:solidFill>
                <a:srgbClr val="666666"/>
              </a:solidFill>
              <a:latin typeface="Work Sans"/>
              <a:ea typeface="Work Sans"/>
              <a:cs typeface="Work Sans"/>
              <a:sym typeface="Work Sans"/>
            </a:endParaRPr>
          </a:p>
        </p:txBody>
      </p:sp>
      <p:sp>
        <p:nvSpPr>
          <p:cNvPr id="92" name="Google Shape;92;p17"/>
          <p:cNvSpPr/>
          <p:nvPr/>
        </p:nvSpPr>
        <p:spPr>
          <a:xfrm>
            <a:off x="5385387" y="945606"/>
            <a:ext cx="3447000" cy="3913800"/>
          </a:xfrm>
          <a:prstGeom prst="rect">
            <a:avLst/>
          </a:prstGeom>
          <a:solidFill>
            <a:srgbClr val="FFFFFF"/>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r>
              <a:t/>
            </a:r>
            <a:endParaRPr/>
          </a:p>
        </p:txBody>
      </p:sp>
      <p:sp>
        <p:nvSpPr>
          <p:cNvPr id="93" name="Google Shape;93;p17"/>
          <p:cNvSpPr txBox="1"/>
          <p:nvPr/>
        </p:nvSpPr>
        <p:spPr>
          <a:xfrm>
            <a:off x="596750" y="2928449"/>
            <a:ext cx="3288300" cy="588600"/>
          </a:xfrm>
          <a:prstGeom prst="rect">
            <a:avLst/>
          </a:prstGeom>
          <a:noFill/>
          <a:ln>
            <a:noFill/>
          </a:ln>
        </p:spPr>
        <p:txBody>
          <a:bodyPr anchorCtr="0" anchor="t" bIns="0" lIns="180000" spcFirstLastPara="1" rIns="180000" wrap="square" tIns="216000">
            <a:noAutofit/>
          </a:bodyPr>
          <a:lstStyle/>
          <a:p>
            <a:pPr indent="0" lvl="0" marL="0" rtl="0" algn="l">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Who is here today?</a:t>
            </a:r>
            <a:endParaRPr sz="1600">
              <a:solidFill>
                <a:schemeClr val="dk2"/>
              </a:solidFill>
              <a:latin typeface="Work Sans Medium"/>
              <a:ea typeface="Work Sans Medium"/>
              <a:cs typeface="Work Sans Medium"/>
              <a:sym typeface="Work Sans Medium"/>
            </a:endParaRPr>
          </a:p>
        </p:txBody>
      </p:sp>
      <p:sp>
        <p:nvSpPr>
          <p:cNvPr id="94" name="Google Shape;94;p17"/>
          <p:cNvSpPr txBox="1"/>
          <p:nvPr/>
        </p:nvSpPr>
        <p:spPr>
          <a:xfrm>
            <a:off x="596750" y="852525"/>
            <a:ext cx="2211600" cy="588600"/>
          </a:xfrm>
          <a:prstGeom prst="rect">
            <a:avLst/>
          </a:prstGeom>
          <a:noFill/>
          <a:ln>
            <a:noFill/>
          </a:ln>
        </p:spPr>
        <p:txBody>
          <a:bodyPr anchorCtr="0" anchor="t" bIns="0" lIns="180000" spcFirstLastPara="1" rIns="180000" wrap="square" tIns="216000">
            <a:noAutofit/>
          </a:bodyPr>
          <a:lstStyle/>
          <a:p>
            <a:pPr indent="0" lvl="0" marL="0" rtl="0" algn="l">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Goal</a:t>
            </a:r>
            <a:endParaRPr sz="1600">
              <a:solidFill>
                <a:schemeClr val="dk2"/>
              </a:solidFill>
              <a:latin typeface="Work Sans Medium"/>
              <a:ea typeface="Work Sans Medium"/>
              <a:cs typeface="Work Sans Medium"/>
              <a:sym typeface="Work Sans Medium"/>
            </a:endParaRPr>
          </a:p>
        </p:txBody>
      </p:sp>
      <p:sp>
        <p:nvSpPr>
          <p:cNvPr id="95" name="Google Shape;95;p17"/>
          <p:cNvSpPr txBox="1"/>
          <p:nvPr/>
        </p:nvSpPr>
        <p:spPr>
          <a:xfrm>
            <a:off x="5380873" y="852525"/>
            <a:ext cx="2211600" cy="588600"/>
          </a:xfrm>
          <a:prstGeom prst="rect">
            <a:avLst/>
          </a:prstGeom>
          <a:noFill/>
          <a:ln>
            <a:noFill/>
          </a:ln>
        </p:spPr>
        <p:txBody>
          <a:bodyPr anchorCtr="0" anchor="t" bIns="0" lIns="180000" spcFirstLastPara="1" rIns="180000" wrap="square" tIns="216000">
            <a:noAutofit/>
          </a:bodyPr>
          <a:lstStyle/>
          <a:p>
            <a:pPr indent="0" lvl="0" marL="0" rtl="0" algn="l">
              <a:lnSpc>
                <a:spcPct val="115000"/>
              </a:lnSpc>
              <a:spcBef>
                <a:spcPts val="0"/>
              </a:spcBef>
              <a:spcAft>
                <a:spcPts val="0"/>
              </a:spcAft>
              <a:buNone/>
            </a:pPr>
            <a:r>
              <a:rPr lang="en-GB" sz="1600">
                <a:solidFill>
                  <a:schemeClr val="dk2"/>
                </a:solidFill>
                <a:latin typeface="Work Sans Medium"/>
                <a:ea typeface="Work Sans Medium"/>
                <a:cs typeface="Work Sans Medium"/>
                <a:sym typeface="Work Sans Medium"/>
              </a:rPr>
              <a:t>Considerations</a:t>
            </a:r>
            <a:endParaRPr sz="1600">
              <a:solidFill>
                <a:schemeClr val="dk2"/>
              </a:solidFill>
              <a:latin typeface="Work Sans Medium"/>
              <a:ea typeface="Work Sans Medium"/>
              <a:cs typeface="Work Sans Medium"/>
              <a:sym typeface="Work Sans Medium"/>
            </a:endParaRPr>
          </a:p>
        </p:txBody>
      </p:sp>
      <p:sp>
        <p:nvSpPr>
          <p:cNvPr id="96" name="Google Shape;96;p17"/>
          <p:cNvSpPr txBox="1"/>
          <p:nvPr/>
        </p:nvSpPr>
        <p:spPr>
          <a:xfrm>
            <a:off x="596750" y="1544366"/>
            <a:ext cx="3041400" cy="1124400"/>
          </a:xfrm>
          <a:prstGeom prst="rect">
            <a:avLst/>
          </a:prstGeom>
          <a:noFill/>
          <a:ln>
            <a:noFill/>
          </a:ln>
        </p:spPr>
        <p:txBody>
          <a:bodyPr anchorCtr="0" anchor="t" bIns="180000" lIns="180000" spcFirstLastPara="1" rIns="180000" wrap="square" tIns="0">
            <a:noAutofit/>
          </a:bodyPr>
          <a:lstStyle/>
          <a:p>
            <a:pPr indent="0" lvl="0" marL="0" rtl="0" algn="l">
              <a:lnSpc>
                <a:spcPct val="115000"/>
              </a:lnSpc>
              <a:spcBef>
                <a:spcPts val="0"/>
              </a:spcBef>
              <a:spcAft>
                <a:spcPts val="1600"/>
              </a:spcAft>
              <a:buNone/>
            </a:pPr>
            <a:r>
              <a:rPr lang="en-GB" sz="1000">
                <a:solidFill>
                  <a:srgbClr val="666666"/>
                </a:solidFill>
                <a:latin typeface="Work Sans"/>
                <a:ea typeface="Work Sans"/>
                <a:cs typeface="Work Sans"/>
                <a:sym typeface="Work Sans"/>
              </a:rPr>
              <a:t>The objective of the project is to create a </a:t>
            </a:r>
            <a:r>
              <a:rPr lang="en-GB" sz="1000">
                <a:solidFill>
                  <a:schemeClr val="dk1"/>
                </a:solidFill>
                <a:latin typeface="Work Sans"/>
                <a:ea typeface="Work Sans"/>
                <a:cs typeface="Work Sans"/>
                <a:sym typeface="Work Sans"/>
              </a:rPr>
              <a:t>predictive model</a:t>
            </a:r>
            <a:r>
              <a:rPr lang="en-GB" sz="1000">
                <a:solidFill>
                  <a:srgbClr val="666666"/>
                </a:solidFill>
                <a:latin typeface="Work Sans"/>
                <a:ea typeface="Work Sans"/>
                <a:cs typeface="Work Sans"/>
                <a:sym typeface="Work Sans"/>
              </a:rPr>
              <a:t> that can predict users who will </a:t>
            </a:r>
            <a:r>
              <a:rPr lang="en-GB" sz="1000">
                <a:solidFill>
                  <a:schemeClr val="dk1"/>
                </a:solidFill>
                <a:latin typeface="Work Sans"/>
                <a:ea typeface="Work Sans"/>
                <a:cs typeface="Work Sans"/>
                <a:sym typeface="Work Sans"/>
              </a:rPr>
              <a:t>accept the Credit Card offer</a:t>
            </a:r>
            <a:r>
              <a:rPr lang="en-GB" sz="1000">
                <a:solidFill>
                  <a:srgbClr val="666666"/>
                </a:solidFill>
                <a:latin typeface="Work Sans"/>
                <a:ea typeface="Work Sans"/>
                <a:cs typeface="Work Sans"/>
                <a:sym typeface="Work Sans"/>
              </a:rPr>
              <a:t>, in order to </a:t>
            </a:r>
            <a:r>
              <a:rPr lang="en-GB" sz="1000">
                <a:solidFill>
                  <a:schemeClr val="dk1"/>
                </a:solidFill>
                <a:latin typeface="Work Sans"/>
                <a:ea typeface="Work Sans"/>
                <a:cs typeface="Work Sans"/>
                <a:sym typeface="Work Sans"/>
              </a:rPr>
              <a:t>achieve more efficient mailing campaigns</a:t>
            </a:r>
            <a:r>
              <a:rPr lang="en-GB" sz="1000">
                <a:solidFill>
                  <a:srgbClr val="666666"/>
                </a:solidFill>
                <a:latin typeface="Work Sans"/>
                <a:ea typeface="Work Sans"/>
                <a:cs typeface="Work Sans"/>
                <a:sym typeface="Work Sans"/>
              </a:rPr>
              <a:t>.</a:t>
            </a:r>
            <a:endParaRPr sz="1000">
              <a:solidFill>
                <a:srgbClr val="666666"/>
              </a:solidFill>
              <a:latin typeface="Work Sans"/>
              <a:ea typeface="Work Sans"/>
              <a:cs typeface="Work Sans"/>
              <a:sym typeface="Work Sans"/>
            </a:endParaRPr>
          </a:p>
        </p:txBody>
      </p:sp>
      <p:sp>
        <p:nvSpPr>
          <p:cNvPr id="97" name="Google Shape;97;p17"/>
          <p:cNvSpPr txBox="1"/>
          <p:nvPr/>
        </p:nvSpPr>
        <p:spPr>
          <a:xfrm>
            <a:off x="5342930" y="1544366"/>
            <a:ext cx="3365400" cy="3235500"/>
          </a:xfrm>
          <a:prstGeom prst="rect">
            <a:avLst/>
          </a:prstGeom>
          <a:noFill/>
          <a:ln>
            <a:noFill/>
          </a:ln>
        </p:spPr>
        <p:txBody>
          <a:bodyPr anchorCtr="0" anchor="t" bIns="180000" lIns="180000" spcFirstLastPara="1" rIns="180000" wrap="square" tIns="0">
            <a:noAutofit/>
          </a:bodyPr>
          <a:lstStyle/>
          <a:p>
            <a:pPr indent="0" lvl="0" marL="0" rtl="0" algn="l">
              <a:lnSpc>
                <a:spcPct val="150000"/>
              </a:lnSpc>
              <a:spcBef>
                <a:spcPts val="0"/>
              </a:spcBef>
              <a:spcAft>
                <a:spcPts val="0"/>
              </a:spcAft>
              <a:buNone/>
            </a:pPr>
            <a:r>
              <a:rPr lang="en-GB" sz="1100">
                <a:solidFill>
                  <a:srgbClr val="666666"/>
                </a:solidFill>
                <a:latin typeface="Work Sans"/>
                <a:ea typeface="Work Sans"/>
                <a:cs typeface="Work Sans"/>
                <a:sym typeface="Work Sans"/>
              </a:rPr>
              <a:t>The data used from 28 thousand lines is only a sample of all the bank's customers, which are </a:t>
            </a:r>
            <a:r>
              <a:rPr b="1" lang="en-GB" sz="1100">
                <a:solidFill>
                  <a:schemeClr val="dk1"/>
                </a:solidFill>
                <a:latin typeface="Work Sans"/>
                <a:ea typeface="Work Sans"/>
                <a:cs typeface="Work Sans"/>
                <a:sym typeface="Work Sans"/>
              </a:rPr>
              <a:t>1 million in total</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t/>
            </a:r>
            <a:endParaRPr sz="11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lang="en-GB" sz="1100">
                <a:solidFill>
                  <a:srgbClr val="666666"/>
                </a:solidFill>
                <a:latin typeface="Work Sans"/>
                <a:ea typeface="Work Sans"/>
                <a:cs typeface="Work Sans"/>
                <a:sym typeface="Work Sans"/>
              </a:rPr>
              <a:t>We estimate that the cost to the bank of sending an offer by mail is </a:t>
            </a:r>
            <a:r>
              <a:rPr b="1" lang="en-GB" sz="1100">
                <a:solidFill>
                  <a:schemeClr val="dk1"/>
                </a:solidFill>
                <a:latin typeface="Work Sans"/>
                <a:ea typeface="Work Sans"/>
                <a:cs typeface="Work Sans"/>
                <a:sym typeface="Work Sans"/>
              </a:rPr>
              <a:t>5</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t/>
            </a:r>
            <a:endParaRPr sz="11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lang="en-GB" sz="1100">
                <a:solidFill>
                  <a:srgbClr val="666666"/>
                </a:solidFill>
                <a:latin typeface="Work Sans"/>
                <a:ea typeface="Work Sans"/>
                <a:cs typeface="Work Sans"/>
                <a:sym typeface="Work Sans"/>
              </a:rPr>
              <a:t>In addition, we estimate that if a customer accepts the offer the bank makes a profit of </a:t>
            </a:r>
            <a:r>
              <a:rPr b="1" lang="en-GB" sz="1100">
                <a:solidFill>
                  <a:schemeClr val="dk1"/>
                </a:solidFill>
                <a:latin typeface="Work Sans"/>
                <a:ea typeface="Work Sans"/>
                <a:cs typeface="Work Sans"/>
                <a:sym typeface="Work Sans"/>
              </a:rPr>
              <a:t>100</a:t>
            </a:r>
            <a:r>
              <a:rPr lang="en-GB" sz="1100">
                <a:solidFill>
                  <a:srgbClr val="666666"/>
                </a:solidFill>
                <a:latin typeface="Work Sans"/>
                <a:ea typeface="Work Sans"/>
                <a:cs typeface="Work Sans"/>
                <a:sym typeface="Work Sans"/>
              </a:rPr>
              <a:t>$</a:t>
            </a:r>
            <a:endParaRPr sz="1100">
              <a:solidFill>
                <a:srgbClr val="666666"/>
              </a:solidFill>
              <a:latin typeface="Work Sans"/>
              <a:ea typeface="Work Sans"/>
              <a:cs typeface="Work Sans"/>
              <a:sym typeface="Work Sans"/>
            </a:endParaRPr>
          </a:p>
          <a:p>
            <a:pPr indent="0" lvl="0" marL="0" rtl="0" algn="l">
              <a:lnSpc>
                <a:spcPct val="150000"/>
              </a:lnSpc>
              <a:spcBef>
                <a:spcPts val="0"/>
              </a:spcBef>
              <a:spcAft>
                <a:spcPts val="1600"/>
              </a:spcAft>
              <a:buNone/>
            </a:pPr>
            <a:r>
              <a:t/>
            </a:r>
            <a:endParaRPr sz="1100">
              <a:solidFill>
                <a:srgbClr val="666666"/>
              </a:solidFill>
              <a:latin typeface="Work Sans"/>
              <a:ea typeface="Work Sans"/>
              <a:cs typeface="Work Sans"/>
              <a:sym typeface="Work Sans"/>
            </a:endParaRPr>
          </a:p>
        </p:txBody>
      </p:sp>
      <p:pic>
        <p:nvPicPr>
          <p:cNvPr id="98" name="Google Shape;98;p17"/>
          <p:cNvPicPr preferRelativeResize="0"/>
          <p:nvPr/>
        </p:nvPicPr>
        <p:blipFill rotWithShape="1">
          <a:blip r:embed="rId3">
            <a:alphaModFix/>
          </a:blip>
          <a:srcRect b="39356" l="72491" r="15049" t="45103"/>
          <a:stretch/>
        </p:blipFill>
        <p:spPr>
          <a:xfrm>
            <a:off x="3512827" y="1425629"/>
            <a:ext cx="1527642" cy="970812"/>
          </a:xfrm>
          <a:prstGeom prst="rect">
            <a:avLst/>
          </a:prstGeom>
          <a:noFill/>
          <a:ln>
            <a:noFill/>
          </a:ln>
        </p:spPr>
      </p:pic>
      <p:sp>
        <p:nvSpPr>
          <p:cNvPr id="99" name="Google Shape;99;p17"/>
          <p:cNvSpPr txBox="1"/>
          <p:nvPr/>
        </p:nvSpPr>
        <p:spPr>
          <a:xfrm>
            <a:off x="2991064" y="3655733"/>
            <a:ext cx="2211600" cy="1124400"/>
          </a:xfrm>
          <a:prstGeom prst="rect">
            <a:avLst/>
          </a:prstGeom>
          <a:noFill/>
          <a:ln>
            <a:noFill/>
          </a:ln>
        </p:spPr>
        <p:txBody>
          <a:bodyPr anchorCtr="0" anchor="t" bIns="180000" lIns="180000" spcFirstLastPara="1" rIns="180000" wrap="square" tIns="0">
            <a:noAutofit/>
          </a:bodyPr>
          <a:lstStyle/>
          <a:p>
            <a:pPr indent="0" lvl="0" marL="0" rtl="0" algn="l">
              <a:lnSpc>
                <a:spcPct val="150000"/>
              </a:lnSpc>
              <a:spcBef>
                <a:spcPts val="0"/>
              </a:spcBef>
              <a:spcAft>
                <a:spcPts val="0"/>
              </a:spcAft>
              <a:buNone/>
            </a:pPr>
            <a:r>
              <a:rPr b="1" lang="en-GB" sz="1000">
                <a:solidFill>
                  <a:schemeClr val="dk1"/>
                </a:solidFill>
                <a:latin typeface="Work Sans"/>
                <a:ea typeface="Work Sans"/>
                <a:cs typeface="Work Sans"/>
                <a:sym typeface="Work Sans"/>
              </a:rPr>
              <a:t>From</a:t>
            </a:r>
            <a:r>
              <a:rPr b="1" lang="en-GB" sz="1000">
                <a:solidFill>
                  <a:srgbClr val="666666"/>
                </a:solidFill>
                <a:latin typeface="Work Sans"/>
                <a:ea typeface="Work Sans"/>
                <a:cs typeface="Work Sans"/>
                <a:sym typeface="Work Sans"/>
              </a:rPr>
              <a:t> </a:t>
            </a:r>
            <a:r>
              <a:rPr b="1" lang="en-GB" sz="1000">
                <a:solidFill>
                  <a:schemeClr val="dk2"/>
                </a:solidFill>
                <a:latin typeface="Work Sans"/>
                <a:ea typeface="Work Sans"/>
                <a:cs typeface="Work Sans"/>
                <a:sym typeface="Work Sans"/>
              </a:rPr>
              <a:t>Ironhack</a:t>
            </a:r>
            <a:r>
              <a:rPr b="1" lang="en-GB" sz="1000">
                <a:solidFill>
                  <a:srgbClr val="666666"/>
                </a:solidFill>
                <a:latin typeface="Work Sans"/>
                <a:ea typeface="Work Sans"/>
                <a:cs typeface="Work Sans"/>
                <a:sym typeface="Work Sans"/>
              </a:rPr>
              <a:t>:</a:t>
            </a:r>
            <a:endParaRPr b="1" sz="1000">
              <a:solidFill>
                <a:srgbClr val="666666"/>
              </a:solidFill>
              <a:latin typeface="Work Sans"/>
              <a:ea typeface="Work Sans"/>
              <a:cs typeface="Work Sans"/>
              <a:sym typeface="Work Sans"/>
            </a:endParaRPr>
          </a:p>
          <a:p>
            <a:pPr indent="0" lvl="0" marL="0" rtl="0" algn="l">
              <a:lnSpc>
                <a:spcPct val="150000"/>
              </a:lnSpc>
              <a:spcBef>
                <a:spcPts val="0"/>
              </a:spcBef>
              <a:spcAft>
                <a:spcPts val="0"/>
              </a:spcAft>
              <a:buNone/>
            </a:pPr>
            <a:r>
              <a:rPr i="1" lang="en-GB" sz="1000">
                <a:solidFill>
                  <a:schemeClr val="dk2"/>
                </a:solidFill>
                <a:latin typeface="Work Sans"/>
                <a:ea typeface="Work Sans"/>
                <a:cs typeface="Work Sans"/>
                <a:sym typeface="Work Sans"/>
              </a:rPr>
              <a:t>Ironhackers </a:t>
            </a:r>
            <a:r>
              <a:rPr lang="en-GB" sz="1000">
                <a:solidFill>
                  <a:schemeClr val="dk1"/>
                </a:solidFill>
                <a:latin typeface="Work Sans"/>
                <a:ea typeface="Work Sans"/>
                <a:cs typeface="Work Sans"/>
                <a:sym typeface="Work Sans"/>
              </a:rPr>
              <a:t>x3</a:t>
            </a:r>
            <a:endParaRPr i="1" sz="1000">
              <a:solidFill>
                <a:srgbClr val="666666"/>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457200" lvl="0" marL="457200" rtl="0" algn="l">
              <a:spcBef>
                <a:spcPts val="0"/>
              </a:spcBef>
              <a:spcAft>
                <a:spcPts val="0"/>
              </a:spcAft>
              <a:buClr>
                <a:schemeClr val="dk1"/>
              </a:buClr>
              <a:buSzPts val="3600"/>
              <a:buFont typeface="Raleway"/>
              <a:buAutoNum type="arabicPeriod" startAt="2"/>
            </a:pPr>
            <a:r>
              <a:rPr lang="en-GB">
                <a:latin typeface="Raleway"/>
                <a:ea typeface="Raleway"/>
                <a:cs typeface="Raleway"/>
                <a:sym typeface="Raleway"/>
              </a:rPr>
              <a:t>Exploratory Data Analysis</a:t>
            </a:r>
            <a:endParaRPr>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sp>
        <p:nvSpPr>
          <p:cNvPr id="110" name="Google Shape;110;p19"/>
          <p:cNvSpPr txBox="1"/>
          <p:nvPr>
            <p:ph idx="1" type="body"/>
          </p:nvPr>
        </p:nvSpPr>
        <p:spPr>
          <a:xfrm>
            <a:off x="311700" y="771475"/>
            <a:ext cx="8520600" cy="47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latin typeface="Work Sans"/>
                <a:ea typeface="Work Sans"/>
                <a:cs typeface="Work Sans"/>
                <a:sym typeface="Work Sans"/>
              </a:rPr>
              <a:t>The first step it’s to understand the </a:t>
            </a:r>
            <a:r>
              <a:rPr lang="en-GB" sz="1200">
                <a:solidFill>
                  <a:schemeClr val="dk1"/>
                </a:solidFill>
                <a:latin typeface="Work Sans"/>
                <a:ea typeface="Work Sans"/>
                <a:cs typeface="Work Sans"/>
                <a:sym typeface="Work Sans"/>
              </a:rPr>
              <a:t>data</a:t>
            </a:r>
            <a:endParaRPr sz="1200">
              <a:solidFill>
                <a:schemeClr val="dk1"/>
              </a:solidFill>
              <a:latin typeface="Work Sans"/>
              <a:ea typeface="Work Sans"/>
              <a:cs typeface="Work Sans"/>
              <a:sym typeface="Work Sans"/>
            </a:endParaRPr>
          </a:p>
        </p:txBody>
      </p:sp>
      <p:pic>
        <p:nvPicPr>
          <p:cNvPr id="111" name="Google Shape;111;p19"/>
          <p:cNvPicPr preferRelativeResize="0"/>
          <p:nvPr/>
        </p:nvPicPr>
        <p:blipFill rotWithShape="1">
          <a:blip r:embed="rId3">
            <a:alphaModFix/>
          </a:blip>
          <a:srcRect b="0" l="0" r="842" t="0"/>
          <a:stretch/>
        </p:blipFill>
        <p:spPr>
          <a:xfrm>
            <a:off x="1302712" y="1299400"/>
            <a:ext cx="6538573" cy="359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pic>
        <p:nvPicPr>
          <p:cNvPr id="117" name="Google Shape;117;p20"/>
          <p:cNvPicPr preferRelativeResize="0"/>
          <p:nvPr/>
        </p:nvPicPr>
        <p:blipFill>
          <a:blip r:embed="rId3">
            <a:alphaModFix/>
          </a:blip>
          <a:stretch>
            <a:fillRect/>
          </a:stretch>
        </p:blipFill>
        <p:spPr>
          <a:xfrm>
            <a:off x="1176150" y="1165850"/>
            <a:ext cx="6791701" cy="3741351"/>
          </a:xfrm>
          <a:prstGeom prst="rect">
            <a:avLst/>
          </a:prstGeom>
          <a:noFill/>
          <a:ln>
            <a:noFill/>
          </a:ln>
        </p:spPr>
      </p:pic>
      <p:sp>
        <p:nvSpPr>
          <p:cNvPr id="118" name="Google Shape;118;p20"/>
          <p:cNvSpPr txBox="1"/>
          <p:nvPr>
            <p:ph idx="1" type="body"/>
          </p:nvPr>
        </p:nvSpPr>
        <p:spPr>
          <a:xfrm>
            <a:off x="311700" y="771475"/>
            <a:ext cx="8520600" cy="47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latin typeface="Work Sans"/>
                <a:ea typeface="Work Sans"/>
                <a:cs typeface="Work Sans"/>
                <a:sym typeface="Work Sans"/>
              </a:rPr>
              <a:t>But the most important thing it’s to understand which are the </a:t>
            </a:r>
            <a:r>
              <a:rPr lang="en-GB" sz="1200">
                <a:solidFill>
                  <a:schemeClr val="dk1"/>
                </a:solidFill>
                <a:latin typeface="Work Sans"/>
                <a:ea typeface="Work Sans"/>
                <a:cs typeface="Work Sans"/>
                <a:sym typeface="Work Sans"/>
              </a:rPr>
              <a:t>clients who will accept our offer</a:t>
            </a:r>
            <a:r>
              <a:rPr lang="en-GB" sz="1200">
                <a:latin typeface="Work Sans"/>
                <a:ea typeface="Work Sans"/>
                <a:cs typeface="Work Sans"/>
                <a:sym typeface="Work Sans"/>
              </a:rPr>
              <a:t>.</a:t>
            </a:r>
            <a:endParaRPr sz="1200">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sp>
        <p:nvSpPr>
          <p:cNvPr id="124" name="Google Shape;124;p21"/>
          <p:cNvSpPr txBox="1"/>
          <p:nvPr>
            <p:ph idx="1" type="body"/>
          </p:nvPr>
        </p:nvSpPr>
        <p:spPr>
          <a:xfrm>
            <a:off x="553075" y="4416250"/>
            <a:ext cx="8083800" cy="623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1200"/>
              </a:spcAft>
              <a:buNone/>
            </a:pPr>
            <a:r>
              <a:rPr lang="en-GB" sz="1200">
                <a:latin typeface="Work Sans"/>
                <a:ea typeface="Work Sans"/>
                <a:cs typeface="Work Sans"/>
                <a:sym typeface="Work Sans"/>
              </a:rPr>
              <a:t>This imbalance caught the team's attention. The team hypothesized that there would be problems with the accuracy of the models.</a:t>
            </a:r>
            <a:endParaRPr sz="1200">
              <a:latin typeface="Work Sans"/>
              <a:ea typeface="Work Sans"/>
              <a:cs typeface="Work Sans"/>
              <a:sym typeface="Work Sans"/>
            </a:endParaRPr>
          </a:p>
        </p:txBody>
      </p:sp>
      <p:pic>
        <p:nvPicPr>
          <p:cNvPr id="125" name="Google Shape;125;p21"/>
          <p:cNvPicPr preferRelativeResize="0"/>
          <p:nvPr/>
        </p:nvPicPr>
        <p:blipFill>
          <a:blip r:embed="rId3">
            <a:alphaModFix/>
          </a:blip>
          <a:stretch>
            <a:fillRect/>
          </a:stretch>
        </p:blipFill>
        <p:spPr>
          <a:xfrm>
            <a:off x="1864300" y="1245688"/>
            <a:ext cx="5415393" cy="3215825"/>
          </a:xfrm>
          <a:prstGeom prst="rect">
            <a:avLst/>
          </a:prstGeom>
          <a:noFill/>
          <a:ln>
            <a:noFill/>
          </a:ln>
        </p:spPr>
      </p:pic>
      <p:sp>
        <p:nvSpPr>
          <p:cNvPr id="126" name="Google Shape;126;p21"/>
          <p:cNvSpPr txBox="1"/>
          <p:nvPr>
            <p:ph idx="1" type="body"/>
          </p:nvPr>
        </p:nvSpPr>
        <p:spPr>
          <a:xfrm>
            <a:off x="3037525" y="834388"/>
            <a:ext cx="3382200" cy="4113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chemeClr val="lt1"/>
                </a:solidFill>
                <a:latin typeface="Work Sans"/>
                <a:ea typeface="Work Sans"/>
                <a:cs typeface="Work Sans"/>
                <a:sym typeface="Work Sans"/>
              </a:rPr>
              <a:t>Countplot of accepted and rejected offers</a:t>
            </a:r>
            <a:endParaRPr sz="1200">
              <a:solidFill>
                <a:schemeClr val="lt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highlight>
                  <a:schemeClr val="dk1"/>
                </a:highlight>
                <a:latin typeface="Raleway"/>
                <a:ea typeface="Raleway"/>
                <a:cs typeface="Raleway"/>
                <a:sym typeface="Raleway"/>
              </a:rPr>
              <a:t>02</a:t>
            </a:r>
            <a:r>
              <a:rPr lang="en-GB">
                <a:latin typeface="Raleway"/>
                <a:ea typeface="Raleway"/>
                <a:cs typeface="Raleway"/>
                <a:sym typeface="Raleway"/>
              </a:rPr>
              <a:t> Exploratory Data Analysis</a:t>
            </a:r>
            <a:endParaRPr>
              <a:latin typeface="Raleway"/>
              <a:ea typeface="Raleway"/>
              <a:cs typeface="Raleway"/>
              <a:sym typeface="Raleway"/>
            </a:endParaRPr>
          </a:p>
        </p:txBody>
      </p:sp>
      <p:pic>
        <p:nvPicPr>
          <p:cNvPr id="132" name="Google Shape;132;p22"/>
          <p:cNvPicPr preferRelativeResize="0"/>
          <p:nvPr/>
        </p:nvPicPr>
        <p:blipFill>
          <a:blip r:embed="rId3">
            <a:alphaModFix/>
          </a:blip>
          <a:stretch>
            <a:fillRect/>
          </a:stretch>
        </p:blipFill>
        <p:spPr>
          <a:xfrm>
            <a:off x="1882050" y="896125"/>
            <a:ext cx="5379900" cy="4072651"/>
          </a:xfrm>
          <a:prstGeom prst="rect">
            <a:avLst/>
          </a:prstGeom>
          <a:noFill/>
          <a:ln>
            <a:noFill/>
          </a:ln>
        </p:spPr>
      </p:pic>
      <p:sp>
        <p:nvSpPr>
          <p:cNvPr id="133" name="Google Shape;133;p22"/>
          <p:cNvSpPr txBox="1"/>
          <p:nvPr>
            <p:ph idx="1" type="body"/>
          </p:nvPr>
        </p:nvSpPr>
        <p:spPr>
          <a:xfrm>
            <a:off x="3781025" y="896125"/>
            <a:ext cx="1852200" cy="3957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chemeClr val="lt1"/>
                </a:solidFill>
                <a:latin typeface="Work Sans"/>
                <a:ea typeface="Work Sans"/>
                <a:cs typeface="Work Sans"/>
                <a:sym typeface="Work Sans"/>
              </a:rPr>
              <a:t> Correlation Heatmap</a:t>
            </a:r>
            <a:endParaRPr sz="1200">
              <a:solidFill>
                <a:schemeClr val="lt1"/>
              </a:solidFill>
              <a:latin typeface="Work Sans"/>
              <a:ea typeface="Work Sans"/>
              <a:cs typeface="Work Sans"/>
              <a:sym typeface="Work Sans"/>
            </a:endParaRPr>
          </a:p>
        </p:txBody>
      </p:sp>
      <p:sp>
        <p:nvSpPr>
          <p:cNvPr id="134" name="Google Shape;134;p22"/>
          <p:cNvSpPr/>
          <p:nvPr/>
        </p:nvSpPr>
        <p:spPr>
          <a:xfrm>
            <a:off x="4420625" y="2655825"/>
            <a:ext cx="1837500" cy="14871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DC5FA"/>
      </a:dk1>
      <a:lt1>
        <a:srgbClr val="FFFFFF"/>
      </a:lt1>
      <a:dk2>
        <a:srgbClr val="212353"/>
      </a:dk2>
      <a:lt2>
        <a:srgbClr val="2DC5FA"/>
      </a:lt2>
      <a:accent1>
        <a:srgbClr val="353744"/>
      </a:accent1>
      <a:accent2>
        <a:srgbClr val="212353"/>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