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Bubblegum Sans"/>
      <p:regular r:id="rId29"/>
    </p:embeddedFont>
    <p:embeddedFont>
      <p:font typeface="Maven Pro"/>
      <p:regular r:id="rId30"/>
      <p:bold r:id="rId31"/>
    </p:embeddedFont>
    <p:embeddedFont>
      <p:font typeface="Quicksand"/>
      <p:regular r:id="rId32"/>
      <p:bold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ubblegum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7.xml"/><Relationship Id="rId33" Type="http://schemas.openxmlformats.org/officeDocument/2006/relationships/font" Target="fonts/Quicksand-bold.fntdata"/><Relationship Id="rId10" Type="http://schemas.openxmlformats.org/officeDocument/2006/relationships/slide" Target="slides/slide6.xml"/><Relationship Id="rId32" Type="http://schemas.openxmlformats.org/officeDocument/2006/relationships/font" Target="fonts/Quicksand-regular.fntdata"/><Relationship Id="rId13" Type="http://schemas.openxmlformats.org/officeDocument/2006/relationships/slide" Target="slides/slide9.xml"/><Relationship Id="rId35" Type="http://schemas.openxmlformats.org/officeDocument/2006/relationships/font" Target="fonts/Oswald-bold.fntdata"/><Relationship Id="rId12" Type="http://schemas.openxmlformats.org/officeDocument/2006/relationships/slide" Target="slides/slide8.xml"/><Relationship Id="rId34" Type="http://schemas.openxmlformats.org/officeDocument/2006/relationships/font" Target="fonts/Oswal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20e826cb9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20e826cb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20bb516c2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20bb516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0bb516c2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20bb516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20bb516c2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20bb516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20bb516c2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20bb516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20e826cb9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20e826c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20e826cb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20e826c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20e826cb9_0_14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20e826cb9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c5daa917b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c5daa917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c5daa917b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c5daa917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5daa917b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5daa91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c5daa917b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c5daa917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c5daa917b_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c5daa917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c5daa917b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c5daa917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20e826cb9_0_14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20e826cb9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c5daa917b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c5daa91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c5daa917b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c5daa91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c5daa917b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c5daa917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c5daa917b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c5daa91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20e826cb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20e826c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Video Games recommendation system</a:t>
            </a:r>
            <a:endParaRPr b="1" sz="4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4999575" y="385362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Ali Yassine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Ethan Greene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Edoardo Berardi Vittur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50" y="852600"/>
            <a:ext cx="7897050" cy="37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Content Based Recommendation System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1355750" y="1006325"/>
            <a:ext cx="627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-Switch location of user Input to first row of the dataframe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-Compute Cosine Similarity with all other video games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-Get top 10 games with highest similarity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300" y="2255575"/>
            <a:ext cx="4386050" cy="27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Content Based Recommendation System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922475" y="992350"/>
            <a:ext cx="38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-Order the top 10 games according to price in ascending order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38" y="1705650"/>
            <a:ext cx="3633975" cy="30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5025" y="1705650"/>
            <a:ext cx="3522350" cy="296268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5087500" y="992350"/>
            <a:ext cx="38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-Order the top 10 games according to release date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Content Based Recommendation System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978350" y="964375"/>
            <a:ext cx="704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-Order the top 10 games according to the XFactor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-Xfactor=Positive score+user score+recommendation score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675" y="1579975"/>
            <a:ext cx="4053300" cy="29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User-History</a:t>
            </a:r>
            <a:r>
              <a:rPr lang="en">
                <a:solidFill>
                  <a:srgbClr val="39C0BA"/>
                </a:solidFill>
              </a:rPr>
              <a:t> Based Recommendation System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2334150" y="1034300"/>
            <a:ext cx="68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1369725" y="808525"/>
            <a:ext cx="547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-Create a user history matrix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-Get the centroid of this matrix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 Get the closest games to the centroid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800" y="1855225"/>
            <a:ext cx="3424950" cy="31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4">
            <a:alphaModFix/>
          </a:blip>
          <a:srcRect b="12602" l="0" r="52545" t="0"/>
          <a:stretch/>
        </p:blipFill>
        <p:spPr>
          <a:xfrm>
            <a:off x="1369725" y="1679800"/>
            <a:ext cx="3577725" cy="34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4262900" y="3665625"/>
            <a:ext cx="209700" cy="181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5"/>
          <p:cNvCxnSpPr/>
          <p:nvPr/>
        </p:nvCxnSpPr>
        <p:spPr>
          <a:xfrm>
            <a:off x="3102875" y="2711525"/>
            <a:ext cx="1691100" cy="9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/>
          <p:nvPr/>
        </p:nvCxnSpPr>
        <p:spPr>
          <a:xfrm flipH="1" rot="10800000">
            <a:off x="3494225" y="2641450"/>
            <a:ext cx="1215900" cy="56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5"/>
          <p:cNvCxnSpPr/>
          <p:nvPr/>
        </p:nvCxnSpPr>
        <p:spPr>
          <a:xfrm flipH="1" rot="10800000">
            <a:off x="3564100" y="4304875"/>
            <a:ext cx="1202100" cy="69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/>
          <p:nvPr/>
        </p:nvCxnSpPr>
        <p:spPr>
          <a:xfrm>
            <a:off x="3480250" y="2697550"/>
            <a:ext cx="55800" cy="1649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/>
          <p:nvPr/>
        </p:nvCxnSpPr>
        <p:spPr>
          <a:xfrm>
            <a:off x="4710200" y="2604188"/>
            <a:ext cx="14100" cy="1686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 flipH="1" rot="10800000">
            <a:off x="4276925" y="1188025"/>
            <a:ext cx="1761000" cy="1705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5"/>
          <p:cNvSpPr txBox="1"/>
          <p:nvPr/>
        </p:nvSpPr>
        <p:spPr>
          <a:xfrm>
            <a:off x="6037925" y="995888"/>
            <a:ext cx="2348100" cy="47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User </a:t>
            </a:r>
            <a:r>
              <a:rPr b="1" lang="en" sz="190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Space</a:t>
            </a:r>
            <a:endParaRPr b="1" sz="1900">
              <a:solidFill>
                <a:srgbClr val="FF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Convex Hull</a:t>
            </a:r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75" y="1378450"/>
            <a:ext cx="3871600" cy="25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425" y="1403438"/>
            <a:ext cx="3508200" cy="24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Convex</a:t>
            </a:r>
            <a:r>
              <a:rPr lang="en">
                <a:solidFill>
                  <a:srgbClr val="39C0BA"/>
                </a:solidFill>
              </a:rPr>
              <a:t> Hull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2334150" y="1034300"/>
            <a:ext cx="68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1509500" y="1076225"/>
            <a:ext cx="547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1257925" y="1257925"/>
            <a:ext cx="56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1202025" y="950425"/>
            <a:ext cx="563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-Create a convex hull with a user matrix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 Check if games are compatible by checking if they are 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inside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the convex hull or  not 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250" y="1837500"/>
            <a:ext cx="3661950" cy="3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4">
            <a:alphaModFix/>
          </a:blip>
          <a:srcRect b="0" l="26884" r="0" t="0"/>
          <a:stretch/>
        </p:blipFill>
        <p:spPr>
          <a:xfrm>
            <a:off x="5381125" y="1812850"/>
            <a:ext cx="3438300" cy="31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33243" l="3605" r="0" t="4361"/>
          <a:stretch/>
        </p:blipFill>
        <p:spPr>
          <a:xfrm>
            <a:off x="1409550" y="177278"/>
            <a:ext cx="7399000" cy="478894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1593375" y="1271900"/>
            <a:ext cx="3912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375" y="1276400"/>
            <a:ext cx="391200" cy="3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2795375" y="1341775"/>
            <a:ext cx="3912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3325" y="1384225"/>
            <a:ext cx="315300" cy="3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ctrTitle"/>
          </p:nvPr>
        </p:nvSpPr>
        <p:spPr>
          <a:xfrm>
            <a:off x="0" y="1658375"/>
            <a:ext cx="10008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our </a:t>
            </a:r>
            <a:r>
              <a:rPr lang="en"/>
              <a:t>recommendations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Prepping for calculations 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400"/>
              <a:buFont typeface="Times New Roman"/>
              <a:buChar char="◦"/>
            </a:pPr>
            <a:r>
              <a:rPr lang="en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 </a:t>
            </a:r>
            <a:r>
              <a:rPr lang="en" sz="2400">
                <a:solidFill>
                  <a:srgbClr val="39C0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to go into perspective </a:t>
            </a:r>
            <a:r>
              <a:rPr lang="en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 functions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400"/>
              <a:buFont typeface="Times New Roman"/>
              <a:buChar char="◦"/>
            </a:pPr>
            <a:r>
              <a:rPr lang="en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</a:t>
            </a:r>
            <a:r>
              <a:rPr lang="en" sz="2400">
                <a:solidFill>
                  <a:srgbClr val="39C0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into two groups;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</a:t>
            </a:r>
            <a:r>
              <a:rPr lang="en" sz="2400">
                <a:solidFill>
                  <a:srgbClr val="39C0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400"/>
              <a:buFont typeface="Times New Roman"/>
              <a:buChar char="◦"/>
            </a:pPr>
            <a:r>
              <a:rPr lang="en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</a:t>
            </a:r>
            <a:r>
              <a:rPr lang="en" sz="2400">
                <a:solidFill>
                  <a:srgbClr val="39C0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case!</a:t>
            </a:r>
            <a:endParaRPr sz="2400">
              <a:solidFill>
                <a:srgbClr val="39C0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Table of Content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1165500" y="1365025"/>
            <a:ext cx="45729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Explanation and visualization </a:t>
            </a:r>
            <a:r>
              <a:rPr lang="en" sz="2200"/>
              <a:t>of the data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Recommendation system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Evaluation of the results</a:t>
            </a:r>
            <a:endParaRPr sz="2200"/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825" y="1365026"/>
            <a:ext cx="2619075" cy="26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143000" y="34939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Mean Reciprocal Rank: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575" y="1232212"/>
            <a:ext cx="4345724" cy="391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00" y="694399"/>
            <a:ext cx="1884025" cy="139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4274" y="2256149"/>
            <a:ext cx="1884025" cy="1386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5488" y="3756499"/>
            <a:ext cx="1927694" cy="13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3154600" y="977825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Price-ordered</a:t>
            </a:r>
            <a:endParaRPr u="sng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1097275" y="2603825"/>
            <a:ext cx="16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Release-ordered</a:t>
            </a:r>
            <a:endParaRPr u="sng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3176575" y="4249900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XFactor-ordered</a:t>
            </a:r>
            <a:endParaRPr u="sng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2520" r="48922" t="0"/>
          <a:stretch/>
        </p:blipFill>
        <p:spPr>
          <a:xfrm>
            <a:off x="-989712" y="894650"/>
            <a:ext cx="3842700" cy="38424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32"/>
          <p:cNvSpPr txBox="1"/>
          <p:nvPr>
            <p:ph type="title"/>
          </p:nvPr>
        </p:nvSpPr>
        <p:spPr>
          <a:xfrm>
            <a:off x="1165475" y="549650"/>
            <a:ext cx="76305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Calculating the different weights for our user over two time periods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2853050" y="668075"/>
            <a:ext cx="1861200" cy="12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ubblegum Sans"/>
                <a:ea typeface="Bubblegum Sans"/>
                <a:cs typeface="Bubblegum Sans"/>
                <a:sym typeface="Bubblegum Sans"/>
              </a:rPr>
              <a:t>Pre 2021</a:t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 rotWithShape="1">
          <a:blip r:embed="rId4">
            <a:alphaModFix/>
          </a:blip>
          <a:srcRect b="0" l="1956" r="57202" t="0"/>
          <a:stretch/>
        </p:blipFill>
        <p:spPr>
          <a:xfrm>
            <a:off x="6876138" y="894650"/>
            <a:ext cx="3842700" cy="38424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56" name="Google Shape;256;p32"/>
          <p:cNvCxnSpPr>
            <a:stCxn id="251" idx="7"/>
            <a:endCxn id="253" idx="1"/>
          </p:cNvCxnSpPr>
          <p:nvPr/>
        </p:nvCxnSpPr>
        <p:spPr>
          <a:xfrm flipH="1" rot="10800000">
            <a:off x="2290238" y="1276456"/>
            <a:ext cx="5628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2"/>
          <p:cNvSpPr txBox="1"/>
          <p:nvPr/>
        </p:nvSpPr>
        <p:spPr>
          <a:xfrm>
            <a:off x="5014950" y="4008625"/>
            <a:ext cx="186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2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Post </a:t>
            </a:r>
            <a:r>
              <a:rPr lang="en" sz="3000">
                <a:solidFill>
                  <a:schemeClr val="lt2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2021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8" name="Google Shape;258;p32"/>
          <p:cNvCxnSpPr>
            <a:endCxn id="257" idx="3"/>
          </p:cNvCxnSpPr>
          <p:nvPr/>
        </p:nvCxnSpPr>
        <p:spPr>
          <a:xfrm flipH="1">
            <a:off x="6876150" y="4207675"/>
            <a:ext cx="5703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</a:t>
            </a:r>
            <a:r>
              <a:rPr lang="en"/>
              <a:t> nDCG on our user </a:t>
            </a:r>
            <a:r>
              <a:rPr lang="en"/>
              <a:t>recommendations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7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200">
                <a:solidFill>
                  <a:srgbClr val="0E84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</a:t>
            </a: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7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00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calcNDCG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(scores1, scores2):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DCG =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40A0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IDCG =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40A0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" sz="1200">
                <a:solidFill>
                  <a:srgbClr val="007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n" sz="1200">
                <a:solidFill>
                  <a:srgbClr val="007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7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007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(scores1)):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DCG += scores1[i] / (math.log2(i +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40A0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" sz="1200">
                <a:solidFill>
                  <a:srgbClr val="007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b="1" lang="en" sz="1200">
                <a:solidFill>
                  <a:srgbClr val="007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7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007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(scores2)):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IDCG += scores2[i] / (math.log2(i + </a:t>
            </a:r>
            <a:r>
              <a:rPr lang="en" sz="1200">
                <a:solidFill>
                  <a:srgbClr val="40A0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" sz="1200">
                <a:solidFill>
                  <a:srgbClr val="007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(DCG)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" sz="1200">
                <a:solidFill>
                  <a:srgbClr val="007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DCG / IDCG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calcNDCG(pre2021[</a:t>
            </a:r>
            <a:r>
              <a:rPr lang="en" sz="1200">
                <a:solidFill>
                  <a:srgbClr val="40A0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my2021[</a:t>
            </a:r>
            <a:r>
              <a:rPr lang="en" sz="1200">
                <a:solidFill>
                  <a:srgbClr val="40A0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])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1.0</a:t>
            </a:r>
            <a:endParaRPr sz="2900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040" y="894650"/>
            <a:ext cx="4127959" cy="42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use cases!!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With online testing we are able to develop: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Recommend</a:t>
            </a:r>
            <a:r>
              <a:rPr lang="en" sz="2600"/>
              <a:t> video games to customers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Standardize trends in a way we can benefit game development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1793325" y="1900850"/>
            <a:ext cx="5781000" cy="30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100"/>
              <a:t>Thank You !</a:t>
            </a:r>
            <a:endParaRPr sz="4100"/>
          </a:p>
        </p:txBody>
      </p:sp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More information about the Steam dataset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1165500" y="1086800"/>
            <a:ext cx="4254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71171 games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Find out insights based on the description of the games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Range of </a:t>
            </a:r>
            <a:r>
              <a:rPr lang="en" sz="2200"/>
              <a:t>release</a:t>
            </a:r>
            <a:r>
              <a:rPr lang="en" sz="2200"/>
              <a:t> date (from 1997)</a:t>
            </a:r>
            <a:endParaRPr sz="2200"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800" y="1938349"/>
            <a:ext cx="3419401" cy="25218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5882250" y="1357650"/>
            <a:ext cx="24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PCA on the game from 2017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TSNE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0" y="894650"/>
            <a:ext cx="3256425" cy="24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075" y="2467022"/>
            <a:ext cx="3256425" cy="2423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150" y="894650"/>
            <a:ext cx="3233176" cy="24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228675" y="3300575"/>
            <a:ext cx="22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Games:  1997 - 2007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511488" y="2066825"/>
            <a:ext cx="20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Games:  2007 - 2017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460950" y="3300575"/>
            <a:ext cx="20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Games:  2017 - Now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UMAP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0" y="936650"/>
            <a:ext cx="3006325" cy="2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403" y="2625124"/>
            <a:ext cx="3237450" cy="24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1223" y="894650"/>
            <a:ext cx="3214097" cy="24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28675" y="3371450"/>
            <a:ext cx="22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Games:  1997 - 2007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302025" y="2224925"/>
            <a:ext cx="20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Games:  2007 - 2017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288925" y="3371450"/>
            <a:ext cx="20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Games:  2017 - Now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525" y="944350"/>
            <a:ext cx="5136949" cy="41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Trends from 2007 to now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-Content Based Recommendation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-User-History Based Recommendation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Compatibility</a:t>
            </a:r>
            <a:r>
              <a:rPr lang="en"/>
              <a:t> System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Getting Ready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1355750" y="1006325"/>
            <a:ext cx="627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-Combine all relevant text 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information such as genre, keywords, overview… into one column called “Tags”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 Using CounterVectorizer, we created a matrix where each word is a feature and each game has a 1 or 0 according to if the Tags of the game contain this word or not respectively.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-Apply PCA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325" y="204350"/>
            <a:ext cx="6430525" cy="47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