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Roboto"/>
      <p:regular r:id="rId30"/>
      <p:bold r:id="rId31"/>
      <p:italic r:id="rId32"/>
      <p:boldItalic r:id="rId33"/>
    </p:embeddedFont>
    <p:embeddedFont>
      <p:font typeface="Proxima Nov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orient="horz" pos="1728">
          <p15:clr>
            <a:srgbClr val="000000"/>
          </p15:clr>
        </p15:guide>
        <p15:guide id="3" orient="horz" pos="336">
          <p15:clr>
            <a:srgbClr val="000000"/>
          </p15:clr>
        </p15:guide>
        <p15:guide id="4" orient="horz" pos="552">
          <p15:clr>
            <a:srgbClr val="000000"/>
          </p15:clr>
        </p15:guide>
        <p15:guide id="5" orient="horz" pos="3984">
          <p15:clr>
            <a:srgbClr val="000000"/>
          </p15:clr>
        </p15:guide>
        <p15:guide id="6" pos="2880">
          <p15:clr>
            <a:srgbClr val="000000"/>
          </p15:clr>
        </p15:guide>
        <p15:guide id="7" pos="1484">
          <p15:clr>
            <a:srgbClr val="000000"/>
          </p15:clr>
        </p15:guide>
        <p15:guide id="8">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1728" orient="horz"/>
        <p:guide pos="336" orient="horz"/>
        <p:guide pos="552" orient="horz"/>
        <p:guide pos="3984" orient="horz"/>
        <p:guide pos="2880"/>
        <p:guide pos="1484"/>
        <p:guide/>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8747b1e69_0_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3" name="Google Shape;213;g58747b1e69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g58747b1e69_0_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89d83723a_7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89d83723a_7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589d83723a_7_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8747b1e69_0_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1" name="Google Shape;231;g58747b1e69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g58747b1e69_0_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98592ba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98592baa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 name="Google Shape;243;g5898592baa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8747b1e69_0_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1" name="Google Shape;251;g58747b1e69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g58747b1e69_0_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98592baa_0_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2" name="Google Shape;262;g5898592baa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g5898592baa_0_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898592baa_0_10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6" name="Google Shape;276;g5898592baa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g5898592baa_0_1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8747b1e69_0_6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6" name="Google Shape;286;g58747b1e69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g58747b1e69_0_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898592baa_0_1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1" name="Google Shape;301;g5898592baa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g5898592baa_0_1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89d83723a_1_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1" name="Google Shape;311;g589d83723a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g589d83723a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fd0c7c0a_0_8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7" name="Google Shape;117;g59fd0c7c0a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g59fd0c7c0a_0_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89d83723a_5_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7" name="Google Shape;327;g589d83723a_5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g589d83723a_5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89d83723a_5_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8" name="Google Shape;338;g589d83723a_5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g589d83723a_5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89d83723a_6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89d83723a_6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589d83723a_6_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89d83723a_6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89d83723a_6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589d83723a_6_1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89d83723a_3_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70" name="Google Shape;370;g589d83723a_3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g589d83723a_3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b322e482_0_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7" name="Google Shape;127;g57b322e48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g57b322e482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b322e482_0_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39" name="Google Shape;139;g57b322e482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57b322e482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98592baa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98592baa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g5898592baa_0_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898592baa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898592baa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5898592baa_0_1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9d83723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9d83723a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589d83723a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8747b1e69_0_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3" name="Google Shape;193;g58747b1e6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g58747b1e69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8747b1e69_0_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3" name="Google Shape;203;g58747b1e69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g58747b1e69_0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titolo"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480"/>
              </a:spcBef>
              <a:spcAft>
                <a:spcPts val="0"/>
              </a:spcAft>
              <a:buSzPts val="2400"/>
              <a:buFont typeface="Arial"/>
              <a:buNone/>
              <a:defRPr/>
            </a:lvl1pPr>
            <a:lvl2pPr lvl="1" algn="ctr">
              <a:spcBef>
                <a:spcPts val="400"/>
              </a:spcBef>
              <a:spcAft>
                <a:spcPts val="0"/>
              </a:spcAft>
              <a:buClr>
                <a:srgbClr val="000000"/>
              </a:buClr>
              <a:buSzPts val="2000"/>
              <a:buFont typeface="Arial"/>
              <a:buNone/>
              <a:defRPr/>
            </a:lvl2pPr>
            <a:lvl3pPr lvl="2" algn="ctr">
              <a:spcBef>
                <a:spcPts val="320"/>
              </a:spcBef>
              <a:spcAft>
                <a:spcPts val="0"/>
              </a:spcAft>
              <a:buClr>
                <a:srgbClr val="000000"/>
              </a:buClr>
              <a:buSzPts val="1600"/>
              <a:buFont typeface="Arial"/>
              <a:buNone/>
              <a:defRPr/>
            </a:lvl3pPr>
            <a:lvl4pPr lvl="3" algn="ctr">
              <a:spcBef>
                <a:spcPts val="280"/>
              </a:spcBef>
              <a:spcAft>
                <a:spcPts val="0"/>
              </a:spcAft>
              <a:buClr>
                <a:srgbClr val="000000"/>
              </a:buClr>
              <a:buSzPts val="1400"/>
              <a:buFont typeface="Arial"/>
              <a:buNone/>
              <a:defRPr/>
            </a:lvl4pPr>
            <a:lvl5pPr lvl="4" algn="ctr">
              <a:spcBef>
                <a:spcPts val="240"/>
              </a:spcBef>
              <a:spcAft>
                <a:spcPts val="0"/>
              </a:spcAft>
              <a:buClr>
                <a:srgbClr val="000000"/>
              </a:buClr>
              <a:buSzPts val="1200"/>
              <a:buFont typeface="Arial"/>
              <a:buNone/>
              <a:defRPr/>
            </a:lvl5pPr>
            <a:lvl6pPr lvl="5" algn="ctr">
              <a:spcBef>
                <a:spcPts val="240"/>
              </a:spcBef>
              <a:spcAft>
                <a:spcPts val="0"/>
              </a:spcAft>
              <a:buClr>
                <a:srgbClr val="000000"/>
              </a:buClr>
              <a:buSzPts val="1200"/>
              <a:buFont typeface="Arial"/>
              <a:buNone/>
              <a:defRPr/>
            </a:lvl6pPr>
            <a:lvl7pPr lvl="6" algn="ctr">
              <a:spcBef>
                <a:spcPts val="240"/>
              </a:spcBef>
              <a:spcAft>
                <a:spcPts val="0"/>
              </a:spcAft>
              <a:buClr>
                <a:srgbClr val="000000"/>
              </a:buClr>
              <a:buSzPts val="1200"/>
              <a:buFont typeface="Arial"/>
              <a:buNone/>
              <a:defRPr/>
            </a:lvl7pPr>
            <a:lvl8pPr lvl="7" algn="ctr">
              <a:spcBef>
                <a:spcPts val="240"/>
              </a:spcBef>
              <a:spcAft>
                <a:spcPts val="0"/>
              </a:spcAft>
              <a:buClr>
                <a:srgbClr val="000000"/>
              </a:buClr>
              <a:buSzPts val="1200"/>
              <a:buFont typeface="Arial"/>
              <a:buNone/>
              <a:defRPr/>
            </a:lvl8pPr>
            <a:lvl9pPr lvl="8" algn="ctr">
              <a:spcBef>
                <a:spcPts val="240"/>
              </a:spcBef>
              <a:spcAft>
                <a:spcPts val="0"/>
              </a:spcAft>
              <a:buClr>
                <a:srgbClr val="000000"/>
              </a:buClr>
              <a:buSzPts val="1200"/>
              <a:buFont typeface="Arial"/>
              <a:buNone/>
              <a:defRPr/>
            </a:lvl9pPr>
          </a:lstStyle>
          <a:p/>
        </p:txBody>
      </p:sp>
      <p:sp>
        <p:nvSpPr>
          <p:cNvPr id="21" name="Google Shape;21;p2"/>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uota" type="blank">
  <p:cSld name="BLANK">
    <p:spTree>
      <p:nvGrpSpPr>
        <p:cNvPr id="74" name="Shape 74"/>
        <p:cNvGrpSpPr/>
        <p:nvPr/>
      </p:nvGrpSpPr>
      <p:grpSpPr>
        <a:xfrm>
          <a:off x="0" y="0"/>
          <a:ext cx="0" cy="0"/>
          <a:chOff x="0" y="0"/>
          <a:chExt cx="0" cy="0"/>
        </a:xfrm>
      </p:grpSpPr>
      <p:sp>
        <p:nvSpPr>
          <p:cNvPr id="75" name="Google Shape;75;p11"/>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titolo" type="titleOnly">
  <p:cSld name="TITLE_ONLY">
    <p:spTree>
      <p:nvGrpSpPr>
        <p:cNvPr id="78" name="Shape 78"/>
        <p:cNvGrpSpPr/>
        <p:nvPr/>
      </p:nvGrpSpPr>
      <p:grpSpPr>
        <a:xfrm>
          <a:off x="0" y="0"/>
          <a:ext cx="0" cy="0"/>
          <a:chOff x="0" y="0"/>
          <a:chExt cx="0" cy="0"/>
        </a:xfrm>
      </p:grpSpPr>
      <p:sp>
        <p:nvSpPr>
          <p:cNvPr id="79" name="Google Shape;79;p12"/>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fronto" type="twoTxTwoObj">
  <p:cSld name="TWO_OBJECTS_WITH_TEXT">
    <p:spTree>
      <p:nvGrpSpPr>
        <p:cNvPr id="83" name="Shape 83"/>
        <p:cNvGrpSpPr/>
        <p:nvPr/>
      </p:nvGrpSpPr>
      <p:grpSpPr>
        <a:xfrm>
          <a:off x="0" y="0"/>
          <a:ext cx="0" cy="0"/>
          <a:chOff x="0" y="0"/>
          <a:chExt cx="0" cy="0"/>
        </a:xfrm>
      </p:grpSpPr>
      <p:sp>
        <p:nvSpPr>
          <p:cNvPr id="84" name="Google Shape;84;p1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Clr>
                <a:srgbClr val="000000"/>
              </a:buClr>
              <a:buSzPts val="2000"/>
              <a:buFont typeface="Arial"/>
              <a:buNone/>
              <a:defRPr b="1" sz="2000"/>
            </a:lvl2pPr>
            <a:lvl3pPr indent="-228600" lvl="2" marL="1371600" algn="l">
              <a:spcBef>
                <a:spcPts val="360"/>
              </a:spcBef>
              <a:spcAft>
                <a:spcPts val="0"/>
              </a:spcAft>
              <a:buClr>
                <a:srgbClr val="000000"/>
              </a:buClr>
              <a:buSzPts val="1800"/>
              <a:buFont typeface="Arial"/>
              <a:buNone/>
              <a:defRPr b="1" sz="1800"/>
            </a:lvl3pPr>
            <a:lvl4pPr indent="-228600" lvl="3" marL="1828800" algn="l">
              <a:spcBef>
                <a:spcPts val="320"/>
              </a:spcBef>
              <a:spcAft>
                <a:spcPts val="0"/>
              </a:spcAft>
              <a:buClr>
                <a:srgbClr val="000000"/>
              </a:buClr>
              <a:buSzPts val="1600"/>
              <a:buFont typeface="Arial"/>
              <a:buNone/>
              <a:defRPr b="1" sz="1600"/>
            </a:lvl4pPr>
            <a:lvl5pPr indent="-228600" lvl="4" marL="2286000" algn="l">
              <a:spcBef>
                <a:spcPts val="320"/>
              </a:spcBef>
              <a:spcAft>
                <a:spcPts val="0"/>
              </a:spcAft>
              <a:buClr>
                <a:srgbClr val="000000"/>
              </a:buClr>
              <a:buSzPts val="1600"/>
              <a:buFont typeface="Arial"/>
              <a:buNone/>
              <a:defRPr b="1" sz="1600"/>
            </a:lvl5pPr>
            <a:lvl6pPr indent="-228600" lvl="5" marL="2743200" algn="l">
              <a:spcBef>
                <a:spcPts val="320"/>
              </a:spcBef>
              <a:spcAft>
                <a:spcPts val="0"/>
              </a:spcAft>
              <a:buClr>
                <a:srgbClr val="000000"/>
              </a:buClr>
              <a:buSzPts val="1600"/>
              <a:buFont typeface="Arial"/>
              <a:buNone/>
              <a:defRPr b="1" sz="1600"/>
            </a:lvl6pPr>
            <a:lvl7pPr indent="-228600" lvl="6" marL="3200400" algn="l">
              <a:spcBef>
                <a:spcPts val="320"/>
              </a:spcBef>
              <a:spcAft>
                <a:spcPts val="0"/>
              </a:spcAft>
              <a:buClr>
                <a:srgbClr val="000000"/>
              </a:buClr>
              <a:buSzPts val="1600"/>
              <a:buFont typeface="Arial"/>
              <a:buNone/>
              <a:defRPr b="1" sz="1600"/>
            </a:lvl7pPr>
            <a:lvl8pPr indent="-228600" lvl="7" marL="3657600" algn="l">
              <a:spcBef>
                <a:spcPts val="320"/>
              </a:spcBef>
              <a:spcAft>
                <a:spcPts val="0"/>
              </a:spcAft>
              <a:buClr>
                <a:srgbClr val="000000"/>
              </a:buClr>
              <a:buSzPts val="1600"/>
              <a:buFont typeface="Arial"/>
              <a:buNone/>
              <a:defRPr b="1" sz="1600"/>
            </a:lvl8pPr>
            <a:lvl9pPr indent="-228600" lvl="8" marL="4114800" algn="l">
              <a:spcBef>
                <a:spcPts val="320"/>
              </a:spcBef>
              <a:spcAft>
                <a:spcPts val="0"/>
              </a:spcAft>
              <a:buClr>
                <a:srgbClr val="000000"/>
              </a:buClr>
              <a:buSzPts val="1600"/>
              <a:buFont typeface="Arial"/>
              <a:buNone/>
              <a:defRPr b="1" sz="1600"/>
            </a:lvl9pPr>
          </a:lstStyle>
          <a:p/>
        </p:txBody>
      </p:sp>
      <p:sp>
        <p:nvSpPr>
          <p:cNvPr id="86" name="Google Shape;86;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Clr>
                <a:srgbClr val="000000"/>
              </a:buClr>
              <a:buSzPts val="2000"/>
              <a:buFont typeface="Arial"/>
              <a:buChar char="–"/>
              <a:defRPr sz="2000"/>
            </a:lvl2pPr>
            <a:lvl3pPr indent="-342900" lvl="2" marL="1371600" algn="l">
              <a:spcBef>
                <a:spcPts val="360"/>
              </a:spcBef>
              <a:spcAft>
                <a:spcPts val="0"/>
              </a:spcAft>
              <a:buClr>
                <a:srgbClr val="000000"/>
              </a:buClr>
              <a:buSzPts val="1800"/>
              <a:buFont typeface="Arial"/>
              <a:buChar char="•"/>
              <a:defRPr sz="1800"/>
            </a:lvl3pPr>
            <a:lvl4pPr indent="-330200" lvl="3" marL="1828800" algn="l">
              <a:spcBef>
                <a:spcPts val="320"/>
              </a:spcBef>
              <a:spcAft>
                <a:spcPts val="0"/>
              </a:spcAft>
              <a:buClr>
                <a:srgbClr val="000000"/>
              </a:buClr>
              <a:buSzPts val="1600"/>
              <a:buFont typeface="Arial"/>
              <a:buChar char="–"/>
              <a:defRPr sz="1600"/>
            </a:lvl4pPr>
            <a:lvl5pPr indent="-330200" lvl="4" marL="2286000" algn="l">
              <a:spcBef>
                <a:spcPts val="320"/>
              </a:spcBef>
              <a:spcAft>
                <a:spcPts val="0"/>
              </a:spcAft>
              <a:buClr>
                <a:srgbClr val="000000"/>
              </a:buClr>
              <a:buSzPts val="1600"/>
              <a:buFont typeface="Arial"/>
              <a:buChar char="»"/>
              <a:defRPr sz="1600"/>
            </a:lvl5pPr>
            <a:lvl6pPr indent="-330200" lvl="5" marL="2743200" algn="l">
              <a:spcBef>
                <a:spcPts val="320"/>
              </a:spcBef>
              <a:spcAft>
                <a:spcPts val="0"/>
              </a:spcAft>
              <a:buClr>
                <a:srgbClr val="000000"/>
              </a:buClr>
              <a:buSzPts val="1600"/>
              <a:buFont typeface="Arial"/>
              <a:buChar char="»"/>
              <a:defRPr sz="1600"/>
            </a:lvl6pPr>
            <a:lvl7pPr indent="-330200" lvl="6" marL="3200400" algn="l">
              <a:spcBef>
                <a:spcPts val="320"/>
              </a:spcBef>
              <a:spcAft>
                <a:spcPts val="0"/>
              </a:spcAft>
              <a:buClr>
                <a:srgbClr val="000000"/>
              </a:buClr>
              <a:buSzPts val="1600"/>
              <a:buFont typeface="Arial"/>
              <a:buChar char="»"/>
              <a:defRPr sz="1600"/>
            </a:lvl7pPr>
            <a:lvl8pPr indent="-330200" lvl="7" marL="3657600" algn="l">
              <a:spcBef>
                <a:spcPts val="320"/>
              </a:spcBef>
              <a:spcAft>
                <a:spcPts val="0"/>
              </a:spcAft>
              <a:buClr>
                <a:srgbClr val="000000"/>
              </a:buClr>
              <a:buSzPts val="1600"/>
              <a:buFont typeface="Arial"/>
              <a:buChar char="»"/>
              <a:defRPr sz="1600"/>
            </a:lvl8pPr>
            <a:lvl9pPr indent="-330200" lvl="8" marL="4114800" algn="l">
              <a:spcBef>
                <a:spcPts val="320"/>
              </a:spcBef>
              <a:spcAft>
                <a:spcPts val="0"/>
              </a:spcAft>
              <a:buClr>
                <a:srgbClr val="000000"/>
              </a:buClr>
              <a:buSzPts val="1600"/>
              <a:buFont typeface="Arial"/>
              <a:buChar char="»"/>
              <a:defRPr sz="1600"/>
            </a:lvl9pPr>
          </a:lstStyle>
          <a:p/>
        </p:txBody>
      </p:sp>
      <p:sp>
        <p:nvSpPr>
          <p:cNvPr id="87" name="Google Shape;87;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Clr>
                <a:srgbClr val="000000"/>
              </a:buClr>
              <a:buSzPts val="2000"/>
              <a:buFont typeface="Arial"/>
              <a:buNone/>
              <a:defRPr b="1" sz="2000"/>
            </a:lvl2pPr>
            <a:lvl3pPr indent="-228600" lvl="2" marL="1371600" algn="l">
              <a:spcBef>
                <a:spcPts val="360"/>
              </a:spcBef>
              <a:spcAft>
                <a:spcPts val="0"/>
              </a:spcAft>
              <a:buClr>
                <a:srgbClr val="000000"/>
              </a:buClr>
              <a:buSzPts val="1800"/>
              <a:buFont typeface="Arial"/>
              <a:buNone/>
              <a:defRPr b="1" sz="1800"/>
            </a:lvl3pPr>
            <a:lvl4pPr indent="-228600" lvl="3" marL="1828800" algn="l">
              <a:spcBef>
                <a:spcPts val="320"/>
              </a:spcBef>
              <a:spcAft>
                <a:spcPts val="0"/>
              </a:spcAft>
              <a:buClr>
                <a:srgbClr val="000000"/>
              </a:buClr>
              <a:buSzPts val="1600"/>
              <a:buFont typeface="Arial"/>
              <a:buNone/>
              <a:defRPr b="1" sz="1600"/>
            </a:lvl4pPr>
            <a:lvl5pPr indent="-228600" lvl="4" marL="2286000" algn="l">
              <a:spcBef>
                <a:spcPts val="320"/>
              </a:spcBef>
              <a:spcAft>
                <a:spcPts val="0"/>
              </a:spcAft>
              <a:buClr>
                <a:srgbClr val="000000"/>
              </a:buClr>
              <a:buSzPts val="1600"/>
              <a:buFont typeface="Arial"/>
              <a:buNone/>
              <a:defRPr b="1" sz="1600"/>
            </a:lvl5pPr>
            <a:lvl6pPr indent="-228600" lvl="5" marL="2743200" algn="l">
              <a:spcBef>
                <a:spcPts val="320"/>
              </a:spcBef>
              <a:spcAft>
                <a:spcPts val="0"/>
              </a:spcAft>
              <a:buClr>
                <a:srgbClr val="000000"/>
              </a:buClr>
              <a:buSzPts val="1600"/>
              <a:buFont typeface="Arial"/>
              <a:buNone/>
              <a:defRPr b="1" sz="1600"/>
            </a:lvl6pPr>
            <a:lvl7pPr indent="-228600" lvl="6" marL="3200400" algn="l">
              <a:spcBef>
                <a:spcPts val="320"/>
              </a:spcBef>
              <a:spcAft>
                <a:spcPts val="0"/>
              </a:spcAft>
              <a:buClr>
                <a:srgbClr val="000000"/>
              </a:buClr>
              <a:buSzPts val="1600"/>
              <a:buFont typeface="Arial"/>
              <a:buNone/>
              <a:defRPr b="1" sz="1600"/>
            </a:lvl7pPr>
            <a:lvl8pPr indent="-228600" lvl="7" marL="3657600" algn="l">
              <a:spcBef>
                <a:spcPts val="320"/>
              </a:spcBef>
              <a:spcAft>
                <a:spcPts val="0"/>
              </a:spcAft>
              <a:buClr>
                <a:srgbClr val="000000"/>
              </a:buClr>
              <a:buSzPts val="1600"/>
              <a:buFont typeface="Arial"/>
              <a:buNone/>
              <a:defRPr b="1" sz="1600"/>
            </a:lvl8pPr>
            <a:lvl9pPr indent="-228600" lvl="8" marL="4114800" algn="l">
              <a:spcBef>
                <a:spcPts val="320"/>
              </a:spcBef>
              <a:spcAft>
                <a:spcPts val="0"/>
              </a:spcAft>
              <a:buClr>
                <a:srgbClr val="000000"/>
              </a:buClr>
              <a:buSzPts val="1600"/>
              <a:buFont typeface="Arial"/>
              <a:buNone/>
              <a:defRPr b="1" sz="1600"/>
            </a:lvl9pPr>
          </a:lstStyle>
          <a:p/>
        </p:txBody>
      </p:sp>
      <p:sp>
        <p:nvSpPr>
          <p:cNvPr id="88" name="Google Shape;88;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Font typeface="Arial"/>
              <a:buChar char="•"/>
              <a:defRPr sz="2400"/>
            </a:lvl1pPr>
            <a:lvl2pPr indent="-355600" lvl="1" marL="914400" algn="l">
              <a:spcBef>
                <a:spcPts val="400"/>
              </a:spcBef>
              <a:spcAft>
                <a:spcPts val="0"/>
              </a:spcAft>
              <a:buClr>
                <a:srgbClr val="000000"/>
              </a:buClr>
              <a:buSzPts val="2000"/>
              <a:buFont typeface="Arial"/>
              <a:buChar char="–"/>
              <a:defRPr sz="2000"/>
            </a:lvl2pPr>
            <a:lvl3pPr indent="-342900" lvl="2" marL="1371600" algn="l">
              <a:spcBef>
                <a:spcPts val="360"/>
              </a:spcBef>
              <a:spcAft>
                <a:spcPts val="0"/>
              </a:spcAft>
              <a:buClr>
                <a:srgbClr val="000000"/>
              </a:buClr>
              <a:buSzPts val="1800"/>
              <a:buFont typeface="Arial"/>
              <a:buChar char="•"/>
              <a:defRPr sz="1800"/>
            </a:lvl3pPr>
            <a:lvl4pPr indent="-330200" lvl="3" marL="1828800" algn="l">
              <a:spcBef>
                <a:spcPts val="320"/>
              </a:spcBef>
              <a:spcAft>
                <a:spcPts val="0"/>
              </a:spcAft>
              <a:buClr>
                <a:srgbClr val="000000"/>
              </a:buClr>
              <a:buSzPts val="1600"/>
              <a:buFont typeface="Arial"/>
              <a:buChar char="–"/>
              <a:defRPr sz="1600"/>
            </a:lvl4pPr>
            <a:lvl5pPr indent="-330200" lvl="4" marL="2286000" algn="l">
              <a:spcBef>
                <a:spcPts val="320"/>
              </a:spcBef>
              <a:spcAft>
                <a:spcPts val="0"/>
              </a:spcAft>
              <a:buClr>
                <a:srgbClr val="000000"/>
              </a:buClr>
              <a:buSzPts val="1600"/>
              <a:buFont typeface="Arial"/>
              <a:buChar char="»"/>
              <a:defRPr sz="1600"/>
            </a:lvl5pPr>
            <a:lvl6pPr indent="-330200" lvl="5" marL="2743200" algn="l">
              <a:spcBef>
                <a:spcPts val="320"/>
              </a:spcBef>
              <a:spcAft>
                <a:spcPts val="0"/>
              </a:spcAft>
              <a:buClr>
                <a:srgbClr val="000000"/>
              </a:buClr>
              <a:buSzPts val="1600"/>
              <a:buFont typeface="Arial"/>
              <a:buChar char="»"/>
              <a:defRPr sz="1600"/>
            </a:lvl6pPr>
            <a:lvl7pPr indent="-330200" lvl="6" marL="3200400" algn="l">
              <a:spcBef>
                <a:spcPts val="320"/>
              </a:spcBef>
              <a:spcAft>
                <a:spcPts val="0"/>
              </a:spcAft>
              <a:buClr>
                <a:srgbClr val="000000"/>
              </a:buClr>
              <a:buSzPts val="1600"/>
              <a:buFont typeface="Arial"/>
              <a:buChar char="»"/>
              <a:defRPr sz="1600"/>
            </a:lvl7pPr>
            <a:lvl8pPr indent="-330200" lvl="7" marL="3657600" algn="l">
              <a:spcBef>
                <a:spcPts val="320"/>
              </a:spcBef>
              <a:spcAft>
                <a:spcPts val="0"/>
              </a:spcAft>
              <a:buClr>
                <a:srgbClr val="000000"/>
              </a:buClr>
              <a:buSzPts val="1600"/>
              <a:buFont typeface="Arial"/>
              <a:buChar char="»"/>
              <a:defRPr sz="1600"/>
            </a:lvl8pPr>
            <a:lvl9pPr indent="-330200" lvl="8" marL="4114800" algn="l">
              <a:spcBef>
                <a:spcPts val="320"/>
              </a:spcBef>
              <a:spcAft>
                <a:spcPts val="0"/>
              </a:spcAft>
              <a:buClr>
                <a:srgbClr val="000000"/>
              </a:buClr>
              <a:buSzPts val="1600"/>
              <a:buFont typeface="Arial"/>
              <a:buChar char="»"/>
              <a:defRPr sz="1600"/>
            </a:lvl9pPr>
          </a:lstStyle>
          <a:p/>
        </p:txBody>
      </p:sp>
      <p:sp>
        <p:nvSpPr>
          <p:cNvPr id="89" name="Google Shape;89;p13"/>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e contenuti" type="twoObj">
  <p:cSld name="TWO_OBJECTS">
    <p:spTree>
      <p:nvGrpSpPr>
        <p:cNvPr id="92" name="Shape 92"/>
        <p:cNvGrpSpPr/>
        <p:nvPr/>
      </p:nvGrpSpPr>
      <p:grpSpPr>
        <a:xfrm>
          <a:off x="0" y="0"/>
          <a:ext cx="0" cy="0"/>
          <a:chOff x="0" y="0"/>
          <a:chExt cx="0" cy="0"/>
        </a:xfrm>
      </p:grpSpPr>
      <p:sp>
        <p:nvSpPr>
          <p:cNvPr id="93" name="Google Shape;93;p14"/>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 type="body"/>
          </p:nvPr>
        </p:nvSpPr>
        <p:spPr>
          <a:xfrm>
            <a:off x="1116013" y="1752600"/>
            <a:ext cx="3703637" cy="41148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Clr>
                <a:srgbClr val="000000"/>
              </a:buClr>
              <a:buSzPts val="2400"/>
              <a:buFont typeface="Arial"/>
              <a:buChar char="–"/>
              <a:defRPr sz="2400"/>
            </a:lvl2pPr>
            <a:lvl3pPr indent="-355600" lvl="2" marL="1371600" algn="l">
              <a:spcBef>
                <a:spcPts val="400"/>
              </a:spcBef>
              <a:spcAft>
                <a:spcPts val="0"/>
              </a:spcAft>
              <a:buClr>
                <a:srgbClr val="000000"/>
              </a:buClr>
              <a:buSzPts val="2000"/>
              <a:buFont typeface="Arial"/>
              <a:buChar char="•"/>
              <a:defRPr sz="2000"/>
            </a:lvl3pPr>
            <a:lvl4pPr indent="-342900" lvl="3" marL="1828800" algn="l">
              <a:spcBef>
                <a:spcPts val="360"/>
              </a:spcBef>
              <a:spcAft>
                <a:spcPts val="0"/>
              </a:spcAft>
              <a:buClr>
                <a:srgbClr val="000000"/>
              </a:buClr>
              <a:buSzPts val="1800"/>
              <a:buFont typeface="Arial"/>
              <a:buChar char="–"/>
              <a:defRPr sz="1800"/>
            </a:lvl4pPr>
            <a:lvl5pPr indent="-342900" lvl="4" marL="2286000" algn="l">
              <a:spcBef>
                <a:spcPts val="360"/>
              </a:spcBef>
              <a:spcAft>
                <a:spcPts val="0"/>
              </a:spcAft>
              <a:buClr>
                <a:srgbClr val="000000"/>
              </a:buClr>
              <a:buSzPts val="1800"/>
              <a:buFont typeface="Arial"/>
              <a:buChar char="»"/>
              <a:defRPr sz="1800"/>
            </a:lvl5pPr>
            <a:lvl6pPr indent="-342900" lvl="5" marL="2743200" algn="l">
              <a:spcBef>
                <a:spcPts val="360"/>
              </a:spcBef>
              <a:spcAft>
                <a:spcPts val="0"/>
              </a:spcAft>
              <a:buClr>
                <a:srgbClr val="000000"/>
              </a:buClr>
              <a:buSzPts val="1800"/>
              <a:buFont typeface="Arial"/>
              <a:buChar char="»"/>
              <a:defRPr sz="1800"/>
            </a:lvl6pPr>
            <a:lvl7pPr indent="-342900" lvl="6" marL="3200400" algn="l">
              <a:spcBef>
                <a:spcPts val="360"/>
              </a:spcBef>
              <a:spcAft>
                <a:spcPts val="0"/>
              </a:spcAft>
              <a:buClr>
                <a:srgbClr val="000000"/>
              </a:buClr>
              <a:buSzPts val="1800"/>
              <a:buFont typeface="Arial"/>
              <a:buChar char="»"/>
              <a:defRPr sz="1800"/>
            </a:lvl7pPr>
            <a:lvl8pPr indent="-342900" lvl="7" marL="3657600" algn="l">
              <a:spcBef>
                <a:spcPts val="360"/>
              </a:spcBef>
              <a:spcAft>
                <a:spcPts val="0"/>
              </a:spcAft>
              <a:buClr>
                <a:srgbClr val="000000"/>
              </a:buClr>
              <a:buSzPts val="1800"/>
              <a:buFont typeface="Arial"/>
              <a:buChar char="»"/>
              <a:defRPr sz="1800"/>
            </a:lvl8pPr>
            <a:lvl9pPr indent="-342900" lvl="8" marL="4114800" algn="l">
              <a:spcBef>
                <a:spcPts val="360"/>
              </a:spcBef>
              <a:spcAft>
                <a:spcPts val="0"/>
              </a:spcAft>
              <a:buClr>
                <a:srgbClr val="000000"/>
              </a:buClr>
              <a:buSzPts val="1800"/>
              <a:buFont typeface="Arial"/>
              <a:buChar char="»"/>
              <a:defRPr sz="1800"/>
            </a:lvl9pPr>
          </a:lstStyle>
          <a:p/>
        </p:txBody>
      </p:sp>
      <p:sp>
        <p:nvSpPr>
          <p:cNvPr id="95" name="Google Shape;95;p14"/>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Font typeface="Arial"/>
              <a:buChar char="•"/>
              <a:defRPr sz="2800"/>
            </a:lvl1pPr>
            <a:lvl2pPr indent="-381000" lvl="1" marL="914400" algn="l">
              <a:spcBef>
                <a:spcPts val="480"/>
              </a:spcBef>
              <a:spcAft>
                <a:spcPts val="0"/>
              </a:spcAft>
              <a:buClr>
                <a:srgbClr val="000000"/>
              </a:buClr>
              <a:buSzPts val="2400"/>
              <a:buFont typeface="Arial"/>
              <a:buChar char="–"/>
              <a:defRPr sz="2400"/>
            </a:lvl2pPr>
            <a:lvl3pPr indent="-355600" lvl="2" marL="1371600" algn="l">
              <a:spcBef>
                <a:spcPts val="400"/>
              </a:spcBef>
              <a:spcAft>
                <a:spcPts val="0"/>
              </a:spcAft>
              <a:buClr>
                <a:srgbClr val="000000"/>
              </a:buClr>
              <a:buSzPts val="2000"/>
              <a:buFont typeface="Arial"/>
              <a:buChar char="•"/>
              <a:defRPr sz="2000"/>
            </a:lvl3pPr>
            <a:lvl4pPr indent="-342900" lvl="3" marL="1828800" algn="l">
              <a:spcBef>
                <a:spcPts val="360"/>
              </a:spcBef>
              <a:spcAft>
                <a:spcPts val="0"/>
              </a:spcAft>
              <a:buClr>
                <a:srgbClr val="000000"/>
              </a:buClr>
              <a:buSzPts val="1800"/>
              <a:buFont typeface="Arial"/>
              <a:buChar char="–"/>
              <a:defRPr sz="1800"/>
            </a:lvl4pPr>
            <a:lvl5pPr indent="-342900" lvl="4" marL="2286000" algn="l">
              <a:spcBef>
                <a:spcPts val="360"/>
              </a:spcBef>
              <a:spcAft>
                <a:spcPts val="0"/>
              </a:spcAft>
              <a:buClr>
                <a:srgbClr val="000000"/>
              </a:buClr>
              <a:buSzPts val="1800"/>
              <a:buFont typeface="Arial"/>
              <a:buChar char="»"/>
              <a:defRPr sz="1800"/>
            </a:lvl5pPr>
            <a:lvl6pPr indent="-342900" lvl="5" marL="2743200" algn="l">
              <a:spcBef>
                <a:spcPts val="360"/>
              </a:spcBef>
              <a:spcAft>
                <a:spcPts val="0"/>
              </a:spcAft>
              <a:buClr>
                <a:srgbClr val="000000"/>
              </a:buClr>
              <a:buSzPts val="1800"/>
              <a:buFont typeface="Arial"/>
              <a:buChar char="»"/>
              <a:defRPr sz="1800"/>
            </a:lvl6pPr>
            <a:lvl7pPr indent="-342900" lvl="6" marL="3200400" algn="l">
              <a:spcBef>
                <a:spcPts val="360"/>
              </a:spcBef>
              <a:spcAft>
                <a:spcPts val="0"/>
              </a:spcAft>
              <a:buClr>
                <a:srgbClr val="000000"/>
              </a:buClr>
              <a:buSzPts val="1800"/>
              <a:buFont typeface="Arial"/>
              <a:buChar char="»"/>
              <a:defRPr sz="1800"/>
            </a:lvl7pPr>
            <a:lvl8pPr indent="-342900" lvl="7" marL="3657600" algn="l">
              <a:spcBef>
                <a:spcPts val="360"/>
              </a:spcBef>
              <a:spcAft>
                <a:spcPts val="0"/>
              </a:spcAft>
              <a:buClr>
                <a:srgbClr val="000000"/>
              </a:buClr>
              <a:buSzPts val="1800"/>
              <a:buFont typeface="Arial"/>
              <a:buChar char="»"/>
              <a:defRPr sz="1800"/>
            </a:lvl8pPr>
            <a:lvl9pPr indent="-342900" lvl="8" marL="4114800" algn="l">
              <a:spcBef>
                <a:spcPts val="360"/>
              </a:spcBef>
              <a:spcAft>
                <a:spcPts val="0"/>
              </a:spcAft>
              <a:buClr>
                <a:srgbClr val="000000"/>
              </a:buClr>
              <a:buSzPts val="1800"/>
              <a:buFont typeface="Arial"/>
              <a:buChar char="»"/>
              <a:defRPr sz="1800"/>
            </a:lvl9pPr>
          </a:lstStyle>
          <a:p/>
        </p:txBody>
      </p:sp>
      <p:sp>
        <p:nvSpPr>
          <p:cNvPr id="96" name="Google Shape;96;p14"/>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stazione sezione" type="secHead">
  <p:cSld name="SECTION_HEADER">
    <p:spTree>
      <p:nvGrpSpPr>
        <p:cNvPr id="99" name="Shape 99"/>
        <p:cNvGrpSpPr/>
        <p:nvPr/>
      </p:nvGrpSpPr>
      <p:grpSpPr>
        <a:xfrm>
          <a:off x="0" y="0"/>
          <a:ext cx="0" cy="0"/>
          <a:chOff x="0" y="0"/>
          <a:chExt cx="0" cy="0"/>
        </a:xfrm>
      </p:grpSpPr>
      <p:sp>
        <p:nvSpPr>
          <p:cNvPr id="100" name="Google Shape;100;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SzPts val="2000"/>
              <a:buFont typeface="Arial"/>
              <a:buNone/>
              <a:defRPr sz="2000"/>
            </a:lvl1pPr>
            <a:lvl2pPr indent="-228600" lvl="1" marL="914400" algn="l">
              <a:spcBef>
                <a:spcPts val="360"/>
              </a:spcBef>
              <a:spcAft>
                <a:spcPts val="0"/>
              </a:spcAft>
              <a:buClr>
                <a:srgbClr val="000000"/>
              </a:buClr>
              <a:buSzPts val="1800"/>
              <a:buFont typeface="Arial"/>
              <a:buNone/>
              <a:defRPr sz="1800"/>
            </a:lvl2pPr>
            <a:lvl3pPr indent="-228600" lvl="2" marL="1371600" algn="l">
              <a:spcBef>
                <a:spcPts val="320"/>
              </a:spcBef>
              <a:spcAft>
                <a:spcPts val="0"/>
              </a:spcAft>
              <a:buClr>
                <a:srgbClr val="000000"/>
              </a:buClr>
              <a:buSzPts val="1600"/>
              <a:buFont typeface="Arial"/>
              <a:buNone/>
              <a:defRPr sz="1600"/>
            </a:lvl3pPr>
            <a:lvl4pPr indent="-228600" lvl="3" marL="1828800" algn="l">
              <a:spcBef>
                <a:spcPts val="280"/>
              </a:spcBef>
              <a:spcAft>
                <a:spcPts val="0"/>
              </a:spcAft>
              <a:buClr>
                <a:srgbClr val="000000"/>
              </a:buClr>
              <a:buSzPts val="1400"/>
              <a:buFont typeface="Arial"/>
              <a:buNone/>
              <a:defRPr sz="1400"/>
            </a:lvl4pPr>
            <a:lvl5pPr indent="-228600" lvl="4" marL="2286000" algn="l">
              <a:spcBef>
                <a:spcPts val="280"/>
              </a:spcBef>
              <a:spcAft>
                <a:spcPts val="0"/>
              </a:spcAft>
              <a:buClr>
                <a:srgbClr val="000000"/>
              </a:buClr>
              <a:buSzPts val="1400"/>
              <a:buFont typeface="Arial"/>
              <a:buNone/>
              <a:defRPr sz="1400"/>
            </a:lvl5pPr>
            <a:lvl6pPr indent="-228600" lvl="5" marL="2743200" algn="l">
              <a:spcBef>
                <a:spcPts val="280"/>
              </a:spcBef>
              <a:spcAft>
                <a:spcPts val="0"/>
              </a:spcAft>
              <a:buClr>
                <a:srgbClr val="000000"/>
              </a:buClr>
              <a:buSzPts val="1400"/>
              <a:buFont typeface="Arial"/>
              <a:buNone/>
              <a:defRPr sz="1400"/>
            </a:lvl6pPr>
            <a:lvl7pPr indent="-228600" lvl="6" marL="3200400" algn="l">
              <a:spcBef>
                <a:spcPts val="280"/>
              </a:spcBef>
              <a:spcAft>
                <a:spcPts val="0"/>
              </a:spcAft>
              <a:buClr>
                <a:srgbClr val="000000"/>
              </a:buClr>
              <a:buSzPts val="1400"/>
              <a:buFont typeface="Arial"/>
              <a:buNone/>
              <a:defRPr sz="1400"/>
            </a:lvl7pPr>
            <a:lvl8pPr indent="-228600" lvl="7" marL="3657600" algn="l">
              <a:spcBef>
                <a:spcPts val="280"/>
              </a:spcBef>
              <a:spcAft>
                <a:spcPts val="0"/>
              </a:spcAft>
              <a:buClr>
                <a:srgbClr val="000000"/>
              </a:buClr>
              <a:buSzPts val="1400"/>
              <a:buFont typeface="Arial"/>
              <a:buNone/>
              <a:defRPr sz="1400"/>
            </a:lvl8pPr>
            <a:lvl9pPr indent="-228600" lvl="8" marL="4114800" algn="l">
              <a:spcBef>
                <a:spcPts val="280"/>
              </a:spcBef>
              <a:spcAft>
                <a:spcPts val="0"/>
              </a:spcAft>
              <a:buClr>
                <a:srgbClr val="000000"/>
              </a:buClr>
              <a:buSzPts val="1400"/>
              <a:buFont typeface="Arial"/>
              <a:buNone/>
              <a:defRPr sz="1400"/>
            </a:lvl9pPr>
          </a:lstStyle>
          <a:p/>
        </p:txBody>
      </p:sp>
      <p:sp>
        <p:nvSpPr>
          <p:cNvPr id="102" name="Google Shape;102;p15"/>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contenuto"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1116012" y="1752600"/>
            <a:ext cx="7559675" cy="4114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27" name="Google Shape;27;p3"/>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testo e contenuto" type="txAndObj">
  <p:cSld name="TEXT_AND_OBJECT">
    <p:spTree>
      <p:nvGrpSpPr>
        <p:cNvPr id="30" name="Shape 30"/>
        <p:cNvGrpSpPr/>
        <p:nvPr/>
      </p:nvGrpSpPr>
      <p:grpSpPr>
        <a:xfrm>
          <a:off x="0" y="0"/>
          <a:ext cx="0" cy="0"/>
          <a:chOff x="0" y="0"/>
          <a:chExt cx="0" cy="0"/>
        </a:xfrm>
      </p:grpSpPr>
      <p:sp>
        <p:nvSpPr>
          <p:cNvPr id="31" name="Google Shape;31;p4"/>
          <p:cNvSpPr txBox="1"/>
          <p:nvPr>
            <p:ph type="title"/>
          </p:nvPr>
        </p:nvSpPr>
        <p:spPr>
          <a:xfrm>
            <a:off x="1116013" y="409575"/>
            <a:ext cx="7559675" cy="5810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1116013" y="1752600"/>
            <a:ext cx="3703637" cy="4114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33" name="Google Shape;33;p4"/>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34" name="Google Shape;34;p4"/>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tabella" type="tbl">
  <p:cSld name="TABLE">
    <p:spTree>
      <p:nvGrpSpPr>
        <p:cNvPr id="37" name="Shape 37"/>
        <p:cNvGrpSpPr/>
        <p:nvPr/>
      </p:nvGrpSpPr>
      <p:grpSpPr>
        <a:xfrm>
          <a:off x="0" y="0"/>
          <a:ext cx="0" cy="0"/>
          <a:chOff x="0" y="0"/>
          <a:chExt cx="0" cy="0"/>
        </a:xfrm>
      </p:grpSpPr>
      <p:sp>
        <p:nvSpPr>
          <p:cNvPr id="38" name="Google Shape;38;p5"/>
          <p:cNvSpPr txBox="1"/>
          <p:nvPr>
            <p:ph type="title"/>
          </p:nvPr>
        </p:nvSpPr>
        <p:spPr>
          <a:xfrm>
            <a:off x="1116013" y="409575"/>
            <a:ext cx="7559675" cy="5810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grafico" type="chart">
  <p:cSld name="CHART">
    <p:spTree>
      <p:nvGrpSpPr>
        <p:cNvPr id="42" name="Shape 42"/>
        <p:cNvGrpSpPr/>
        <p:nvPr/>
      </p:nvGrpSpPr>
      <p:grpSpPr>
        <a:xfrm>
          <a:off x="0" y="0"/>
          <a:ext cx="0" cy="0"/>
          <a:chOff x="0" y="0"/>
          <a:chExt cx="0" cy="0"/>
        </a:xfrm>
      </p:grpSpPr>
      <p:sp>
        <p:nvSpPr>
          <p:cNvPr id="43" name="Google Shape;43;p6"/>
          <p:cNvSpPr txBox="1"/>
          <p:nvPr>
            <p:ph type="title"/>
          </p:nvPr>
        </p:nvSpPr>
        <p:spPr>
          <a:xfrm>
            <a:off x="1116013" y="409575"/>
            <a:ext cx="7559675" cy="5810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p:nvPr>
            <p:ph idx="2" type="chart"/>
          </p:nvPr>
        </p:nvSpPr>
        <p:spPr>
          <a:xfrm>
            <a:off x="1116013" y="1752600"/>
            <a:ext cx="7559675" cy="4114800"/>
          </a:xfrm>
          <a:prstGeom prst="rect">
            <a:avLst/>
          </a:prstGeom>
          <a:noFill/>
          <a:ln>
            <a:noFill/>
          </a:ln>
        </p:spPr>
        <p:txBody>
          <a:bodyPr anchorCtr="0" anchor="t" bIns="45700" lIns="91425" spcFirstLastPara="1" rIns="91425" wrap="square" tIns="45700"/>
          <a:lstStyle>
            <a:lvl1pPr lvl="0" marR="0" rtl="0" algn="l">
              <a:spcBef>
                <a:spcPts val="480"/>
              </a:spcBef>
              <a:spcAft>
                <a:spcPts val="0"/>
              </a:spcAft>
              <a:buClr>
                <a:srgbClr val="822433"/>
              </a:buClr>
              <a:buSzPts val="2400"/>
              <a:buFont typeface="Arial"/>
              <a:buChar char="•"/>
              <a:defRPr sz="2400">
                <a:solidFill>
                  <a:srgbClr val="000000"/>
                </a:solidFill>
                <a:latin typeface="Arial"/>
                <a:ea typeface="Arial"/>
                <a:cs typeface="Arial"/>
                <a:sym typeface="Arial"/>
              </a:defRPr>
            </a:lvl1pPr>
            <a:lvl2pPr lvl="1"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lvl="2"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3pPr>
            <a:lvl4pPr lvl="3" marR="0" rtl="0" algn="l">
              <a:spcBef>
                <a:spcPts val="28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lvl="5"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lvl="6"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lvl="7"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lvl="8"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5" name="Google Shape;45;p6"/>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olo e testo verticale" type="vertTitleAndTx">
  <p:cSld name="VERTICAL_TITLE_AND_VERTICAL_TEXT">
    <p:spTree>
      <p:nvGrpSpPr>
        <p:cNvPr id="48" name="Shape 48"/>
        <p:cNvGrpSpPr/>
        <p:nvPr/>
      </p:nvGrpSpPr>
      <p:grpSpPr>
        <a:xfrm>
          <a:off x="0" y="0"/>
          <a:ext cx="0" cy="0"/>
          <a:chOff x="0" y="0"/>
          <a:chExt cx="0" cy="0"/>
        </a:xfrm>
      </p:grpSpPr>
      <p:sp>
        <p:nvSpPr>
          <p:cNvPr id="49" name="Google Shape;49;p7"/>
          <p:cNvSpPr txBox="1"/>
          <p:nvPr>
            <p:ph type="title"/>
          </p:nvPr>
        </p:nvSpPr>
        <p:spPr>
          <a:xfrm rot="5400000">
            <a:off x="5002213" y="2193925"/>
            <a:ext cx="5457825" cy="18891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rot="5400000">
            <a:off x="1146176" y="379412"/>
            <a:ext cx="5457825" cy="551815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51" name="Google Shape;51;p7"/>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testo verticale" type="vertTx">
  <p:cSld name="VERTICAL_TEXT">
    <p:spTree>
      <p:nvGrpSpPr>
        <p:cNvPr id="54" name="Shape 54"/>
        <p:cNvGrpSpPr/>
        <p:nvPr/>
      </p:nvGrpSpPr>
      <p:grpSpPr>
        <a:xfrm>
          <a:off x="0" y="0"/>
          <a:ext cx="0" cy="0"/>
          <a:chOff x="0" y="0"/>
          <a:chExt cx="0" cy="0"/>
        </a:xfrm>
      </p:grpSpPr>
      <p:sp>
        <p:nvSpPr>
          <p:cNvPr id="55" name="Google Shape;55;p8"/>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 type="body"/>
          </p:nvPr>
        </p:nvSpPr>
        <p:spPr>
          <a:xfrm rot="5400000">
            <a:off x="2838449" y="30162"/>
            <a:ext cx="4114800" cy="7559675"/>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57" name="Google Shape;57;p8"/>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magine con didascalia" type="picTx">
  <p:cSld name="PICTURE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822433"/>
              </a:buClr>
              <a:buSzPts val="3200"/>
              <a:buFont typeface="Arial"/>
              <a:buNone/>
              <a:defRPr sz="3200">
                <a:solidFill>
                  <a:srgbClr val="000000"/>
                </a:solidFill>
                <a:latin typeface="Arial"/>
                <a:ea typeface="Arial"/>
                <a:cs typeface="Arial"/>
                <a:sym typeface="Arial"/>
              </a:defRPr>
            </a:lvl1pPr>
            <a:lvl2pPr lvl="1" marR="0" rtl="0" algn="l">
              <a:spcBef>
                <a:spcPts val="56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spcBef>
                <a:spcPts val="48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spcBef>
                <a:spcPts val="4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4pPr>
            <a:lvl5pPr lvl="4" marR="0" rtl="0" algn="l">
              <a:spcBef>
                <a:spcPts val="4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5pPr>
            <a:lvl6pPr lvl="5" marR="0" rtl="0" algn="l">
              <a:spcBef>
                <a:spcPts val="4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6pPr>
            <a:lvl7pPr lvl="6" marR="0" rtl="0" algn="l">
              <a:spcBef>
                <a:spcPts val="4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7pPr>
            <a:lvl8pPr lvl="7" marR="0" rtl="0" algn="l">
              <a:spcBef>
                <a:spcPts val="4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8pPr>
            <a:lvl9pPr lvl="8" marR="0" rtl="0" algn="l">
              <a:spcBef>
                <a:spcPts val="40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9pPr>
          </a:lstStyle>
          <a:p/>
        </p:txBody>
      </p:sp>
      <p:sp>
        <p:nvSpPr>
          <p:cNvPr id="63" name="Google Shape;63;p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Clr>
                <a:srgbClr val="000000"/>
              </a:buClr>
              <a:buSzPts val="1200"/>
              <a:buFont typeface="Arial"/>
              <a:buNone/>
              <a:defRPr sz="1200"/>
            </a:lvl2pPr>
            <a:lvl3pPr indent="-228600" lvl="2" marL="1371600" algn="l">
              <a:spcBef>
                <a:spcPts val="200"/>
              </a:spcBef>
              <a:spcAft>
                <a:spcPts val="0"/>
              </a:spcAft>
              <a:buClr>
                <a:srgbClr val="000000"/>
              </a:buClr>
              <a:buSzPts val="1000"/>
              <a:buFont typeface="Arial"/>
              <a:buNone/>
              <a:defRPr sz="1000"/>
            </a:lvl3pPr>
            <a:lvl4pPr indent="-228600" lvl="3" marL="1828800" algn="l">
              <a:spcBef>
                <a:spcPts val="180"/>
              </a:spcBef>
              <a:spcAft>
                <a:spcPts val="0"/>
              </a:spcAft>
              <a:buClr>
                <a:srgbClr val="000000"/>
              </a:buClr>
              <a:buSzPts val="900"/>
              <a:buFont typeface="Arial"/>
              <a:buNone/>
              <a:defRPr sz="900"/>
            </a:lvl4pPr>
            <a:lvl5pPr indent="-228600" lvl="4" marL="2286000" algn="l">
              <a:spcBef>
                <a:spcPts val="180"/>
              </a:spcBef>
              <a:spcAft>
                <a:spcPts val="0"/>
              </a:spcAft>
              <a:buClr>
                <a:srgbClr val="000000"/>
              </a:buClr>
              <a:buSzPts val="900"/>
              <a:buFont typeface="Arial"/>
              <a:buNone/>
              <a:defRPr sz="900"/>
            </a:lvl5pPr>
            <a:lvl6pPr indent="-228600" lvl="5" marL="2743200" algn="l">
              <a:spcBef>
                <a:spcPts val="180"/>
              </a:spcBef>
              <a:spcAft>
                <a:spcPts val="0"/>
              </a:spcAft>
              <a:buClr>
                <a:srgbClr val="000000"/>
              </a:buClr>
              <a:buSzPts val="900"/>
              <a:buFont typeface="Arial"/>
              <a:buNone/>
              <a:defRPr sz="900"/>
            </a:lvl6pPr>
            <a:lvl7pPr indent="-228600" lvl="6" marL="3200400" algn="l">
              <a:spcBef>
                <a:spcPts val="180"/>
              </a:spcBef>
              <a:spcAft>
                <a:spcPts val="0"/>
              </a:spcAft>
              <a:buClr>
                <a:srgbClr val="000000"/>
              </a:buClr>
              <a:buSzPts val="900"/>
              <a:buFont typeface="Arial"/>
              <a:buNone/>
              <a:defRPr sz="900"/>
            </a:lvl7pPr>
            <a:lvl8pPr indent="-228600" lvl="7" marL="3657600" algn="l">
              <a:spcBef>
                <a:spcPts val="180"/>
              </a:spcBef>
              <a:spcAft>
                <a:spcPts val="0"/>
              </a:spcAft>
              <a:buClr>
                <a:srgbClr val="000000"/>
              </a:buClr>
              <a:buSzPts val="900"/>
              <a:buFont typeface="Arial"/>
              <a:buNone/>
              <a:defRPr sz="900"/>
            </a:lvl8pPr>
            <a:lvl9pPr indent="-228600" lvl="8" marL="4114800" algn="l">
              <a:spcBef>
                <a:spcPts val="180"/>
              </a:spcBef>
              <a:spcAft>
                <a:spcPts val="0"/>
              </a:spcAft>
              <a:buClr>
                <a:srgbClr val="000000"/>
              </a:buClr>
              <a:buSzPts val="900"/>
              <a:buFont typeface="Arial"/>
              <a:buNone/>
              <a:defRPr sz="900"/>
            </a:lvl9pPr>
          </a:lstStyle>
          <a:p/>
        </p:txBody>
      </p:sp>
      <p:sp>
        <p:nvSpPr>
          <p:cNvPr id="64" name="Google Shape;64;p9"/>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to con didascalia" type="objTx">
  <p:cSld name="OBJECT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SzPts val="3200"/>
              <a:buFont typeface="Arial"/>
              <a:buChar char="•"/>
              <a:defRPr sz="3200"/>
            </a:lvl1pPr>
            <a:lvl2pPr indent="-406400" lvl="1" marL="914400" algn="l">
              <a:spcBef>
                <a:spcPts val="560"/>
              </a:spcBef>
              <a:spcAft>
                <a:spcPts val="0"/>
              </a:spcAft>
              <a:buClr>
                <a:srgbClr val="000000"/>
              </a:buClr>
              <a:buSzPts val="2800"/>
              <a:buFont typeface="Arial"/>
              <a:buChar char="–"/>
              <a:defRPr sz="2800"/>
            </a:lvl2pPr>
            <a:lvl3pPr indent="-381000" lvl="2" marL="1371600" algn="l">
              <a:spcBef>
                <a:spcPts val="480"/>
              </a:spcBef>
              <a:spcAft>
                <a:spcPts val="0"/>
              </a:spcAft>
              <a:buClr>
                <a:srgbClr val="000000"/>
              </a:buClr>
              <a:buSzPts val="2400"/>
              <a:buFont typeface="Arial"/>
              <a:buChar char="•"/>
              <a:defRPr sz="2400"/>
            </a:lvl3pPr>
            <a:lvl4pPr indent="-355600" lvl="3" marL="1828800" algn="l">
              <a:spcBef>
                <a:spcPts val="400"/>
              </a:spcBef>
              <a:spcAft>
                <a:spcPts val="0"/>
              </a:spcAft>
              <a:buClr>
                <a:srgbClr val="000000"/>
              </a:buClr>
              <a:buSzPts val="2000"/>
              <a:buFont typeface="Arial"/>
              <a:buChar char="–"/>
              <a:defRPr sz="2000"/>
            </a:lvl4pPr>
            <a:lvl5pPr indent="-355600" lvl="4" marL="2286000" algn="l">
              <a:spcBef>
                <a:spcPts val="400"/>
              </a:spcBef>
              <a:spcAft>
                <a:spcPts val="0"/>
              </a:spcAft>
              <a:buClr>
                <a:srgbClr val="000000"/>
              </a:buClr>
              <a:buSzPts val="2000"/>
              <a:buFont typeface="Arial"/>
              <a:buChar char="»"/>
              <a:defRPr sz="2000"/>
            </a:lvl5pPr>
            <a:lvl6pPr indent="-355600" lvl="5" marL="2743200" algn="l">
              <a:spcBef>
                <a:spcPts val="400"/>
              </a:spcBef>
              <a:spcAft>
                <a:spcPts val="0"/>
              </a:spcAft>
              <a:buClr>
                <a:srgbClr val="000000"/>
              </a:buClr>
              <a:buSzPts val="2000"/>
              <a:buFont typeface="Arial"/>
              <a:buChar char="»"/>
              <a:defRPr sz="2000"/>
            </a:lvl6pPr>
            <a:lvl7pPr indent="-355600" lvl="6" marL="3200400" algn="l">
              <a:spcBef>
                <a:spcPts val="400"/>
              </a:spcBef>
              <a:spcAft>
                <a:spcPts val="0"/>
              </a:spcAft>
              <a:buClr>
                <a:srgbClr val="000000"/>
              </a:buClr>
              <a:buSzPts val="2000"/>
              <a:buFont typeface="Arial"/>
              <a:buChar char="»"/>
              <a:defRPr sz="2000"/>
            </a:lvl7pPr>
            <a:lvl8pPr indent="-355600" lvl="7" marL="3657600" algn="l">
              <a:spcBef>
                <a:spcPts val="400"/>
              </a:spcBef>
              <a:spcAft>
                <a:spcPts val="0"/>
              </a:spcAft>
              <a:buClr>
                <a:srgbClr val="000000"/>
              </a:buClr>
              <a:buSzPts val="2000"/>
              <a:buFont typeface="Arial"/>
              <a:buChar char="»"/>
              <a:defRPr sz="2000"/>
            </a:lvl8pPr>
            <a:lvl9pPr indent="-355600" lvl="8" marL="4114800" algn="l">
              <a:spcBef>
                <a:spcPts val="400"/>
              </a:spcBef>
              <a:spcAft>
                <a:spcPts val="0"/>
              </a:spcAft>
              <a:buClr>
                <a:srgbClr val="000000"/>
              </a:buClr>
              <a:buSzPts val="2000"/>
              <a:buFont typeface="Arial"/>
              <a:buChar char="»"/>
              <a:defRPr sz="2000"/>
            </a:lvl9pPr>
          </a:lstStyle>
          <a:p/>
        </p:txBody>
      </p:sp>
      <p:sp>
        <p:nvSpPr>
          <p:cNvPr id="70" name="Google Shape;70;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SzPts val="1400"/>
              <a:buFont typeface="Arial"/>
              <a:buNone/>
              <a:defRPr sz="1400"/>
            </a:lvl1pPr>
            <a:lvl2pPr indent="-228600" lvl="1" marL="914400" algn="l">
              <a:spcBef>
                <a:spcPts val="240"/>
              </a:spcBef>
              <a:spcAft>
                <a:spcPts val="0"/>
              </a:spcAft>
              <a:buClr>
                <a:srgbClr val="000000"/>
              </a:buClr>
              <a:buSzPts val="1200"/>
              <a:buFont typeface="Arial"/>
              <a:buNone/>
              <a:defRPr sz="1200"/>
            </a:lvl2pPr>
            <a:lvl3pPr indent="-228600" lvl="2" marL="1371600" algn="l">
              <a:spcBef>
                <a:spcPts val="200"/>
              </a:spcBef>
              <a:spcAft>
                <a:spcPts val="0"/>
              </a:spcAft>
              <a:buClr>
                <a:srgbClr val="000000"/>
              </a:buClr>
              <a:buSzPts val="1000"/>
              <a:buFont typeface="Arial"/>
              <a:buNone/>
              <a:defRPr sz="1000"/>
            </a:lvl3pPr>
            <a:lvl4pPr indent="-228600" lvl="3" marL="1828800" algn="l">
              <a:spcBef>
                <a:spcPts val="180"/>
              </a:spcBef>
              <a:spcAft>
                <a:spcPts val="0"/>
              </a:spcAft>
              <a:buClr>
                <a:srgbClr val="000000"/>
              </a:buClr>
              <a:buSzPts val="900"/>
              <a:buFont typeface="Arial"/>
              <a:buNone/>
              <a:defRPr sz="900"/>
            </a:lvl4pPr>
            <a:lvl5pPr indent="-228600" lvl="4" marL="2286000" algn="l">
              <a:spcBef>
                <a:spcPts val="180"/>
              </a:spcBef>
              <a:spcAft>
                <a:spcPts val="0"/>
              </a:spcAft>
              <a:buClr>
                <a:srgbClr val="000000"/>
              </a:buClr>
              <a:buSzPts val="900"/>
              <a:buFont typeface="Arial"/>
              <a:buNone/>
              <a:defRPr sz="900"/>
            </a:lvl5pPr>
            <a:lvl6pPr indent="-228600" lvl="5" marL="2743200" algn="l">
              <a:spcBef>
                <a:spcPts val="180"/>
              </a:spcBef>
              <a:spcAft>
                <a:spcPts val="0"/>
              </a:spcAft>
              <a:buClr>
                <a:srgbClr val="000000"/>
              </a:buClr>
              <a:buSzPts val="900"/>
              <a:buFont typeface="Arial"/>
              <a:buNone/>
              <a:defRPr sz="900"/>
            </a:lvl6pPr>
            <a:lvl7pPr indent="-228600" lvl="6" marL="3200400" algn="l">
              <a:spcBef>
                <a:spcPts val="180"/>
              </a:spcBef>
              <a:spcAft>
                <a:spcPts val="0"/>
              </a:spcAft>
              <a:buClr>
                <a:srgbClr val="000000"/>
              </a:buClr>
              <a:buSzPts val="900"/>
              <a:buFont typeface="Arial"/>
              <a:buNone/>
              <a:defRPr sz="900"/>
            </a:lvl7pPr>
            <a:lvl8pPr indent="-228600" lvl="7" marL="3657600" algn="l">
              <a:spcBef>
                <a:spcPts val="180"/>
              </a:spcBef>
              <a:spcAft>
                <a:spcPts val="0"/>
              </a:spcAft>
              <a:buClr>
                <a:srgbClr val="000000"/>
              </a:buClr>
              <a:buSzPts val="900"/>
              <a:buFont typeface="Arial"/>
              <a:buNone/>
              <a:defRPr sz="900"/>
            </a:lvl8pPr>
            <a:lvl9pPr indent="-228600" lvl="8" marL="4114800" algn="l">
              <a:spcBef>
                <a:spcPts val="180"/>
              </a:spcBef>
              <a:spcAft>
                <a:spcPts val="0"/>
              </a:spcAft>
              <a:buClr>
                <a:srgbClr val="000000"/>
              </a:buClr>
              <a:buSzPts val="900"/>
              <a:buFont typeface="Arial"/>
              <a:buNone/>
              <a:defRPr sz="900"/>
            </a:lvl9pPr>
          </a:lstStyle>
          <a:p/>
        </p:txBody>
      </p:sp>
      <p:sp>
        <p:nvSpPr>
          <p:cNvPr id="71" name="Google Shape;71;p10"/>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6096000"/>
            <a:ext cx="9144000" cy="762000"/>
            <a:chOff x="0" y="3840"/>
            <a:chExt cx="5760" cy="480"/>
          </a:xfrm>
        </p:grpSpPr>
        <p:sp>
          <p:nvSpPr>
            <p:cNvPr id="11" name="Google Shape;11;p1"/>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sp>
          <p:nvSpPr>
            <p:cNvPr id="12" name="Google Shape;12;p1"/>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grpSp>
      <p:sp>
        <p:nvSpPr>
          <p:cNvPr id="13" name="Google Shape;13;p1"/>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1pPr>
            <a:lvl2pPr lvl="1"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2pPr>
            <a:lvl3pPr lvl="2"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3pPr>
            <a:lvl4pPr lvl="3"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4pPr>
            <a:lvl5pPr lvl="4"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5pPr>
            <a:lvl6pPr lvl="5"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6pPr>
            <a:lvl7pPr lvl="6"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7pPr>
            <a:lvl8pPr lvl="7"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8pPr>
            <a:lvl9pPr lvl="8" marR="0" rtl="0" algn="l">
              <a:spcBef>
                <a:spcPts val="0"/>
              </a:spcBef>
              <a:spcAft>
                <a:spcPts val="0"/>
              </a:spcAft>
              <a:buSzPts val="1400"/>
              <a:buNone/>
              <a:defRPr b="1" i="0" sz="2400" u="none" cap="none" strike="noStrike">
                <a:solidFill>
                  <a:srgbClr val="822433"/>
                </a:solidFill>
                <a:latin typeface="Arial"/>
                <a:ea typeface="Arial"/>
                <a:cs typeface="Arial"/>
                <a:sym typeface="Arial"/>
              </a:defRPr>
            </a:lvl9pPr>
          </a:lstStyle>
          <a:p/>
        </p:txBody>
      </p:sp>
      <p:sp>
        <p:nvSpPr>
          <p:cNvPr id="14" name="Google Shape;14;p1"/>
          <p:cNvSpPr txBox="1"/>
          <p:nvPr>
            <p:ph idx="1" type="body"/>
          </p:nvPr>
        </p:nvSpPr>
        <p:spPr>
          <a:xfrm>
            <a:off x="1116012" y="1752600"/>
            <a:ext cx="7559675" cy="41148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822433"/>
              </a:buClr>
              <a:buSzPts val="2400"/>
              <a:buFont typeface="Arial"/>
              <a:buChar char="•"/>
              <a:defRPr b="0" i="0" sz="2400" u="none" cap="none" strike="noStrike">
                <a:solidFill>
                  <a:srgbClr val="000000"/>
                </a:solidFill>
                <a:latin typeface="Arial"/>
                <a:ea typeface="Arial"/>
                <a:cs typeface="Arial"/>
                <a:sym typeface="Arial"/>
              </a:defRPr>
            </a:lvl1pPr>
            <a:lvl2pPr indent="-355600" lvl="1" marL="914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30200" lvl="2" marL="1371600" marR="0" rtl="0" algn="l">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3pPr>
            <a:lvl4pPr indent="-317500" lvl="3" marL="1828800" marR="0" rtl="0" algn="l">
              <a:spcBef>
                <a:spcPts val="28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04800" lvl="4" marL="2286000"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5" name="Google Shape;15;p1"/>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9pPr>
          </a:lstStyle>
          <a:p/>
        </p:txBody>
      </p:sp>
      <p:sp>
        <p:nvSpPr>
          <p:cNvPr id="16" name="Google Shape;16;p1"/>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900" u="none" cap="none" strike="noStrike">
                <a:solidFill>
                  <a:schemeClr val="lt1"/>
                </a:solidFill>
                <a:latin typeface="Arial"/>
                <a:ea typeface="Arial"/>
                <a:cs typeface="Arial"/>
                <a:sym typeface="Arial"/>
              </a:defRPr>
            </a:lvl9pPr>
          </a:lstStyle>
          <a:p/>
        </p:txBody>
      </p:sp>
      <p:sp>
        <p:nvSpPr>
          <p:cNvPr id="17" name="Google Shape;17;p1"/>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strix.model.in.tum.de/tr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108" name="Shape 108"/>
        <p:cNvGrpSpPr/>
        <p:nvPr/>
      </p:nvGrpSpPr>
      <p:grpSpPr>
        <a:xfrm>
          <a:off x="0" y="0"/>
          <a:ext cx="0" cy="0"/>
          <a:chOff x="0" y="0"/>
          <a:chExt cx="0" cy="0"/>
        </a:xfrm>
      </p:grpSpPr>
      <p:sp>
        <p:nvSpPr>
          <p:cNvPr id="109" name="Google Shape;109;p16"/>
          <p:cNvSpPr txBox="1"/>
          <p:nvPr>
            <p:ph idx="1" type="subTitle"/>
          </p:nvPr>
        </p:nvSpPr>
        <p:spPr>
          <a:xfrm>
            <a:off x="2243137" y="795337"/>
            <a:ext cx="6138862"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400"/>
              <a:buFont typeface="Arial"/>
              <a:buNone/>
            </a:pPr>
            <a:r>
              <a:t/>
            </a:r>
            <a:endParaRPr/>
          </a:p>
        </p:txBody>
      </p:sp>
      <p:grpSp>
        <p:nvGrpSpPr>
          <p:cNvPr id="110" name="Google Shape;110;p16"/>
          <p:cNvGrpSpPr/>
          <p:nvPr/>
        </p:nvGrpSpPr>
        <p:grpSpPr>
          <a:xfrm>
            <a:off x="-9525" y="0"/>
            <a:ext cx="9153525" cy="6858000"/>
            <a:chOff x="-6" y="0"/>
            <a:chExt cx="5766" cy="4320"/>
          </a:xfrm>
        </p:grpSpPr>
        <p:sp>
          <p:nvSpPr>
            <p:cNvPr id="111" name="Google Shape;111;p16"/>
            <p:cNvSpPr txBox="1"/>
            <p:nvPr/>
          </p:nvSpPr>
          <p:spPr>
            <a:xfrm>
              <a:off x="-6" y="0"/>
              <a:ext cx="5760" cy="2160"/>
            </a:xfrm>
            <a:prstGeom prst="rect">
              <a:avLst/>
            </a:prstGeom>
            <a:solidFill>
              <a:srgbClr val="C0CE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900" u="none">
                <a:solidFill>
                  <a:schemeClr val="lt1"/>
                </a:solidFill>
                <a:latin typeface="Arial"/>
                <a:ea typeface="Arial"/>
                <a:cs typeface="Arial"/>
                <a:sym typeface="Arial"/>
              </a:endParaRPr>
            </a:p>
          </p:txBody>
        </p:sp>
        <p:pic>
          <p:nvPicPr>
            <p:cNvPr descr="Immagineppt" id="112" name="Google Shape;112;p16"/>
            <p:cNvPicPr preferRelativeResize="0"/>
            <p:nvPr/>
          </p:nvPicPr>
          <p:blipFill rotWithShape="1">
            <a:blip r:embed="rId3">
              <a:alphaModFix/>
            </a:blip>
            <a:srcRect b="0" l="0" r="0" t="0"/>
            <a:stretch/>
          </p:blipFill>
          <p:spPr>
            <a:xfrm>
              <a:off x="0" y="1728"/>
              <a:ext cx="5760" cy="2592"/>
            </a:xfrm>
            <a:prstGeom prst="rect">
              <a:avLst/>
            </a:prstGeom>
            <a:noFill/>
            <a:ln>
              <a:noFill/>
            </a:ln>
          </p:spPr>
        </p:pic>
      </p:grpSp>
      <p:sp>
        <p:nvSpPr>
          <p:cNvPr id="113" name="Google Shape;113;p16"/>
          <p:cNvSpPr txBox="1"/>
          <p:nvPr>
            <p:ph type="ctrTitle"/>
          </p:nvPr>
        </p:nvSpPr>
        <p:spPr>
          <a:xfrm>
            <a:off x="2264563" y="533400"/>
            <a:ext cx="6096000" cy="107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sz="3000"/>
              <a:t>Program Synthesis through Generalized Planning</a:t>
            </a:r>
            <a:endParaRPr sz="3000"/>
          </a:p>
        </p:txBody>
      </p:sp>
      <p:sp>
        <p:nvSpPr>
          <p:cNvPr id="114" name="Google Shape;114;p16"/>
          <p:cNvSpPr txBox="1"/>
          <p:nvPr/>
        </p:nvSpPr>
        <p:spPr>
          <a:xfrm>
            <a:off x="465575" y="5467200"/>
            <a:ext cx="73485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FFFFFF"/>
                </a:solidFill>
              </a:rPr>
              <a:t>Edoardo Cicero</a:t>
            </a:r>
            <a:endParaRPr sz="1600">
              <a:solidFill>
                <a:srgbClr val="FFFFFF"/>
              </a:solidFill>
            </a:endParaRPr>
          </a:p>
          <a:p>
            <a:pPr indent="0" lvl="0" marL="0" rtl="0" algn="l">
              <a:spcBef>
                <a:spcPts val="0"/>
              </a:spcBef>
              <a:spcAft>
                <a:spcPts val="0"/>
              </a:spcAft>
              <a:buNone/>
            </a:pPr>
            <a:r>
              <a:rPr lang="en-US" sz="1600">
                <a:solidFill>
                  <a:srgbClr val="FFFFFF"/>
                </a:solidFill>
              </a:rPr>
              <a:t>Daniele Giunta</a:t>
            </a:r>
            <a:endParaRPr sz="1600">
              <a:solidFill>
                <a:srgbClr val="FFFFFF"/>
              </a:solidFill>
            </a:endParaRPr>
          </a:p>
          <a:p>
            <a:pPr indent="0" lvl="0" marL="0" rtl="0" algn="l">
              <a:spcBef>
                <a:spcPts val="0"/>
              </a:spcBef>
              <a:spcAft>
                <a:spcPts val="0"/>
              </a:spcAft>
              <a:buNone/>
            </a:pPr>
            <a:r>
              <a:rPr lang="en-US" sz="1600">
                <a:solidFill>
                  <a:srgbClr val="FFFFFF"/>
                </a:solidFill>
              </a:rPr>
              <a:t>Luca Pierdicca</a:t>
            </a:r>
            <a:endParaRPr sz="1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217" name="Google Shape;217;p25"/>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218" name="Google Shape;218;p25"/>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219" name="Google Shape;219;p25"/>
          <p:cNvSpPr txBox="1"/>
          <p:nvPr>
            <p:ph type="title"/>
          </p:nvPr>
        </p:nvSpPr>
        <p:spPr>
          <a:xfrm>
            <a:off x="8874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Formalization of the task</a:t>
            </a:r>
            <a:endParaRPr>
              <a:latin typeface="Roboto"/>
              <a:ea typeface="Roboto"/>
              <a:cs typeface="Roboto"/>
              <a:sym typeface="Roboto"/>
            </a:endParaRPr>
          </a:p>
        </p:txBody>
      </p:sp>
      <p:sp>
        <p:nvSpPr>
          <p:cNvPr id="220" name="Google Shape;220;p25"/>
          <p:cNvSpPr txBox="1"/>
          <p:nvPr>
            <p:ph idx="1" type="body"/>
          </p:nvPr>
        </p:nvSpPr>
        <p:spPr>
          <a:xfrm>
            <a:off x="861925" y="990675"/>
            <a:ext cx="8169600" cy="500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40"/>
              </a:spcBef>
              <a:spcAft>
                <a:spcPts val="0"/>
              </a:spcAft>
              <a:buNone/>
            </a:pPr>
            <a:r>
              <a:rPr lang="en-US" sz="1400">
                <a:latin typeface="Roboto"/>
                <a:ea typeface="Roboto"/>
                <a:cs typeface="Roboto"/>
                <a:sym typeface="Roboto"/>
              </a:rPr>
              <a:t>Represent</a:t>
            </a:r>
            <a:r>
              <a:rPr lang="en-US" sz="1800">
                <a:latin typeface="Roboto"/>
                <a:ea typeface="Roboto"/>
                <a:cs typeface="Roboto"/>
                <a:sym typeface="Roboto"/>
              </a:rPr>
              <a:t> </a:t>
            </a:r>
            <a:r>
              <a:rPr lang="en-US" sz="1400">
                <a:latin typeface="Roboto"/>
                <a:ea typeface="Roboto"/>
                <a:cs typeface="Roboto"/>
                <a:sym typeface="Roboto"/>
              </a:rPr>
              <a:t>Q</a:t>
            </a:r>
            <a:r>
              <a:rPr baseline="30000" lang="en-US" sz="1400">
                <a:latin typeface="Roboto"/>
                <a:ea typeface="Roboto"/>
                <a:cs typeface="Roboto"/>
                <a:sym typeface="Roboto"/>
              </a:rPr>
              <a:t>A </a:t>
            </a:r>
            <a:r>
              <a:rPr lang="en-US" sz="1400">
                <a:latin typeface="Roboto"/>
                <a:ea typeface="Roboto"/>
                <a:cs typeface="Roboto"/>
                <a:sym typeface="Roboto"/>
              </a:rPr>
              <a:t>in compact form by LTL formulas </a:t>
            </a:r>
            <a:br>
              <a:rPr lang="en-US" sz="1800">
                <a:latin typeface="Roboto"/>
                <a:ea typeface="Roboto"/>
                <a:cs typeface="Roboto"/>
                <a:sym typeface="Roboto"/>
              </a:rPr>
            </a:br>
            <a:r>
              <a:rPr lang="en-US" sz="1400">
                <a:latin typeface="Roboto"/>
                <a:ea typeface="Roboto"/>
                <a:cs typeface="Roboto"/>
                <a:sym typeface="Roboto"/>
              </a:rPr>
              <a:t>S</a:t>
            </a:r>
            <a:r>
              <a:rPr lang="en-US" sz="1400">
                <a:latin typeface="Roboto"/>
                <a:ea typeface="Roboto"/>
                <a:cs typeface="Roboto"/>
                <a:sym typeface="Roboto"/>
              </a:rPr>
              <a:t>ynthesize a policy that solves the following formula: </a:t>
            </a:r>
            <a:r>
              <a:rPr lang="en-US" sz="1400">
                <a:highlight>
                  <a:srgbClr val="FFE599"/>
                </a:highlight>
                <a:latin typeface="Roboto"/>
                <a:ea typeface="Roboto"/>
                <a:cs typeface="Roboto"/>
                <a:sym typeface="Roboto"/>
              </a:rPr>
              <a:t>D ∧ ((E </a:t>
            </a:r>
            <a:r>
              <a:rPr lang="en-US" sz="1400">
                <a:highlight>
                  <a:srgbClr val="FFE599"/>
                </a:highlight>
                <a:latin typeface="Roboto"/>
                <a:ea typeface="Roboto"/>
                <a:cs typeface="Roboto"/>
                <a:sym typeface="Roboto"/>
              </a:rPr>
              <a:t>∧ F) </a:t>
            </a:r>
            <a:r>
              <a:rPr lang="en-US" sz="1400">
                <a:highlight>
                  <a:srgbClr val="FFE599"/>
                </a:highlight>
                <a:latin typeface="Roboto"/>
                <a:ea typeface="Roboto"/>
                <a:cs typeface="Roboto"/>
                <a:sym typeface="Roboto"/>
              </a:rPr>
              <a:t>⊃ G)</a:t>
            </a:r>
            <a:r>
              <a:rPr lang="en-US" sz="1400">
                <a:latin typeface="Roboto"/>
                <a:ea typeface="Roboto"/>
                <a:cs typeface="Roboto"/>
                <a:sym typeface="Roboto"/>
              </a:rPr>
              <a:t> </a:t>
            </a:r>
            <a:r>
              <a:rPr lang="en-US" sz="1200">
                <a:latin typeface="Roboto"/>
                <a:ea typeface="Roboto"/>
                <a:cs typeface="Roboto"/>
                <a:sym typeface="Roboto"/>
              </a:rPr>
              <a:t>(1)</a:t>
            </a:r>
            <a:endParaRPr sz="1200">
              <a:latin typeface="Roboto"/>
              <a:ea typeface="Roboto"/>
              <a:cs typeface="Roboto"/>
              <a:sym typeface="Roboto"/>
            </a:endParaRPr>
          </a:p>
          <a:p>
            <a:pPr indent="0" lvl="0" marL="0" rtl="0" algn="l">
              <a:lnSpc>
                <a:spcPct val="100000"/>
              </a:lnSpc>
              <a:spcBef>
                <a:spcPts val="440"/>
              </a:spcBef>
              <a:spcAft>
                <a:spcPts val="0"/>
              </a:spcAft>
              <a:buNone/>
            </a:pPr>
            <a:r>
              <a:t/>
            </a:r>
            <a:endParaRPr sz="1200">
              <a:latin typeface="Roboto"/>
              <a:ea typeface="Roboto"/>
              <a:cs typeface="Roboto"/>
              <a:sym typeface="Roboto"/>
            </a:endParaRPr>
          </a:p>
          <a:p>
            <a:pPr indent="-317500" lvl="0" marL="457200" rtl="0" algn="l">
              <a:spcBef>
                <a:spcPts val="440"/>
              </a:spcBef>
              <a:spcAft>
                <a:spcPts val="0"/>
              </a:spcAft>
              <a:buClr>
                <a:schemeClr val="dk1"/>
              </a:buClr>
              <a:buSzPts val="1400"/>
              <a:buFont typeface="Roboto"/>
              <a:buChar char="•"/>
            </a:pPr>
            <a:r>
              <a:rPr lang="en-US" sz="1400">
                <a:latin typeface="Roboto"/>
                <a:ea typeface="Roboto"/>
                <a:cs typeface="Roboto"/>
                <a:sym typeface="Roboto"/>
              </a:rPr>
              <a:t>D,E,F,G are all LTL formulas composed of propositions encoding actions and observations in Q</a:t>
            </a:r>
            <a:r>
              <a:rPr baseline="30000" lang="en-US" sz="1400">
                <a:latin typeface="Roboto"/>
                <a:ea typeface="Roboto"/>
                <a:cs typeface="Roboto"/>
                <a:sym typeface="Roboto"/>
              </a:rPr>
              <a:t>A</a:t>
            </a:r>
            <a:endParaRPr baseline="30000" sz="1400">
              <a:latin typeface="Roboto"/>
              <a:ea typeface="Roboto"/>
              <a:cs typeface="Roboto"/>
              <a:sym typeface="Roboto"/>
            </a:endParaRPr>
          </a:p>
          <a:p>
            <a:pPr indent="0" lvl="0" marL="0" rtl="0" algn="l">
              <a:spcBef>
                <a:spcPts val="440"/>
              </a:spcBef>
              <a:spcAft>
                <a:spcPts val="0"/>
              </a:spcAft>
              <a:buNone/>
            </a:pPr>
            <a:br>
              <a:rPr lang="en-US" sz="1400">
                <a:latin typeface="Roboto"/>
                <a:ea typeface="Roboto"/>
                <a:cs typeface="Roboto"/>
                <a:sym typeface="Roboto"/>
              </a:rPr>
            </a:br>
            <a:r>
              <a:rPr lang="en-US" sz="1400">
                <a:latin typeface="Roboto"/>
                <a:ea typeface="Roboto"/>
                <a:cs typeface="Roboto"/>
                <a:sym typeface="Roboto"/>
              </a:rPr>
              <a:t>D: </a:t>
            </a:r>
            <a:endParaRPr sz="1400">
              <a:latin typeface="Roboto"/>
              <a:ea typeface="Roboto"/>
              <a:cs typeface="Roboto"/>
              <a:sym typeface="Roboto"/>
            </a:endParaRPr>
          </a:p>
          <a:p>
            <a:pPr indent="457200" lvl="0" marL="0" rtl="0" algn="l">
              <a:spcBef>
                <a:spcPts val="0"/>
              </a:spcBef>
              <a:spcAft>
                <a:spcPts val="0"/>
              </a:spcAft>
              <a:buNone/>
            </a:pPr>
            <a:r>
              <a:rPr lang="en-US" sz="1400">
                <a:latin typeface="Roboto"/>
                <a:ea typeface="Roboto"/>
                <a:cs typeface="Roboto"/>
                <a:sym typeface="Roboto"/>
              </a:rPr>
              <a:t>-action preconditions</a:t>
            </a:r>
            <a:endParaRPr sz="1400">
              <a:latin typeface="Roboto"/>
              <a:ea typeface="Roboto"/>
              <a:cs typeface="Roboto"/>
              <a:sym typeface="Roboto"/>
            </a:endParaRPr>
          </a:p>
          <a:p>
            <a:pPr indent="457200" lvl="0" marL="0" rtl="0" algn="l">
              <a:spcBef>
                <a:spcPts val="0"/>
              </a:spcBef>
              <a:spcAft>
                <a:spcPts val="0"/>
              </a:spcAft>
              <a:buNone/>
            </a:pPr>
            <a:r>
              <a:rPr lang="en-US" sz="1400">
                <a:latin typeface="Roboto"/>
                <a:ea typeface="Roboto"/>
                <a:cs typeface="Roboto"/>
                <a:sym typeface="Roboto"/>
              </a:rPr>
              <a:t>-requirement on doing exactly one action at a time</a:t>
            </a:r>
            <a:endParaRPr sz="1400">
              <a:latin typeface="Roboto"/>
              <a:ea typeface="Roboto"/>
              <a:cs typeface="Roboto"/>
              <a:sym typeface="Roboto"/>
            </a:endParaRPr>
          </a:p>
          <a:p>
            <a:pPr indent="457200" lvl="0" marL="0" rtl="0" algn="l">
              <a:spcBef>
                <a:spcPts val="0"/>
              </a:spcBef>
              <a:spcAft>
                <a:spcPts val="0"/>
              </a:spcAft>
              <a:buNone/>
            </a:pPr>
            <a:r>
              <a:rPr lang="en-US" sz="1400">
                <a:latin typeface="Roboto"/>
                <a:ea typeface="Roboto"/>
                <a:cs typeface="Roboto"/>
                <a:sym typeface="Roboto"/>
              </a:rPr>
              <a:t>-once the action </a:t>
            </a:r>
            <a:r>
              <a:rPr i="1" lang="en-US" sz="1400">
                <a:latin typeface="Roboto"/>
                <a:ea typeface="Roboto"/>
                <a:cs typeface="Roboto"/>
                <a:sym typeface="Roboto"/>
              </a:rPr>
              <a:t>stop </a:t>
            </a:r>
            <a:r>
              <a:rPr lang="en-US" sz="1400">
                <a:latin typeface="Roboto"/>
                <a:ea typeface="Roboto"/>
                <a:cs typeface="Roboto"/>
                <a:sym typeface="Roboto"/>
              </a:rPr>
              <a:t>is executed, it is the only applicable action</a:t>
            </a:r>
            <a:endParaRPr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E:</a:t>
            </a:r>
            <a:endParaRPr sz="1400">
              <a:latin typeface="Roboto"/>
              <a:ea typeface="Roboto"/>
              <a:cs typeface="Roboto"/>
              <a:sym typeface="Roboto"/>
            </a:endParaRPr>
          </a:p>
          <a:p>
            <a:pPr indent="457200" lvl="0" marL="0" rtl="0" algn="l">
              <a:spcBef>
                <a:spcPts val="0"/>
              </a:spcBef>
              <a:spcAft>
                <a:spcPts val="0"/>
              </a:spcAft>
              <a:buNone/>
            </a:pPr>
            <a:r>
              <a:rPr lang="en-US" sz="1400">
                <a:latin typeface="Roboto"/>
                <a:ea typeface="Roboto"/>
                <a:cs typeface="Roboto"/>
                <a:sym typeface="Roboto"/>
              </a:rPr>
              <a:t>-initial conditions</a:t>
            </a:r>
            <a:endParaRPr sz="1400">
              <a:latin typeface="Roboto"/>
              <a:ea typeface="Roboto"/>
              <a:cs typeface="Roboto"/>
              <a:sym typeface="Roboto"/>
            </a:endParaRPr>
          </a:p>
          <a:p>
            <a:pPr indent="457200" lvl="0" marL="0" rtl="0" algn="l">
              <a:spcBef>
                <a:spcPts val="0"/>
              </a:spcBef>
              <a:spcAft>
                <a:spcPts val="0"/>
              </a:spcAft>
              <a:buNone/>
            </a:pPr>
            <a:r>
              <a:rPr lang="en-US" sz="1400">
                <a:latin typeface="Roboto"/>
                <a:ea typeface="Roboto"/>
                <a:cs typeface="Roboto"/>
                <a:sym typeface="Roboto"/>
              </a:rPr>
              <a:t>-action effects</a:t>
            </a:r>
            <a:endParaRPr sz="1400">
              <a:latin typeface="Roboto"/>
              <a:ea typeface="Roboto"/>
              <a:cs typeface="Roboto"/>
              <a:sym typeface="Roboto"/>
            </a:endParaRPr>
          </a:p>
          <a:p>
            <a:pPr indent="457200" lvl="0" marL="0" rtl="0" algn="l">
              <a:spcBef>
                <a:spcPts val="0"/>
              </a:spcBef>
              <a:spcAft>
                <a:spcPts val="0"/>
              </a:spcAft>
              <a:buNone/>
            </a:pPr>
            <a:r>
              <a:rPr lang="en-US" sz="1400">
                <a:latin typeface="Roboto"/>
                <a:ea typeface="Roboto"/>
                <a:cs typeface="Roboto"/>
                <a:sym typeface="Roboto"/>
              </a:rPr>
              <a:t>-frame axioms (i.e. persistence)</a:t>
            </a:r>
            <a:endParaRPr sz="1400">
              <a:latin typeface="Roboto"/>
              <a:ea typeface="Roboto"/>
              <a:cs typeface="Roboto"/>
              <a:sym typeface="Roboto"/>
            </a:endParaRPr>
          </a:p>
          <a:p>
            <a:pPr indent="0" lvl="0" marL="0" rtl="0" algn="l">
              <a:spcBef>
                <a:spcPts val="0"/>
              </a:spcBef>
              <a:spcAft>
                <a:spcPts val="0"/>
              </a:spcAft>
              <a:buNone/>
            </a:pPr>
            <a:r>
              <a:rPr lang="en-US" sz="1400">
                <a:latin typeface="Roboto"/>
                <a:ea typeface="Roboto"/>
                <a:cs typeface="Roboto"/>
                <a:sym typeface="Roboto"/>
              </a:rPr>
              <a:t>F:</a:t>
            </a:r>
            <a:endParaRPr sz="1400">
              <a:latin typeface="Roboto"/>
              <a:ea typeface="Roboto"/>
              <a:cs typeface="Roboto"/>
              <a:sym typeface="Roboto"/>
            </a:endParaRPr>
          </a:p>
          <a:p>
            <a:pPr indent="0" lvl="0" marL="457200" rtl="0" algn="l">
              <a:spcBef>
                <a:spcPts val="0"/>
              </a:spcBef>
              <a:spcAft>
                <a:spcPts val="0"/>
              </a:spcAft>
              <a:buNone/>
            </a:pPr>
            <a:r>
              <a:rPr lang="en-US" sz="1400">
                <a:latin typeface="Roboto"/>
                <a:ea typeface="Roboto"/>
                <a:cs typeface="Roboto"/>
                <a:sym typeface="Roboto"/>
              </a:rPr>
              <a:t>-fairness constraints (“if something is attempted/requested infinitely often, then it will be successful/allocated infinitely often”)</a:t>
            </a:r>
            <a:endParaRPr sz="1400">
              <a:latin typeface="Roboto"/>
              <a:ea typeface="Roboto"/>
              <a:cs typeface="Roboto"/>
              <a:sym typeface="Roboto"/>
            </a:endParaRPr>
          </a:p>
          <a:p>
            <a:pPr indent="0" lvl="0" marL="0" rtl="0" algn="l">
              <a:spcBef>
                <a:spcPts val="0"/>
              </a:spcBef>
              <a:spcAft>
                <a:spcPts val="0"/>
              </a:spcAft>
              <a:buNone/>
            </a:pPr>
            <a:r>
              <a:rPr lang="en-US" sz="1400">
                <a:latin typeface="Roboto"/>
                <a:ea typeface="Roboto"/>
                <a:cs typeface="Roboto"/>
                <a:sym typeface="Roboto"/>
              </a:rPr>
              <a:t>G:</a:t>
            </a:r>
            <a:endParaRPr sz="1400">
              <a:latin typeface="Roboto"/>
              <a:ea typeface="Roboto"/>
              <a:cs typeface="Roboto"/>
              <a:sym typeface="Roboto"/>
            </a:endParaRPr>
          </a:p>
          <a:p>
            <a:pPr indent="457200" lvl="0" marL="0" rtl="0" algn="l">
              <a:spcBef>
                <a:spcPts val="0"/>
              </a:spcBef>
              <a:spcAft>
                <a:spcPts val="0"/>
              </a:spcAft>
              <a:buNone/>
            </a:pPr>
            <a:r>
              <a:rPr lang="en-US" sz="1400">
                <a:latin typeface="Roboto"/>
                <a:ea typeface="Roboto"/>
                <a:cs typeface="Roboto"/>
                <a:sym typeface="Roboto"/>
              </a:rPr>
              <a:t>-goal constraints</a:t>
            </a:r>
            <a:endParaRPr baseline="30000"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rPr b="1" lang="en-US" sz="1400">
                <a:latin typeface="Roboto"/>
                <a:ea typeface="Roboto"/>
                <a:cs typeface="Roboto"/>
                <a:sym typeface="Roboto"/>
              </a:rPr>
              <a:t>Th. </a:t>
            </a:r>
            <a:r>
              <a:rPr i="1" lang="en-US" sz="1400">
                <a:latin typeface="Roboto"/>
                <a:ea typeface="Roboto"/>
                <a:cs typeface="Roboto"/>
                <a:sym typeface="Roboto"/>
              </a:rPr>
              <a:t>Every policy that solves the LTL synthesis problem for the formula </a:t>
            </a:r>
            <a:r>
              <a:rPr i="1" lang="en-US" sz="1200">
                <a:latin typeface="Roboto"/>
                <a:ea typeface="Roboto"/>
                <a:cs typeface="Roboto"/>
                <a:sym typeface="Roboto"/>
              </a:rPr>
              <a:t>(1)</a:t>
            </a:r>
            <a:r>
              <a:rPr i="1" lang="en-US" sz="1400">
                <a:latin typeface="Roboto"/>
                <a:ea typeface="Roboto"/>
                <a:cs typeface="Roboto"/>
                <a:sym typeface="Roboto"/>
              </a:rPr>
              <a:t> solves </a:t>
            </a:r>
            <a:r>
              <a:rPr b="1" i="1" lang="en-US" sz="1400">
                <a:latin typeface="Roboto"/>
                <a:ea typeface="Roboto"/>
                <a:cs typeface="Roboto"/>
                <a:sym typeface="Roboto"/>
              </a:rPr>
              <a:t>Q</a:t>
            </a:r>
            <a:r>
              <a:rPr i="1" lang="en-US" sz="1400">
                <a:latin typeface="Roboto"/>
                <a:ea typeface="Roboto"/>
                <a:cs typeface="Roboto"/>
                <a:sym typeface="Roboto"/>
              </a:rPr>
              <a:t> </a:t>
            </a:r>
            <a:endParaRPr b="1" i="1" sz="1400">
              <a:latin typeface="Roboto"/>
              <a:ea typeface="Roboto"/>
              <a:cs typeface="Roboto"/>
              <a:sym typeface="Roboto"/>
            </a:endParaRPr>
          </a:p>
          <a:p>
            <a:pPr indent="0" lvl="0" marL="457200" rtl="0" algn="l">
              <a:spcBef>
                <a:spcPts val="440"/>
              </a:spcBef>
              <a:spcAft>
                <a:spcPts val="0"/>
              </a:spcAft>
              <a:buNone/>
            </a:pPr>
            <a:r>
              <a:t/>
            </a:r>
            <a:endParaRPr sz="14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sp>
        <p:nvSpPr>
          <p:cNvPr id="227" name="Google Shape;227;p26"/>
          <p:cNvSpPr txBox="1"/>
          <p:nvPr>
            <p:ph type="title"/>
          </p:nvPr>
        </p:nvSpPr>
        <p:spPr>
          <a:xfrm>
            <a:off x="8874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Solving the program synthesis task</a:t>
            </a:r>
            <a:endParaRPr>
              <a:latin typeface="Roboto"/>
              <a:ea typeface="Roboto"/>
              <a:cs typeface="Roboto"/>
              <a:sym typeface="Roboto"/>
            </a:endParaRPr>
          </a:p>
        </p:txBody>
      </p:sp>
      <p:sp>
        <p:nvSpPr>
          <p:cNvPr id="228" name="Google Shape;228;p26"/>
          <p:cNvSpPr txBox="1"/>
          <p:nvPr>
            <p:ph idx="1" type="body"/>
          </p:nvPr>
        </p:nvSpPr>
        <p:spPr>
          <a:xfrm>
            <a:off x="861925" y="990675"/>
            <a:ext cx="8169600" cy="500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40"/>
              </a:spcBef>
              <a:spcAft>
                <a:spcPts val="0"/>
              </a:spcAft>
              <a:buNone/>
            </a:pPr>
            <a:r>
              <a:rPr lang="en-US" sz="1400">
                <a:latin typeface="Roboto"/>
                <a:ea typeface="Roboto"/>
                <a:cs typeface="Roboto"/>
                <a:sym typeface="Roboto"/>
              </a:rPr>
              <a:t>Given a description of a programming task T</a:t>
            </a:r>
            <a:endParaRPr sz="1200">
              <a:latin typeface="Roboto"/>
              <a:ea typeface="Roboto"/>
              <a:cs typeface="Roboto"/>
              <a:sym typeface="Roboto"/>
            </a:endParaRPr>
          </a:p>
          <a:p>
            <a:pPr indent="0" lvl="0" marL="0" rtl="0" algn="l">
              <a:lnSpc>
                <a:spcPct val="100000"/>
              </a:lnSpc>
              <a:spcBef>
                <a:spcPts val="440"/>
              </a:spcBef>
              <a:spcAft>
                <a:spcPts val="0"/>
              </a:spcAft>
              <a:buNone/>
            </a:pPr>
            <a:r>
              <a:t/>
            </a:r>
            <a:endParaRPr sz="1200">
              <a:latin typeface="Roboto"/>
              <a:ea typeface="Roboto"/>
              <a:cs typeface="Roboto"/>
              <a:sym typeface="Roboto"/>
            </a:endParaRPr>
          </a:p>
          <a:p>
            <a:pPr indent="-317500" lvl="0" marL="457200" rtl="0" algn="l">
              <a:lnSpc>
                <a:spcPct val="100000"/>
              </a:lnSpc>
              <a:spcBef>
                <a:spcPts val="0"/>
              </a:spcBef>
              <a:spcAft>
                <a:spcPts val="0"/>
              </a:spcAft>
              <a:buSzPts val="1400"/>
              <a:buFont typeface="Roboto"/>
              <a:buAutoNum type="arabicPeriod"/>
            </a:pPr>
            <a:r>
              <a:rPr lang="en-US" sz="1400">
                <a:latin typeface="Roboto"/>
                <a:ea typeface="Roboto"/>
                <a:cs typeface="Roboto"/>
                <a:sym typeface="Roboto"/>
              </a:rPr>
              <a:t>Think of T as a generalized problem </a:t>
            </a:r>
            <a:r>
              <a:rPr b="1" lang="en-US" sz="1400">
                <a:latin typeface="Roboto"/>
                <a:ea typeface="Roboto"/>
                <a:cs typeface="Roboto"/>
                <a:sym typeface="Roboto"/>
              </a:rPr>
              <a:t>Q</a:t>
            </a:r>
            <a:r>
              <a:rPr b="1" baseline="-25000" lang="en-US" sz="1400">
                <a:latin typeface="Roboto"/>
                <a:ea typeface="Roboto"/>
                <a:cs typeface="Roboto"/>
                <a:sym typeface="Roboto"/>
              </a:rPr>
              <a:t>T </a:t>
            </a:r>
            <a:r>
              <a:rPr lang="en-US" sz="1400">
                <a:latin typeface="Roboto"/>
                <a:ea typeface="Roboto"/>
                <a:cs typeface="Roboto"/>
                <a:sym typeface="Roboto"/>
              </a:rPr>
              <a:t>and single out the </a:t>
            </a:r>
            <a:r>
              <a:rPr b="1" lang="en-US" sz="1400">
                <a:latin typeface="Roboto"/>
                <a:ea typeface="Roboto"/>
                <a:cs typeface="Roboto"/>
                <a:sym typeface="Roboto"/>
              </a:rPr>
              <a:t>actions</a:t>
            </a:r>
            <a:r>
              <a:rPr lang="en-US" sz="1400">
                <a:latin typeface="Roboto"/>
                <a:ea typeface="Roboto"/>
                <a:cs typeface="Roboto"/>
                <a:sym typeface="Roboto"/>
              </a:rPr>
              <a:t> and </a:t>
            </a:r>
            <a:r>
              <a:rPr b="1" lang="en-US" sz="1400">
                <a:latin typeface="Roboto"/>
                <a:ea typeface="Roboto"/>
                <a:cs typeface="Roboto"/>
                <a:sym typeface="Roboto"/>
              </a:rPr>
              <a:t>observations</a:t>
            </a:r>
            <a:r>
              <a:rPr lang="en-US" sz="1400">
                <a:latin typeface="Roboto"/>
                <a:ea typeface="Roboto"/>
                <a:cs typeface="Roboto"/>
                <a:sym typeface="Roboto"/>
              </a:rPr>
              <a:t> that are common between the problem instances</a:t>
            </a:r>
            <a:endParaRPr sz="1400">
              <a:latin typeface="Roboto"/>
              <a:ea typeface="Roboto"/>
              <a:cs typeface="Roboto"/>
              <a:sym typeface="Roboto"/>
            </a:endParaRPr>
          </a:p>
          <a:p>
            <a:pPr indent="0" lvl="0" marL="457200" rtl="0" algn="l">
              <a:lnSpc>
                <a:spcPct val="100000"/>
              </a:lnSpc>
              <a:spcBef>
                <a:spcPts val="0"/>
              </a:spcBef>
              <a:spcAft>
                <a:spcPts val="0"/>
              </a:spcAft>
              <a:buNone/>
            </a:pPr>
            <a:r>
              <a:t/>
            </a:r>
            <a:endParaRPr sz="1400">
              <a:latin typeface="Roboto"/>
              <a:ea typeface="Roboto"/>
              <a:cs typeface="Roboto"/>
              <a:sym typeface="Roboto"/>
            </a:endParaRPr>
          </a:p>
          <a:p>
            <a:pPr indent="-317500" lvl="0" marL="457200" rtl="0" algn="l">
              <a:lnSpc>
                <a:spcPct val="100000"/>
              </a:lnSpc>
              <a:spcBef>
                <a:spcPts val="360"/>
              </a:spcBef>
              <a:spcAft>
                <a:spcPts val="0"/>
              </a:spcAft>
              <a:buSzPts val="1400"/>
              <a:buFont typeface="Roboto"/>
              <a:buAutoNum type="arabicPeriod"/>
            </a:pPr>
            <a:r>
              <a:rPr lang="en-US" sz="1400">
                <a:latin typeface="Roboto"/>
                <a:ea typeface="Roboto"/>
                <a:cs typeface="Roboto"/>
                <a:sym typeface="Roboto"/>
              </a:rPr>
              <a:t>Come up with </a:t>
            </a:r>
            <a:r>
              <a:rPr b="1" lang="en-US" sz="1400">
                <a:latin typeface="Roboto"/>
                <a:ea typeface="Roboto"/>
                <a:cs typeface="Roboto"/>
                <a:sym typeface="Roboto"/>
              </a:rPr>
              <a:t>fairness and goal constraints</a:t>
            </a:r>
            <a:r>
              <a:rPr lang="en-US" sz="1400">
                <a:latin typeface="Roboto"/>
                <a:ea typeface="Roboto"/>
                <a:cs typeface="Roboto"/>
                <a:sym typeface="Roboto"/>
              </a:rPr>
              <a:t> for the observation abstraction Q</a:t>
            </a:r>
            <a:r>
              <a:rPr b="1" baseline="30000" lang="en-US" sz="1400">
                <a:latin typeface="Roboto"/>
                <a:ea typeface="Roboto"/>
                <a:cs typeface="Roboto"/>
                <a:sym typeface="Roboto"/>
              </a:rPr>
              <a:t>A</a:t>
            </a:r>
            <a:r>
              <a:rPr b="1" baseline="-25000" lang="en-US" sz="1400">
                <a:latin typeface="Roboto"/>
                <a:ea typeface="Roboto"/>
                <a:cs typeface="Roboto"/>
                <a:sym typeface="Roboto"/>
              </a:rPr>
              <a:t>T</a:t>
            </a:r>
            <a:r>
              <a:rPr b="1" baseline="30000" lang="en-US" sz="1400">
                <a:latin typeface="Roboto"/>
                <a:ea typeface="Roboto"/>
                <a:cs typeface="Roboto"/>
                <a:sym typeface="Roboto"/>
              </a:rPr>
              <a:t> </a:t>
            </a:r>
            <a:r>
              <a:rPr b="1" lang="en-US" sz="1400">
                <a:latin typeface="Roboto"/>
                <a:ea typeface="Roboto"/>
                <a:cs typeface="Roboto"/>
                <a:sym typeface="Roboto"/>
              </a:rPr>
              <a:t> </a:t>
            </a:r>
            <a:r>
              <a:rPr lang="en-US" sz="1400">
                <a:latin typeface="Roboto"/>
                <a:ea typeface="Roboto"/>
                <a:cs typeface="Roboto"/>
                <a:sym typeface="Roboto"/>
              </a:rPr>
              <a:t>of </a:t>
            </a:r>
            <a:r>
              <a:rPr b="1" lang="en-US" sz="1400">
                <a:latin typeface="Roboto"/>
                <a:ea typeface="Roboto"/>
                <a:cs typeface="Roboto"/>
                <a:sym typeface="Roboto"/>
              </a:rPr>
              <a:t>Q</a:t>
            </a:r>
            <a:r>
              <a:rPr b="1" baseline="-25000" lang="en-US" sz="1400">
                <a:latin typeface="Roboto"/>
                <a:ea typeface="Roboto"/>
                <a:cs typeface="Roboto"/>
                <a:sym typeface="Roboto"/>
              </a:rPr>
              <a:t>T</a:t>
            </a:r>
            <a:r>
              <a:rPr b="1" lang="en-US" sz="1400">
                <a:latin typeface="Roboto"/>
                <a:ea typeface="Roboto"/>
                <a:cs typeface="Roboto"/>
                <a:sym typeface="Roboto"/>
              </a:rPr>
              <a:t> </a:t>
            </a:r>
            <a:endParaRPr b="1" sz="1400">
              <a:latin typeface="Roboto"/>
              <a:ea typeface="Roboto"/>
              <a:cs typeface="Roboto"/>
              <a:sym typeface="Roboto"/>
            </a:endParaRPr>
          </a:p>
          <a:p>
            <a:pPr indent="0" lvl="0" marL="457200" rtl="0" algn="l">
              <a:lnSpc>
                <a:spcPct val="100000"/>
              </a:lnSpc>
              <a:spcBef>
                <a:spcPts val="360"/>
              </a:spcBef>
              <a:spcAft>
                <a:spcPts val="0"/>
              </a:spcAft>
              <a:buNone/>
            </a:pPr>
            <a:r>
              <a:t/>
            </a:r>
            <a:endParaRPr b="1" sz="1400">
              <a:latin typeface="Roboto"/>
              <a:ea typeface="Roboto"/>
              <a:cs typeface="Roboto"/>
              <a:sym typeface="Roboto"/>
            </a:endParaRPr>
          </a:p>
          <a:p>
            <a:pPr indent="-317500" lvl="0" marL="457200" rtl="0" algn="l">
              <a:lnSpc>
                <a:spcPct val="100000"/>
              </a:lnSpc>
              <a:spcBef>
                <a:spcPts val="360"/>
              </a:spcBef>
              <a:spcAft>
                <a:spcPts val="0"/>
              </a:spcAft>
              <a:buSzPts val="1400"/>
              <a:buFont typeface="Roboto"/>
              <a:buAutoNum type="arabicPeriod"/>
            </a:pPr>
            <a:r>
              <a:rPr lang="en-US" sz="1400">
                <a:latin typeface="Roboto"/>
                <a:ea typeface="Roboto"/>
                <a:cs typeface="Roboto"/>
                <a:sym typeface="Roboto"/>
              </a:rPr>
              <a:t>Express the LTL formulas D, E, F, G that characterize Q</a:t>
            </a:r>
            <a:r>
              <a:rPr b="1" baseline="30000" lang="en-US" sz="1400">
                <a:latin typeface="Roboto"/>
                <a:ea typeface="Roboto"/>
                <a:cs typeface="Roboto"/>
                <a:sym typeface="Roboto"/>
              </a:rPr>
              <a:t>A</a:t>
            </a:r>
            <a:r>
              <a:rPr b="1" baseline="-25000" lang="en-US" sz="1400">
                <a:latin typeface="Roboto"/>
                <a:ea typeface="Roboto"/>
                <a:cs typeface="Roboto"/>
                <a:sym typeface="Roboto"/>
              </a:rPr>
              <a:t>T</a:t>
            </a:r>
            <a:r>
              <a:rPr b="1" baseline="30000" lang="en-US" sz="1400">
                <a:latin typeface="Roboto"/>
                <a:ea typeface="Roboto"/>
                <a:cs typeface="Roboto"/>
                <a:sym typeface="Roboto"/>
              </a:rPr>
              <a:t> </a:t>
            </a:r>
            <a:endParaRPr b="1" sz="1400">
              <a:latin typeface="Roboto"/>
              <a:ea typeface="Roboto"/>
              <a:cs typeface="Roboto"/>
              <a:sym typeface="Roboto"/>
            </a:endParaRPr>
          </a:p>
          <a:p>
            <a:pPr indent="0" lvl="0" marL="457200" rtl="0" algn="l">
              <a:lnSpc>
                <a:spcPct val="100000"/>
              </a:lnSpc>
              <a:spcBef>
                <a:spcPts val="360"/>
              </a:spcBef>
              <a:spcAft>
                <a:spcPts val="0"/>
              </a:spcAft>
              <a:buNone/>
            </a:pPr>
            <a:r>
              <a:t/>
            </a:r>
            <a:endParaRPr b="1" sz="1400">
              <a:latin typeface="Roboto"/>
              <a:ea typeface="Roboto"/>
              <a:cs typeface="Roboto"/>
              <a:sym typeface="Roboto"/>
            </a:endParaRPr>
          </a:p>
          <a:p>
            <a:pPr indent="-317500" lvl="0" marL="457200" rtl="0" algn="l">
              <a:spcBef>
                <a:spcPts val="360"/>
              </a:spcBef>
              <a:spcAft>
                <a:spcPts val="0"/>
              </a:spcAft>
              <a:buSzPts val="1400"/>
              <a:buFont typeface="Roboto"/>
              <a:buAutoNum type="arabicPeriod"/>
            </a:pPr>
            <a:r>
              <a:rPr lang="en-US" sz="1400">
                <a:latin typeface="Roboto"/>
                <a:ea typeface="Roboto"/>
                <a:cs typeface="Roboto"/>
                <a:sym typeface="Roboto"/>
              </a:rPr>
              <a:t>Automatically solve the LTL synthesis problem for the formula D ∧ ((E ∧ F) ⊃ G) and output a solution (controller/policy) </a:t>
            </a:r>
            <a:r>
              <a:rPr lang="en-US" sz="1800">
                <a:latin typeface="Roboto"/>
                <a:ea typeface="Roboto"/>
                <a:cs typeface="Roboto"/>
                <a:sym typeface="Roboto"/>
              </a:rPr>
              <a:t>𝜇 </a:t>
            </a:r>
            <a:r>
              <a:rPr lang="en-US" sz="1400">
                <a:latin typeface="Roboto"/>
                <a:ea typeface="Roboto"/>
                <a:cs typeface="Roboto"/>
                <a:sym typeface="Roboto"/>
              </a:rPr>
              <a:t>for</a:t>
            </a:r>
            <a:r>
              <a:rPr lang="en-US" sz="1800">
                <a:latin typeface="Roboto"/>
                <a:ea typeface="Roboto"/>
                <a:cs typeface="Roboto"/>
                <a:sym typeface="Roboto"/>
              </a:rPr>
              <a:t> </a:t>
            </a:r>
            <a:r>
              <a:rPr lang="en-US" sz="1400">
                <a:latin typeface="Roboto"/>
                <a:ea typeface="Roboto"/>
                <a:cs typeface="Roboto"/>
                <a:sym typeface="Roboto"/>
              </a:rPr>
              <a:t>Q</a:t>
            </a:r>
            <a:r>
              <a:rPr b="1" baseline="30000" lang="en-US" sz="1400">
                <a:latin typeface="Roboto"/>
                <a:ea typeface="Roboto"/>
                <a:cs typeface="Roboto"/>
                <a:sym typeface="Roboto"/>
              </a:rPr>
              <a:t>A</a:t>
            </a:r>
            <a:r>
              <a:rPr b="1" baseline="-25000" lang="en-US" sz="1400">
                <a:latin typeface="Roboto"/>
                <a:ea typeface="Roboto"/>
                <a:cs typeface="Roboto"/>
                <a:sym typeface="Roboto"/>
              </a:rPr>
              <a:t>T</a:t>
            </a:r>
            <a:r>
              <a:rPr b="1" baseline="30000" lang="en-US" sz="1400">
                <a:latin typeface="Roboto"/>
                <a:ea typeface="Roboto"/>
                <a:cs typeface="Roboto"/>
                <a:sym typeface="Roboto"/>
              </a:rPr>
              <a:t> </a:t>
            </a:r>
            <a:r>
              <a:rPr b="1" lang="en-US" sz="1400">
                <a:latin typeface="Roboto"/>
                <a:ea typeface="Roboto"/>
                <a:cs typeface="Roboto"/>
                <a:sym typeface="Roboto"/>
              </a:rPr>
              <a:t> </a:t>
            </a:r>
            <a:r>
              <a:rPr lang="en-US" sz="1400">
                <a:latin typeface="Roboto"/>
                <a:ea typeface="Roboto"/>
                <a:cs typeface="Roboto"/>
                <a:sym typeface="Roboto"/>
              </a:rPr>
              <a:t>if one exists</a:t>
            </a:r>
            <a:endParaRPr sz="1400">
              <a:latin typeface="Roboto"/>
              <a:ea typeface="Roboto"/>
              <a:cs typeface="Roboto"/>
              <a:sym typeface="Roboto"/>
            </a:endParaRPr>
          </a:p>
          <a:p>
            <a:pPr indent="0" lvl="0" marL="457200" rtl="0" algn="l">
              <a:spcBef>
                <a:spcPts val="440"/>
              </a:spcBef>
              <a:spcAft>
                <a:spcPts val="0"/>
              </a:spcAft>
              <a:buNone/>
            </a:pPr>
            <a:r>
              <a:t/>
            </a:r>
            <a:endParaRPr sz="1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7"/>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235" name="Google Shape;235;p27"/>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236" name="Google Shape;236;p27"/>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237" name="Google Shape;237;p27"/>
          <p:cNvSpPr txBox="1"/>
          <p:nvPr>
            <p:ph type="title"/>
          </p:nvPr>
        </p:nvSpPr>
        <p:spPr>
          <a:xfrm>
            <a:off x="11160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Strix</a:t>
            </a:r>
            <a:endParaRPr>
              <a:latin typeface="Roboto"/>
              <a:ea typeface="Roboto"/>
              <a:cs typeface="Roboto"/>
              <a:sym typeface="Roboto"/>
            </a:endParaRPr>
          </a:p>
        </p:txBody>
      </p:sp>
      <p:sp>
        <p:nvSpPr>
          <p:cNvPr id="238" name="Google Shape;238;p27"/>
          <p:cNvSpPr txBox="1"/>
          <p:nvPr>
            <p:ph idx="1" type="body"/>
          </p:nvPr>
        </p:nvSpPr>
        <p:spPr>
          <a:xfrm>
            <a:off x="1113600" y="1169250"/>
            <a:ext cx="7408800" cy="346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40"/>
              </a:spcBef>
              <a:spcAft>
                <a:spcPts val="0"/>
              </a:spcAft>
              <a:buNone/>
            </a:pPr>
            <a:r>
              <a:rPr lang="en-US" sz="1800">
                <a:latin typeface="Roboto"/>
                <a:ea typeface="Roboto"/>
                <a:cs typeface="Roboto"/>
                <a:sym typeface="Roboto"/>
              </a:rPr>
              <a:t>In order to obtain controllers for program synthesis tasks, it is recommended to use</a:t>
            </a:r>
            <a:r>
              <a:rPr lang="en-US" sz="1800">
                <a:latin typeface="Roboto"/>
                <a:ea typeface="Roboto"/>
                <a:cs typeface="Roboto"/>
                <a:sym typeface="Roboto"/>
              </a:rPr>
              <a:t> the tool </a:t>
            </a:r>
            <a:r>
              <a:rPr i="1" lang="en-US" sz="1800">
                <a:latin typeface="Roboto"/>
                <a:ea typeface="Roboto"/>
                <a:cs typeface="Roboto"/>
                <a:sym typeface="Roboto"/>
              </a:rPr>
              <a:t>Strix</a:t>
            </a:r>
            <a:r>
              <a:rPr lang="en-US" sz="1800">
                <a:latin typeface="Roboto"/>
                <a:ea typeface="Roboto"/>
                <a:cs typeface="Roboto"/>
                <a:sym typeface="Roboto"/>
              </a:rPr>
              <a:t> (</a:t>
            </a:r>
            <a:r>
              <a:rPr lang="en-US" sz="1800" u="sng">
                <a:solidFill>
                  <a:schemeClr val="hlink"/>
                </a:solidFill>
                <a:latin typeface="Roboto"/>
                <a:ea typeface="Roboto"/>
                <a:cs typeface="Roboto"/>
                <a:sym typeface="Roboto"/>
                <a:hlinkClick r:id="rId3"/>
              </a:rPr>
              <a:t>https://strix.model.in.tum.de/try/</a:t>
            </a:r>
            <a:r>
              <a:rPr lang="en-US" sz="1800">
                <a:latin typeface="Roboto"/>
                <a:ea typeface="Roboto"/>
                <a:cs typeface="Roboto"/>
                <a:sym typeface="Roboto"/>
              </a:rPr>
              <a:t>)</a:t>
            </a:r>
            <a:endParaRPr sz="1800">
              <a:latin typeface="Roboto"/>
              <a:ea typeface="Roboto"/>
              <a:cs typeface="Roboto"/>
              <a:sym typeface="Roboto"/>
            </a:endParaRPr>
          </a:p>
          <a:p>
            <a:pPr indent="0" lvl="0" marL="457200" rtl="0" algn="l">
              <a:lnSpc>
                <a:spcPct val="100000"/>
              </a:lnSpc>
              <a:spcBef>
                <a:spcPts val="440"/>
              </a:spcBef>
              <a:spcAft>
                <a:spcPts val="0"/>
              </a:spcAft>
              <a:buNone/>
            </a:pPr>
            <a:r>
              <a:t/>
            </a:r>
            <a:endParaRPr sz="1800">
              <a:latin typeface="Roboto"/>
              <a:ea typeface="Roboto"/>
              <a:cs typeface="Roboto"/>
              <a:sym typeface="Roboto"/>
            </a:endParaRPr>
          </a:p>
          <a:p>
            <a:pPr indent="0" lvl="0" marL="0" rtl="0" algn="l">
              <a:lnSpc>
                <a:spcPct val="100000"/>
              </a:lnSpc>
              <a:spcBef>
                <a:spcPts val="440"/>
              </a:spcBef>
              <a:spcAft>
                <a:spcPts val="0"/>
              </a:spcAft>
              <a:buNone/>
            </a:pPr>
            <a:r>
              <a:rPr lang="en-US" sz="1800">
                <a:latin typeface="Roboto"/>
                <a:ea typeface="Roboto"/>
                <a:cs typeface="Roboto"/>
                <a:sym typeface="Roboto"/>
              </a:rPr>
              <a:t>Strix provides a direct translation of LTL formulas (in our case D,E,F,G formulas) into deterministic parity automata (DPA) and an efficient, multi-threaded explicit state solver for parity games, giving a strategy represented as an automaton</a:t>
            </a:r>
            <a:endParaRPr sz="1800">
              <a:latin typeface="Roboto"/>
              <a:ea typeface="Roboto"/>
              <a:cs typeface="Roboto"/>
              <a:sym typeface="Roboto"/>
            </a:endParaRPr>
          </a:p>
        </p:txBody>
      </p:sp>
      <p:sp>
        <p:nvSpPr>
          <p:cNvPr id="239" name="Google Shape;239;p27"/>
          <p:cNvSpPr txBox="1"/>
          <p:nvPr/>
        </p:nvSpPr>
        <p:spPr>
          <a:xfrm>
            <a:off x="1116012" y="776287"/>
            <a:ext cx="7404000" cy="42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3444450" y="2452650"/>
            <a:ext cx="22551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3600">
                <a:solidFill>
                  <a:schemeClr val="dk1"/>
                </a:solidFill>
                <a:latin typeface="Roboto"/>
                <a:ea typeface="Roboto"/>
                <a:cs typeface="Roboto"/>
                <a:sym typeface="Roboto"/>
              </a:rPr>
              <a:t>Examples</a:t>
            </a:r>
            <a:endParaRPr sz="3600">
              <a:latin typeface="Roboto"/>
              <a:ea typeface="Roboto"/>
              <a:cs typeface="Roboto"/>
              <a:sym typeface="Roboto"/>
            </a:endParaRPr>
          </a:p>
        </p:txBody>
      </p:sp>
      <p:sp>
        <p:nvSpPr>
          <p:cNvPr id="246" name="Google Shape;246;p28"/>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sp>
        <p:nvSpPr>
          <p:cNvPr id="247" name="Google Shape;247;p28"/>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248" name="Google Shape;248;p28"/>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9"/>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255" name="Google Shape;255;p29"/>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256" name="Google Shape;256;p29"/>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257" name="Google Shape;257;p29"/>
          <p:cNvSpPr txBox="1"/>
          <p:nvPr>
            <p:ph type="title"/>
          </p:nvPr>
        </p:nvSpPr>
        <p:spPr>
          <a:xfrm>
            <a:off x="8874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Traversing a tree</a:t>
            </a:r>
            <a:endParaRPr>
              <a:latin typeface="Roboto"/>
              <a:ea typeface="Roboto"/>
              <a:cs typeface="Roboto"/>
              <a:sym typeface="Roboto"/>
            </a:endParaRPr>
          </a:p>
        </p:txBody>
      </p:sp>
      <p:sp>
        <p:nvSpPr>
          <p:cNvPr id="258" name="Google Shape;258;p29"/>
          <p:cNvSpPr txBox="1"/>
          <p:nvPr>
            <p:ph idx="1" type="body"/>
          </p:nvPr>
        </p:nvSpPr>
        <p:spPr>
          <a:xfrm>
            <a:off x="870000" y="1018400"/>
            <a:ext cx="7404000" cy="459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40"/>
              </a:spcBef>
              <a:spcAft>
                <a:spcPts val="0"/>
              </a:spcAft>
              <a:buNone/>
            </a:pPr>
            <a:r>
              <a:rPr lang="en-US" sz="1400">
                <a:latin typeface="Roboto"/>
                <a:ea typeface="Roboto"/>
                <a:cs typeface="Roboto"/>
                <a:sym typeface="Roboto"/>
              </a:rPr>
              <a:t>Visit all nodes once starting from the root. We assume a memory where nodes to be visited can be stored and retrieved, initially containing the root only.</a:t>
            </a:r>
            <a:endParaRPr sz="1400">
              <a:latin typeface="Roboto"/>
              <a:ea typeface="Roboto"/>
              <a:cs typeface="Roboto"/>
              <a:sym typeface="Roboto"/>
            </a:endParaRPr>
          </a:p>
          <a:p>
            <a:pPr indent="0" lvl="0" marL="0" rtl="0" algn="l">
              <a:lnSpc>
                <a:spcPct val="100000"/>
              </a:lnSpc>
              <a:spcBef>
                <a:spcPts val="440"/>
              </a:spcBef>
              <a:spcAft>
                <a:spcPts val="0"/>
              </a:spcAft>
              <a:buNone/>
            </a:pPr>
            <a:r>
              <a:t/>
            </a:r>
            <a:endParaRPr sz="1400">
              <a:latin typeface="Roboto"/>
              <a:ea typeface="Roboto"/>
              <a:cs typeface="Roboto"/>
              <a:sym typeface="Roboto"/>
            </a:endParaRPr>
          </a:p>
          <a:p>
            <a:pPr indent="0" lvl="0" marL="0" rtl="0" algn="l">
              <a:lnSpc>
                <a:spcPct val="115000"/>
              </a:lnSpc>
              <a:spcBef>
                <a:spcPts val="500"/>
              </a:spcBef>
              <a:spcAft>
                <a:spcPts val="0"/>
              </a:spcAft>
              <a:buNone/>
            </a:pPr>
            <a:r>
              <a:rPr i="1" lang="en-US" sz="1400">
                <a:solidFill>
                  <a:srgbClr val="212121"/>
                </a:solidFill>
                <a:latin typeface="Roboto"/>
                <a:ea typeface="Roboto"/>
                <a:cs typeface="Roboto"/>
                <a:sym typeface="Roboto"/>
              </a:rPr>
              <a:t>Observations</a:t>
            </a:r>
            <a:r>
              <a:rPr lang="en-US"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317500" lvl="0" marL="457200" rtl="0" algn="l">
              <a:spcBef>
                <a:spcPts val="500"/>
              </a:spcBef>
              <a:spcAft>
                <a:spcPts val="0"/>
              </a:spcAft>
              <a:buClr>
                <a:srgbClr val="212121"/>
              </a:buClr>
              <a:buSzPts val="1400"/>
              <a:buFont typeface="Roboto"/>
              <a:buChar char="●"/>
            </a:pPr>
            <a:r>
              <a:rPr b="1" lang="en-US" sz="1400">
                <a:latin typeface="Roboto"/>
                <a:ea typeface="Roboto"/>
                <a:cs typeface="Roboto"/>
                <a:sym typeface="Roboto"/>
              </a:rPr>
              <a:t>em</a:t>
            </a:r>
            <a:r>
              <a:rPr lang="en-US" sz="1400">
                <a:latin typeface="Roboto"/>
                <a:ea typeface="Roboto"/>
                <a:cs typeface="Roboto"/>
                <a:sym typeface="Roboto"/>
              </a:rPr>
              <a:t>(pty) (memory is empty),</a:t>
            </a:r>
            <a:endParaRPr sz="1400">
              <a:solidFill>
                <a:srgbClr val="212121"/>
              </a:solidFill>
              <a:latin typeface="Roboto"/>
              <a:ea typeface="Roboto"/>
              <a:cs typeface="Roboto"/>
              <a:sym typeface="Roboto"/>
            </a:endParaRPr>
          </a:p>
          <a:p>
            <a:pPr indent="-317500" lvl="0" marL="457200" rtl="0" algn="l">
              <a:spcBef>
                <a:spcPts val="440"/>
              </a:spcBef>
              <a:spcAft>
                <a:spcPts val="0"/>
              </a:spcAft>
              <a:buClr>
                <a:srgbClr val="212121"/>
              </a:buClr>
              <a:buSzPts val="1400"/>
              <a:buFont typeface="Roboto"/>
              <a:buChar char="●"/>
            </a:pPr>
            <a:r>
              <a:rPr b="1" lang="en-US" sz="1400">
                <a:latin typeface="Roboto"/>
                <a:ea typeface="Roboto"/>
                <a:cs typeface="Roboto"/>
                <a:sym typeface="Roboto"/>
              </a:rPr>
              <a:t>ha</a:t>
            </a:r>
            <a:r>
              <a:rPr lang="en-US" sz="1400">
                <a:latin typeface="Roboto"/>
                <a:ea typeface="Roboto"/>
                <a:cs typeface="Roboto"/>
                <a:sym typeface="Roboto"/>
              </a:rPr>
              <a:t>(s children) (current node’s children have not been put in memory)</a:t>
            </a:r>
            <a:endParaRPr sz="1400">
              <a:latin typeface="Roboto"/>
              <a:ea typeface="Roboto"/>
              <a:cs typeface="Roboto"/>
              <a:sym typeface="Roboto"/>
            </a:endParaRPr>
          </a:p>
          <a:p>
            <a:pPr indent="0" lvl="0" marL="0" rtl="0" algn="l">
              <a:lnSpc>
                <a:spcPct val="100000"/>
              </a:lnSpc>
              <a:spcBef>
                <a:spcPts val="440"/>
              </a:spcBef>
              <a:spcAft>
                <a:spcPts val="0"/>
              </a:spcAft>
              <a:buNone/>
            </a:pPr>
            <a:r>
              <a:rPr lang="en-US" sz="1400">
                <a:latin typeface="Roboto"/>
                <a:ea typeface="Roboto"/>
                <a:cs typeface="Roboto"/>
                <a:sym typeface="Roboto"/>
              </a:rPr>
              <a:t>                </a:t>
            </a:r>
            <a:endParaRPr sz="1400">
              <a:latin typeface="Roboto"/>
              <a:ea typeface="Roboto"/>
              <a:cs typeface="Roboto"/>
              <a:sym typeface="Roboto"/>
            </a:endParaRPr>
          </a:p>
          <a:p>
            <a:pPr indent="0" lvl="0" marL="0" rtl="0" algn="l">
              <a:lnSpc>
                <a:spcPct val="115000"/>
              </a:lnSpc>
              <a:spcBef>
                <a:spcPts val="500"/>
              </a:spcBef>
              <a:spcAft>
                <a:spcPts val="0"/>
              </a:spcAft>
              <a:buNone/>
            </a:pPr>
            <a:r>
              <a:rPr i="1" lang="en-US" sz="1400">
                <a:solidFill>
                  <a:srgbClr val="212121"/>
                </a:solidFill>
                <a:latin typeface="Roboto"/>
                <a:ea typeface="Roboto"/>
                <a:cs typeface="Roboto"/>
                <a:sym typeface="Roboto"/>
              </a:rPr>
              <a:t>Actions:</a:t>
            </a:r>
            <a:endParaRPr i="1" sz="1400">
              <a:solidFill>
                <a:srgbClr val="212121"/>
              </a:solidFill>
              <a:latin typeface="Roboto"/>
              <a:ea typeface="Roboto"/>
              <a:cs typeface="Roboto"/>
              <a:sym typeface="Roboto"/>
            </a:endParaRPr>
          </a:p>
          <a:p>
            <a:pPr indent="-317500" lvl="0" marL="457200" rtl="0" algn="l">
              <a:spcBef>
                <a:spcPts val="500"/>
              </a:spcBef>
              <a:spcAft>
                <a:spcPts val="0"/>
              </a:spcAft>
              <a:buClr>
                <a:srgbClr val="212121"/>
              </a:buClr>
              <a:buSzPts val="1400"/>
              <a:buFont typeface="Roboto"/>
              <a:buChar char="●"/>
            </a:pPr>
            <a:r>
              <a:rPr b="1" lang="en-US" sz="1400">
                <a:latin typeface="Roboto"/>
                <a:ea typeface="Roboto"/>
                <a:cs typeface="Roboto"/>
                <a:sym typeface="Roboto"/>
              </a:rPr>
              <a:t>e</a:t>
            </a:r>
            <a:r>
              <a:rPr lang="en-US" sz="1400">
                <a:latin typeface="Roboto"/>
                <a:ea typeface="Roboto"/>
                <a:cs typeface="Roboto"/>
                <a:sym typeface="Roboto"/>
              </a:rPr>
              <a:t>(xtract a node from memory):</a:t>
            </a:r>
            <a:endParaRPr sz="1400">
              <a:latin typeface="Roboto"/>
              <a:ea typeface="Roboto"/>
              <a:cs typeface="Roboto"/>
              <a:sym typeface="Roboto"/>
            </a:endParaRPr>
          </a:p>
          <a:p>
            <a:pPr indent="0" lvl="0" marL="914400" rtl="0" algn="l">
              <a:spcBef>
                <a:spcPts val="440"/>
              </a:spcBef>
              <a:spcAft>
                <a:spcPts val="0"/>
              </a:spcAft>
              <a:buNone/>
            </a:pPr>
            <a:r>
              <a:rPr lang="en-US" sz="1400">
                <a:latin typeface="Roboto"/>
                <a:ea typeface="Roboto"/>
                <a:cs typeface="Roboto"/>
                <a:sym typeface="Roboto"/>
              </a:rPr>
              <a:t>PRE: all children of current node are in list</a:t>
            </a:r>
            <a:endParaRPr sz="1400">
              <a:latin typeface="Roboto"/>
              <a:ea typeface="Roboto"/>
              <a:cs typeface="Roboto"/>
              <a:sym typeface="Roboto"/>
            </a:endParaRPr>
          </a:p>
          <a:p>
            <a:pPr indent="457200" lvl="0" marL="0" rtl="0" algn="l">
              <a:spcBef>
                <a:spcPts val="440"/>
              </a:spcBef>
              <a:spcAft>
                <a:spcPts val="0"/>
              </a:spcAft>
              <a:buNone/>
            </a:pPr>
            <a:r>
              <a:rPr lang="en-US" sz="1400">
                <a:latin typeface="Roboto"/>
                <a:ea typeface="Roboto"/>
                <a:cs typeface="Roboto"/>
                <a:sym typeface="Roboto"/>
              </a:rPr>
              <a:t>	POST: remove current node</a:t>
            </a:r>
            <a:endParaRPr sz="1400">
              <a:latin typeface="Roboto"/>
              <a:ea typeface="Roboto"/>
              <a:cs typeface="Roboto"/>
              <a:sym typeface="Roboto"/>
            </a:endParaRPr>
          </a:p>
          <a:p>
            <a:pPr indent="-317500" lvl="0" marL="457200" rtl="0" algn="l">
              <a:spcBef>
                <a:spcPts val="440"/>
              </a:spcBef>
              <a:spcAft>
                <a:spcPts val="0"/>
              </a:spcAft>
              <a:buClr>
                <a:srgbClr val="212121"/>
              </a:buClr>
              <a:buSzPts val="1400"/>
              <a:buFont typeface="Roboto"/>
              <a:buChar char="●"/>
            </a:pPr>
            <a:r>
              <a:rPr b="1" lang="en-US" sz="1400">
                <a:latin typeface="Roboto"/>
                <a:ea typeface="Roboto"/>
                <a:cs typeface="Roboto"/>
                <a:sym typeface="Roboto"/>
              </a:rPr>
              <a:t>p</a:t>
            </a:r>
            <a:r>
              <a:rPr lang="en-US" sz="1400">
                <a:latin typeface="Roboto"/>
                <a:ea typeface="Roboto"/>
                <a:cs typeface="Roboto"/>
                <a:sym typeface="Roboto"/>
              </a:rPr>
              <a:t>(ut all children of current node into memory):</a:t>
            </a:r>
            <a:endParaRPr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PRE: no child of current node is in list</a:t>
            </a:r>
            <a:endParaRPr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POST: put all children of current node into memory</a:t>
            </a:r>
            <a:endParaRPr sz="1400">
              <a:latin typeface="Roboto"/>
              <a:ea typeface="Roboto"/>
              <a:cs typeface="Roboto"/>
              <a:sym typeface="Roboto"/>
            </a:endParaRPr>
          </a:p>
          <a:p>
            <a:pPr indent="-317500" lvl="0" marL="457200" rtl="0" algn="l">
              <a:spcBef>
                <a:spcPts val="440"/>
              </a:spcBef>
              <a:spcAft>
                <a:spcPts val="0"/>
              </a:spcAft>
              <a:buClr>
                <a:srgbClr val="212121"/>
              </a:buClr>
              <a:buSzPts val="1400"/>
              <a:buFont typeface="Roboto"/>
              <a:buChar char="●"/>
            </a:pPr>
            <a:r>
              <a:rPr b="1" lang="en-US" sz="1400">
                <a:latin typeface="Roboto"/>
                <a:ea typeface="Roboto"/>
                <a:cs typeface="Roboto"/>
                <a:sym typeface="Roboto"/>
              </a:rPr>
              <a:t>s</a:t>
            </a:r>
            <a:r>
              <a:rPr lang="en-US" sz="1400">
                <a:latin typeface="Roboto"/>
                <a:ea typeface="Roboto"/>
                <a:cs typeface="Roboto"/>
                <a:sym typeface="Roboto"/>
              </a:rPr>
              <a:t>(top)</a:t>
            </a:r>
            <a:endParaRPr sz="1800">
              <a:latin typeface="Roboto"/>
              <a:ea typeface="Roboto"/>
              <a:cs typeface="Roboto"/>
              <a:sym typeface="Roboto"/>
            </a:endParaRPr>
          </a:p>
          <a:p>
            <a:pPr indent="0" lvl="0" marL="457200" rtl="0" algn="l">
              <a:spcBef>
                <a:spcPts val="440"/>
              </a:spcBef>
              <a:spcAft>
                <a:spcPts val="0"/>
              </a:spcAft>
              <a:buNone/>
            </a:pPr>
            <a:r>
              <a:t/>
            </a:r>
            <a:endParaRPr sz="1800">
              <a:latin typeface="Roboto"/>
              <a:ea typeface="Roboto"/>
              <a:cs typeface="Roboto"/>
              <a:sym typeface="Roboto"/>
            </a:endParaRPr>
          </a:p>
        </p:txBody>
      </p:sp>
      <p:sp>
        <p:nvSpPr>
          <p:cNvPr id="259" name="Google Shape;259;p29"/>
          <p:cNvSpPr txBox="1"/>
          <p:nvPr/>
        </p:nvSpPr>
        <p:spPr>
          <a:xfrm>
            <a:off x="1116012" y="776287"/>
            <a:ext cx="7404000" cy="42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idx="1" type="body"/>
          </p:nvPr>
        </p:nvSpPr>
        <p:spPr>
          <a:xfrm>
            <a:off x="460350" y="972750"/>
            <a:ext cx="4413300" cy="2456100"/>
          </a:xfrm>
          <a:prstGeom prst="rect">
            <a:avLst/>
          </a:prstGeom>
          <a:noFill/>
          <a:ln>
            <a:noFill/>
          </a:ln>
        </p:spPr>
        <p:txBody>
          <a:bodyPr anchorCtr="0" anchor="t" bIns="45700" lIns="91425" spcFirstLastPara="1" rIns="91425" wrap="square" tIns="45700">
            <a:noAutofit/>
          </a:bodyPr>
          <a:lstStyle/>
          <a:p>
            <a:pPr indent="0" lvl="0" marL="0" rtl="0" algn="l">
              <a:spcBef>
                <a:spcPts val="440"/>
              </a:spcBef>
              <a:spcAft>
                <a:spcPts val="0"/>
              </a:spcAft>
              <a:buNone/>
            </a:pPr>
            <a:r>
              <a:rPr i="1" lang="en-US" sz="1400">
                <a:latin typeface="Roboto"/>
                <a:ea typeface="Roboto"/>
                <a:cs typeface="Roboto"/>
                <a:sym typeface="Roboto"/>
              </a:rPr>
              <a:t>Formula D</a:t>
            </a:r>
            <a:r>
              <a:rPr b="0" i="1" lang="en-US" sz="1400">
                <a:latin typeface="Roboto"/>
                <a:ea typeface="Roboto"/>
                <a:cs typeface="Roboto"/>
                <a:sym typeface="Roboto"/>
              </a:rPr>
              <a:t> (Preconditions):</a:t>
            </a:r>
            <a:endParaRPr b="0" i="1"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(e ⊕ p ⊕ s) ∧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(s → </a:t>
            </a:r>
            <a:r>
              <a:rPr b="0" lang="en-US" sz="1300">
                <a:solidFill>
                  <a:srgbClr val="212121"/>
                </a:solidFill>
                <a:latin typeface="Roboto"/>
                <a:ea typeface="Roboto"/>
                <a:cs typeface="Roboto"/>
                <a:sym typeface="Roboto"/>
              </a:rPr>
              <a:t>𐩒</a:t>
            </a:r>
            <a:r>
              <a:rPr b="0" lang="en-US" sz="1400">
                <a:latin typeface="Roboto"/>
                <a:ea typeface="Roboto"/>
                <a:cs typeface="Roboto"/>
                <a:sym typeface="Roboto"/>
              </a:rPr>
              <a:t>s)</a:t>
            </a:r>
            <a:endParaRPr b="0"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(e → ¬em)</a:t>
            </a:r>
            <a:endParaRPr b="0"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(p → ha)</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a:p>
            <a:pPr indent="0" lvl="0" marL="0" rtl="0" algn="l">
              <a:spcBef>
                <a:spcPts val="440"/>
              </a:spcBef>
              <a:spcAft>
                <a:spcPts val="0"/>
              </a:spcAft>
              <a:buNone/>
            </a:pPr>
            <a:r>
              <a:rPr i="1" lang="en-US" sz="1400">
                <a:latin typeface="Roboto"/>
                <a:ea typeface="Roboto"/>
                <a:cs typeface="Roboto"/>
                <a:sym typeface="Roboto"/>
              </a:rPr>
              <a:t>Formula E</a:t>
            </a:r>
            <a:r>
              <a:rPr b="0" i="1" lang="en-US" sz="1400">
                <a:latin typeface="Roboto"/>
                <a:ea typeface="Roboto"/>
                <a:cs typeface="Roboto"/>
                <a:sym typeface="Roboto"/>
              </a:rPr>
              <a:t> (Initial condition, effects, frame)</a:t>
            </a:r>
            <a:endParaRPr b="0" i="1"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¬em</a:t>
            </a:r>
            <a:endParaRPr b="0"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(p → </a:t>
            </a:r>
            <a:r>
              <a:rPr b="0" lang="en-US" sz="1300">
                <a:solidFill>
                  <a:srgbClr val="212121"/>
                </a:solidFill>
                <a:latin typeface="Roboto"/>
                <a:ea typeface="Roboto"/>
                <a:cs typeface="Roboto"/>
                <a:sym typeface="Roboto"/>
              </a:rPr>
              <a:t>𐩒</a:t>
            </a:r>
            <a:r>
              <a:rPr b="0" lang="en-US" sz="1400">
                <a:latin typeface="Roboto"/>
                <a:ea typeface="Roboto"/>
                <a:cs typeface="Roboto"/>
                <a:sym typeface="Roboto"/>
              </a:rPr>
              <a:t>(¬em ∧ ¬ha))</a:t>
            </a:r>
            <a:endParaRPr b="0"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(s → (PERSISTS(em) ∧ PERSISTS(ha)))</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p:txBody>
      </p:sp>
      <p:sp>
        <p:nvSpPr>
          <p:cNvPr id="266" name="Google Shape;266;p30"/>
          <p:cNvSpPr txBox="1"/>
          <p:nvPr>
            <p:ph type="title"/>
          </p:nvPr>
        </p:nvSpPr>
        <p:spPr>
          <a:xfrm>
            <a:off x="457200" y="274644"/>
            <a:ext cx="8229600" cy="646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Traversing a tree</a:t>
            </a:r>
            <a:endParaRPr>
              <a:latin typeface="Roboto"/>
              <a:ea typeface="Roboto"/>
              <a:cs typeface="Roboto"/>
              <a:sym typeface="Roboto"/>
            </a:endParaRPr>
          </a:p>
        </p:txBody>
      </p:sp>
      <p:sp>
        <p:nvSpPr>
          <p:cNvPr id="267" name="Google Shape;267;p30"/>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268" name="Google Shape;268;p30"/>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269" name="Google Shape;269;p30"/>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270" name="Google Shape;270;p30"/>
          <p:cNvSpPr txBox="1"/>
          <p:nvPr>
            <p:ph idx="4" type="body"/>
          </p:nvPr>
        </p:nvSpPr>
        <p:spPr>
          <a:xfrm>
            <a:off x="5102100" y="921150"/>
            <a:ext cx="4041900" cy="47085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b="1" i="1" lang="en-US" sz="1400">
                <a:latin typeface="Roboto"/>
                <a:ea typeface="Roboto"/>
                <a:cs typeface="Roboto"/>
                <a:sym typeface="Roboto"/>
              </a:rPr>
              <a:t>Formula F</a:t>
            </a:r>
            <a:r>
              <a:rPr i="1" lang="en-US" sz="1400">
                <a:latin typeface="Roboto"/>
                <a:ea typeface="Roboto"/>
                <a:cs typeface="Roboto"/>
                <a:sym typeface="Roboto"/>
              </a:rPr>
              <a:t> (Fairness):</a:t>
            </a:r>
            <a:endParaRPr i="1"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♢e) → ♢(em ∧ ¬ha)</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spcBef>
                <a:spcPts val="440"/>
              </a:spcBef>
              <a:spcAft>
                <a:spcPts val="0"/>
              </a:spcAft>
              <a:buNone/>
            </a:pPr>
            <a:r>
              <a:rPr b="1" i="1" lang="en-US" sz="1400">
                <a:latin typeface="Roboto"/>
                <a:ea typeface="Roboto"/>
                <a:cs typeface="Roboto"/>
                <a:sym typeface="Roboto"/>
              </a:rPr>
              <a:t>Formula G</a:t>
            </a:r>
            <a:r>
              <a:rPr i="1" lang="en-US" sz="1400">
                <a:latin typeface="Roboto"/>
                <a:ea typeface="Roboto"/>
                <a:cs typeface="Roboto"/>
                <a:sym typeface="Roboto"/>
              </a:rPr>
              <a:t> (Goals): visit all nodes once,</a:t>
            </a:r>
            <a:endParaRPr i="1"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(em ∧ ¬ha)</a:t>
            </a:r>
            <a:endParaRPr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(ha → (¬e U p))</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spcBef>
                <a:spcPts val="440"/>
              </a:spcBef>
              <a:spcAft>
                <a:spcPts val="0"/>
              </a:spcAft>
              <a:buNone/>
            </a:pPr>
            <a:r>
              <a:rPr i="1" lang="en-US" sz="1400">
                <a:latin typeface="Roboto"/>
                <a:ea typeface="Roboto"/>
                <a:cs typeface="Roboto"/>
                <a:sym typeface="Roboto"/>
              </a:rPr>
              <a:t>Observations(input):</a:t>
            </a:r>
            <a:r>
              <a:rPr lang="en-US" sz="1400">
                <a:latin typeface="Roboto"/>
                <a:ea typeface="Roboto"/>
                <a:cs typeface="Roboto"/>
                <a:sym typeface="Roboto"/>
              </a:rPr>
              <a:t> em, ha               </a:t>
            </a:r>
            <a:endParaRPr sz="1400">
              <a:latin typeface="Roboto"/>
              <a:ea typeface="Roboto"/>
              <a:cs typeface="Roboto"/>
              <a:sym typeface="Roboto"/>
            </a:endParaRPr>
          </a:p>
          <a:p>
            <a:pPr indent="0" lvl="0" marL="0" rtl="0" algn="l">
              <a:spcBef>
                <a:spcPts val="440"/>
              </a:spcBef>
              <a:spcAft>
                <a:spcPts val="0"/>
              </a:spcAft>
              <a:buNone/>
            </a:pPr>
            <a:r>
              <a:rPr i="1" lang="en-US" sz="1400">
                <a:latin typeface="Roboto"/>
                <a:ea typeface="Roboto"/>
                <a:cs typeface="Roboto"/>
                <a:sym typeface="Roboto"/>
              </a:rPr>
              <a:t>Actions(output):</a:t>
            </a:r>
            <a:r>
              <a:rPr lang="en-US" sz="1400">
                <a:latin typeface="Roboto"/>
                <a:ea typeface="Roboto"/>
                <a:cs typeface="Roboto"/>
                <a:sym typeface="Roboto"/>
              </a:rPr>
              <a:t> e, p, s</a:t>
            </a:r>
            <a:endParaRPr sz="1400">
              <a:latin typeface="Roboto"/>
              <a:ea typeface="Roboto"/>
              <a:cs typeface="Roboto"/>
              <a:sym typeface="Roboto"/>
            </a:endParaRPr>
          </a:p>
          <a:p>
            <a:pPr indent="0" lvl="0" marL="0" rtl="0" algn="l">
              <a:spcBef>
                <a:spcPts val="480"/>
              </a:spcBef>
              <a:spcAft>
                <a:spcPts val="0"/>
              </a:spcAft>
              <a:buNone/>
            </a:pPr>
            <a:r>
              <a:t/>
            </a:r>
            <a:endParaRPr sz="1400">
              <a:latin typeface="Roboto"/>
              <a:ea typeface="Roboto"/>
              <a:cs typeface="Roboto"/>
              <a:sym typeface="Roboto"/>
            </a:endParaRPr>
          </a:p>
        </p:txBody>
      </p:sp>
      <p:sp>
        <p:nvSpPr>
          <p:cNvPr id="271" name="Google Shape;271;p30"/>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pic>
        <p:nvPicPr>
          <p:cNvPr id="272" name="Google Shape;272;p30"/>
          <p:cNvPicPr preferRelativeResize="0"/>
          <p:nvPr/>
        </p:nvPicPr>
        <p:blipFill rotWithShape="1">
          <a:blip r:embed="rId3">
            <a:alphaModFix/>
          </a:blip>
          <a:srcRect b="14145" l="2323" r="1670" t="38562"/>
          <a:stretch/>
        </p:blipFill>
        <p:spPr>
          <a:xfrm>
            <a:off x="457200" y="3682882"/>
            <a:ext cx="7985124" cy="2211462"/>
          </a:xfrm>
          <a:prstGeom prst="rect">
            <a:avLst/>
          </a:prstGeom>
          <a:noFill/>
          <a:ln>
            <a:noFill/>
          </a:ln>
        </p:spPr>
      </p:pic>
      <p:sp>
        <p:nvSpPr>
          <p:cNvPr id="273" name="Google Shape;273;p30"/>
          <p:cNvSpPr txBox="1"/>
          <p:nvPr/>
        </p:nvSpPr>
        <p:spPr>
          <a:xfrm>
            <a:off x="6553200" y="5501875"/>
            <a:ext cx="21456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Legenda: em ha / e p 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1"/>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280" name="Google Shape;280;p31"/>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281" name="Google Shape;281;p31"/>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282" name="Google Shape;282;p31"/>
          <p:cNvSpPr txBox="1"/>
          <p:nvPr>
            <p:ph type="title"/>
          </p:nvPr>
        </p:nvSpPr>
        <p:spPr>
          <a:xfrm>
            <a:off x="5064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Minimum of a list</a:t>
            </a:r>
            <a:endParaRPr>
              <a:latin typeface="Roboto"/>
              <a:ea typeface="Roboto"/>
              <a:cs typeface="Roboto"/>
              <a:sym typeface="Roboto"/>
            </a:endParaRPr>
          </a:p>
        </p:txBody>
      </p:sp>
      <p:sp>
        <p:nvSpPr>
          <p:cNvPr id="283" name="Google Shape;283;p31"/>
          <p:cNvSpPr txBox="1"/>
          <p:nvPr>
            <p:ph idx="1" type="body"/>
          </p:nvPr>
        </p:nvSpPr>
        <p:spPr>
          <a:xfrm>
            <a:off x="449700" y="905850"/>
            <a:ext cx="8244600" cy="5046300"/>
          </a:xfrm>
          <a:prstGeom prst="rect">
            <a:avLst/>
          </a:prstGeom>
          <a:noFill/>
          <a:ln>
            <a:noFill/>
          </a:ln>
        </p:spPr>
        <p:txBody>
          <a:bodyPr anchorCtr="0" anchor="t" bIns="45700" lIns="91425" spcFirstLastPara="1" rIns="91425" wrap="square" tIns="45700">
            <a:noAutofit/>
          </a:bodyPr>
          <a:lstStyle/>
          <a:p>
            <a:pPr indent="0" lvl="0" marL="0" rtl="0" algn="l">
              <a:spcBef>
                <a:spcPts val="440"/>
              </a:spcBef>
              <a:spcAft>
                <a:spcPts val="0"/>
              </a:spcAft>
              <a:buNone/>
            </a:pPr>
            <a:r>
              <a:rPr lang="en-US" sz="1400">
                <a:latin typeface="Roboto"/>
                <a:ea typeface="Roboto"/>
                <a:cs typeface="Roboto"/>
                <a:sym typeface="Roboto"/>
              </a:rPr>
              <a:t>The task is to return in a register the minimum number of a finite, singly-linked list. We assume the cursor starts on the first cell and that the first element of the list is the actual minimum. A register can be updated with the value stored in the currently pointed cell, and one can check whether the value in the pointed cell is less than the one in the register.</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lnSpc>
                <a:spcPct val="115000"/>
              </a:lnSpc>
              <a:spcBef>
                <a:spcPts val="500"/>
              </a:spcBef>
              <a:spcAft>
                <a:spcPts val="0"/>
              </a:spcAft>
              <a:buNone/>
            </a:pPr>
            <a:r>
              <a:rPr i="1" lang="en-US" sz="1400">
                <a:solidFill>
                  <a:srgbClr val="212121"/>
                </a:solidFill>
                <a:latin typeface="Roboto"/>
                <a:ea typeface="Roboto"/>
                <a:cs typeface="Roboto"/>
                <a:sym typeface="Roboto"/>
              </a:rPr>
              <a:t>Observations:</a:t>
            </a:r>
            <a:endParaRPr i="1" sz="1400">
              <a:solidFill>
                <a:srgbClr val="212121"/>
              </a:solidFill>
              <a:latin typeface="Roboto"/>
              <a:ea typeface="Roboto"/>
              <a:cs typeface="Roboto"/>
              <a:sym typeface="Roboto"/>
            </a:endParaRPr>
          </a:p>
          <a:p>
            <a:pPr indent="-317500" lvl="0" marL="457200" rtl="0" algn="l">
              <a:lnSpc>
                <a:spcPct val="115000"/>
              </a:lnSpc>
              <a:spcBef>
                <a:spcPts val="50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e</a:t>
            </a:r>
            <a:r>
              <a:rPr lang="en-US" sz="1400">
                <a:solidFill>
                  <a:srgbClr val="212121"/>
                </a:solidFill>
                <a:latin typeface="Roboto"/>
                <a:ea typeface="Roboto"/>
                <a:cs typeface="Roboto"/>
                <a:sym typeface="Roboto"/>
              </a:rPr>
              <a:t>(nd) (cursor at last cell)</a:t>
            </a:r>
            <a:endParaRPr sz="1400">
              <a:solidFill>
                <a:srgbClr val="212121"/>
              </a:solidFill>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lt</a:t>
            </a:r>
            <a:r>
              <a:rPr lang="en-US" sz="1400">
                <a:solidFill>
                  <a:srgbClr val="212121"/>
                </a:solidFill>
                <a:latin typeface="Roboto"/>
                <a:ea typeface="Roboto"/>
                <a:cs typeface="Roboto"/>
                <a:sym typeface="Roboto"/>
              </a:rPr>
              <a:t> (value stored in pointed cell is less than that in register)</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i="1" lang="en-US" sz="1400">
                <a:solidFill>
                  <a:srgbClr val="212121"/>
                </a:solidFill>
                <a:latin typeface="Roboto"/>
                <a:ea typeface="Roboto"/>
                <a:cs typeface="Roboto"/>
                <a:sym typeface="Roboto"/>
              </a:rPr>
              <a:t>Actions:</a:t>
            </a:r>
            <a:endParaRPr i="1" sz="1400">
              <a:solidFill>
                <a:srgbClr val="212121"/>
              </a:solidFill>
              <a:latin typeface="Roboto"/>
              <a:ea typeface="Roboto"/>
              <a:cs typeface="Roboto"/>
              <a:sym typeface="Roboto"/>
            </a:endParaRPr>
          </a:p>
          <a:p>
            <a:pPr indent="-317500" lvl="0" marL="457200" rtl="0" algn="l">
              <a:lnSpc>
                <a:spcPct val="115000"/>
              </a:lnSpc>
              <a:spcBef>
                <a:spcPts val="50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r</a:t>
            </a:r>
            <a:r>
              <a:rPr lang="en-US" sz="1400">
                <a:solidFill>
                  <a:srgbClr val="212121"/>
                </a:solidFill>
                <a:latin typeface="Roboto"/>
                <a:ea typeface="Roboto"/>
                <a:cs typeface="Roboto"/>
                <a:sym typeface="Roboto"/>
              </a:rPr>
              <a:t>(ight) (to move the cursor):</a:t>
            </a:r>
            <a:endParaRPr sz="1400">
              <a:solidFill>
                <a:srgbClr val="212121"/>
              </a:solidFill>
              <a:latin typeface="Roboto"/>
              <a:ea typeface="Roboto"/>
              <a:cs typeface="Roboto"/>
              <a:sym typeface="Roboto"/>
            </a:endParaRPr>
          </a:p>
          <a:p>
            <a:pPr indent="0" lvl="0" marL="914400" rtl="0" algn="l">
              <a:lnSpc>
                <a:spcPct val="115000"/>
              </a:lnSpc>
              <a:spcBef>
                <a:spcPts val="500"/>
              </a:spcBef>
              <a:spcAft>
                <a:spcPts val="0"/>
              </a:spcAft>
              <a:buNone/>
            </a:pPr>
            <a:r>
              <a:rPr lang="en-US" sz="1400">
                <a:solidFill>
                  <a:srgbClr val="212121"/>
                </a:solidFill>
                <a:latin typeface="Roboto"/>
                <a:ea typeface="Roboto"/>
                <a:cs typeface="Roboto"/>
                <a:sym typeface="Roboto"/>
              </a:rPr>
              <a:t>PRE: the element pointed by the cursor is not the last of the list</a:t>
            </a:r>
            <a:endParaRPr sz="1400">
              <a:solidFill>
                <a:srgbClr val="212121"/>
              </a:solidFill>
              <a:latin typeface="Roboto"/>
              <a:ea typeface="Roboto"/>
              <a:cs typeface="Roboto"/>
              <a:sym typeface="Roboto"/>
            </a:endParaRPr>
          </a:p>
          <a:p>
            <a:pPr indent="0" lvl="0" marL="914400" rtl="0" algn="l">
              <a:lnSpc>
                <a:spcPct val="115000"/>
              </a:lnSpc>
              <a:spcBef>
                <a:spcPts val="500"/>
              </a:spcBef>
              <a:spcAft>
                <a:spcPts val="0"/>
              </a:spcAft>
              <a:buNone/>
            </a:pPr>
            <a:r>
              <a:rPr lang="en-US" sz="1400">
                <a:solidFill>
                  <a:srgbClr val="212121"/>
                </a:solidFill>
                <a:latin typeface="Roboto"/>
                <a:ea typeface="Roboto"/>
                <a:cs typeface="Roboto"/>
                <a:sym typeface="Roboto"/>
              </a:rPr>
              <a:t>POST: the cursor points to the following element</a:t>
            </a:r>
            <a:endParaRPr sz="1400">
              <a:solidFill>
                <a:srgbClr val="212121"/>
              </a:solidFill>
              <a:latin typeface="Roboto"/>
              <a:ea typeface="Roboto"/>
              <a:cs typeface="Roboto"/>
              <a:sym typeface="Roboto"/>
            </a:endParaRPr>
          </a:p>
          <a:p>
            <a:pPr indent="-317500" lvl="0" marL="457200" rtl="0" algn="l">
              <a:lnSpc>
                <a:spcPct val="115000"/>
              </a:lnSpc>
              <a:spcBef>
                <a:spcPts val="50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u</a:t>
            </a:r>
            <a:r>
              <a:rPr lang="en-US" sz="1400">
                <a:solidFill>
                  <a:srgbClr val="212121"/>
                </a:solidFill>
                <a:latin typeface="Roboto"/>
                <a:ea typeface="Roboto"/>
                <a:cs typeface="Roboto"/>
                <a:sym typeface="Roboto"/>
              </a:rPr>
              <a:t>(pdate) (to update the register with the minimum value of the list):</a:t>
            </a:r>
            <a:endParaRPr sz="1400">
              <a:solidFill>
                <a:srgbClr val="212121"/>
              </a:solidFill>
              <a:latin typeface="Roboto"/>
              <a:ea typeface="Roboto"/>
              <a:cs typeface="Roboto"/>
              <a:sym typeface="Roboto"/>
            </a:endParaRPr>
          </a:p>
          <a:p>
            <a:pPr indent="0" lvl="0" marL="914400" rtl="0" algn="l">
              <a:lnSpc>
                <a:spcPct val="115000"/>
              </a:lnSpc>
              <a:spcBef>
                <a:spcPts val="500"/>
              </a:spcBef>
              <a:spcAft>
                <a:spcPts val="0"/>
              </a:spcAft>
              <a:buNone/>
            </a:pPr>
            <a:r>
              <a:rPr lang="en-US" sz="1400">
                <a:solidFill>
                  <a:srgbClr val="212121"/>
                </a:solidFill>
                <a:latin typeface="Roboto"/>
                <a:ea typeface="Roboto"/>
                <a:cs typeface="Roboto"/>
                <a:sym typeface="Roboto"/>
              </a:rPr>
              <a:t>PRE: the number pointed by the cursor is less than the one in the register</a:t>
            </a:r>
            <a:endParaRPr sz="1400">
              <a:solidFill>
                <a:srgbClr val="212121"/>
              </a:solidFill>
              <a:latin typeface="Roboto"/>
              <a:ea typeface="Roboto"/>
              <a:cs typeface="Roboto"/>
              <a:sym typeface="Roboto"/>
            </a:endParaRPr>
          </a:p>
          <a:p>
            <a:pPr indent="0" lvl="0" marL="914400" rtl="0" algn="l">
              <a:lnSpc>
                <a:spcPct val="115000"/>
              </a:lnSpc>
              <a:spcBef>
                <a:spcPts val="500"/>
              </a:spcBef>
              <a:spcAft>
                <a:spcPts val="0"/>
              </a:spcAft>
              <a:buNone/>
            </a:pPr>
            <a:r>
              <a:rPr lang="en-US" sz="1400">
                <a:solidFill>
                  <a:srgbClr val="212121"/>
                </a:solidFill>
                <a:latin typeface="Roboto"/>
                <a:ea typeface="Roboto"/>
                <a:cs typeface="Roboto"/>
                <a:sym typeface="Roboto"/>
              </a:rPr>
              <a:t>POST: the register contains the element pointed by the cursor</a:t>
            </a:r>
            <a:endParaRPr sz="1400">
              <a:solidFill>
                <a:srgbClr val="212121"/>
              </a:solidFill>
              <a:latin typeface="Roboto"/>
              <a:ea typeface="Roboto"/>
              <a:cs typeface="Roboto"/>
              <a:sym typeface="Roboto"/>
            </a:endParaRPr>
          </a:p>
          <a:p>
            <a:pPr indent="-317500" lvl="0" marL="457200" rtl="0" algn="l">
              <a:lnSpc>
                <a:spcPct val="115000"/>
              </a:lnSpc>
              <a:spcBef>
                <a:spcPts val="50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s</a:t>
            </a:r>
            <a:r>
              <a:rPr lang="en-US" sz="1400">
                <a:solidFill>
                  <a:srgbClr val="212121"/>
                </a:solidFill>
                <a:latin typeface="Roboto"/>
                <a:ea typeface="Roboto"/>
                <a:cs typeface="Roboto"/>
                <a:sym typeface="Roboto"/>
              </a:rPr>
              <a:t>(top)</a:t>
            </a:r>
            <a:endParaRPr sz="1400">
              <a:solidFill>
                <a:srgbClr val="21212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id="289" name="Google Shape;289;p32"/>
          <p:cNvPicPr preferRelativeResize="0"/>
          <p:nvPr/>
        </p:nvPicPr>
        <p:blipFill rotWithShape="1">
          <a:blip r:embed="rId3">
            <a:alphaModFix/>
          </a:blip>
          <a:srcRect b="11186" l="3684" r="2568" t="33322"/>
          <a:stretch/>
        </p:blipFill>
        <p:spPr>
          <a:xfrm>
            <a:off x="1007115" y="3743363"/>
            <a:ext cx="7129772" cy="2153651"/>
          </a:xfrm>
          <a:prstGeom prst="rect">
            <a:avLst/>
          </a:prstGeom>
          <a:noFill/>
          <a:ln>
            <a:noFill/>
          </a:ln>
        </p:spPr>
      </p:pic>
      <p:sp>
        <p:nvSpPr>
          <p:cNvPr id="290" name="Google Shape;290;p32"/>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291" name="Google Shape;291;p32"/>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292" name="Google Shape;292;p32"/>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293" name="Google Shape;293;p32"/>
          <p:cNvSpPr txBox="1"/>
          <p:nvPr>
            <p:ph type="title"/>
          </p:nvPr>
        </p:nvSpPr>
        <p:spPr>
          <a:xfrm>
            <a:off x="457200" y="274644"/>
            <a:ext cx="8229600" cy="601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a:solidFill>
                  <a:schemeClr val="dk1"/>
                </a:solidFill>
                <a:latin typeface="Roboto"/>
                <a:ea typeface="Roboto"/>
                <a:cs typeface="Roboto"/>
                <a:sym typeface="Roboto"/>
              </a:rPr>
              <a:t>Minimum of a list</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rgbClr val="822433"/>
              </a:buClr>
              <a:buSzPts val="2400"/>
              <a:buFont typeface="Arial"/>
              <a:buNone/>
            </a:pPr>
            <a:r>
              <a:t/>
            </a:r>
            <a:endParaRPr>
              <a:latin typeface="Roboto"/>
              <a:ea typeface="Roboto"/>
              <a:cs typeface="Roboto"/>
              <a:sym typeface="Roboto"/>
            </a:endParaRPr>
          </a:p>
        </p:txBody>
      </p:sp>
      <p:sp>
        <p:nvSpPr>
          <p:cNvPr id="294" name="Google Shape;294;p32"/>
          <p:cNvSpPr txBox="1"/>
          <p:nvPr/>
        </p:nvSpPr>
        <p:spPr>
          <a:xfrm>
            <a:off x="1116012" y="776287"/>
            <a:ext cx="7404000" cy="42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a:p>
        </p:txBody>
      </p:sp>
      <p:sp>
        <p:nvSpPr>
          <p:cNvPr id="295" name="Google Shape;295;p32"/>
          <p:cNvSpPr txBox="1"/>
          <p:nvPr>
            <p:ph idx="2" type="body"/>
          </p:nvPr>
        </p:nvSpPr>
        <p:spPr>
          <a:xfrm>
            <a:off x="457200" y="876300"/>
            <a:ext cx="4040100" cy="2615700"/>
          </a:xfrm>
          <a:prstGeom prst="rect">
            <a:avLst/>
          </a:prstGeom>
        </p:spPr>
        <p:txBody>
          <a:bodyPr anchorCtr="0" anchor="t" bIns="45700" lIns="91425" spcFirstLastPara="1" rIns="91425" wrap="square" tIns="45700">
            <a:noAutofit/>
          </a:bodyPr>
          <a:lstStyle/>
          <a:p>
            <a:pPr indent="0" lvl="0" marL="0" rtl="0" algn="l">
              <a:lnSpc>
                <a:spcPct val="115000"/>
              </a:lnSpc>
              <a:spcBef>
                <a:spcPts val="500"/>
              </a:spcBef>
              <a:spcAft>
                <a:spcPts val="0"/>
              </a:spcAft>
              <a:buNone/>
            </a:pPr>
            <a:r>
              <a:rPr b="1" i="1" lang="en-US" sz="1400">
                <a:solidFill>
                  <a:srgbClr val="212121"/>
                </a:solidFill>
                <a:latin typeface="Roboto"/>
                <a:ea typeface="Roboto"/>
                <a:cs typeface="Roboto"/>
                <a:sym typeface="Roboto"/>
              </a:rPr>
              <a:t>Formula D</a:t>
            </a:r>
            <a:r>
              <a:rPr lang="en-US" sz="1400">
                <a:solidFill>
                  <a:srgbClr val="212121"/>
                </a:solidFill>
                <a:latin typeface="Roboto"/>
                <a:ea typeface="Roboto"/>
                <a:cs typeface="Roboto"/>
                <a:sym typeface="Roboto"/>
              </a:rPr>
              <a:t> (</a:t>
            </a:r>
            <a:r>
              <a:rPr i="1" lang="en-US" sz="1400">
                <a:solidFill>
                  <a:srgbClr val="212121"/>
                </a:solidFill>
                <a:latin typeface="Roboto"/>
                <a:ea typeface="Roboto"/>
                <a:cs typeface="Roboto"/>
                <a:sym typeface="Roboto"/>
              </a:rPr>
              <a:t>Preconditions</a:t>
            </a:r>
            <a:r>
              <a:rPr lang="en-US"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-◻️(r ⊕ u ⊕ s) ∧ ◻️(s → ⚪s)</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-◻️(r → ¬e)</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b="1" i="1" lang="en-US" sz="1400">
                <a:solidFill>
                  <a:srgbClr val="212121"/>
                </a:solidFill>
                <a:latin typeface="Roboto"/>
                <a:ea typeface="Roboto"/>
                <a:cs typeface="Roboto"/>
                <a:sym typeface="Roboto"/>
              </a:rPr>
              <a:t>Formula E</a:t>
            </a:r>
            <a:r>
              <a:rPr lang="en-US" sz="1400">
                <a:solidFill>
                  <a:srgbClr val="212121"/>
                </a:solidFill>
                <a:latin typeface="Roboto"/>
                <a:ea typeface="Roboto"/>
                <a:cs typeface="Roboto"/>
                <a:sym typeface="Roboto"/>
              </a:rPr>
              <a:t> (</a:t>
            </a:r>
            <a:r>
              <a:rPr i="1" lang="en-US" sz="1400">
                <a:solidFill>
                  <a:srgbClr val="212121"/>
                </a:solidFill>
                <a:latin typeface="Roboto"/>
                <a:ea typeface="Roboto"/>
                <a:cs typeface="Roboto"/>
                <a:sym typeface="Roboto"/>
              </a:rPr>
              <a:t>Effects</a:t>
            </a:r>
            <a:r>
              <a:rPr lang="en-US" sz="1400">
                <a:solidFill>
                  <a:srgbClr val="212121"/>
                </a:solidFill>
                <a:latin typeface="Roboto"/>
                <a:ea typeface="Roboto"/>
                <a:cs typeface="Roboto"/>
                <a:sym typeface="Roboto"/>
              </a:rPr>
              <a:t>):</a:t>
            </a:r>
            <a:r>
              <a:rPr i="1" lang="en-US" sz="1400">
                <a:solidFill>
                  <a:srgbClr val="212121"/>
                </a:solidFill>
                <a:latin typeface="Roboto"/>
                <a:ea typeface="Roboto"/>
                <a:cs typeface="Roboto"/>
                <a:sym typeface="Roboto"/>
              </a:rPr>
              <a:t> initial condition, effects, frame</a:t>
            </a:r>
            <a:endParaRPr i="1"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-◻️(u → (⚪(¬lt) ∧ PERSISTS(e)))</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500"/>
              </a:spcAft>
              <a:buNone/>
            </a:pPr>
            <a:r>
              <a:rPr lang="en-US" sz="1400">
                <a:solidFill>
                  <a:srgbClr val="212121"/>
                </a:solidFill>
                <a:latin typeface="Roboto"/>
                <a:ea typeface="Roboto"/>
                <a:cs typeface="Roboto"/>
                <a:sym typeface="Roboto"/>
              </a:rPr>
              <a:t>-◻️(s → (PERSISTS(e) ∧ PERSISTS(lt)))</a:t>
            </a:r>
            <a:endParaRPr sz="1400">
              <a:latin typeface="Roboto"/>
              <a:ea typeface="Roboto"/>
              <a:cs typeface="Roboto"/>
              <a:sym typeface="Roboto"/>
            </a:endParaRPr>
          </a:p>
        </p:txBody>
      </p:sp>
      <p:sp>
        <p:nvSpPr>
          <p:cNvPr id="296" name="Google Shape;296;p32"/>
          <p:cNvSpPr txBox="1"/>
          <p:nvPr>
            <p:ph idx="4" type="body"/>
          </p:nvPr>
        </p:nvSpPr>
        <p:spPr>
          <a:xfrm>
            <a:off x="4572000" y="876300"/>
            <a:ext cx="4041900" cy="2278200"/>
          </a:xfrm>
          <a:prstGeom prst="rect">
            <a:avLst/>
          </a:prstGeom>
        </p:spPr>
        <p:txBody>
          <a:bodyPr anchorCtr="0" anchor="t" bIns="45700" lIns="91425" spcFirstLastPara="1" rIns="91425" wrap="square" tIns="45700">
            <a:noAutofit/>
          </a:bodyPr>
          <a:lstStyle/>
          <a:p>
            <a:pPr indent="0" lvl="0" marL="0" rtl="0" algn="l">
              <a:lnSpc>
                <a:spcPct val="115000"/>
              </a:lnSpc>
              <a:spcBef>
                <a:spcPts val="500"/>
              </a:spcBef>
              <a:spcAft>
                <a:spcPts val="0"/>
              </a:spcAft>
              <a:buNone/>
            </a:pPr>
            <a:r>
              <a:rPr b="1" i="1" lang="en-US" sz="1400">
                <a:solidFill>
                  <a:srgbClr val="212121"/>
                </a:solidFill>
                <a:latin typeface="Roboto"/>
                <a:ea typeface="Roboto"/>
                <a:cs typeface="Roboto"/>
                <a:sym typeface="Roboto"/>
              </a:rPr>
              <a:t>Formula F</a:t>
            </a:r>
            <a:r>
              <a:rPr lang="en-US" sz="1400">
                <a:solidFill>
                  <a:srgbClr val="212121"/>
                </a:solidFill>
                <a:latin typeface="Roboto"/>
                <a:ea typeface="Roboto"/>
                <a:cs typeface="Roboto"/>
                <a:sym typeface="Roboto"/>
              </a:rPr>
              <a:t> (</a:t>
            </a:r>
            <a:r>
              <a:rPr i="1" lang="en-US" sz="1400">
                <a:solidFill>
                  <a:srgbClr val="212121"/>
                </a:solidFill>
                <a:latin typeface="Roboto"/>
                <a:ea typeface="Roboto"/>
                <a:cs typeface="Roboto"/>
                <a:sym typeface="Roboto"/>
              </a:rPr>
              <a:t>Fairness</a:t>
            </a:r>
            <a:r>
              <a:rPr lang="en-US"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-(◻️♢r) → ♢e</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b="1" i="1" lang="en-US" sz="1400">
                <a:solidFill>
                  <a:srgbClr val="212121"/>
                </a:solidFill>
                <a:latin typeface="Roboto"/>
                <a:ea typeface="Roboto"/>
                <a:cs typeface="Roboto"/>
                <a:sym typeface="Roboto"/>
              </a:rPr>
              <a:t>Formula G</a:t>
            </a:r>
            <a:r>
              <a:rPr lang="en-US" sz="1400">
                <a:solidFill>
                  <a:srgbClr val="212121"/>
                </a:solidFill>
                <a:latin typeface="Roboto"/>
                <a:ea typeface="Roboto"/>
                <a:cs typeface="Roboto"/>
                <a:sym typeface="Roboto"/>
              </a:rPr>
              <a:t> (</a:t>
            </a:r>
            <a:r>
              <a:rPr i="1" lang="en-US" sz="1400">
                <a:solidFill>
                  <a:srgbClr val="212121"/>
                </a:solidFill>
                <a:latin typeface="Roboto"/>
                <a:ea typeface="Roboto"/>
                <a:cs typeface="Roboto"/>
                <a:sym typeface="Roboto"/>
              </a:rPr>
              <a:t>Goals</a:t>
            </a:r>
            <a:r>
              <a:rPr lang="en-US" sz="1400">
                <a:solidFill>
                  <a:srgbClr val="212121"/>
                </a:solidFill>
                <a:latin typeface="Roboto"/>
                <a:ea typeface="Roboto"/>
                <a:cs typeface="Roboto"/>
                <a:sym typeface="Roboto"/>
              </a:rPr>
              <a:t>): </a:t>
            </a:r>
            <a:r>
              <a:rPr i="1" lang="en-US" sz="1400">
                <a:solidFill>
                  <a:srgbClr val="212121"/>
                </a:solidFill>
                <a:latin typeface="Roboto"/>
                <a:ea typeface="Roboto"/>
                <a:cs typeface="Roboto"/>
                <a:sym typeface="Roboto"/>
              </a:rPr>
              <a:t>visit all cells once and update the register iff the value pointed by the cursor  is smaller than the one in the register</a:t>
            </a:r>
            <a:endParaRPr i="1"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-♢◻️e</a:t>
            </a:r>
            <a:endParaRPr sz="1400">
              <a:solidFill>
                <a:srgbClr val="212121"/>
              </a:solidFill>
              <a:latin typeface="Roboto"/>
              <a:ea typeface="Roboto"/>
              <a:cs typeface="Roboto"/>
              <a:sym typeface="Roboto"/>
            </a:endParaRPr>
          </a:p>
          <a:p>
            <a:pPr indent="0" lvl="0" marL="0" rtl="0" algn="l">
              <a:lnSpc>
                <a:spcPct val="200000"/>
              </a:lnSpc>
              <a:spcBef>
                <a:spcPts val="500"/>
              </a:spcBef>
              <a:spcAft>
                <a:spcPts val="0"/>
              </a:spcAft>
              <a:buNone/>
            </a:pPr>
            <a:r>
              <a:rPr lang="en-US" sz="1400">
                <a:solidFill>
                  <a:srgbClr val="212121"/>
                </a:solidFill>
                <a:latin typeface="Roboto"/>
                <a:ea typeface="Roboto"/>
                <a:cs typeface="Roboto"/>
                <a:sym typeface="Roboto"/>
              </a:rPr>
              <a:t>-◻️(u </a:t>
            </a:r>
            <a:r>
              <a:rPr lang="en-US" sz="1400">
                <a:latin typeface="Roboto"/>
                <a:ea typeface="Roboto"/>
                <a:cs typeface="Roboto"/>
                <a:sym typeface="Roboto"/>
              </a:rPr>
              <a:t>↔</a:t>
            </a:r>
            <a:r>
              <a:rPr lang="en-US" sz="1400">
                <a:solidFill>
                  <a:srgbClr val="212121"/>
                </a:solidFill>
                <a:latin typeface="Roboto"/>
                <a:ea typeface="Roboto"/>
                <a:cs typeface="Roboto"/>
                <a:sym typeface="Roboto"/>
              </a:rPr>
              <a:t> lt)</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i="1" lang="en-US" sz="1400">
                <a:solidFill>
                  <a:srgbClr val="212121"/>
                </a:solidFill>
                <a:latin typeface="Roboto"/>
                <a:ea typeface="Roboto"/>
                <a:cs typeface="Roboto"/>
                <a:sym typeface="Roboto"/>
              </a:rPr>
              <a:t>Observations</a:t>
            </a:r>
            <a:r>
              <a:rPr lang="en-US" sz="1400">
                <a:solidFill>
                  <a:srgbClr val="212121"/>
                </a:solidFill>
                <a:latin typeface="Roboto"/>
                <a:ea typeface="Roboto"/>
                <a:cs typeface="Roboto"/>
                <a:sym typeface="Roboto"/>
              </a:rPr>
              <a:t>: e, lt</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i="1" lang="en-US" sz="1400">
                <a:solidFill>
                  <a:srgbClr val="212121"/>
                </a:solidFill>
                <a:latin typeface="Roboto"/>
                <a:ea typeface="Roboto"/>
                <a:cs typeface="Roboto"/>
                <a:sym typeface="Roboto"/>
              </a:rPr>
              <a:t>Actions</a:t>
            </a:r>
            <a:r>
              <a:rPr lang="en-US" sz="1400">
                <a:solidFill>
                  <a:srgbClr val="212121"/>
                </a:solidFill>
                <a:latin typeface="Roboto"/>
                <a:ea typeface="Roboto"/>
                <a:cs typeface="Roboto"/>
                <a:sym typeface="Roboto"/>
              </a:rPr>
              <a:t>: r, s, u</a:t>
            </a:r>
            <a:endParaRPr sz="1400">
              <a:solidFill>
                <a:srgbClr val="212121"/>
              </a:solidFill>
              <a:latin typeface="Roboto"/>
              <a:ea typeface="Roboto"/>
              <a:cs typeface="Roboto"/>
              <a:sym typeface="Roboto"/>
            </a:endParaRPr>
          </a:p>
          <a:p>
            <a:pPr indent="0" lvl="0" marL="0" rtl="0" algn="l">
              <a:spcBef>
                <a:spcPts val="500"/>
              </a:spcBef>
              <a:spcAft>
                <a:spcPts val="0"/>
              </a:spcAft>
              <a:buNone/>
            </a:pPr>
            <a:r>
              <a:t/>
            </a:r>
            <a:endParaRPr sz="1400">
              <a:solidFill>
                <a:srgbClr val="212121"/>
              </a:solidFill>
              <a:latin typeface="Roboto"/>
              <a:ea typeface="Roboto"/>
              <a:cs typeface="Roboto"/>
              <a:sym typeface="Roboto"/>
            </a:endParaRPr>
          </a:p>
        </p:txBody>
      </p:sp>
      <p:sp>
        <p:nvSpPr>
          <p:cNvPr id="297" name="Google Shape;297;p32"/>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sp>
        <p:nvSpPr>
          <p:cNvPr id="298" name="Google Shape;298;p32"/>
          <p:cNvSpPr txBox="1"/>
          <p:nvPr/>
        </p:nvSpPr>
        <p:spPr>
          <a:xfrm>
            <a:off x="286100" y="3910375"/>
            <a:ext cx="21456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Legenda: e lt / r s u</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3"/>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305" name="Google Shape;305;p33"/>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306" name="Google Shape;306;p33"/>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307" name="Google Shape;307;p33"/>
          <p:cNvSpPr txBox="1"/>
          <p:nvPr>
            <p:ph type="title"/>
          </p:nvPr>
        </p:nvSpPr>
        <p:spPr>
          <a:xfrm>
            <a:off x="482562" y="399250"/>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Copy even numbers of a list into a new list</a:t>
            </a:r>
            <a:endParaRPr>
              <a:latin typeface="Roboto"/>
              <a:ea typeface="Roboto"/>
              <a:cs typeface="Roboto"/>
              <a:sym typeface="Roboto"/>
            </a:endParaRPr>
          </a:p>
        </p:txBody>
      </p:sp>
      <p:sp>
        <p:nvSpPr>
          <p:cNvPr id="308" name="Google Shape;308;p33"/>
          <p:cNvSpPr txBox="1"/>
          <p:nvPr>
            <p:ph idx="1" type="body"/>
          </p:nvPr>
        </p:nvSpPr>
        <p:spPr>
          <a:xfrm>
            <a:off x="449700" y="1132375"/>
            <a:ext cx="8244600" cy="4699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The task is to retrieve all the even numbers from a singly-linked list and put them into another one. Everytime an even number is sensed it is added to the new list. </a:t>
            </a:r>
            <a:r>
              <a:rPr lang="en-US" sz="1400">
                <a:latin typeface="Roboto"/>
                <a:ea typeface="Roboto"/>
                <a:cs typeface="Roboto"/>
                <a:sym typeface="Roboto"/>
              </a:rPr>
              <a:t>We assume the cursor starts on the first cell.</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Observations:</a:t>
            </a:r>
            <a:endParaRPr sz="1400">
              <a:solidFill>
                <a:srgbClr val="212121"/>
              </a:solidFill>
              <a:latin typeface="Roboto"/>
              <a:ea typeface="Roboto"/>
              <a:cs typeface="Roboto"/>
              <a:sym typeface="Roboto"/>
            </a:endParaRPr>
          </a:p>
          <a:p>
            <a:pPr indent="-317500" lvl="0" marL="457200" rtl="0" algn="l">
              <a:lnSpc>
                <a:spcPct val="115000"/>
              </a:lnSpc>
              <a:spcBef>
                <a:spcPts val="50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e</a:t>
            </a:r>
            <a:r>
              <a:rPr lang="en-US" sz="1400">
                <a:solidFill>
                  <a:srgbClr val="212121"/>
                </a:solidFill>
                <a:latin typeface="Roboto"/>
                <a:ea typeface="Roboto"/>
                <a:cs typeface="Roboto"/>
                <a:sym typeface="Roboto"/>
              </a:rPr>
              <a:t>(nd) (cursor at last cell)</a:t>
            </a:r>
            <a:endParaRPr sz="1400">
              <a:solidFill>
                <a:srgbClr val="212121"/>
              </a:solidFill>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even</a:t>
            </a:r>
            <a:r>
              <a:rPr lang="en-US" sz="1400">
                <a:solidFill>
                  <a:srgbClr val="212121"/>
                </a:solidFill>
                <a:latin typeface="Roboto"/>
                <a:ea typeface="Roboto"/>
                <a:cs typeface="Roboto"/>
                <a:sym typeface="Roboto"/>
              </a:rPr>
              <a:t> (value stored in pointed cell is even)</a:t>
            </a:r>
            <a:endParaRPr sz="1400">
              <a:solidFill>
                <a:srgbClr val="212121"/>
              </a:solidFill>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(has)put</a:t>
            </a:r>
            <a:r>
              <a:rPr lang="en-US" sz="1400">
                <a:solidFill>
                  <a:srgbClr val="212121"/>
                </a:solidFill>
                <a:latin typeface="Roboto"/>
                <a:ea typeface="Roboto"/>
                <a:cs typeface="Roboto"/>
                <a:sym typeface="Roboto"/>
              </a:rPr>
              <a:t> (the even number has been put into the list of only even numbers)</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Actions:</a:t>
            </a:r>
            <a:endParaRPr sz="1400">
              <a:solidFill>
                <a:srgbClr val="212121"/>
              </a:solidFill>
              <a:latin typeface="Roboto"/>
              <a:ea typeface="Roboto"/>
              <a:cs typeface="Roboto"/>
              <a:sym typeface="Roboto"/>
            </a:endParaRPr>
          </a:p>
          <a:p>
            <a:pPr indent="-317500" lvl="0" marL="457200" rtl="0" algn="l">
              <a:lnSpc>
                <a:spcPct val="115000"/>
              </a:lnSpc>
              <a:spcBef>
                <a:spcPts val="50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r</a:t>
            </a:r>
            <a:r>
              <a:rPr lang="en-US" sz="1400">
                <a:solidFill>
                  <a:srgbClr val="212121"/>
                </a:solidFill>
                <a:latin typeface="Roboto"/>
                <a:ea typeface="Roboto"/>
                <a:cs typeface="Roboto"/>
                <a:sym typeface="Roboto"/>
              </a:rPr>
              <a:t>(ight) </a:t>
            </a:r>
            <a:r>
              <a:rPr lang="en-US" sz="1400">
                <a:solidFill>
                  <a:srgbClr val="212121"/>
                </a:solidFill>
                <a:latin typeface="Roboto"/>
                <a:ea typeface="Roboto"/>
                <a:cs typeface="Roboto"/>
                <a:sym typeface="Roboto"/>
              </a:rPr>
              <a:t>(to move the cursor):</a:t>
            </a:r>
            <a:endParaRPr sz="1400">
              <a:solidFill>
                <a:srgbClr val="212121"/>
              </a:solidFill>
              <a:latin typeface="Roboto"/>
              <a:ea typeface="Roboto"/>
              <a:cs typeface="Roboto"/>
              <a:sym typeface="Roboto"/>
            </a:endParaRPr>
          </a:p>
          <a:p>
            <a:pPr indent="0" lvl="0" marL="914400" rtl="0" algn="l">
              <a:lnSpc>
                <a:spcPct val="115000"/>
              </a:lnSpc>
              <a:spcBef>
                <a:spcPts val="500"/>
              </a:spcBef>
              <a:spcAft>
                <a:spcPts val="0"/>
              </a:spcAft>
              <a:buNone/>
            </a:pPr>
            <a:r>
              <a:rPr lang="en-US" sz="1400">
                <a:solidFill>
                  <a:srgbClr val="212121"/>
                </a:solidFill>
                <a:latin typeface="Roboto"/>
                <a:ea typeface="Roboto"/>
                <a:cs typeface="Roboto"/>
                <a:sym typeface="Roboto"/>
              </a:rPr>
              <a:t>PRE: the element pointed by the cursor is not the last of the list</a:t>
            </a:r>
            <a:endParaRPr sz="1400">
              <a:solidFill>
                <a:srgbClr val="212121"/>
              </a:solidFill>
              <a:latin typeface="Roboto"/>
              <a:ea typeface="Roboto"/>
              <a:cs typeface="Roboto"/>
              <a:sym typeface="Roboto"/>
            </a:endParaRPr>
          </a:p>
          <a:p>
            <a:pPr indent="0" lvl="0" marL="914400" rtl="0" algn="l">
              <a:lnSpc>
                <a:spcPct val="115000"/>
              </a:lnSpc>
              <a:spcBef>
                <a:spcPts val="500"/>
              </a:spcBef>
              <a:spcAft>
                <a:spcPts val="0"/>
              </a:spcAft>
              <a:buNone/>
            </a:pPr>
            <a:r>
              <a:rPr lang="en-US" sz="1400">
                <a:solidFill>
                  <a:srgbClr val="212121"/>
                </a:solidFill>
                <a:latin typeface="Roboto"/>
                <a:ea typeface="Roboto"/>
                <a:cs typeface="Roboto"/>
                <a:sym typeface="Roboto"/>
              </a:rPr>
              <a:t>POST: the cursor points to the following element</a:t>
            </a:r>
            <a:endParaRPr sz="1400">
              <a:solidFill>
                <a:srgbClr val="212121"/>
              </a:solidFill>
              <a:latin typeface="Roboto"/>
              <a:ea typeface="Roboto"/>
              <a:cs typeface="Roboto"/>
              <a:sym typeface="Roboto"/>
            </a:endParaRPr>
          </a:p>
          <a:p>
            <a:pPr indent="-317500" lvl="0" marL="457200" rtl="0" algn="l">
              <a:lnSpc>
                <a:spcPct val="115000"/>
              </a:lnSpc>
              <a:spcBef>
                <a:spcPts val="50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a</a:t>
            </a:r>
            <a:r>
              <a:rPr lang="en-US" sz="1400">
                <a:solidFill>
                  <a:srgbClr val="212121"/>
                </a:solidFill>
                <a:latin typeface="Roboto"/>
                <a:ea typeface="Roboto"/>
                <a:cs typeface="Roboto"/>
                <a:sym typeface="Roboto"/>
              </a:rPr>
              <a:t>(dd) (to add the even number to the list of only even numbers):</a:t>
            </a:r>
            <a:endParaRPr sz="1400">
              <a:solidFill>
                <a:srgbClr val="212121"/>
              </a:solidFill>
              <a:latin typeface="Roboto"/>
              <a:ea typeface="Roboto"/>
              <a:cs typeface="Roboto"/>
              <a:sym typeface="Roboto"/>
            </a:endParaRPr>
          </a:p>
          <a:p>
            <a:pPr indent="457200" lvl="0" marL="457200" rtl="0" algn="l">
              <a:lnSpc>
                <a:spcPct val="115000"/>
              </a:lnSpc>
              <a:spcBef>
                <a:spcPts val="500"/>
              </a:spcBef>
              <a:spcAft>
                <a:spcPts val="0"/>
              </a:spcAft>
              <a:buNone/>
            </a:pPr>
            <a:r>
              <a:rPr lang="en-US" sz="1400">
                <a:solidFill>
                  <a:srgbClr val="212121"/>
                </a:solidFill>
                <a:latin typeface="Roboto"/>
                <a:ea typeface="Roboto"/>
                <a:cs typeface="Roboto"/>
                <a:sym typeface="Roboto"/>
              </a:rPr>
              <a:t>PRE: the number pointed by the cursor is even and it has not been put in the new list yet</a:t>
            </a:r>
            <a:endParaRPr sz="1400">
              <a:solidFill>
                <a:srgbClr val="212121"/>
              </a:solidFill>
              <a:latin typeface="Roboto"/>
              <a:ea typeface="Roboto"/>
              <a:cs typeface="Roboto"/>
              <a:sym typeface="Roboto"/>
            </a:endParaRPr>
          </a:p>
          <a:p>
            <a:pPr indent="457200" lvl="0" marL="457200" rtl="0" algn="l">
              <a:lnSpc>
                <a:spcPct val="115000"/>
              </a:lnSpc>
              <a:spcBef>
                <a:spcPts val="500"/>
              </a:spcBef>
              <a:spcAft>
                <a:spcPts val="0"/>
              </a:spcAft>
              <a:buNone/>
            </a:pPr>
            <a:r>
              <a:rPr lang="en-US" sz="1400">
                <a:solidFill>
                  <a:srgbClr val="212121"/>
                </a:solidFill>
                <a:latin typeface="Roboto"/>
                <a:ea typeface="Roboto"/>
                <a:cs typeface="Roboto"/>
                <a:sym typeface="Roboto"/>
              </a:rPr>
              <a:t>POST: the even number pointed by the cursor is added to the new list</a:t>
            </a:r>
            <a:endParaRPr sz="1400">
              <a:solidFill>
                <a:srgbClr val="212121"/>
              </a:solidFill>
              <a:latin typeface="Roboto"/>
              <a:ea typeface="Roboto"/>
              <a:cs typeface="Roboto"/>
              <a:sym typeface="Roboto"/>
            </a:endParaRPr>
          </a:p>
          <a:p>
            <a:pPr indent="-317500" lvl="0" marL="457200" rtl="0" algn="l">
              <a:lnSpc>
                <a:spcPct val="115000"/>
              </a:lnSpc>
              <a:spcBef>
                <a:spcPts val="500"/>
              </a:spcBef>
              <a:spcAft>
                <a:spcPts val="0"/>
              </a:spcAft>
              <a:buClr>
                <a:srgbClr val="212121"/>
              </a:buClr>
              <a:buSzPts val="1400"/>
              <a:buFont typeface="Roboto"/>
              <a:buChar char="●"/>
            </a:pPr>
            <a:r>
              <a:rPr b="1" lang="en-US" sz="1400">
                <a:solidFill>
                  <a:srgbClr val="212121"/>
                </a:solidFill>
                <a:latin typeface="Roboto"/>
                <a:ea typeface="Roboto"/>
                <a:cs typeface="Roboto"/>
                <a:sym typeface="Roboto"/>
              </a:rPr>
              <a:t>s</a:t>
            </a:r>
            <a:r>
              <a:rPr lang="en-US" sz="1400">
                <a:solidFill>
                  <a:srgbClr val="212121"/>
                </a:solidFill>
                <a:latin typeface="Roboto"/>
                <a:ea typeface="Roboto"/>
                <a:cs typeface="Roboto"/>
                <a:sym typeface="Roboto"/>
              </a:rPr>
              <a:t>(top)</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Google Shape;314;p34"/>
          <p:cNvPicPr preferRelativeResize="0"/>
          <p:nvPr/>
        </p:nvPicPr>
        <p:blipFill rotWithShape="1">
          <a:blip r:embed="rId3">
            <a:alphaModFix/>
          </a:blip>
          <a:srcRect b="21395" l="7220" r="6816" t="18334"/>
          <a:stretch/>
        </p:blipFill>
        <p:spPr>
          <a:xfrm>
            <a:off x="1836525" y="3686400"/>
            <a:ext cx="5728149" cy="2390524"/>
          </a:xfrm>
          <a:prstGeom prst="rect">
            <a:avLst/>
          </a:prstGeom>
          <a:noFill/>
          <a:ln>
            <a:noFill/>
          </a:ln>
        </p:spPr>
      </p:pic>
      <p:sp>
        <p:nvSpPr>
          <p:cNvPr id="315" name="Google Shape;315;p34"/>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316" name="Google Shape;316;p34"/>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317" name="Google Shape;317;p34"/>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318" name="Google Shape;318;p34"/>
          <p:cNvSpPr txBox="1"/>
          <p:nvPr>
            <p:ph type="title"/>
          </p:nvPr>
        </p:nvSpPr>
        <p:spPr>
          <a:xfrm>
            <a:off x="457200" y="274644"/>
            <a:ext cx="8229600" cy="601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a:solidFill>
                  <a:schemeClr val="dk1"/>
                </a:solidFill>
                <a:latin typeface="Roboto"/>
                <a:ea typeface="Roboto"/>
                <a:cs typeface="Roboto"/>
                <a:sym typeface="Roboto"/>
              </a:rPr>
              <a:t>Copy even numbers of a list into a new list</a:t>
            </a:r>
            <a:endParaRPr>
              <a:solidFill>
                <a:schemeClr val="dk1"/>
              </a:solidFill>
              <a:latin typeface="Roboto"/>
              <a:ea typeface="Roboto"/>
              <a:cs typeface="Roboto"/>
              <a:sym typeface="Roboto"/>
            </a:endParaRPr>
          </a:p>
        </p:txBody>
      </p:sp>
      <p:sp>
        <p:nvSpPr>
          <p:cNvPr id="319" name="Google Shape;319;p34"/>
          <p:cNvSpPr txBox="1"/>
          <p:nvPr/>
        </p:nvSpPr>
        <p:spPr>
          <a:xfrm>
            <a:off x="1116012" y="776287"/>
            <a:ext cx="7404000" cy="42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a:p>
        </p:txBody>
      </p:sp>
      <p:sp>
        <p:nvSpPr>
          <p:cNvPr id="320" name="Google Shape;320;p34"/>
          <p:cNvSpPr txBox="1"/>
          <p:nvPr>
            <p:ph idx="2" type="body"/>
          </p:nvPr>
        </p:nvSpPr>
        <p:spPr>
          <a:xfrm>
            <a:off x="412750" y="876150"/>
            <a:ext cx="3886200" cy="2615700"/>
          </a:xfrm>
          <a:prstGeom prst="rect">
            <a:avLst/>
          </a:prstGeom>
        </p:spPr>
        <p:txBody>
          <a:bodyPr anchorCtr="0" anchor="t" bIns="45700" lIns="91425" spcFirstLastPara="1" rIns="91425" wrap="square" tIns="45700">
            <a:noAutofit/>
          </a:bodyPr>
          <a:lstStyle/>
          <a:p>
            <a:pPr indent="0" lvl="0" marL="0" rtl="0" algn="l">
              <a:lnSpc>
                <a:spcPct val="115000"/>
              </a:lnSpc>
              <a:spcBef>
                <a:spcPts val="500"/>
              </a:spcBef>
              <a:spcAft>
                <a:spcPts val="0"/>
              </a:spcAft>
              <a:buNone/>
            </a:pPr>
            <a:r>
              <a:rPr b="1" i="1" lang="en-US" sz="1400">
                <a:solidFill>
                  <a:srgbClr val="212121"/>
                </a:solidFill>
                <a:latin typeface="Roboto"/>
                <a:ea typeface="Roboto"/>
                <a:cs typeface="Roboto"/>
                <a:sym typeface="Roboto"/>
              </a:rPr>
              <a:t>Formula D</a:t>
            </a:r>
            <a:r>
              <a:rPr i="1" lang="en-US" sz="1400">
                <a:solidFill>
                  <a:srgbClr val="212121"/>
                </a:solidFill>
                <a:latin typeface="Roboto"/>
                <a:ea typeface="Roboto"/>
                <a:cs typeface="Roboto"/>
                <a:sym typeface="Roboto"/>
              </a:rPr>
              <a:t> (Preconditions)</a:t>
            </a:r>
            <a:r>
              <a:rPr lang="en-US"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a:t>
            </a:r>
            <a:r>
              <a:rPr lang="en-US" sz="1400">
                <a:solidFill>
                  <a:srgbClr val="212121"/>
                </a:solidFill>
                <a:latin typeface="Roboto"/>
                <a:ea typeface="Roboto"/>
                <a:cs typeface="Roboto"/>
                <a:sym typeface="Roboto"/>
              </a:rPr>
              <a:t>◻️(r ⊕ a ⊕ s) ∧ ◻️(s → 𐩒s)</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-◻️(r → ¬e)</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b="1" i="1" lang="en-US" sz="1400">
                <a:solidFill>
                  <a:srgbClr val="212121"/>
                </a:solidFill>
                <a:latin typeface="Roboto"/>
                <a:ea typeface="Roboto"/>
                <a:cs typeface="Roboto"/>
                <a:sym typeface="Roboto"/>
              </a:rPr>
              <a:t>Formula E</a:t>
            </a:r>
            <a:r>
              <a:rPr i="1" lang="en-US" sz="1400">
                <a:solidFill>
                  <a:srgbClr val="212121"/>
                </a:solidFill>
                <a:latin typeface="Roboto"/>
                <a:ea typeface="Roboto"/>
                <a:cs typeface="Roboto"/>
                <a:sym typeface="Roboto"/>
              </a:rPr>
              <a:t> (Effects): initial condition, effects, frame</a:t>
            </a:r>
            <a:endParaRPr i="1"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-◻️(a → (⚪(hasput) ∧ PERSISTS(even) ∧ PERSISTS(end)))</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500"/>
              </a:spcAft>
              <a:buNone/>
            </a:pPr>
            <a:r>
              <a:rPr lang="en-US" sz="1400">
                <a:solidFill>
                  <a:srgbClr val="212121"/>
                </a:solidFill>
                <a:latin typeface="Roboto"/>
                <a:ea typeface="Roboto"/>
                <a:cs typeface="Roboto"/>
                <a:sym typeface="Roboto"/>
              </a:rPr>
              <a:t>-</a:t>
            </a:r>
            <a:r>
              <a:rPr lang="en-US" sz="1400">
                <a:solidFill>
                  <a:srgbClr val="212121"/>
                </a:solidFill>
                <a:latin typeface="Roboto"/>
                <a:ea typeface="Roboto"/>
                <a:cs typeface="Roboto"/>
                <a:sym typeface="Roboto"/>
              </a:rPr>
              <a:t>◻️(s → (PERSISTS(end) ∧ PERSISTS(hasput) ∧ PERSISTS(even))</a:t>
            </a:r>
            <a:endParaRPr sz="1400">
              <a:solidFill>
                <a:srgbClr val="212121"/>
              </a:solidFill>
              <a:latin typeface="Roboto"/>
              <a:ea typeface="Roboto"/>
              <a:cs typeface="Roboto"/>
              <a:sym typeface="Roboto"/>
            </a:endParaRPr>
          </a:p>
        </p:txBody>
      </p:sp>
      <p:sp>
        <p:nvSpPr>
          <p:cNvPr id="321" name="Google Shape;321;p34"/>
          <p:cNvSpPr txBox="1"/>
          <p:nvPr>
            <p:ph idx="4" type="body"/>
          </p:nvPr>
        </p:nvSpPr>
        <p:spPr>
          <a:xfrm>
            <a:off x="4572000" y="876150"/>
            <a:ext cx="4327800" cy="3001200"/>
          </a:xfrm>
          <a:prstGeom prst="rect">
            <a:avLst/>
          </a:prstGeom>
        </p:spPr>
        <p:txBody>
          <a:bodyPr anchorCtr="0" anchor="t" bIns="45700" lIns="91425" spcFirstLastPara="1" rIns="91425" wrap="square" tIns="45700">
            <a:noAutofit/>
          </a:bodyPr>
          <a:lstStyle/>
          <a:p>
            <a:pPr indent="0" lvl="0" marL="0" rtl="0" algn="l">
              <a:lnSpc>
                <a:spcPct val="115000"/>
              </a:lnSpc>
              <a:spcBef>
                <a:spcPts val="500"/>
              </a:spcBef>
              <a:spcAft>
                <a:spcPts val="0"/>
              </a:spcAft>
              <a:buNone/>
            </a:pPr>
            <a:r>
              <a:rPr b="1" i="1" lang="en-US" sz="1400">
                <a:solidFill>
                  <a:srgbClr val="212121"/>
                </a:solidFill>
                <a:latin typeface="Roboto"/>
                <a:ea typeface="Roboto"/>
                <a:cs typeface="Roboto"/>
                <a:sym typeface="Roboto"/>
              </a:rPr>
              <a:t>Formula F</a:t>
            </a:r>
            <a:r>
              <a:rPr i="1" lang="en-US" sz="1400">
                <a:solidFill>
                  <a:srgbClr val="212121"/>
                </a:solidFill>
                <a:latin typeface="Roboto"/>
                <a:ea typeface="Roboto"/>
                <a:cs typeface="Roboto"/>
                <a:sym typeface="Roboto"/>
              </a:rPr>
              <a:t> (Fairness):</a:t>
            </a:r>
            <a:endParaRPr i="1"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-(◻️♢r) → ♢e</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b="1" i="1" lang="en-US" sz="1400">
                <a:solidFill>
                  <a:srgbClr val="212121"/>
                </a:solidFill>
                <a:latin typeface="Roboto"/>
                <a:ea typeface="Roboto"/>
                <a:cs typeface="Roboto"/>
                <a:sym typeface="Roboto"/>
              </a:rPr>
              <a:t>Formula G</a:t>
            </a:r>
            <a:r>
              <a:rPr i="1" lang="en-US" sz="1400">
                <a:solidFill>
                  <a:srgbClr val="212121"/>
                </a:solidFill>
                <a:latin typeface="Roboto"/>
                <a:ea typeface="Roboto"/>
                <a:cs typeface="Roboto"/>
                <a:sym typeface="Roboto"/>
              </a:rPr>
              <a:t> (Goals): visit all cells once and add to the new list the element pointed by the cursor iff it is even and it has not been put inside that yet</a:t>
            </a:r>
            <a:endParaRPr i="1"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a:t>
            </a:r>
            <a:r>
              <a:rPr lang="en-US" sz="1400">
                <a:solidFill>
                  <a:srgbClr val="212121"/>
                </a:solidFill>
                <a:latin typeface="Roboto"/>
                <a:ea typeface="Roboto"/>
                <a:cs typeface="Roboto"/>
                <a:sym typeface="Roboto"/>
              </a:rPr>
              <a:t>♢</a:t>
            </a:r>
            <a:r>
              <a:rPr lang="en-US" sz="1400">
                <a:solidFill>
                  <a:srgbClr val="212121"/>
                </a:solidFill>
                <a:latin typeface="Roboto"/>
                <a:ea typeface="Roboto"/>
                <a:cs typeface="Roboto"/>
                <a:sym typeface="Roboto"/>
              </a:rPr>
              <a:t>◻️</a:t>
            </a:r>
            <a:r>
              <a:rPr lang="en-US" sz="1400">
                <a:solidFill>
                  <a:srgbClr val="212121"/>
                </a:solidFill>
                <a:latin typeface="Roboto"/>
                <a:ea typeface="Roboto"/>
                <a:cs typeface="Roboto"/>
                <a:sym typeface="Roboto"/>
              </a:rPr>
              <a:t>e</a:t>
            </a:r>
            <a:endParaRPr sz="14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lang="en-US" sz="1400">
                <a:solidFill>
                  <a:srgbClr val="212121"/>
                </a:solidFill>
                <a:latin typeface="Roboto"/>
                <a:ea typeface="Roboto"/>
                <a:cs typeface="Roboto"/>
                <a:sym typeface="Roboto"/>
              </a:rPr>
              <a:t>-</a:t>
            </a:r>
            <a:r>
              <a:rPr lang="en-US" sz="1400">
                <a:solidFill>
                  <a:srgbClr val="212121"/>
                </a:solidFill>
                <a:latin typeface="Roboto"/>
                <a:ea typeface="Roboto"/>
                <a:cs typeface="Roboto"/>
                <a:sym typeface="Roboto"/>
              </a:rPr>
              <a:t>◻️(a </a:t>
            </a:r>
            <a:r>
              <a:rPr lang="en-US" sz="1400">
                <a:latin typeface="Roboto"/>
                <a:ea typeface="Roboto"/>
                <a:cs typeface="Roboto"/>
                <a:sym typeface="Roboto"/>
              </a:rPr>
              <a:t>↔</a:t>
            </a:r>
            <a:r>
              <a:rPr lang="en-US" sz="1400">
                <a:solidFill>
                  <a:srgbClr val="212121"/>
                </a:solidFill>
                <a:latin typeface="Roboto"/>
                <a:ea typeface="Roboto"/>
                <a:cs typeface="Roboto"/>
                <a:sym typeface="Roboto"/>
              </a:rPr>
              <a:t> (even ∧ ¬hasput)))</a:t>
            </a:r>
            <a:endParaRPr sz="1400">
              <a:solidFill>
                <a:srgbClr val="212121"/>
              </a:solidFill>
              <a:latin typeface="Roboto"/>
              <a:ea typeface="Roboto"/>
              <a:cs typeface="Roboto"/>
              <a:sym typeface="Roboto"/>
            </a:endParaRPr>
          </a:p>
          <a:p>
            <a:pPr indent="0" lvl="0" marL="0" rtl="0" algn="l">
              <a:spcBef>
                <a:spcPts val="500"/>
              </a:spcBef>
              <a:spcAft>
                <a:spcPts val="0"/>
              </a:spcAft>
              <a:buNone/>
            </a:pPr>
            <a:r>
              <a:t/>
            </a:r>
            <a:endParaRPr sz="1400">
              <a:solidFill>
                <a:srgbClr val="212121"/>
              </a:solidFill>
              <a:latin typeface="Roboto"/>
              <a:ea typeface="Roboto"/>
              <a:cs typeface="Roboto"/>
              <a:sym typeface="Roboto"/>
            </a:endParaRPr>
          </a:p>
        </p:txBody>
      </p:sp>
      <p:sp>
        <p:nvSpPr>
          <p:cNvPr id="322" name="Google Shape;322;p34"/>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sp>
        <p:nvSpPr>
          <p:cNvPr id="323" name="Google Shape;323;p34"/>
          <p:cNvSpPr txBox="1"/>
          <p:nvPr/>
        </p:nvSpPr>
        <p:spPr>
          <a:xfrm>
            <a:off x="210250" y="5342850"/>
            <a:ext cx="21456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Legenda: </a:t>
            </a:r>
            <a:endParaRPr b="1"/>
          </a:p>
          <a:p>
            <a:pPr indent="0" lvl="0" marL="0" rtl="0" algn="l">
              <a:spcBef>
                <a:spcPts val="0"/>
              </a:spcBef>
              <a:spcAft>
                <a:spcPts val="0"/>
              </a:spcAft>
              <a:buNone/>
            </a:pPr>
            <a:r>
              <a:rPr b="1" lang="en-US"/>
              <a:t>e even hasput / r s a</a:t>
            </a:r>
            <a:endParaRPr b="1"/>
          </a:p>
        </p:txBody>
      </p:sp>
      <p:sp>
        <p:nvSpPr>
          <p:cNvPr id="324" name="Google Shape;324;p34"/>
          <p:cNvSpPr txBox="1"/>
          <p:nvPr/>
        </p:nvSpPr>
        <p:spPr>
          <a:xfrm>
            <a:off x="4572000" y="3220225"/>
            <a:ext cx="2502000" cy="111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i="1" lang="en-US">
                <a:solidFill>
                  <a:srgbClr val="212121"/>
                </a:solidFill>
                <a:latin typeface="Roboto"/>
                <a:ea typeface="Roboto"/>
                <a:cs typeface="Roboto"/>
                <a:sym typeface="Roboto"/>
              </a:rPr>
              <a:t>Observations</a:t>
            </a:r>
            <a:r>
              <a:rPr lang="en-US">
                <a:solidFill>
                  <a:srgbClr val="212121"/>
                </a:solidFill>
                <a:latin typeface="Roboto"/>
                <a:ea typeface="Roboto"/>
                <a:cs typeface="Roboto"/>
                <a:sym typeface="Roboto"/>
              </a:rPr>
              <a:t>: e, even, hasput</a:t>
            </a:r>
            <a:endParaRPr>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rPr i="1" lang="en-US">
                <a:solidFill>
                  <a:srgbClr val="212121"/>
                </a:solidFill>
                <a:latin typeface="Roboto"/>
                <a:ea typeface="Roboto"/>
                <a:cs typeface="Roboto"/>
                <a:sym typeface="Roboto"/>
              </a:rPr>
              <a:t>Actions</a:t>
            </a:r>
            <a:r>
              <a:rPr lang="en-US">
                <a:solidFill>
                  <a:srgbClr val="212121"/>
                </a:solidFill>
                <a:latin typeface="Roboto"/>
                <a:ea typeface="Roboto"/>
                <a:cs typeface="Roboto"/>
                <a:sym typeface="Roboto"/>
              </a:rPr>
              <a:t>: r, s, a</a:t>
            </a:r>
            <a:endParaRPr>
              <a:solidFill>
                <a:srgbClr val="212121"/>
              </a:solidFill>
              <a:latin typeface="Roboto"/>
              <a:ea typeface="Roboto"/>
              <a:cs typeface="Roboto"/>
              <a:sym typeface="Roboto"/>
            </a:endParaRPr>
          </a:p>
          <a:p>
            <a:pPr indent="0" lvl="0" marL="0" rtl="0" algn="l">
              <a:spcBef>
                <a:spcPts val="50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121" name="Google Shape;121;p17"/>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lang="en-US" sz="1100">
                <a:solidFill>
                  <a:schemeClr val="lt1"/>
                </a:solidFill>
              </a:rPr>
              <a:t>Edoardo Cicero, Daniele Giunta, Luca Pierdicca</a:t>
            </a:r>
            <a:endParaRPr/>
          </a:p>
        </p:txBody>
      </p:sp>
      <p:sp>
        <p:nvSpPr>
          <p:cNvPr id="122" name="Google Shape;122;p17"/>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123" name="Google Shape;123;p17"/>
          <p:cNvSpPr txBox="1"/>
          <p:nvPr>
            <p:ph type="title"/>
          </p:nvPr>
        </p:nvSpPr>
        <p:spPr>
          <a:xfrm>
            <a:off x="11160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Overview</a:t>
            </a:r>
            <a:endParaRPr>
              <a:latin typeface="Roboto"/>
              <a:ea typeface="Roboto"/>
              <a:cs typeface="Roboto"/>
              <a:sym typeface="Roboto"/>
            </a:endParaRPr>
          </a:p>
        </p:txBody>
      </p:sp>
      <p:sp>
        <p:nvSpPr>
          <p:cNvPr id="124" name="Google Shape;124;p17"/>
          <p:cNvSpPr txBox="1"/>
          <p:nvPr>
            <p:ph idx="1" type="body"/>
          </p:nvPr>
        </p:nvSpPr>
        <p:spPr>
          <a:xfrm>
            <a:off x="1113600" y="990687"/>
            <a:ext cx="7408800" cy="40386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440"/>
              </a:spcBef>
              <a:spcAft>
                <a:spcPts val="0"/>
              </a:spcAft>
              <a:buClr>
                <a:srgbClr val="3D85C6"/>
              </a:buClr>
              <a:buSzPts val="1800"/>
              <a:buFont typeface="Roboto"/>
              <a:buChar char="•"/>
            </a:pPr>
            <a:r>
              <a:rPr lang="en-US" sz="1800">
                <a:solidFill>
                  <a:srgbClr val="3D85C6"/>
                </a:solidFill>
                <a:latin typeface="Roboto"/>
                <a:ea typeface="Roboto"/>
                <a:cs typeface="Roboto"/>
                <a:sym typeface="Roboto"/>
              </a:rPr>
              <a:t>P</a:t>
            </a:r>
            <a:r>
              <a:rPr lang="en-US" sz="1800">
                <a:solidFill>
                  <a:srgbClr val="3D85C6"/>
                </a:solidFill>
                <a:latin typeface="Roboto"/>
                <a:ea typeface="Roboto"/>
                <a:cs typeface="Roboto"/>
                <a:sym typeface="Roboto"/>
              </a:rPr>
              <a:t>rogram Synthesis</a:t>
            </a:r>
            <a:endParaRPr sz="1800">
              <a:solidFill>
                <a:srgbClr val="3D85C6"/>
              </a:solidFill>
              <a:latin typeface="Roboto"/>
              <a:ea typeface="Roboto"/>
              <a:cs typeface="Roboto"/>
              <a:sym typeface="Roboto"/>
            </a:endParaRPr>
          </a:p>
          <a:p>
            <a:pPr indent="-342900" lvl="0" marL="457200" rtl="0" algn="l">
              <a:lnSpc>
                <a:spcPct val="100000"/>
              </a:lnSpc>
              <a:spcBef>
                <a:spcPts val="0"/>
              </a:spcBef>
              <a:spcAft>
                <a:spcPts val="0"/>
              </a:spcAft>
              <a:buClr>
                <a:srgbClr val="3D85C6"/>
              </a:buClr>
              <a:buSzPts val="1800"/>
              <a:buFont typeface="Roboto"/>
              <a:buChar char="•"/>
            </a:pPr>
            <a:r>
              <a:rPr lang="en-US" sz="1800">
                <a:solidFill>
                  <a:srgbClr val="3D85C6"/>
                </a:solidFill>
                <a:latin typeface="Roboto"/>
                <a:ea typeface="Roboto"/>
                <a:cs typeface="Roboto"/>
                <a:sym typeface="Roboto"/>
              </a:rPr>
              <a:t>Generalized Planning</a:t>
            </a:r>
            <a:endParaRPr sz="1800">
              <a:solidFill>
                <a:srgbClr val="3D85C6"/>
              </a:solidFill>
              <a:latin typeface="Roboto"/>
              <a:ea typeface="Roboto"/>
              <a:cs typeface="Roboto"/>
              <a:sym typeface="Roboto"/>
            </a:endParaRPr>
          </a:p>
          <a:p>
            <a:pPr indent="-342900" lvl="0" marL="457200" rtl="0" algn="l">
              <a:lnSpc>
                <a:spcPct val="100000"/>
              </a:lnSpc>
              <a:spcBef>
                <a:spcPts val="0"/>
              </a:spcBef>
              <a:spcAft>
                <a:spcPts val="0"/>
              </a:spcAft>
              <a:buClr>
                <a:srgbClr val="3D85C6"/>
              </a:buClr>
              <a:buSzPts val="1800"/>
              <a:buFont typeface="Roboto"/>
              <a:buChar char="•"/>
            </a:pPr>
            <a:r>
              <a:rPr lang="en-US" sz="1800">
                <a:solidFill>
                  <a:srgbClr val="3D85C6"/>
                </a:solidFill>
                <a:latin typeface="Roboto"/>
                <a:ea typeface="Roboto"/>
                <a:cs typeface="Roboto"/>
                <a:sym typeface="Roboto"/>
              </a:rPr>
              <a:t>LTL</a:t>
            </a:r>
            <a:endParaRPr sz="1800">
              <a:solidFill>
                <a:srgbClr val="3D85C6"/>
              </a:solidFill>
              <a:latin typeface="Roboto"/>
              <a:ea typeface="Roboto"/>
              <a:cs typeface="Roboto"/>
              <a:sym typeface="Roboto"/>
            </a:endParaRPr>
          </a:p>
          <a:p>
            <a:pPr indent="-342900" lvl="0" marL="457200" rtl="0" algn="l">
              <a:lnSpc>
                <a:spcPct val="100000"/>
              </a:lnSpc>
              <a:spcBef>
                <a:spcPts val="0"/>
              </a:spcBef>
              <a:spcAft>
                <a:spcPts val="0"/>
              </a:spcAft>
              <a:buClr>
                <a:srgbClr val="6AA84F"/>
              </a:buClr>
              <a:buSzPts val="1800"/>
              <a:buFont typeface="Roboto"/>
              <a:buChar char="•"/>
            </a:pPr>
            <a:r>
              <a:rPr lang="en-US" sz="1800">
                <a:solidFill>
                  <a:srgbClr val="6AA84F"/>
                </a:solidFill>
                <a:latin typeface="Roboto"/>
                <a:ea typeface="Roboto"/>
                <a:cs typeface="Roboto"/>
                <a:sym typeface="Roboto"/>
              </a:rPr>
              <a:t>Strix</a:t>
            </a:r>
            <a:endParaRPr sz="1800">
              <a:solidFill>
                <a:srgbClr val="6AA84F"/>
              </a:solidFill>
              <a:latin typeface="Roboto"/>
              <a:ea typeface="Roboto"/>
              <a:cs typeface="Roboto"/>
              <a:sym typeface="Roboto"/>
            </a:endParaRPr>
          </a:p>
          <a:p>
            <a:pPr indent="-342900" lvl="0" marL="457200" rtl="0" algn="l">
              <a:lnSpc>
                <a:spcPct val="100000"/>
              </a:lnSpc>
              <a:spcBef>
                <a:spcPts val="0"/>
              </a:spcBef>
              <a:spcAft>
                <a:spcPts val="0"/>
              </a:spcAft>
              <a:buClr>
                <a:srgbClr val="6AA84F"/>
              </a:buClr>
              <a:buSzPts val="1800"/>
              <a:buFont typeface="Roboto"/>
              <a:buChar char="•"/>
            </a:pPr>
            <a:r>
              <a:rPr lang="en-US" sz="1800">
                <a:solidFill>
                  <a:srgbClr val="6AA84F"/>
                </a:solidFill>
                <a:latin typeface="Roboto"/>
                <a:ea typeface="Roboto"/>
                <a:cs typeface="Roboto"/>
                <a:sym typeface="Roboto"/>
              </a:rPr>
              <a:t>Examples (paper/ex novo)</a:t>
            </a:r>
            <a:endParaRPr sz="1800">
              <a:solidFill>
                <a:srgbClr val="6AA84F"/>
              </a:solidFill>
              <a:latin typeface="Roboto"/>
              <a:ea typeface="Roboto"/>
              <a:cs typeface="Roboto"/>
              <a:sym typeface="Roboto"/>
            </a:endParaRPr>
          </a:p>
          <a:p>
            <a:pPr indent="0" lvl="0" marL="457200" rtl="0" algn="l">
              <a:lnSpc>
                <a:spcPct val="100000"/>
              </a:lnSpc>
              <a:spcBef>
                <a:spcPts val="44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331" name="Google Shape;331;p35"/>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332" name="Google Shape;332;p35"/>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333" name="Google Shape;333;p35"/>
          <p:cNvSpPr txBox="1"/>
          <p:nvPr>
            <p:ph type="title"/>
          </p:nvPr>
        </p:nvSpPr>
        <p:spPr>
          <a:xfrm>
            <a:off x="8874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Membership in a</a:t>
            </a:r>
            <a:r>
              <a:rPr lang="en-US">
                <a:latin typeface="Roboto"/>
                <a:ea typeface="Roboto"/>
                <a:cs typeface="Roboto"/>
                <a:sym typeface="Roboto"/>
              </a:rPr>
              <a:t> tree</a:t>
            </a:r>
            <a:endParaRPr>
              <a:latin typeface="Roboto"/>
              <a:ea typeface="Roboto"/>
              <a:cs typeface="Roboto"/>
              <a:sym typeface="Roboto"/>
            </a:endParaRPr>
          </a:p>
        </p:txBody>
      </p:sp>
      <p:sp>
        <p:nvSpPr>
          <p:cNvPr id="334" name="Google Shape;334;p35"/>
          <p:cNvSpPr txBox="1"/>
          <p:nvPr>
            <p:ph idx="1" type="body"/>
          </p:nvPr>
        </p:nvSpPr>
        <p:spPr>
          <a:xfrm>
            <a:off x="870000" y="1131450"/>
            <a:ext cx="7404000" cy="4336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40"/>
              </a:spcBef>
              <a:spcAft>
                <a:spcPts val="0"/>
              </a:spcAft>
              <a:buNone/>
            </a:pPr>
            <a:r>
              <a:rPr lang="en-US" sz="1400">
                <a:latin typeface="Roboto"/>
                <a:ea typeface="Roboto"/>
                <a:cs typeface="Roboto"/>
                <a:sym typeface="Roboto"/>
              </a:rPr>
              <a:t>Check whether a finite tree contains a node with a value equal to that stored in a register</a:t>
            </a:r>
            <a:endParaRPr sz="1400">
              <a:latin typeface="Roboto"/>
              <a:ea typeface="Roboto"/>
              <a:cs typeface="Roboto"/>
              <a:sym typeface="Roboto"/>
            </a:endParaRPr>
          </a:p>
          <a:p>
            <a:pPr indent="0" lvl="0" marL="0" rtl="0" algn="l">
              <a:lnSpc>
                <a:spcPct val="100000"/>
              </a:lnSpc>
              <a:spcBef>
                <a:spcPts val="440"/>
              </a:spcBef>
              <a:spcAft>
                <a:spcPts val="0"/>
              </a:spcAft>
              <a:buNone/>
            </a:pPr>
            <a:r>
              <a:t/>
            </a:r>
            <a:endParaRPr sz="1400">
              <a:latin typeface="Roboto"/>
              <a:ea typeface="Roboto"/>
              <a:cs typeface="Roboto"/>
              <a:sym typeface="Roboto"/>
            </a:endParaRPr>
          </a:p>
          <a:p>
            <a:pPr indent="0" lvl="0" marL="0" rtl="0" algn="l">
              <a:lnSpc>
                <a:spcPct val="115000"/>
              </a:lnSpc>
              <a:spcBef>
                <a:spcPts val="500"/>
              </a:spcBef>
              <a:spcAft>
                <a:spcPts val="0"/>
              </a:spcAft>
              <a:buNone/>
            </a:pPr>
            <a:r>
              <a:rPr i="1" lang="en-US" sz="1400">
                <a:solidFill>
                  <a:srgbClr val="212121"/>
                </a:solidFill>
                <a:latin typeface="Roboto"/>
                <a:ea typeface="Roboto"/>
                <a:cs typeface="Roboto"/>
                <a:sym typeface="Roboto"/>
              </a:rPr>
              <a:t>Observations</a:t>
            </a:r>
            <a:r>
              <a:rPr lang="en-US"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317500" lvl="0" marL="457200" rtl="0" algn="l">
              <a:spcBef>
                <a:spcPts val="500"/>
              </a:spcBef>
              <a:spcAft>
                <a:spcPts val="0"/>
              </a:spcAft>
              <a:buClr>
                <a:srgbClr val="212121"/>
              </a:buClr>
              <a:buSzPts val="1400"/>
              <a:buFont typeface="Roboto"/>
              <a:buChar char="●"/>
            </a:pPr>
            <a:r>
              <a:rPr b="1" lang="en-US" sz="1400">
                <a:latin typeface="Roboto"/>
                <a:ea typeface="Roboto"/>
                <a:cs typeface="Roboto"/>
                <a:sym typeface="Roboto"/>
              </a:rPr>
              <a:t>em</a:t>
            </a:r>
            <a:r>
              <a:rPr lang="en-US" sz="1400">
                <a:latin typeface="Roboto"/>
                <a:ea typeface="Roboto"/>
                <a:cs typeface="Roboto"/>
                <a:sym typeface="Roboto"/>
              </a:rPr>
              <a:t>(pty) (memory is empty),</a:t>
            </a:r>
            <a:endParaRPr sz="1400">
              <a:solidFill>
                <a:srgbClr val="212121"/>
              </a:solidFill>
              <a:latin typeface="Roboto"/>
              <a:ea typeface="Roboto"/>
              <a:cs typeface="Roboto"/>
              <a:sym typeface="Roboto"/>
            </a:endParaRPr>
          </a:p>
          <a:p>
            <a:pPr indent="-317500" lvl="0" marL="457200" rtl="0" algn="l">
              <a:spcBef>
                <a:spcPts val="440"/>
              </a:spcBef>
              <a:spcAft>
                <a:spcPts val="0"/>
              </a:spcAft>
              <a:buClr>
                <a:srgbClr val="212121"/>
              </a:buClr>
              <a:buSzPts val="1400"/>
              <a:buFont typeface="Roboto"/>
              <a:buChar char="●"/>
            </a:pPr>
            <a:r>
              <a:rPr b="1" lang="en-US" sz="1400">
                <a:latin typeface="Roboto"/>
                <a:ea typeface="Roboto"/>
                <a:cs typeface="Roboto"/>
                <a:sym typeface="Roboto"/>
              </a:rPr>
              <a:t>ha</a:t>
            </a:r>
            <a:r>
              <a:rPr lang="en-US" sz="1400">
                <a:latin typeface="Roboto"/>
                <a:ea typeface="Roboto"/>
                <a:cs typeface="Roboto"/>
                <a:sym typeface="Roboto"/>
              </a:rPr>
              <a:t>(s children) (current node’s children have not been put in memory)</a:t>
            </a:r>
            <a:endParaRPr sz="1400">
              <a:latin typeface="Roboto"/>
              <a:ea typeface="Roboto"/>
              <a:cs typeface="Roboto"/>
              <a:sym typeface="Roboto"/>
            </a:endParaRPr>
          </a:p>
          <a:p>
            <a:pPr indent="-317500" lvl="0" marL="457200" rtl="0" algn="l">
              <a:spcBef>
                <a:spcPts val="440"/>
              </a:spcBef>
              <a:spcAft>
                <a:spcPts val="0"/>
              </a:spcAft>
              <a:buClr>
                <a:srgbClr val="212121"/>
              </a:buClr>
              <a:buSzPts val="1400"/>
              <a:buFont typeface="Roboto"/>
              <a:buChar char="●"/>
            </a:pPr>
            <a:r>
              <a:rPr b="1" lang="en-US" sz="1400">
                <a:latin typeface="Roboto"/>
                <a:ea typeface="Roboto"/>
                <a:cs typeface="Roboto"/>
                <a:sym typeface="Roboto"/>
              </a:rPr>
              <a:t>eq</a:t>
            </a:r>
            <a:r>
              <a:rPr lang="en-US" sz="1400">
                <a:latin typeface="Roboto"/>
                <a:ea typeface="Roboto"/>
                <a:cs typeface="Roboto"/>
                <a:sym typeface="Roboto"/>
              </a:rPr>
              <a:t>(ual) (current node is equal to that one in the register)</a:t>
            </a:r>
            <a:endParaRPr sz="1400">
              <a:latin typeface="Roboto"/>
              <a:ea typeface="Roboto"/>
              <a:cs typeface="Roboto"/>
              <a:sym typeface="Roboto"/>
            </a:endParaRPr>
          </a:p>
          <a:p>
            <a:pPr indent="0" lvl="0" marL="0" rtl="0" algn="l">
              <a:lnSpc>
                <a:spcPct val="100000"/>
              </a:lnSpc>
              <a:spcBef>
                <a:spcPts val="440"/>
              </a:spcBef>
              <a:spcAft>
                <a:spcPts val="0"/>
              </a:spcAft>
              <a:buNone/>
            </a:pPr>
            <a:r>
              <a:rPr lang="en-US" sz="1400">
                <a:latin typeface="Roboto"/>
                <a:ea typeface="Roboto"/>
                <a:cs typeface="Roboto"/>
                <a:sym typeface="Roboto"/>
              </a:rPr>
              <a:t>                </a:t>
            </a:r>
            <a:endParaRPr sz="1400">
              <a:latin typeface="Roboto"/>
              <a:ea typeface="Roboto"/>
              <a:cs typeface="Roboto"/>
              <a:sym typeface="Roboto"/>
            </a:endParaRPr>
          </a:p>
          <a:p>
            <a:pPr indent="0" lvl="0" marL="0" rtl="0" algn="l">
              <a:lnSpc>
                <a:spcPct val="115000"/>
              </a:lnSpc>
              <a:spcBef>
                <a:spcPts val="500"/>
              </a:spcBef>
              <a:spcAft>
                <a:spcPts val="0"/>
              </a:spcAft>
              <a:buNone/>
            </a:pPr>
            <a:r>
              <a:rPr i="1" lang="en-US" sz="1400">
                <a:solidFill>
                  <a:srgbClr val="212121"/>
                </a:solidFill>
                <a:latin typeface="Roboto"/>
                <a:ea typeface="Roboto"/>
                <a:cs typeface="Roboto"/>
                <a:sym typeface="Roboto"/>
              </a:rPr>
              <a:t>Actions:</a:t>
            </a:r>
            <a:endParaRPr i="1" sz="1400">
              <a:solidFill>
                <a:srgbClr val="212121"/>
              </a:solidFill>
              <a:latin typeface="Roboto"/>
              <a:ea typeface="Roboto"/>
              <a:cs typeface="Roboto"/>
              <a:sym typeface="Roboto"/>
            </a:endParaRPr>
          </a:p>
          <a:p>
            <a:pPr indent="-317500" lvl="0" marL="457200" rtl="0" algn="l">
              <a:spcBef>
                <a:spcPts val="500"/>
              </a:spcBef>
              <a:spcAft>
                <a:spcPts val="0"/>
              </a:spcAft>
              <a:buClr>
                <a:srgbClr val="212121"/>
              </a:buClr>
              <a:buSzPts val="1400"/>
              <a:buFont typeface="Roboto"/>
              <a:buChar char="●"/>
            </a:pPr>
            <a:r>
              <a:rPr b="1" lang="en-US" sz="1400">
                <a:latin typeface="Roboto"/>
                <a:ea typeface="Roboto"/>
                <a:cs typeface="Roboto"/>
                <a:sym typeface="Roboto"/>
              </a:rPr>
              <a:t>e</a:t>
            </a:r>
            <a:r>
              <a:rPr lang="en-US" sz="1400">
                <a:latin typeface="Roboto"/>
                <a:ea typeface="Roboto"/>
                <a:cs typeface="Roboto"/>
                <a:sym typeface="Roboto"/>
              </a:rPr>
              <a:t>(xtract a node from memory):</a:t>
            </a:r>
            <a:endParaRPr sz="1400">
              <a:latin typeface="Roboto"/>
              <a:ea typeface="Roboto"/>
              <a:cs typeface="Roboto"/>
              <a:sym typeface="Roboto"/>
            </a:endParaRPr>
          </a:p>
          <a:p>
            <a:pPr indent="0" lvl="0" marL="914400" rtl="0" algn="l">
              <a:spcBef>
                <a:spcPts val="440"/>
              </a:spcBef>
              <a:spcAft>
                <a:spcPts val="0"/>
              </a:spcAft>
              <a:buNone/>
            </a:pPr>
            <a:r>
              <a:rPr lang="en-US" sz="1400">
                <a:latin typeface="Roboto"/>
                <a:ea typeface="Roboto"/>
                <a:cs typeface="Roboto"/>
                <a:sym typeface="Roboto"/>
              </a:rPr>
              <a:t>PRE: all children of current node are in list</a:t>
            </a:r>
            <a:endParaRPr sz="1400">
              <a:latin typeface="Roboto"/>
              <a:ea typeface="Roboto"/>
              <a:cs typeface="Roboto"/>
              <a:sym typeface="Roboto"/>
            </a:endParaRPr>
          </a:p>
          <a:p>
            <a:pPr indent="457200" lvl="0" marL="0" rtl="0" algn="l">
              <a:spcBef>
                <a:spcPts val="440"/>
              </a:spcBef>
              <a:spcAft>
                <a:spcPts val="0"/>
              </a:spcAft>
              <a:buNone/>
            </a:pPr>
            <a:r>
              <a:rPr lang="en-US" sz="1400">
                <a:latin typeface="Roboto"/>
                <a:ea typeface="Roboto"/>
                <a:cs typeface="Roboto"/>
                <a:sym typeface="Roboto"/>
              </a:rPr>
              <a:t>	POST: remove current node</a:t>
            </a:r>
            <a:endParaRPr sz="1400">
              <a:latin typeface="Roboto"/>
              <a:ea typeface="Roboto"/>
              <a:cs typeface="Roboto"/>
              <a:sym typeface="Roboto"/>
            </a:endParaRPr>
          </a:p>
          <a:p>
            <a:pPr indent="-317500" lvl="0" marL="457200" rtl="0" algn="l">
              <a:spcBef>
                <a:spcPts val="440"/>
              </a:spcBef>
              <a:spcAft>
                <a:spcPts val="0"/>
              </a:spcAft>
              <a:buClr>
                <a:srgbClr val="212121"/>
              </a:buClr>
              <a:buSzPts val="1400"/>
              <a:buFont typeface="Roboto"/>
              <a:buChar char="●"/>
            </a:pPr>
            <a:r>
              <a:rPr b="1" lang="en-US" sz="1400">
                <a:latin typeface="Roboto"/>
                <a:ea typeface="Roboto"/>
                <a:cs typeface="Roboto"/>
                <a:sym typeface="Roboto"/>
              </a:rPr>
              <a:t>p</a:t>
            </a:r>
            <a:r>
              <a:rPr lang="en-US" sz="1400">
                <a:latin typeface="Roboto"/>
                <a:ea typeface="Roboto"/>
                <a:cs typeface="Roboto"/>
                <a:sym typeface="Roboto"/>
              </a:rPr>
              <a:t>(ut all children of current node into memory):</a:t>
            </a:r>
            <a:endParaRPr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PRE: no child of current node is in list</a:t>
            </a:r>
            <a:endParaRPr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POST: put all children of current node into memory</a:t>
            </a:r>
            <a:endParaRPr sz="1400">
              <a:latin typeface="Roboto"/>
              <a:ea typeface="Roboto"/>
              <a:cs typeface="Roboto"/>
              <a:sym typeface="Roboto"/>
            </a:endParaRPr>
          </a:p>
          <a:p>
            <a:pPr indent="-317500" lvl="0" marL="457200" rtl="0" algn="l">
              <a:spcBef>
                <a:spcPts val="440"/>
              </a:spcBef>
              <a:spcAft>
                <a:spcPts val="0"/>
              </a:spcAft>
              <a:buClr>
                <a:srgbClr val="212121"/>
              </a:buClr>
              <a:buSzPts val="1400"/>
              <a:buFont typeface="Roboto"/>
              <a:buChar char="●"/>
            </a:pPr>
            <a:r>
              <a:rPr b="1" lang="en-US" sz="1400">
                <a:latin typeface="Roboto"/>
                <a:ea typeface="Roboto"/>
                <a:cs typeface="Roboto"/>
                <a:sym typeface="Roboto"/>
              </a:rPr>
              <a:t>s</a:t>
            </a:r>
            <a:r>
              <a:rPr lang="en-US" sz="1400">
                <a:latin typeface="Roboto"/>
                <a:ea typeface="Roboto"/>
                <a:cs typeface="Roboto"/>
                <a:sym typeface="Roboto"/>
              </a:rPr>
              <a:t>(top)</a:t>
            </a:r>
            <a:endParaRPr sz="1800">
              <a:latin typeface="Roboto"/>
              <a:ea typeface="Roboto"/>
              <a:cs typeface="Roboto"/>
              <a:sym typeface="Roboto"/>
            </a:endParaRPr>
          </a:p>
          <a:p>
            <a:pPr indent="0" lvl="0" marL="457200" rtl="0" algn="l">
              <a:spcBef>
                <a:spcPts val="440"/>
              </a:spcBef>
              <a:spcAft>
                <a:spcPts val="0"/>
              </a:spcAft>
              <a:buNone/>
            </a:pPr>
            <a:r>
              <a:t/>
            </a:r>
            <a:endParaRPr sz="1800">
              <a:latin typeface="Roboto"/>
              <a:ea typeface="Roboto"/>
              <a:cs typeface="Roboto"/>
              <a:sym typeface="Roboto"/>
            </a:endParaRPr>
          </a:p>
        </p:txBody>
      </p:sp>
      <p:sp>
        <p:nvSpPr>
          <p:cNvPr id="335" name="Google Shape;335;p35"/>
          <p:cNvSpPr txBox="1"/>
          <p:nvPr/>
        </p:nvSpPr>
        <p:spPr>
          <a:xfrm>
            <a:off x="1116012" y="776287"/>
            <a:ext cx="7404000" cy="42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6"/>
          <p:cNvSpPr txBox="1"/>
          <p:nvPr>
            <p:ph idx="1" type="body"/>
          </p:nvPr>
        </p:nvSpPr>
        <p:spPr>
          <a:xfrm>
            <a:off x="460350" y="972750"/>
            <a:ext cx="4155000" cy="2456100"/>
          </a:xfrm>
          <a:prstGeom prst="rect">
            <a:avLst/>
          </a:prstGeom>
          <a:noFill/>
          <a:ln>
            <a:noFill/>
          </a:ln>
        </p:spPr>
        <p:txBody>
          <a:bodyPr anchorCtr="0" anchor="t" bIns="45700" lIns="91425" spcFirstLastPara="1" rIns="91425" wrap="square" tIns="45700">
            <a:noAutofit/>
          </a:bodyPr>
          <a:lstStyle/>
          <a:p>
            <a:pPr indent="0" lvl="0" marL="0" rtl="0" algn="l">
              <a:spcBef>
                <a:spcPts val="440"/>
              </a:spcBef>
              <a:spcAft>
                <a:spcPts val="0"/>
              </a:spcAft>
              <a:buNone/>
            </a:pPr>
            <a:r>
              <a:rPr i="1" lang="en-US" sz="1400">
                <a:latin typeface="Roboto"/>
                <a:ea typeface="Roboto"/>
                <a:cs typeface="Roboto"/>
                <a:sym typeface="Roboto"/>
              </a:rPr>
              <a:t>Formula D</a:t>
            </a:r>
            <a:r>
              <a:rPr b="0" i="1" lang="en-US" sz="1400">
                <a:latin typeface="Roboto"/>
                <a:ea typeface="Roboto"/>
                <a:cs typeface="Roboto"/>
                <a:sym typeface="Roboto"/>
              </a:rPr>
              <a:t> (Preconditions):</a:t>
            </a:r>
            <a:endParaRPr b="0" i="1"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(e ⊕ p ⊕ s) ∧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(s → </a:t>
            </a:r>
            <a:r>
              <a:rPr b="0" lang="en-US" sz="1300">
                <a:solidFill>
                  <a:srgbClr val="212121"/>
                </a:solidFill>
                <a:latin typeface="Roboto"/>
                <a:ea typeface="Roboto"/>
                <a:cs typeface="Roboto"/>
                <a:sym typeface="Roboto"/>
              </a:rPr>
              <a:t>𐩒</a:t>
            </a:r>
            <a:r>
              <a:rPr b="0" lang="en-US" sz="1400">
                <a:latin typeface="Roboto"/>
                <a:ea typeface="Roboto"/>
                <a:cs typeface="Roboto"/>
                <a:sym typeface="Roboto"/>
              </a:rPr>
              <a:t>s)</a:t>
            </a:r>
            <a:endParaRPr b="0"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(e → ¬em)</a:t>
            </a:r>
            <a:endParaRPr b="0"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(p → ha)</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a:p>
            <a:pPr indent="0" lvl="0" marL="0" rtl="0" algn="l">
              <a:spcBef>
                <a:spcPts val="440"/>
              </a:spcBef>
              <a:spcAft>
                <a:spcPts val="0"/>
              </a:spcAft>
              <a:buNone/>
            </a:pPr>
            <a:r>
              <a:rPr i="1" lang="en-US" sz="1400">
                <a:latin typeface="Roboto"/>
                <a:ea typeface="Roboto"/>
                <a:cs typeface="Roboto"/>
                <a:sym typeface="Roboto"/>
              </a:rPr>
              <a:t>Formula E</a:t>
            </a:r>
            <a:r>
              <a:rPr b="0" i="1" lang="en-US" sz="1400">
                <a:latin typeface="Roboto"/>
                <a:ea typeface="Roboto"/>
                <a:cs typeface="Roboto"/>
                <a:sym typeface="Roboto"/>
              </a:rPr>
              <a:t> (Initial condition, effects, frame)</a:t>
            </a:r>
            <a:endParaRPr b="0" i="1"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¬em</a:t>
            </a:r>
            <a:endParaRPr b="0"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(p → </a:t>
            </a:r>
            <a:r>
              <a:rPr b="0" lang="en-US" sz="1300">
                <a:solidFill>
                  <a:srgbClr val="212121"/>
                </a:solidFill>
                <a:latin typeface="Roboto"/>
                <a:ea typeface="Roboto"/>
                <a:cs typeface="Roboto"/>
                <a:sym typeface="Roboto"/>
              </a:rPr>
              <a:t>⚪</a:t>
            </a:r>
            <a:r>
              <a:rPr b="0" lang="en-US" sz="1400">
                <a:latin typeface="Roboto"/>
                <a:ea typeface="Roboto"/>
                <a:cs typeface="Roboto"/>
                <a:sym typeface="Roboto"/>
              </a:rPr>
              <a:t>(¬em ∧ ¬ha))</a:t>
            </a:r>
            <a:endParaRPr b="0" sz="1400">
              <a:latin typeface="Roboto"/>
              <a:ea typeface="Roboto"/>
              <a:cs typeface="Roboto"/>
              <a:sym typeface="Roboto"/>
            </a:endParaRPr>
          </a:p>
          <a:p>
            <a:pPr indent="0" lvl="0" marL="0" rtl="0" algn="l">
              <a:spcBef>
                <a:spcPts val="44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(s → (PERSISTS(em,ha,eq)))</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p:txBody>
      </p:sp>
      <p:sp>
        <p:nvSpPr>
          <p:cNvPr id="342" name="Google Shape;342;p36"/>
          <p:cNvSpPr txBox="1"/>
          <p:nvPr>
            <p:ph type="title"/>
          </p:nvPr>
        </p:nvSpPr>
        <p:spPr>
          <a:xfrm>
            <a:off x="457200" y="274644"/>
            <a:ext cx="8229600" cy="646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Membership in </a:t>
            </a:r>
            <a:r>
              <a:rPr lang="en-US">
                <a:latin typeface="Roboto"/>
                <a:ea typeface="Roboto"/>
                <a:cs typeface="Roboto"/>
                <a:sym typeface="Roboto"/>
              </a:rPr>
              <a:t>a tree</a:t>
            </a:r>
            <a:endParaRPr>
              <a:latin typeface="Roboto"/>
              <a:ea typeface="Roboto"/>
              <a:cs typeface="Roboto"/>
              <a:sym typeface="Roboto"/>
            </a:endParaRPr>
          </a:p>
        </p:txBody>
      </p:sp>
      <p:sp>
        <p:nvSpPr>
          <p:cNvPr id="343" name="Google Shape;343;p36"/>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344" name="Google Shape;344;p36"/>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345" name="Google Shape;345;p36"/>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346" name="Google Shape;346;p36"/>
          <p:cNvSpPr txBox="1"/>
          <p:nvPr>
            <p:ph idx="4" type="body"/>
          </p:nvPr>
        </p:nvSpPr>
        <p:spPr>
          <a:xfrm>
            <a:off x="5102100" y="921150"/>
            <a:ext cx="4041900" cy="47085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b="1" i="1" lang="en-US" sz="1400">
                <a:latin typeface="Roboto"/>
                <a:ea typeface="Roboto"/>
                <a:cs typeface="Roboto"/>
                <a:sym typeface="Roboto"/>
              </a:rPr>
              <a:t>Formula F</a:t>
            </a:r>
            <a:r>
              <a:rPr i="1" lang="en-US" sz="1400">
                <a:latin typeface="Roboto"/>
                <a:ea typeface="Roboto"/>
                <a:cs typeface="Roboto"/>
                <a:sym typeface="Roboto"/>
              </a:rPr>
              <a:t> (Fairness):</a:t>
            </a:r>
            <a:endParaRPr i="1"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♢e) → ♢(em ∧ ¬ha)</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spcBef>
                <a:spcPts val="440"/>
              </a:spcBef>
              <a:spcAft>
                <a:spcPts val="0"/>
              </a:spcAft>
              <a:buNone/>
            </a:pPr>
            <a:r>
              <a:rPr b="1" i="1" lang="en-US" sz="1400">
                <a:latin typeface="Roboto"/>
                <a:ea typeface="Roboto"/>
                <a:cs typeface="Roboto"/>
                <a:sym typeface="Roboto"/>
              </a:rPr>
              <a:t>Formula G</a:t>
            </a:r>
            <a:r>
              <a:rPr i="1" lang="en-US" sz="1400">
                <a:latin typeface="Roboto"/>
                <a:ea typeface="Roboto"/>
                <a:cs typeface="Roboto"/>
                <a:sym typeface="Roboto"/>
              </a:rPr>
              <a:t> (Goals): no children left unexplored</a:t>
            </a:r>
            <a:endParaRPr i="1"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(em ∧ ¬ha)) or (♢</a:t>
            </a:r>
            <a:r>
              <a:rPr lang="en-US" sz="1400">
                <a:solidFill>
                  <a:srgbClr val="212121"/>
                </a:solidFill>
                <a:latin typeface="Roboto"/>
                <a:ea typeface="Roboto"/>
                <a:cs typeface="Roboto"/>
                <a:sym typeface="Roboto"/>
              </a:rPr>
              <a:t>◻️</a:t>
            </a:r>
            <a:r>
              <a:rPr lang="en-US" sz="1400">
                <a:latin typeface="Roboto"/>
                <a:ea typeface="Roboto"/>
                <a:cs typeface="Roboto"/>
                <a:sym typeface="Roboto"/>
              </a:rPr>
              <a:t>(end))</a:t>
            </a:r>
            <a:endParaRPr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(ha ∧ ¬eq)→ (¬e U p))</a:t>
            </a:r>
            <a:endParaRPr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(eq → s)</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spcBef>
                <a:spcPts val="440"/>
              </a:spcBef>
              <a:spcAft>
                <a:spcPts val="0"/>
              </a:spcAft>
              <a:buNone/>
            </a:pPr>
            <a:r>
              <a:rPr i="1" lang="en-US" sz="1400">
                <a:latin typeface="Roboto"/>
                <a:ea typeface="Roboto"/>
                <a:cs typeface="Roboto"/>
                <a:sym typeface="Roboto"/>
              </a:rPr>
              <a:t>Observations(input):</a:t>
            </a:r>
            <a:r>
              <a:rPr lang="en-US" sz="1400">
                <a:latin typeface="Roboto"/>
                <a:ea typeface="Roboto"/>
                <a:cs typeface="Roboto"/>
                <a:sym typeface="Roboto"/>
              </a:rPr>
              <a:t> em, ha, eq               </a:t>
            </a:r>
            <a:endParaRPr sz="1400">
              <a:latin typeface="Roboto"/>
              <a:ea typeface="Roboto"/>
              <a:cs typeface="Roboto"/>
              <a:sym typeface="Roboto"/>
            </a:endParaRPr>
          </a:p>
          <a:p>
            <a:pPr indent="0" lvl="0" marL="0" rtl="0" algn="l">
              <a:spcBef>
                <a:spcPts val="440"/>
              </a:spcBef>
              <a:spcAft>
                <a:spcPts val="0"/>
              </a:spcAft>
              <a:buNone/>
            </a:pPr>
            <a:r>
              <a:rPr i="1" lang="en-US" sz="1400">
                <a:latin typeface="Roboto"/>
                <a:ea typeface="Roboto"/>
                <a:cs typeface="Roboto"/>
                <a:sym typeface="Roboto"/>
              </a:rPr>
              <a:t>Actions(output):</a:t>
            </a:r>
            <a:r>
              <a:rPr lang="en-US" sz="1400">
                <a:latin typeface="Roboto"/>
                <a:ea typeface="Roboto"/>
                <a:cs typeface="Roboto"/>
                <a:sym typeface="Roboto"/>
              </a:rPr>
              <a:t> e, p, s</a:t>
            </a:r>
            <a:endParaRPr sz="1400">
              <a:latin typeface="Roboto"/>
              <a:ea typeface="Roboto"/>
              <a:cs typeface="Roboto"/>
              <a:sym typeface="Roboto"/>
            </a:endParaRPr>
          </a:p>
          <a:p>
            <a:pPr indent="0" lvl="0" marL="0" rtl="0" algn="l">
              <a:spcBef>
                <a:spcPts val="480"/>
              </a:spcBef>
              <a:spcAft>
                <a:spcPts val="0"/>
              </a:spcAft>
              <a:buNone/>
            </a:pPr>
            <a:r>
              <a:t/>
            </a:r>
            <a:endParaRPr sz="1400">
              <a:latin typeface="Roboto"/>
              <a:ea typeface="Roboto"/>
              <a:cs typeface="Roboto"/>
              <a:sym typeface="Roboto"/>
            </a:endParaRPr>
          </a:p>
        </p:txBody>
      </p:sp>
      <p:sp>
        <p:nvSpPr>
          <p:cNvPr id="347" name="Google Shape;347;p36"/>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pic>
        <p:nvPicPr>
          <p:cNvPr id="348" name="Google Shape;348;p36"/>
          <p:cNvPicPr preferRelativeResize="0"/>
          <p:nvPr/>
        </p:nvPicPr>
        <p:blipFill>
          <a:blip r:embed="rId3">
            <a:alphaModFix/>
          </a:blip>
          <a:stretch>
            <a:fillRect/>
          </a:stretch>
        </p:blipFill>
        <p:spPr>
          <a:xfrm>
            <a:off x="561525" y="3790351"/>
            <a:ext cx="6091751" cy="2116125"/>
          </a:xfrm>
          <a:prstGeom prst="rect">
            <a:avLst/>
          </a:prstGeom>
          <a:noFill/>
          <a:ln>
            <a:noFill/>
          </a:ln>
        </p:spPr>
      </p:pic>
      <p:sp>
        <p:nvSpPr>
          <p:cNvPr id="349" name="Google Shape;349;p36"/>
          <p:cNvSpPr txBox="1"/>
          <p:nvPr/>
        </p:nvSpPr>
        <p:spPr>
          <a:xfrm>
            <a:off x="7137150" y="4525175"/>
            <a:ext cx="15795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Legenda: </a:t>
            </a:r>
            <a:br>
              <a:rPr b="1" lang="en-US"/>
            </a:br>
            <a:r>
              <a:rPr b="1" lang="en-US"/>
              <a:t>em ha eq / e p 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7"/>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sp>
        <p:nvSpPr>
          <p:cNvPr id="356" name="Google Shape;356;p37"/>
          <p:cNvSpPr txBox="1"/>
          <p:nvPr>
            <p:ph type="title"/>
          </p:nvPr>
        </p:nvSpPr>
        <p:spPr>
          <a:xfrm>
            <a:off x="788612" y="3479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Bubble sort</a:t>
            </a:r>
            <a:endParaRPr>
              <a:latin typeface="Roboto"/>
              <a:ea typeface="Roboto"/>
              <a:cs typeface="Roboto"/>
              <a:sym typeface="Roboto"/>
            </a:endParaRPr>
          </a:p>
        </p:txBody>
      </p:sp>
      <p:sp>
        <p:nvSpPr>
          <p:cNvPr id="357" name="Google Shape;357;p37"/>
          <p:cNvSpPr txBox="1"/>
          <p:nvPr>
            <p:ph idx="1" type="body"/>
          </p:nvPr>
        </p:nvSpPr>
        <p:spPr>
          <a:xfrm>
            <a:off x="795050" y="929075"/>
            <a:ext cx="7836900" cy="489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40"/>
              </a:spcBef>
              <a:spcAft>
                <a:spcPts val="0"/>
              </a:spcAft>
              <a:buNone/>
            </a:pPr>
            <a:r>
              <a:rPr i="1" lang="en-US" sz="1400">
                <a:latin typeface="Roboto"/>
                <a:ea typeface="Roboto"/>
                <a:cs typeface="Roboto"/>
                <a:sym typeface="Roboto"/>
              </a:rPr>
              <a:t>Input: </a:t>
            </a:r>
            <a:r>
              <a:rPr lang="en-US" sz="1400">
                <a:latin typeface="Roboto"/>
                <a:ea typeface="Roboto"/>
                <a:cs typeface="Roboto"/>
                <a:sym typeface="Roboto"/>
              </a:rPr>
              <a:t>list of n integers to be sorted</a:t>
            </a:r>
            <a:endParaRPr sz="1400">
              <a:latin typeface="Roboto"/>
              <a:ea typeface="Roboto"/>
              <a:cs typeface="Roboto"/>
              <a:sym typeface="Roboto"/>
            </a:endParaRPr>
          </a:p>
          <a:p>
            <a:pPr indent="0" lvl="0" marL="0" rtl="0" algn="l">
              <a:lnSpc>
                <a:spcPct val="100000"/>
              </a:lnSpc>
              <a:spcBef>
                <a:spcPts val="440"/>
              </a:spcBef>
              <a:spcAft>
                <a:spcPts val="0"/>
              </a:spcAft>
              <a:buNone/>
            </a:pPr>
            <a:r>
              <a:rPr i="1" lang="en-US" sz="1400">
                <a:latin typeface="Roboto"/>
                <a:ea typeface="Roboto"/>
                <a:cs typeface="Roboto"/>
                <a:sym typeface="Roboto"/>
              </a:rPr>
              <a:t>State:</a:t>
            </a:r>
            <a:r>
              <a:rPr lang="en-US" sz="1400">
                <a:latin typeface="Roboto"/>
                <a:ea typeface="Roboto"/>
                <a:cs typeface="Roboto"/>
                <a:sym typeface="Roboto"/>
              </a:rPr>
              <a:t> [cursor, swap_mem]</a:t>
            </a:r>
            <a:r>
              <a:rPr lang="en-US" sz="1400">
                <a:latin typeface="Roboto"/>
                <a:ea typeface="Roboto"/>
                <a:cs typeface="Roboto"/>
                <a:sym typeface="Roboto"/>
              </a:rPr>
              <a:t> - </a:t>
            </a:r>
            <a:r>
              <a:rPr b="1" lang="en-US" sz="1400">
                <a:latin typeface="Roboto"/>
                <a:ea typeface="Roboto"/>
                <a:cs typeface="Roboto"/>
                <a:sym typeface="Roboto"/>
              </a:rPr>
              <a:t>cursor</a:t>
            </a:r>
            <a:r>
              <a:rPr lang="en-US" sz="1400">
                <a:latin typeface="Roboto"/>
                <a:ea typeface="Roboto"/>
                <a:cs typeface="Roboto"/>
                <a:sym typeface="Roboto"/>
              </a:rPr>
              <a:t> = current cursor position ∊ {0, … ,n-2}</a:t>
            </a:r>
            <a:br>
              <a:rPr lang="en-US" sz="1400">
                <a:latin typeface="Roboto"/>
                <a:ea typeface="Roboto"/>
                <a:cs typeface="Roboto"/>
                <a:sym typeface="Roboto"/>
              </a:rPr>
            </a:br>
            <a:r>
              <a:rPr lang="en-US" sz="1400">
                <a:latin typeface="Roboto"/>
                <a:ea typeface="Roboto"/>
                <a:cs typeface="Roboto"/>
                <a:sym typeface="Roboto"/>
              </a:rPr>
              <a:t>				         </a:t>
            </a:r>
            <a:r>
              <a:rPr b="1" lang="en-US" sz="1400">
                <a:latin typeface="Roboto"/>
                <a:ea typeface="Roboto"/>
                <a:cs typeface="Roboto"/>
                <a:sym typeface="Roboto"/>
              </a:rPr>
              <a:t>swap_mem</a:t>
            </a:r>
            <a:r>
              <a:rPr lang="en-US" sz="1400">
                <a:latin typeface="Roboto"/>
                <a:ea typeface="Roboto"/>
                <a:cs typeface="Roboto"/>
                <a:sym typeface="Roboto"/>
              </a:rPr>
              <a:t> = last iteration swap status ∊ {True, False}</a:t>
            </a:r>
            <a:endParaRPr sz="1400">
              <a:latin typeface="Roboto"/>
              <a:ea typeface="Roboto"/>
              <a:cs typeface="Roboto"/>
              <a:sym typeface="Roboto"/>
            </a:endParaRPr>
          </a:p>
          <a:p>
            <a:pPr indent="0" lvl="0" marL="0" rtl="0" algn="l">
              <a:lnSpc>
                <a:spcPct val="100000"/>
              </a:lnSpc>
              <a:spcBef>
                <a:spcPts val="500"/>
              </a:spcBef>
              <a:spcAft>
                <a:spcPts val="0"/>
              </a:spcAft>
              <a:buNone/>
            </a:pPr>
            <a:r>
              <a:rPr i="1" lang="en-US" sz="1400">
                <a:solidFill>
                  <a:srgbClr val="212121"/>
                </a:solidFill>
                <a:latin typeface="Roboto"/>
                <a:ea typeface="Roboto"/>
                <a:cs typeface="Roboto"/>
                <a:sym typeface="Roboto"/>
              </a:rPr>
              <a:t>Observations</a:t>
            </a:r>
            <a:r>
              <a:rPr lang="en-US" sz="1400">
                <a:solidFill>
                  <a:srgbClr val="212121"/>
                </a:solidFill>
                <a:latin typeface="Roboto"/>
                <a:ea typeface="Roboto"/>
                <a:cs typeface="Roboto"/>
                <a:sym typeface="Roboto"/>
              </a:rPr>
              <a:t>:</a:t>
            </a:r>
            <a:endParaRPr sz="1400">
              <a:solidFill>
                <a:srgbClr val="212121"/>
              </a:solidFill>
              <a:latin typeface="Roboto"/>
              <a:ea typeface="Roboto"/>
              <a:cs typeface="Roboto"/>
              <a:sym typeface="Roboto"/>
            </a:endParaRPr>
          </a:p>
          <a:p>
            <a:pPr indent="-317500" lvl="0" marL="457200" rtl="0" algn="l">
              <a:lnSpc>
                <a:spcPct val="100000"/>
              </a:lnSpc>
              <a:spcBef>
                <a:spcPts val="500"/>
              </a:spcBef>
              <a:spcAft>
                <a:spcPts val="0"/>
              </a:spcAft>
              <a:buClr>
                <a:srgbClr val="212121"/>
              </a:buClr>
              <a:buSzPts val="1400"/>
              <a:buFont typeface="Roboto"/>
              <a:buChar char="●"/>
            </a:pPr>
            <a:r>
              <a:rPr b="1" lang="en-US" sz="1400">
                <a:latin typeface="Roboto"/>
                <a:ea typeface="Roboto"/>
                <a:cs typeface="Roboto"/>
                <a:sym typeface="Roboto"/>
              </a:rPr>
              <a:t>changed </a:t>
            </a:r>
            <a:r>
              <a:rPr lang="en-US" sz="1400">
                <a:latin typeface="Roboto"/>
                <a:ea typeface="Roboto"/>
                <a:cs typeface="Roboto"/>
                <a:sym typeface="Roboto"/>
              </a:rPr>
              <a:t>(in the last iteration a swap has happened),</a:t>
            </a:r>
            <a:endParaRPr sz="1400">
              <a:solidFill>
                <a:srgbClr val="212121"/>
              </a:solidFill>
              <a:latin typeface="Roboto"/>
              <a:ea typeface="Roboto"/>
              <a:cs typeface="Roboto"/>
              <a:sym typeface="Roboto"/>
            </a:endParaRPr>
          </a:p>
          <a:p>
            <a:pPr indent="-317500" lvl="0" marL="457200" rtl="0" algn="l">
              <a:lnSpc>
                <a:spcPct val="100000"/>
              </a:lnSpc>
              <a:spcBef>
                <a:spcPts val="440"/>
              </a:spcBef>
              <a:spcAft>
                <a:spcPts val="0"/>
              </a:spcAft>
              <a:buClr>
                <a:srgbClr val="212121"/>
              </a:buClr>
              <a:buSzPts val="1400"/>
              <a:buFont typeface="Roboto"/>
              <a:buChar char="●"/>
            </a:pPr>
            <a:r>
              <a:rPr b="1" lang="en-US" sz="1400">
                <a:latin typeface="Roboto"/>
                <a:ea typeface="Roboto"/>
                <a:cs typeface="Roboto"/>
                <a:sym typeface="Roboto"/>
              </a:rPr>
              <a:t>lte</a:t>
            </a:r>
            <a:r>
              <a:rPr lang="en-US" sz="1400">
                <a:latin typeface="Roboto"/>
                <a:ea typeface="Roboto"/>
                <a:cs typeface="Roboto"/>
                <a:sym typeface="Roboto"/>
              </a:rPr>
              <a:t> (the element at position cursor is less then or equal to the element at position cursor+1)</a:t>
            </a:r>
            <a:endParaRPr sz="1400">
              <a:latin typeface="Roboto"/>
              <a:ea typeface="Roboto"/>
              <a:cs typeface="Roboto"/>
              <a:sym typeface="Roboto"/>
            </a:endParaRPr>
          </a:p>
          <a:p>
            <a:pPr indent="-317500" lvl="0" marL="457200" rtl="0" algn="l">
              <a:lnSpc>
                <a:spcPct val="100000"/>
              </a:lnSpc>
              <a:spcBef>
                <a:spcPts val="440"/>
              </a:spcBef>
              <a:spcAft>
                <a:spcPts val="0"/>
              </a:spcAft>
              <a:buClr>
                <a:srgbClr val="212121"/>
              </a:buClr>
              <a:buSzPts val="1400"/>
              <a:buFont typeface="Roboto"/>
              <a:buChar char="●"/>
            </a:pPr>
            <a:r>
              <a:rPr b="1" lang="en-US" sz="1400">
                <a:latin typeface="Roboto"/>
                <a:ea typeface="Roboto"/>
                <a:cs typeface="Roboto"/>
                <a:sym typeface="Roboto"/>
              </a:rPr>
              <a:t>end</a:t>
            </a:r>
            <a:r>
              <a:rPr lang="en-US" sz="1400">
                <a:latin typeface="Roboto"/>
                <a:ea typeface="Roboto"/>
                <a:cs typeface="Roboto"/>
                <a:sym typeface="Roboto"/>
              </a:rPr>
              <a:t> (the cursor is at the last position of the list (n-2))                </a:t>
            </a:r>
            <a:endParaRPr i="1" sz="1400">
              <a:solidFill>
                <a:srgbClr val="212121"/>
              </a:solidFill>
              <a:latin typeface="Roboto"/>
              <a:ea typeface="Roboto"/>
              <a:cs typeface="Roboto"/>
              <a:sym typeface="Roboto"/>
            </a:endParaRPr>
          </a:p>
          <a:p>
            <a:pPr indent="0" lvl="0" marL="0" rtl="0" algn="l">
              <a:lnSpc>
                <a:spcPct val="100000"/>
              </a:lnSpc>
              <a:spcBef>
                <a:spcPts val="500"/>
              </a:spcBef>
              <a:spcAft>
                <a:spcPts val="0"/>
              </a:spcAft>
              <a:buNone/>
            </a:pPr>
            <a:r>
              <a:rPr i="1" lang="en-US" sz="1400">
                <a:solidFill>
                  <a:srgbClr val="212121"/>
                </a:solidFill>
                <a:latin typeface="Roboto"/>
                <a:ea typeface="Roboto"/>
                <a:cs typeface="Roboto"/>
                <a:sym typeface="Roboto"/>
              </a:rPr>
              <a:t>Actions:</a:t>
            </a:r>
            <a:endParaRPr i="1" sz="1400">
              <a:solidFill>
                <a:srgbClr val="212121"/>
              </a:solidFill>
              <a:latin typeface="Roboto"/>
              <a:ea typeface="Roboto"/>
              <a:cs typeface="Roboto"/>
              <a:sym typeface="Roboto"/>
            </a:endParaRPr>
          </a:p>
          <a:p>
            <a:pPr indent="-317500" lvl="0" marL="457200" rtl="0" algn="l">
              <a:lnSpc>
                <a:spcPct val="100000"/>
              </a:lnSpc>
              <a:spcBef>
                <a:spcPts val="500"/>
              </a:spcBef>
              <a:spcAft>
                <a:spcPts val="0"/>
              </a:spcAft>
              <a:buClr>
                <a:srgbClr val="212121"/>
              </a:buClr>
              <a:buSzPts val="1400"/>
              <a:buFont typeface="Roboto"/>
              <a:buChar char="●"/>
            </a:pPr>
            <a:r>
              <a:rPr b="1" lang="en-US" sz="1400">
                <a:latin typeface="Roboto"/>
                <a:ea typeface="Roboto"/>
                <a:cs typeface="Roboto"/>
                <a:sym typeface="Roboto"/>
              </a:rPr>
              <a:t>sw</a:t>
            </a:r>
            <a:r>
              <a:rPr lang="en-US" sz="1400">
                <a:latin typeface="Roboto"/>
                <a:ea typeface="Roboto"/>
                <a:cs typeface="Roboto"/>
                <a:sym typeface="Roboto"/>
              </a:rPr>
              <a:t>(ap two consecutive elements of the list):</a:t>
            </a:r>
            <a:endParaRPr sz="1400">
              <a:latin typeface="Roboto"/>
              <a:ea typeface="Roboto"/>
              <a:cs typeface="Roboto"/>
              <a:sym typeface="Roboto"/>
            </a:endParaRPr>
          </a:p>
          <a:p>
            <a:pPr indent="0" lvl="0" marL="914400" rtl="0" algn="l">
              <a:lnSpc>
                <a:spcPct val="100000"/>
              </a:lnSpc>
              <a:spcBef>
                <a:spcPts val="440"/>
              </a:spcBef>
              <a:spcAft>
                <a:spcPts val="0"/>
              </a:spcAft>
              <a:buNone/>
            </a:pPr>
            <a:r>
              <a:rPr lang="en-US" sz="1400">
                <a:latin typeface="Roboto"/>
                <a:ea typeface="Roboto"/>
                <a:cs typeface="Roboto"/>
                <a:sym typeface="Roboto"/>
              </a:rPr>
              <a:t>PRE: element at </a:t>
            </a:r>
            <a:r>
              <a:rPr b="1" lang="en-US" sz="1400">
                <a:latin typeface="Roboto"/>
                <a:ea typeface="Roboto"/>
                <a:cs typeface="Roboto"/>
                <a:sym typeface="Roboto"/>
              </a:rPr>
              <a:t>cursor</a:t>
            </a:r>
            <a:r>
              <a:rPr lang="en-US" sz="1400">
                <a:latin typeface="Roboto"/>
                <a:ea typeface="Roboto"/>
                <a:cs typeface="Roboto"/>
                <a:sym typeface="Roboto"/>
              </a:rPr>
              <a:t> is gt then the element at </a:t>
            </a:r>
            <a:r>
              <a:rPr b="1" lang="en-US" sz="1400">
                <a:latin typeface="Roboto"/>
                <a:ea typeface="Roboto"/>
                <a:cs typeface="Roboto"/>
                <a:sym typeface="Roboto"/>
              </a:rPr>
              <a:t>cursor</a:t>
            </a:r>
            <a:r>
              <a:rPr lang="en-US" sz="1400">
                <a:latin typeface="Roboto"/>
                <a:ea typeface="Roboto"/>
                <a:cs typeface="Roboto"/>
                <a:sym typeface="Roboto"/>
              </a:rPr>
              <a:t>+1 </a:t>
            </a:r>
            <a:endParaRPr sz="1400">
              <a:latin typeface="Roboto"/>
              <a:ea typeface="Roboto"/>
              <a:cs typeface="Roboto"/>
              <a:sym typeface="Roboto"/>
            </a:endParaRPr>
          </a:p>
          <a:p>
            <a:pPr indent="457200" lvl="0" marL="0" rtl="0" algn="l">
              <a:lnSpc>
                <a:spcPct val="100000"/>
              </a:lnSpc>
              <a:spcBef>
                <a:spcPts val="440"/>
              </a:spcBef>
              <a:spcAft>
                <a:spcPts val="0"/>
              </a:spcAft>
              <a:buNone/>
            </a:pPr>
            <a:r>
              <a:rPr lang="en-US" sz="1400">
                <a:latin typeface="Roboto"/>
                <a:ea typeface="Roboto"/>
                <a:cs typeface="Roboto"/>
                <a:sym typeface="Roboto"/>
              </a:rPr>
              <a:t>	POST: element at </a:t>
            </a:r>
            <a:r>
              <a:rPr b="1" lang="en-US" sz="1400">
                <a:latin typeface="Roboto"/>
                <a:ea typeface="Roboto"/>
                <a:cs typeface="Roboto"/>
                <a:sym typeface="Roboto"/>
              </a:rPr>
              <a:t>cursor</a:t>
            </a:r>
            <a:r>
              <a:rPr lang="en-US" sz="1400">
                <a:latin typeface="Roboto"/>
                <a:ea typeface="Roboto"/>
                <a:cs typeface="Roboto"/>
                <a:sym typeface="Roboto"/>
              </a:rPr>
              <a:t> is lte then the element at </a:t>
            </a:r>
            <a:r>
              <a:rPr b="1" lang="en-US" sz="1400">
                <a:latin typeface="Roboto"/>
                <a:ea typeface="Roboto"/>
                <a:cs typeface="Roboto"/>
                <a:sym typeface="Roboto"/>
              </a:rPr>
              <a:t>cursor</a:t>
            </a:r>
            <a:r>
              <a:rPr lang="en-US" sz="1400">
                <a:latin typeface="Roboto"/>
                <a:ea typeface="Roboto"/>
                <a:cs typeface="Roboto"/>
                <a:sym typeface="Roboto"/>
              </a:rPr>
              <a:t>+1 - </a:t>
            </a:r>
            <a:r>
              <a:rPr b="1" lang="en-US" sz="1400">
                <a:latin typeface="Roboto"/>
                <a:ea typeface="Roboto"/>
                <a:cs typeface="Roboto"/>
                <a:sym typeface="Roboto"/>
              </a:rPr>
              <a:t>swap_mem</a:t>
            </a:r>
            <a:r>
              <a:rPr lang="en-US" sz="1400">
                <a:latin typeface="Roboto"/>
                <a:ea typeface="Roboto"/>
                <a:cs typeface="Roboto"/>
                <a:sym typeface="Roboto"/>
              </a:rPr>
              <a:t> = True</a:t>
            </a:r>
            <a:endParaRPr sz="1400">
              <a:latin typeface="Roboto"/>
              <a:ea typeface="Roboto"/>
              <a:cs typeface="Roboto"/>
              <a:sym typeface="Roboto"/>
            </a:endParaRPr>
          </a:p>
          <a:p>
            <a:pPr indent="-317500" lvl="0" marL="457200" rtl="0" algn="l">
              <a:lnSpc>
                <a:spcPct val="100000"/>
              </a:lnSpc>
              <a:spcBef>
                <a:spcPts val="440"/>
              </a:spcBef>
              <a:spcAft>
                <a:spcPts val="0"/>
              </a:spcAft>
              <a:buClr>
                <a:srgbClr val="212121"/>
              </a:buClr>
              <a:buSzPts val="1400"/>
              <a:buFont typeface="Roboto"/>
              <a:buChar char="●"/>
            </a:pPr>
            <a:r>
              <a:rPr b="1" lang="en-US" sz="1400">
                <a:latin typeface="Roboto"/>
                <a:ea typeface="Roboto"/>
                <a:cs typeface="Roboto"/>
                <a:sym typeface="Roboto"/>
              </a:rPr>
              <a:t>r</a:t>
            </a:r>
            <a:r>
              <a:rPr lang="en-US" sz="1400">
                <a:latin typeface="Roboto"/>
                <a:ea typeface="Roboto"/>
                <a:cs typeface="Roboto"/>
                <a:sym typeface="Roboto"/>
              </a:rPr>
              <a:t>(ight) - sum 1 to the current cursor value:</a:t>
            </a:r>
            <a:endParaRPr sz="1400">
              <a:latin typeface="Roboto"/>
              <a:ea typeface="Roboto"/>
              <a:cs typeface="Roboto"/>
              <a:sym typeface="Roboto"/>
            </a:endParaRPr>
          </a:p>
          <a:p>
            <a:pPr indent="0" lvl="0" marL="0" rtl="0" algn="l">
              <a:lnSpc>
                <a:spcPct val="100000"/>
              </a:lnSpc>
              <a:spcBef>
                <a:spcPts val="440"/>
              </a:spcBef>
              <a:spcAft>
                <a:spcPts val="0"/>
              </a:spcAft>
              <a:buNone/>
            </a:pPr>
            <a:r>
              <a:rPr lang="en-US" sz="1400">
                <a:latin typeface="Roboto"/>
                <a:ea typeface="Roboto"/>
                <a:cs typeface="Roboto"/>
                <a:sym typeface="Roboto"/>
              </a:rPr>
              <a:t>		PRE: the </a:t>
            </a:r>
            <a:r>
              <a:rPr b="1" lang="en-US" sz="1400">
                <a:latin typeface="Roboto"/>
                <a:ea typeface="Roboto"/>
                <a:cs typeface="Roboto"/>
                <a:sym typeface="Roboto"/>
              </a:rPr>
              <a:t>cursor</a:t>
            </a:r>
            <a:r>
              <a:rPr lang="en-US" sz="1400">
                <a:latin typeface="Roboto"/>
                <a:ea typeface="Roboto"/>
                <a:cs typeface="Roboto"/>
                <a:sym typeface="Roboto"/>
              </a:rPr>
              <a:t> is not at the last position of the list</a:t>
            </a:r>
            <a:endParaRPr sz="1400">
              <a:latin typeface="Roboto"/>
              <a:ea typeface="Roboto"/>
              <a:cs typeface="Roboto"/>
              <a:sym typeface="Roboto"/>
            </a:endParaRPr>
          </a:p>
          <a:p>
            <a:pPr indent="0" lvl="0" marL="0" rtl="0" algn="l">
              <a:lnSpc>
                <a:spcPct val="100000"/>
              </a:lnSpc>
              <a:spcBef>
                <a:spcPts val="440"/>
              </a:spcBef>
              <a:spcAft>
                <a:spcPts val="0"/>
              </a:spcAft>
              <a:buNone/>
            </a:pPr>
            <a:r>
              <a:rPr lang="en-US" sz="1400">
                <a:latin typeface="Roboto"/>
                <a:ea typeface="Roboto"/>
                <a:cs typeface="Roboto"/>
                <a:sym typeface="Roboto"/>
              </a:rPr>
              <a:t>		POST: the </a:t>
            </a:r>
            <a:r>
              <a:rPr b="1" lang="en-US" sz="1400">
                <a:latin typeface="Roboto"/>
                <a:ea typeface="Roboto"/>
                <a:cs typeface="Roboto"/>
                <a:sym typeface="Roboto"/>
              </a:rPr>
              <a:t>cursor</a:t>
            </a:r>
            <a:r>
              <a:rPr lang="en-US" sz="1400">
                <a:latin typeface="Roboto"/>
                <a:ea typeface="Roboto"/>
                <a:cs typeface="Roboto"/>
                <a:sym typeface="Roboto"/>
              </a:rPr>
              <a:t> is moved by one position on the right</a:t>
            </a:r>
            <a:endParaRPr sz="1400">
              <a:latin typeface="Roboto"/>
              <a:ea typeface="Roboto"/>
              <a:cs typeface="Roboto"/>
              <a:sym typeface="Roboto"/>
            </a:endParaRPr>
          </a:p>
          <a:p>
            <a:pPr indent="-317500" lvl="0" marL="457200" rtl="0" algn="l">
              <a:lnSpc>
                <a:spcPct val="100000"/>
              </a:lnSpc>
              <a:spcBef>
                <a:spcPts val="440"/>
              </a:spcBef>
              <a:spcAft>
                <a:spcPts val="0"/>
              </a:spcAft>
              <a:buClr>
                <a:srgbClr val="212121"/>
              </a:buClr>
              <a:buSzPts val="1400"/>
              <a:buFont typeface="Roboto"/>
              <a:buChar char="●"/>
            </a:pPr>
            <a:r>
              <a:rPr b="1" lang="en-US" sz="1400">
                <a:latin typeface="Roboto"/>
                <a:ea typeface="Roboto"/>
                <a:cs typeface="Roboto"/>
                <a:sym typeface="Roboto"/>
              </a:rPr>
              <a:t>b</a:t>
            </a:r>
            <a:r>
              <a:rPr lang="en-US" sz="1400">
                <a:latin typeface="Roboto"/>
                <a:ea typeface="Roboto"/>
                <a:cs typeface="Roboto"/>
                <a:sym typeface="Roboto"/>
              </a:rPr>
              <a:t>(egin) - initialize cursor at 0</a:t>
            </a:r>
            <a:endParaRPr sz="1400">
              <a:latin typeface="Roboto"/>
              <a:ea typeface="Roboto"/>
              <a:cs typeface="Roboto"/>
              <a:sym typeface="Roboto"/>
            </a:endParaRPr>
          </a:p>
          <a:p>
            <a:pPr indent="0" lvl="0" marL="457200" rtl="0" algn="l">
              <a:lnSpc>
                <a:spcPct val="100000"/>
              </a:lnSpc>
              <a:spcBef>
                <a:spcPts val="440"/>
              </a:spcBef>
              <a:spcAft>
                <a:spcPts val="0"/>
              </a:spcAft>
              <a:buNone/>
            </a:pPr>
            <a:r>
              <a:rPr lang="en-US" sz="1400">
                <a:latin typeface="Roboto"/>
                <a:ea typeface="Roboto"/>
                <a:cs typeface="Roboto"/>
                <a:sym typeface="Roboto"/>
              </a:rPr>
              <a:t>	PRE: the </a:t>
            </a:r>
            <a:r>
              <a:rPr b="1" lang="en-US" sz="1400">
                <a:latin typeface="Roboto"/>
                <a:ea typeface="Roboto"/>
                <a:cs typeface="Roboto"/>
                <a:sym typeface="Roboto"/>
              </a:rPr>
              <a:t>cursor</a:t>
            </a:r>
            <a:r>
              <a:rPr lang="en-US" sz="1400">
                <a:latin typeface="Roboto"/>
                <a:ea typeface="Roboto"/>
                <a:cs typeface="Roboto"/>
                <a:sym typeface="Roboto"/>
              </a:rPr>
              <a:t> is at the last position of the list and we swapped in the last iteration</a:t>
            </a:r>
            <a:endParaRPr sz="1400">
              <a:latin typeface="Roboto"/>
              <a:ea typeface="Roboto"/>
              <a:cs typeface="Roboto"/>
              <a:sym typeface="Roboto"/>
            </a:endParaRPr>
          </a:p>
          <a:p>
            <a:pPr indent="0" lvl="0" marL="457200" rtl="0" algn="l">
              <a:lnSpc>
                <a:spcPct val="100000"/>
              </a:lnSpc>
              <a:spcBef>
                <a:spcPts val="440"/>
              </a:spcBef>
              <a:spcAft>
                <a:spcPts val="0"/>
              </a:spcAft>
              <a:buNone/>
            </a:pPr>
            <a:r>
              <a:rPr lang="en-US" sz="1400">
                <a:latin typeface="Roboto"/>
                <a:ea typeface="Roboto"/>
                <a:cs typeface="Roboto"/>
                <a:sym typeface="Roboto"/>
              </a:rPr>
              <a:t>	POST: the </a:t>
            </a:r>
            <a:r>
              <a:rPr b="1" lang="en-US" sz="1400">
                <a:latin typeface="Roboto"/>
                <a:ea typeface="Roboto"/>
                <a:cs typeface="Roboto"/>
                <a:sym typeface="Roboto"/>
              </a:rPr>
              <a:t>cursor</a:t>
            </a:r>
            <a:r>
              <a:rPr lang="en-US" sz="1400">
                <a:latin typeface="Roboto"/>
                <a:ea typeface="Roboto"/>
                <a:cs typeface="Roboto"/>
                <a:sym typeface="Roboto"/>
              </a:rPr>
              <a:t> is at the first position of the list - </a:t>
            </a:r>
            <a:r>
              <a:rPr b="1" lang="en-US" sz="1400">
                <a:latin typeface="Roboto"/>
                <a:ea typeface="Roboto"/>
                <a:cs typeface="Roboto"/>
                <a:sym typeface="Roboto"/>
              </a:rPr>
              <a:t>swap_mem</a:t>
            </a:r>
            <a:r>
              <a:rPr lang="en-US" sz="1400">
                <a:latin typeface="Roboto"/>
                <a:ea typeface="Roboto"/>
                <a:cs typeface="Roboto"/>
                <a:sym typeface="Roboto"/>
              </a:rPr>
              <a:t> = False (reset)</a:t>
            </a:r>
            <a:endParaRPr sz="1400">
              <a:latin typeface="Roboto"/>
              <a:ea typeface="Roboto"/>
              <a:cs typeface="Roboto"/>
              <a:sym typeface="Roboto"/>
            </a:endParaRPr>
          </a:p>
          <a:p>
            <a:pPr indent="-317500" lvl="0" marL="457200" rtl="0" algn="l">
              <a:lnSpc>
                <a:spcPct val="100000"/>
              </a:lnSpc>
              <a:spcBef>
                <a:spcPts val="440"/>
              </a:spcBef>
              <a:spcAft>
                <a:spcPts val="0"/>
              </a:spcAft>
              <a:buClr>
                <a:srgbClr val="212121"/>
              </a:buClr>
              <a:buSzPts val="1400"/>
              <a:buFont typeface="Roboto"/>
              <a:buChar char="●"/>
            </a:pPr>
            <a:r>
              <a:rPr b="1" lang="en-US" sz="1400">
                <a:latin typeface="Roboto"/>
                <a:ea typeface="Roboto"/>
                <a:cs typeface="Roboto"/>
                <a:sym typeface="Roboto"/>
              </a:rPr>
              <a:t>st</a:t>
            </a:r>
            <a:r>
              <a:rPr lang="en-US" sz="1400">
                <a:latin typeface="Roboto"/>
                <a:ea typeface="Roboto"/>
                <a:cs typeface="Roboto"/>
                <a:sym typeface="Roboto"/>
              </a:rPr>
              <a:t>(op)</a:t>
            </a:r>
            <a:endParaRPr sz="1400">
              <a:latin typeface="Roboto"/>
              <a:ea typeface="Roboto"/>
              <a:cs typeface="Roboto"/>
              <a:sym typeface="Roboto"/>
            </a:endParaRPr>
          </a:p>
          <a:p>
            <a:pPr indent="0" lvl="0" marL="457200" rtl="0" algn="l">
              <a:spcBef>
                <a:spcPts val="440"/>
              </a:spcBef>
              <a:spcAft>
                <a:spcPts val="0"/>
              </a:spcAft>
              <a:buNone/>
            </a:pPr>
            <a:r>
              <a:t/>
            </a:r>
            <a:endParaRPr sz="18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8"/>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sp>
        <p:nvSpPr>
          <p:cNvPr id="364" name="Google Shape;364;p38"/>
          <p:cNvSpPr txBox="1"/>
          <p:nvPr>
            <p:ph idx="1" type="body"/>
          </p:nvPr>
        </p:nvSpPr>
        <p:spPr>
          <a:xfrm>
            <a:off x="460350" y="972750"/>
            <a:ext cx="4155000" cy="303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i="1" lang="en-US" sz="1400">
                <a:latin typeface="Roboto"/>
                <a:ea typeface="Roboto"/>
                <a:cs typeface="Roboto"/>
                <a:sym typeface="Roboto"/>
              </a:rPr>
              <a:t>Formula D </a:t>
            </a:r>
            <a:r>
              <a:rPr b="0" i="1" lang="en-US" sz="1400">
                <a:latin typeface="Roboto"/>
                <a:ea typeface="Roboto"/>
                <a:cs typeface="Roboto"/>
                <a:sym typeface="Roboto"/>
              </a:rPr>
              <a:t>(</a:t>
            </a:r>
            <a:r>
              <a:rPr i="1" lang="en-US" sz="1400">
                <a:latin typeface="Roboto"/>
                <a:ea typeface="Roboto"/>
                <a:cs typeface="Roboto"/>
                <a:sym typeface="Roboto"/>
              </a:rPr>
              <a:t>p</a:t>
            </a:r>
            <a:r>
              <a:rPr b="0" i="1" lang="en-US" sz="1400">
                <a:latin typeface="Roboto"/>
                <a:ea typeface="Roboto"/>
                <a:cs typeface="Roboto"/>
                <a:sym typeface="Roboto"/>
              </a:rPr>
              <a:t>reconditions):</a:t>
            </a:r>
            <a:endParaRPr b="0" i="1"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a:t>
            </a:r>
            <a:r>
              <a:rPr lang="en-US" sz="1400">
                <a:latin typeface="Roboto"/>
                <a:ea typeface="Roboto"/>
                <a:cs typeface="Roboto"/>
                <a:sym typeface="Roboto"/>
              </a:rPr>
              <a:t>sw</a:t>
            </a:r>
            <a:r>
              <a:rPr b="0" lang="en-US" sz="1400">
                <a:latin typeface="Roboto"/>
                <a:ea typeface="Roboto"/>
                <a:cs typeface="Roboto"/>
                <a:sym typeface="Roboto"/>
              </a:rPr>
              <a:t> ⊕ </a:t>
            </a:r>
            <a:r>
              <a:rPr lang="en-US" sz="1400">
                <a:latin typeface="Roboto"/>
                <a:ea typeface="Roboto"/>
                <a:cs typeface="Roboto"/>
                <a:sym typeface="Roboto"/>
              </a:rPr>
              <a:t>b</a:t>
            </a:r>
            <a:r>
              <a:rPr b="0" lang="en-US" sz="1400">
                <a:latin typeface="Roboto"/>
                <a:ea typeface="Roboto"/>
                <a:cs typeface="Roboto"/>
                <a:sym typeface="Roboto"/>
              </a:rPr>
              <a:t> ⊕ st </a:t>
            </a:r>
            <a:r>
              <a:rPr lang="en-US" sz="1400">
                <a:latin typeface="Roboto"/>
                <a:ea typeface="Roboto"/>
                <a:cs typeface="Roboto"/>
                <a:sym typeface="Roboto"/>
              </a:rPr>
              <a:t>⊕ r</a:t>
            </a:r>
            <a:r>
              <a:rPr b="0" lang="en-US" sz="1400">
                <a:latin typeface="Roboto"/>
                <a:ea typeface="Roboto"/>
                <a:cs typeface="Roboto"/>
                <a:sym typeface="Roboto"/>
              </a:rPr>
              <a:t>) ∧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(st → </a:t>
            </a:r>
            <a:r>
              <a:rPr lang="en-US" sz="1300">
                <a:solidFill>
                  <a:srgbClr val="212121"/>
                </a:solidFill>
                <a:latin typeface="Roboto"/>
                <a:ea typeface="Roboto"/>
                <a:cs typeface="Roboto"/>
                <a:sym typeface="Roboto"/>
              </a:rPr>
              <a:t>⚪</a:t>
            </a:r>
            <a:r>
              <a:rPr b="0" lang="en-US" sz="1400">
                <a:latin typeface="Roboto"/>
                <a:ea typeface="Roboto"/>
                <a:cs typeface="Roboto"/>
                <a:sym typeface="Roboto"/>
              </a:rPr>
              <a:t>st)</a:t>
            </a:r>
            <a:endParaRPr b="0"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a:t>
            </a:r>
            <a:r>
              <a:rPr lang="en-US" sz="1400">
                <a:latin typeface="Roboto"/>
                <a:ea typeface="Roboto"/>
                <a:cs typeface="Roboto"/>
                <a:sym typeface="Roboto"/>
              </a:rPr>
              <a:t>r</a:t>
            </a:r>
            <a:r>
              <a:rPr b="0" lang="en-US" sz="1400">
                <a:latin typeface="Roboto"/>
                <a:ea typeface="Roboto"/>
                <a:cs typeface="Roboto"/>
                <a:sym typeface="Roboto"/>
              </a:rPr>
              <a:t> → (¬e</a:t>
            </a:r>
            <a:r>
              <a:rPr lang="en-US" sz="1400">
                <a:latin typeface="Roboto"/>
                <a:ea typeface="Roboto"/>
                <a:cs typeface="Roboto"/>
                <a:sym typeface="Roboto"/>
              </a:rPr>
              <a:t>nd ∧ lte)</a:t>
            </a:r>
            <a:r>
              <a:rPr b="0" lang="en-US" sz="1400">
                <a:latin typeface="Roboto"/>
                <a:ea typeface="Roboto"/>
                <a:cs typeface="Roboto"/>
                <a:sym typeface="Roboto"/>
              </a:rPr>
              <a:t>)</a:t>
            </a:r>
            <a:endParaRPr b="0"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a:t>
            </a:r>
            <a:r>
              <a:rPr lang="en-US" sz="1400">
                <a:latin typeface="Roboto"/>
                <a:ea typeface="Roboto"/>
                <a:cs typeface="Roboto"/>
                <a:sym typeface="Roboto"/>
              </a:rPr>
              <a:t>sw</a:t>
            </a:r>
            <a:r>
              <a:rPr b="0" lang="en-US" sz="1400">
                <a:latin typeface="Roboto"/>
                <a:ea typeface="Roboto"/>
                <a:cs typeface="Roboto"/>
                <a:sym typeface="Roboto"/>
              </a:rPr>
              <a:t> → </a:t>
            </a:r>
            <a:r>
              <a:rPr lang="en-US" sz="1400">
                <a:latin typeface="Roboto"/>
                <a:ea typeface="Roboto"/>
                <a:cs typeface="Roboto"/>
                <a:sym typeface="Roboto"/>
              </a:rPr>
              <a:t>¬lte</a:t>
            </a:r>
            <a:r>
              <a:rPr b="0" lang="en-US" sz="1400">
                <a:latin typeface="Roboto"/>
                <a:ea typeface="Roboto"/>
                <a:cs typeface="Roboto"/>
                <a:sym typeface="Roboto"/>
              </a:rPr>
              <a:t>)</a:t>
            </a:r>
            <a:endParaRPr b="0" sz="1400">
              <a:latin typeface="Roboto"/>
              <a:ea typeface="Roboto"/>
              <a:cs typeface="Roboto"/>
              <a:sym typeface="Roboto"/>
            </a:endParaRPr>
          </a:p>
          <a:p>
            <a:pPr indent="0" lvl="0" marL="0" rtl="0" algn="l">
              <a:lnSpc>
                <a:spcPct val="115000"/>
              </a:lnSpc>
              <a:spcBef>
                <a:spcPts val="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(b → (end ∧ changed ∧ lte))</a:t>
            </a:r>
            <a:endParaRPr sz="1400">
              <a:latin typeface="Roboto"/>
              <a:ea typeface="Roboto"/>
              <a:cs typeface="Roboto"/>
              <a:sym typeface="Roboto"/>
            </a:endParaRPr>
          </a:p>
          <a:p>
            <a:pPr indent="0" lvl="0" marL="0" rtl="0" algn="l">
              <a:lnSpc>
                <a:spcPct val="115000"/>
              </a:lnSpc>
              <a:spcBef>
                <a:spcPts val="0"/>
              </a:spcBef>
              <a:spcAft>
                <a:spcPts val="0"/>
              </a:spcAft>
              <a:buNone/>
            </a:pPr>
            <a:r>
              <a:t/>
            </a:r>
            <a:endParaRPr b="0" sz="1400">
              <a:latin typeface="Roboto"/>
              <a:ea typeface="Roboto"/>
              <a:cs typeface="Roboto"/>
              <a:sym typeface="Roboto"/>
            </a:endParaRPr>
          </a:p>
          <a:p>
            <a:pPr indent="0" lvl="0" marL="0" rtl="0" algn="l">
              <a:lnSpc>
                <a:spcPct val="115000"/>
              </a:lnSpc>
              <a:spcBef>
                <a:spcPts val="0"/>
              </a:spcBef>
              <a:spcAft>
                <a:spcPts val="0"/>
              </a:spcAft>
              <a:buNone/>
            </a:pPr>
            <a:r>
              <a:rPr b="1" i="1" lang="en-US" sz="1400">
                <a:latin typeface="Roboto"/>
                <a:ea typeface="Roboto"/>
                <a:cs typeface="Roboto"/>
                <a:sym typeface="Roboto"/>
              </a:rPr>
              <a:t>Formula E</a:t>
            </a:r>
            <a:r>
              <a:rPr b="0" i="1" lang="en-US" sz="1400">
                <a:latin typeface="Roboto"/>
                <a:ea typeface="Roboto"/>
                <a:cs typeface="Roboto"/>
                <a:sym typeface="Roboto"/>
              </a:rPr>
              <a:t> (</a:t>
            </a:r>
            <a:r>
              <a:rPr i="1" lang="en-US" sz="1400">
                <a:latin typeface="Roboto"/>
                <a:ea typeface="Roboto"/>
                <a:cs typeface="Roboto"/>
                <a:sym typeface="Roboto"/>
              </a:rPr>
              <a:t>i</a:t>
            </a:r>
            <a:r>
              <a:rPr b="0" i="1" lang="en-US" sz="1400">
                <a:latin typeface="Roboto"/>
                <a:ea typeface="Roboto"/>
                <a:cs typeface="Roboto"/>
                <a:sym typeface="Roboto"/>
              </a:rPr>
              <a:t>nitial condition, </a:t>
            </a:r>
            <a:r>
              <a:rPr b="0" i="1" lang="en-US" sz="1400">
                <a:latin typeface="Roboto"/>
                <a:ea typeface="Roboto"/>
                <a:cs typeface="Roboto"/>
                <a:sym typeface="Roboto"/>
              </a:rPr>
              <a:t>effects, frame)</a:t>
            </a:r>
            <a:endParaRPr b="0" i="1" sz="1400">
              <a:latin typeface="Roboto"/>
              <a:ea typeface="Roboto"/>
              <a:cs typeface="Roboto"/>
              <a:sym typeface="Roboto"/>
            </a:endParaRPr>
          </a:p>
          <a:p>
            <a:pPr indent="0" lvl="0" marL="0" rtl="0" algn="l">
              <a:lnSpc>
                <a:spcPct val="115000"/>
              </a:lnSpc>
              <a:spcBef>
                <a:spcPts val="0"/>
              </a:spcBef>
              <a:spcAft>
                <a:spcPts val="0"/>
              </a:spcAft>
              <a:buNone/>
            </a:pPr>
            <a:r>
              <a:rPr i="1" lang="en-US" sz="1400">
                <a:latin typeface="Roboto"/>
                <a:ea typeface="Roboto"/>
                <a:cs typeface="Roboto"/>
                <a:sym typeface="Roboto"/>
              </a:rPr>
              <a:t>- </a:t>
            </a:r>
            <a:r>
              <a:rPr lang="en-US" sz="1400">
                <a:latin typeface="Roboto"/>
                <a:ea typeface="Roboto"/>
                <a:cs typeface="Roboto"/>
                <a:sym typeface="Roboto"/>
              </a:rPr>
              <a:t>¬changed</a:t>
            </a:r>
            <a:endParaRPr i="1"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a:t>
            </a:r>
            <a:r>
              <a:rPr lang="en-US" sz="1400">
                <a:latin typeface="Roboto"/>
                <a:ea typeface="Roboto"/>
                <a:cs typeface="Roboto"/>
                <a:sym typeface="Roboto"/>
              </a:rPr>
              <a:t>b</a:t>
            </a:r>
            <a:r>
              <a:rPr b="0" lang="en-US" sz="1400">
                <a:latin typeface="Roboto"/>
                <a:ea typeface="Roboto"/>
                <a:cs typeface="Roboto"/>
                <a:sym typeface="Roboto"/>
              </a:rPr>
              <a:t> </a:t>
            </a:r>
            <a:r>
              <a:rPr b="0" lang="en-US" sz="1400">
                <a:latin typeface="Roboto"/>
                <a:ea typeface="Roboto"/>
                <a:cs typeface="Roboto"/>
                <a:sym typeface="Roboto"/>
              </a:rPr>
              <a:t>→ (</a:t>
            </a:r>
            <a:r>
              <a:rPr lang="en-US" sz="1300">
                <a:solidFill>
                  <a:srgbClr val="212121"/>
                </a:solidFill>
                <a:latin typeface="Roboto"/>
                <a:ea typeface="Roboto"/>
                <a:cs typeface="Roboto"/>
                <a:sym typeface="Roboto"/>
              </a:rPr>
              <a:t>⚪(</a:t>
            </a:r>
            <a:r>
              <a:rPr lang="en-US" sz="1400">
                <a:latin typeface="Roboto"/>
                <a:ea typeface="Roboto"/>
                <a:cs typeface="Roboto"/>
                <a:sym typeface="Roboto"/>
              </a:rPr>
              <a:t>¬end ∧ changed</a:t>
            </a:r>
            <a:r>
              <a:rPr lang="en-US" sz="1300">
                <a:solidFill>
                  <a:srgbClr val="212121"/>
                </a:solidFill>
                <a:latin typeface="Roboto"/>
                <a:ea typeface="Roboto"/>
                <a:cs typeface="Roboto"/>
                <a:sym typeface="Roboto"/>
              </a:rPr>
              <a:t>) </a:t>
            </a:r>
            <a:r>
              <a:rPr lang="en-US" sz="1400">
                <a:latin typeface="Roboto"/>
                <a:ea typeface="Roboto"/>
                <a:cs typeface="Roboto"/>
                <a:sym typeface="Roboto"/>
              </a:rPr>
              <a:t>∧</a:t>
            </a:r>
            <a:r>
              <a:rPr lang="en-US" sz="1400">
                <a:solidFill>
                  <a:srgbClr val="212121"/>
                </a:solidFill>
                <a:latin typeface="Roboto"/>
                <a:ea typeface="Roboto"/>
                <a:cs typeface="Roboto"/>
                <a:sym typeface="Roboto"/>
              </a:rPr>
              <a:t> PERSISTS(lte))</a:t>
            </a:r>
            <a:r>
              <a:rPr b="0" lang="en-US" sz="1400">
                <a:latin typeface="Roboto"/>
                <a:ea typeface="Roboto"/>
                <a:cs typeface="Roboto"/>
                <a:sym typeface="Roboto"/>
              </a:rPr>
              <a:t>)</a:t>
            </a:r>
            <a:endParaRPr b="0" sz="1400">
              <a:latin typeface="Roboto"/>
              <a:ea typeface="Roboto"/>
              <a:cs typeface="Roboto"/>
              <a:sym typeface="Roboto"/>
            </a:endParaRPr>
          </a:p>
          <a:p>
            <a:pPr indent="0" lvl="0" marL="0" rtl="0" algn="l">
              <a:lnSpc>
                <a:spcPct val="115000"/>
              </a:lnSpc>
              <a:spcBef>
                <a:spcPts val="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◻️(sw </a:t>
            </a:r>
            <a:r>
              <a:rPr lang="en-US" sz="1400">
                <a:latin typeface="Roboto"/>
                <a:ea typeface="Roboto"/>
                <a:cs typeface="Roboto"/>
                <a:sym typeface="Roboto"/>
              </a:rPr>
              <a:t>→ (</a:t>
            </a:r>
            <a:r>
              <a:rPr lang="en-US" sz="1300">
                <a:solidFill>
                  <a:srgbClr val="212121"/>
                </a:solidFill>
                <a:latin typeface="Roboto"/>
                <a:ea typeface="Roboto"/>
                <a:cs typeface="Roboto"/>
                <a:sym typeface="Roboto"/>
              </a:rPr>
              <a:t>⚪</a:t>
            </a:r>
            <a:r>
              <a:rPr lang="en-US" sz="1400">
                <a:latin typeface="Roboto"/>
                <a:ea typeface="Roboto"/>
                <a:cs typeface="Roboto"/>
                <a:sym typeface="Roboto"/>
              </a:rPr>
              <a:t>(lte) ∧ PERSISTS(end,changed))</a:t>
            </a:r>
            <a:r>
              <a:rPr lang="en-US" sz="1400">
                <a:solidFill>
                  <a:srgbClr val="212121"/>
                </a:solidFill>
                <a:latin typeface="Roboto"/>
                <a:ea typeface="Roboto"/>
                <a:cs typeface="Roboto"/>
                <a:sym typeface="Roboto"/>
              </a:rPr>
              <a:t>)</a:t>
            </a:r>
            <a:endParaRPr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a:t>
            </a:r>
            <a:r>
              <a:rPr b="0" lang="en-US" sz="1400">
                <a:solidFill>
                  <a:srgbClr val="212121"/>
                </a:solidFill>
                <a:latin typeface="Roboto"/>
                <a:ea typeface="Roboto"/>
                <a:cs typeface="Roboto"/>
                <a:sym typeface="Roboto"/>
              </a:rPr>
              <a:t>◻️</a:t>
            </a:r>
            <a:r>
              <a:rPr b="0" lang="en-US" sz="1400">
                <a:latin typeface="Roboto"/>
                <a:ea typeface="Roboto"/>
                <a:cs typeface="Roboto"/>
                <a:sym typeface="Roboto"/>
              </a:rPr>
              <a:t>(st → (PERSISTS(e</a:t>
            </a:r>
            <a:r>
              <a:rPr lang="en-US" sz="1400">
                <a:latin typeface="Roboto"/>
                <a:ea typeface="Roboto"/>
                <a:cs typeface="Roboto"/>
                <a:sym typeface="Roboto"/>
              </a:rPr>
              <a:t>nd</a:t>
            </a:r>
            <a:r>
              <a:rPr b="0" lang="en-US" sz="1400">
                <a:latin typeface="Roboto"/>
                <a:ea typeface="Roboto"/>
                <a:cs typeface="Roboto"/>
                <a:sym typeface="Roboto"/>
              </a:rPr>
              <a:t>,</a:t>
            </a:r>
            <a:r>
              <a:rPr lang="en-US" sz="1400">
                <a:latin typeface="Roboto"/>
                <a:ea typeface="Roboto"/>
                <a:cs typeface="Roboto"/>
                <a:sym typeface="Roboto"/>
              </a:rPr>
              <a:t>changed</a:t>
            </a:r>
            <a:r>
              <a:rPr b="0" lang="en-US" sz="1400">
                <a:latin typeface="Roboto"/>
                <a:ea typeface="Roboto"/>
                <a:cs typeface="Roboto"/>
                <a:sym typeface="Roboto"/>
              </a:rPr>
              <a:t>,</a:t>
            </a:r>
            <a:r>
              <a:rPr lang="en-US" sz="1400">
                <a:latin typeface="Roboto"/>
                <a:ea typeface="Roboto"/>
                <a:cs typeface="Roboto"/>
                <a:sym typeface="Roboto"/>
              </a:rPr>
              <a:t>lte</a:t>
            </a:r>
            <a:r>
              <a:rPr b="0" lang="en-US" sz="1400">
                <a:latin typeface="Roboto"/>
                <a:ea typeface="Roboto"/>
                <a:cs typeface="Roboto"/>
                <a:sym typeface="Roboto"/>
              </a:rPr>
              <a:t>)))</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p:txBody>
      </p:sp>
      <p:sp>
        <p:nvSpPr>
          <p:cNvPr id="365" name="Google Shape;365;p38"/>
          <p:cNvSpPr txBox="1"/>
          <p:nvPr>
            <p:ph type="title"/>
          </p:nvPr>
        </p:nvSpPr>
        <p:spPr>
          <a:xfrm>
            <a:off x="457200" y="274644"/>
            <a:ext cx="8229600" cy="646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Bubble sort</a:t>
            </a:r>
            <a:endParaRPr>
              <a:latin typeface="Roboto"/>
              <a:ea typeface="Roboto"/>
              <a:cs typeface="Roboto"/>
              <a:sym typeface="Roboto"/>
            </a:endParaRPr>
          </a:p>
        </p:txBody>
      </p:sp>
      <p:sp>
        <p:nvSpPr>
          <p:cNvPr id="366" name="Google Shape;366;p38"/>
          <p:cNvSpPr txBox="1"/>
          <p:nvPr>
            <p:ph idx="4294967295" type="body"/>
          </p:nvPr>
        </p:nvSpPr>
        <p:spPr>
          <a:xfrm>
            <a:off x="5102100" y="921150"/>
            <a:ext cx="4041900" cy="47085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b="1" i="1" lang="en-US" sz="1400">
                <a:latin typeface="Roboto"/>
                <a:ea typeface="Roboto"/>
                <a:cs typeface="Roboto"/>
                <a:sym typeface="Roboto"/>
              </a:rPr>
              <a:t>Formula F</a:t>
            </a:r>
            <a:r>
              <a:rPr i="1" lang="en-US" sz="1400">
                <a:latin typeface="Roboto"/>
                <a:ea typeface="Roboto"/>
                <a:cs typeface="Roboto"/>
                <a:sym typeface="Roboto"/>
              </a:rPr>
              <a:t> (fairness):</a:t>
            </a:r>
            <a:endParaRPr i="1"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♢r) → ♢(end ∧ ¬changed ∧ lte)</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spcBef>
                <a:spcPts val="440"/>
              </a:spcBef>
              <a:spcAft>
                <a:spcPts val="0"/>
              </a:spcAft>
              <a:buNone/>
            </a:pPr>
            <a:r>
              <a:rPr b="1" i="1" lang="en-US" sz="1400">
                <a:latin typeface="Roboto"/>
                <a:ea typeface="Roboto"/>
                <a:cs typeface="Roboto"/>
                <a:sym typeface="Roboto"/>
              </a:rPr>
              <a:t>Formula G</a:t>
            </a:r>
            <a:r>
              <a:rPr i="1" lang="en-US" sz="1400">
                <a:latin typeface="Roboto"/>
                <a:ea typeface="Roboto"/>
                <a:cs typeface="Roboto"/>
                <a:sym typeface="Roboto"/>
              </a:rPr>
              <a:t> (goals):</a:t>
            </a:r>
            <a:endParaRPr i="1"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♢(end ∧ ¬changed ∧ lte)</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spcBef>
                <a:spcPts val="440"/>
              </a:spcBef>
              <a:spcAft>
                <a:spcPts val="0"/>
              </a:spcAft>
              <a:buNone/>
            </a:pPr>
            <a:r>
              <a:rPr i="1" lang="en-US" sz="1400">
                <a:latin typeface="Roboto"/>
                <a:ea typeface="Roboto"/>
                <a:cs typeface="Roboto"/>
                <a:sym typeface="Roboto"/>
              </a:rPr>
              <a:t>Observations(input):</a:t>
            </a:r>
            <a:r>
              <a:rPr lang="en-US" sz="1400">
                <a:latin typeface="Roboto"/>
                <a:ea typeface="Roboto"/>
                <a:cs typeface="Roboto"/>
                <a:sym typeface="Roboto"/>
              </a:rPr>
              <a:t> changed, lte, end</a:t>
            </a:r>
            <a:r>
              <a:rPr lang="en-US" sz="1400">
                <a:latin typeface="Roboto"/>
                <a:ea typeface="Roboto"/>
                <a:cs typeface="Roboto"/>
                <a:sym typeface="Roboto"/>
              </a:rPr>
              <a:t>              </a:t>
            </a:r>
            <a:endParaRPr sz="1400">
              <a:latin typeface="Roboto"/>
              <a:ea typeface="Roboto"/>
              <a:cs typeface="Roboto"/>
              <a:sym typeface="Roboto"/>
            </a:endParaRPr>
          </a:p>
          <a:p>
            <a:pPr indent="0" lvl="0" marL="0" rtl="0" algn="l">
              <a:spcBef>
                <a:spcPts val="440"/>
              </a:spcBef>
              <a:spcAft>
                <a:spcPts val="0"/>
              </a:spcAft>
              <a:buNone/>
            </a:pPr>
            <a:r>
              <a:rPr i="1" lang="en-US" sz="1400">
                <a:latin typeface="Roboto"/>
                <a:ea typeface="Roboto"/>
                <a:cs typeface="Roboto"/>
                <a:sym typeface="Roboto"/>
              </a:rPr>
              <a:t>Actions(output):</a:t>
            </a:r>
            <a:r>
              <a:rPr lang="en-US" sz="1400">
                <a:latin typeface="Roboto"/>
                <a:ea typeface="Roboto"/>
                <a:cs typeface="Roboto"/>
                <a:sym typeface="Roboto"/>
              </a:rPr>
              <a:t> sw, st, r, b</a:t>
            </a:r>
            <a:endParaRPr sz="1400">
              <a:latin typeface="Roboto"/>
              <a:ea typeface="Roboto"/>
              <a:cs typeface="Roboto"/>
              <a:sym typeface="Roboto"/>
            </a:endParaRPr>
          </a:p>
          <a:p>
            <a:pPr indent="0" lvl="0" marL="0" rtl="0" algn="l">
              <a:spcBef>
                <a:spcPts val="480"/>
              </a:spcBef>
              <a:spcAft>
                <a:spcPts val="0"/>
              </a:spcAft>
              <a:buNone/>
            </a:pPr>
            <a:r>
              <a:t/>
            </a:r>
            <a:endParaRPr sz="1400">
              <a:latin typeface="Roboto"/>
              <a:ea typeface="Roboto"/>
              <a:cs typeface="Roboto"/>
              <a:sym typeface="Roboto"/>
            </a:endParaRPr>
          </a:p>
        </p:txBody>
      </p:sp>
      <p:pic>
        <p:nvPicPr>
          <p:cNvPr id="367" name="Google Shape;367;p38"/>
          <p:cNvPicPr preferRelativeResize="0"/>
          <p:nvPr/>
        </p:nvPicPr>
        <p:blipFill>
          <a:blip r:embed="rId3">
            <a:alphaModFix/>
          </a:blip>
          <a:stretch>
            <a:fillRect/>
          </a:stretch>
        </p:blipFill>
        <p:spPr>
          <a:xfrm>
            <a:off x="2733675" y="4124850"/>
            <a:ext cx="3676650" cy="1400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9"/>
          <p:cNvSpPr txBox="1"/>
          <p:nvPr>
            <p:ph idx="1" type="body"/>
          </p:nvPr>
        </p:nvSpPr>
        <p:spPr>
          <a:xfrm>
            <a:off x="144725" y="972750"/>
            <a:ext cx="4957500" cy="2852400"/>
          </a:xfrm>
          <a:prstGeom prst="rect">
            <a:avLst/>
          </a:prstGeom>
          <a:noFill/>
          <a:ln>
            <a:noFill/>
          </a:ln>
        </p:spPr>
        <p:txBody>
          <a:bodyPr anchorCtr="0" anchor="t" bIns="45700" lIns="91425" spcFirstLastPara="1" rIns="91425" wrap="square" tIns="45700">
            <a:noAutofit/>
          </a:bodyPr>
          <a:lstStyle/>
          <a:p>
            <a:pPr indent="0" lvl="0" marL="0" rtl="0" algn="l">
              <a:spcBef>
                <a:spcPts val="440"/>
              </a:spcBef>
              <a:spcAft>
                <a:spcPts val="0"/>
              </a:spcAft>
              <a:buNone/>
            </a:pPr>
            <a:r>
              <a:rPr i="1" lang="en-US" sz="1400">
                <a:latin typeface="Roboto"/>
                <a:ea typeface="Roboto"/>
                <a:cs typeface="Roboto"/>
                <a:sym typeface="Roboto"/>
              </a:rPr>
              <a:t>Formula D</a:t>
            </a:r>
            <a:r>
              <a:rPr b="0" i="1" lang="en-US" sz="1400">
                <a:latin typeface="Roboto"/>
                <a:ea typeface="Roboto"/>
                <a:cs typeface="Roboto"/>
                <a:sym typeface="Roboto"/>
              </a:rPr>
              <a:t> (Preconditions):</a:t>
            </a:r>
            <a:endParaRPr b="0" i="1"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◻️((r ∧ ¬s ∧ ¬a) || (¬r ∧ s ∧ ¬a) || (¬r ∧ ¬s ∧ a)) ∧ ◻️(s → 𐩒(s))</a:t>
            </a:r>
            <a:endParaRPr b="0"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◻️(r → (¬end ∧ ¬isgreater ∧ summed))</a:t>
            </a:r>
            <a:endParaRPr b="0"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◻️(a → (¬summed ∧ ¬isgreater))</a:t>
            </a:r>
            <a:endParaRPr b="0" sz="1800"/>
          </a:p>
          <a:p>
            <a:pPr indent="0" lvl="0" marL="0" rtl="0" algn="l">
              <a:spcBef>
                <a:spcPts val="440"/>
              </a:spcBef>
              <a:spcAft>
                <a:spcPts val="0"/>
              </a:spcAft>
              <a:buNone/>
            </a:pPr>
            <a:r>
              <a:t/>
            </a:r>
            <a:endParaRPr b="0" sz="1400">
              <a:latin typeface="Roboto"/>
              <a:ea typeface="Roboto"/>
              <a:cs typeface="Roboto"/>
              <a:sym typeface="Roboto"/>
            </a:endParaRPr>
          </a:p>
          <a:p>
            <a:pPr indent="0" lvl="0" marL="0" rtl="0" algn="l">
              <a:spcBef>
                <a:spcPts val="440"/>
              </a:spcBef>
              <a:spcAft>
                <a:spcPts val="0"/>
              </a:spcAft>
              <a:buNone/>
            </a:pPr>
            <a:r>
              <a:rPr i="1" lang="en-US" sz="1400">
                <a:latin typeface="Roboto"/>
                <a:ea typeface="Roboto"/>
                <a:cs typeface="Roboto"/>
                <a:sym typeface="Roboto"/>
              </a:rPr>
              <a:t>Formula E</a:t>
            </a:r>
            <a:r>
              <a:rPr b="0" i="1" lang="en-US" sz="1400">
                <a:latin typeface="Roboto"/>
                <a:ea typeface="Roboto"/>
                <a:cs typeface="Roboto"/>
                <a:sym typeface="Roboto"/>
              </a:rPr>
              <a:t> (effects, frame)</a:t>
            </a:r>
            <a:endParaRPr b="0" i="1"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◻️(a → (𐩒(summed) ∧ (end ↔ 𐩒(end))</a:t>
            </a:r>
            <a:endParaRPr b="0" sz="1400">
              <a:latin typeface="Roboto"/>
              <a:ea typeface="Roboto"/>
              <a:cs typeface="Roboto"/>
              <a:sym typeface="Roboto"/>
            </a:endParaRPr>
          </a:p>
          <a:p>
            <a:pPr indent="0" lvl="0" marL="0" rtl="0" algn="l">
              <a:lnSpc>
                <a:spcPct val="115000"/>
              </a:lnSpc>
              <a:spcBef>
                <a:spcPts val="0"/>
              </a:spcBef>
              <a:spcAft>
                <a:spcPts val="0"/>
              </a:spcAft>
              <a:buNone/>
            </a:pPr>
            <a:r>
              <a:rPr b="0" lang="en-US" sz="1400">
                <a:latin typeface="Roboto"/>
                <a:ea typeface="Roboto"/>
                <a:cs typeface="Roboto"/>
                <a:sym typeface="Roboto"/>
              </a:rPr>
              <a:t>- ◻️(s → ((end ↔ 𐩒(end)) ∧ (summed ↔ 𐩒(summed)) ∧ (isgreater ↔ 𐩒(isgreater))))</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a:p>
            <a:pPr indent="0" lvl="0" marL="0" rtl="0" algn="l">
              <a:spcBef>
                <a:spcPts val="440"/>
              </a:spcBef>
              <a:spcAft>
                <a:spcPts val="0"/>
              </a:spcAft>
              <a:buNone/>
            </a:pPr>
            <a:r>
              <a:t/>
            </a:r>
            <a:endParaRPr b="0" sz="1400">
              <a:latin typeface="Roboto"/>
              <a:ea typeface="Roboto"/>
              <a:cs typeface="Roboto"/>
              <a:sym typeface="Roboto"/>
            </a:endParaRPr>
          </a:p>
        </p:txBody>
      </p:sp>
      <p:sp>
        <p:nvSpPr>
          <p:cNvPr id="374" name="Google Shape;374;p39"/>
          <p:cNvSpPr txBox="1"/>
          <p:nvPr>
            <p:ph type="title"/>
          </p:nvPr>
        </p:nvSpPr>
        <p:spPr>
          <a:xfrm>
            <a:off x="125" y="274650"/>
            <a:ext cx="9144000" cy="646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a:solidFill>
                  <a:schemeClr val="dk1"/>
                </a:solidFill>
              </a:rPr>
              <a:t>Sum (of positive numbers) greater than a constant </a:t>
            </a:r>
            <a:r>
              <a:rPr lang="en-US" sz="1800">
                <a:solidFill>
                  <a:schemeClr val="dk1"/>
                </a:solidFill>
              </a:rPr>
              <a:t>(</a:t>
            </a:r>
            <a:r>
              <a:rPr lang="en-US" sz="1800">
                <a:solidFill>
                  <a:srgbClr val="FF0000"/>
                </a:solidFill>
              </a:rPr>
              <a:t>not working</a:t>
            </a:r>
            <a:r>
              <a:rPr lang="en-US" sz="1800">
                <a:solidFill>
                  <a:schemeClr val="dk1"/>
                </a:solidFill>
              </a:rPr>
              <a:t>)</a:t>
            </a:r>
            <a:endParaRPr sz="1800">
              <a:solidFill>
                <a:schemeClr val="dk1"/>
              </a:solidFill>
            </a:endParaRPr>
          </a:p>
          <a:p>
            <a:pPr indent="0" lvl="0" marL="0" rtl="0" algn="l">
              <a:lnSpc>
                <a:spcPct val="100000"/>
              </a:lnSpc>
              <a:spcBef>
                <a:spcPts val="0"/>
              </a:spcBef>
              <a:spcAft>
                <a:spcPts val="0"/>
              </a:spcAft>
              <a:buClr>
                <a:srgbClr val="822433"/>
              </a:buClr>
              <a:buSzPts val="2400"/>
              <a:buFont typeface="Arial"/>
              <a:buNone/>
            </a:pPr>
            <a:r>
              <a:t/>
            </a:r>
            <a:endParaRPr>
              <a:latin typeface="Roboto"/>
              <a:ea typeface="Roboto"/>
              <a:cs typeface="Roboto"/>
              <a:sym typeface="Roboto"/>
            </a:endParaRPr>
          </a:p>
        </p:txBody>
      </p:sp>
      <p:sp>
        <p:nvSpPr>
          <p:cNvPr id="375" name="Google Shape;375;p39"/>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376" name="Google Shape;376;p39"/>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377" name="Google Shape;377;p39"/>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378" name="Google Shape;378;p39"/>
          <p:cNvSpPr txBox="1"/>
          <p:nvPr>
            <p:ph idx="4" type="body"/>
          </p:nvPr>
        </p:nvSpPr>
        <p:spPr>
          <a:xfrm>
            <a:off x="5235700" y="921150"/>
            <a:ext cx="4041900" cy="24030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None/>
            </a:pPr>
            <a:r>
              <a:rPr b="1" i="1" lang="en-US" sz="1400">
                <a:latin typeface="Roboto"/>
                <a:ea typeface="Roboto"/>
                <a:cs typeface="Roboto"/>
                <a:sym typeface="Roboto"/>
              </a:rPr>
              <a:t>Formula F</a:t>
            </a:r>
            <a:r>
              <a:rPr i="1" lang="en-US" sz="1400">
                <a:latin typeface="Roboto"/>
                <a:ea typeface="Roboto"/>
                <a:cs typeface="Roboto"/>
                <a:sym typeface="Roboto"/>
              </a:rPr>
              <a:t> (Fairness):</a:t>
            </a:r>
            <a:endParaRPr i="1" sz="1400">
              <a:latin typeface="Roboto"/>
              <a:ea typeface="Roboto"/>
              <a:cs typeface="Roboto"/>
              <a:sym typeface="Roboto"/>
            </a:endParaRPr>
          </a:p>
          <a:p>
            <a:pPr indent="0" lvl="0" marL="0" rtl="0" algn="l">
              <a:spcBef>
                <a:spcPts val="440"/>
              </a:spcBef>
              <a:spcAft>
                <a:spcPts val="0"/>
              </a:spcAft>
              <a:buNone/>
            </a:pPr>
            <a:r>
              <a:rPr lang="en-US" sz="1400">
                <a:latin typeface="Roboto"/>
                <a:ea typeface="Roboto"/>
                <a:cs typeface="Roboto"/>
                <a:sym typeface="Roboto"/>
              </a:rPr>
              <a:t>- ◻️(♢(r)) → ♢(end ))</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spcBef>
                <a:spcPts val="440"/>
              </a:spcBef>
              <a:spcAft>
                <a:spcPts val="0"/>
              </a:spcAft>
              <a:buNone/>
            </a:pPr>
            <a:r>
              <a:rPr b="1" i="1" lang="en-US" sz="1400">
                <a:latin typeface="Roboto"/>
                <a:ea typeface="Roboto"/>
                <a:cs typeface="Roboto"/>
                <a:sym typeface="Roboto"/>
              </a:rPr>
              <a:t>Formula G</a:t>
            </a:r>
            <a:r>
              <a:rPr i="1" lang="en-US" sz="1400">
                <a:latin typeface="Roboto"/>
                <a:ea typeface="Roboto"/>
                <a:cs typeface="Roboto"/>
                <a:sym typeface="Roboto"/>
              </a:rPr>
              <a:t> (Goals):</a:t>
            </a:r>
            <a:endParaRPr i="1" sz="1400">
              <a:latin typeface="Roboto"/>
              <a:ea typeface="Roboto"/>
              <a:cs typeface="Roboto"/>
              <a:sym typeface="Roboto"/>
            </a:endParaRPr>
          </a:p>
          <a:p>
            <a:pPr indent="0" lvl="0" marL="0" rtl="0" algn="l">
              <a:lnSpc>
                <a:spcPct val="115000"/>
              </a:lnSpc>
              <a:spcBef>
                <a:spcPts val="0"/>
              </a:spcBef>
              <a:spcAft>
                <a:spcPts val="0"/>
              </a:spcAft>
              <a:buNone/>
            </a:pPr>
            <a:r>
              <a:rPr lang="en-US" sz="1400">
                <a:latin typeface="Roboto"/>
                <a:ea typeface="Roboto"/>
                <a:cs typeface="Roboto"/>
                <a:sym typeface="Roboto"/>
              </a:rPr>
              <a:t>- ♢(◻️(end ∨ isgreater )) ∧ ◻️(isgreater → s) )</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a:p>
            <a:pPr indent="0" lvl="0" marL="0" rtl="0" algn="l">
              <a:spcBef>
                <a:spcPts val="480"/>
              </a:spcBef>
              <a:spcAft>
                <a:spcPts val="0"/>
              </a:spcAft>
              <a:buNone/>
            </a:pPr>
            <a:r>
              <a:t/>
            </a:r>
            <a:endParaRPr sz="1400">
              <a:latin typeface="Roboto"/>
              <a:ea typeface="Roboto"/>
              <a:cs typeface="Roboto"/>
              <a:sym typeface="Roboto"/>
            </a:endParaRPr>
          </a:p>
        </p:txBody>
      </p:sp>
      <p:sp>
        <p:nvSpPr>
          <p:cNvPr id="379" name="Google Shape;379;p39"/>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pic>
        <p:nvPicPr>
          <p:cNvPr id="380" name="Google Shape;380;p39"/>
          <p:cNvPicPr preferRelativeResize="0"/>
          <p:nvPr/>
        </p:nvPicPr>
        <p:blipFill rotWithShape="1">
          <a:blip r:embed="rId3">
            <a:alphaModFix/>
          </a:blip>
          <a:srcRect b="20273" l="4235" r="8435" t="18754"/>
          <a:stretch/>
        </p:blipFill>
        <p:spPr>
          <a:xfrm>
            <a:off x="2925200" y="3324150"/>
            <a:ext cx="6137023" cy="2678151"/>
          </a:xfrm>
          <a:prstGeom prst="rect">
            <a:avLst/>
          </a:prstGeom>
          <a:noFill/>
          <a:ln>
            <a:noFill/>
          </a:ln>
        </p:spPr>
      </p:pic>
      <p:sp>
        <p:nvSpPr>
          <p:cNvPr id="381" name="Google Shape;381;p39"/>
          <p:cNvSpPr txBox="1"/>
          <p:nvPr/>
        </p:nvSpPr>
        <p:spPr>
          <a:xfrm>
            <a:off x="975900" y="5607775"/>
            <a:ext cx="3596100" cy="5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Leg</a:t>
            </a:r>
            <a:r>
              <a:rPr b="1" lang="en-US"/>
              <a:t>enda: summed end isgreater / r s a</a:t>
            </a:r>
            <a:endParaRPr>
              <a:latin typeface="Roboto"/>
              <a:ea typeface="Roboto"/>
              <a:cs typeface="Roboto"/>
              <a:sym typeface="Roboto"/>
            </a:endParaRPr>
          </a:p>
          <a:p>
            <a:pPr indent="0" lvl="0" marL="0" rtl="0" algn="l">
              <a:spcBef>
                <a:spcPts val="0"/>
              </a:spcBef>
              <a:spcAft>
                <a:spcPts val="0"/>
              </a:spcAft>
              <a:buNone/>
            </a:pPr>
            <a:r>
              <a:t/>
            </a:r>
            <a:endParaRPr b="1"/>
          </a:p>
        </p:txBody>
      </p:sp>
      <p:sp>
        <p:nvSpPr>
          <p:cNvPr id="382" name="Google Shape;382;p39"/>
          <p:cNvSpPr txBox="1"/>
          <p:nvPr/>
        </p:nvSpPr>
        <p:spPr>
          <a:xfrm>
            <a:off x="144725" y="3876750"/>
            <a:ext cx="2605200" cy="1402800"/>
          </a:xfrm>
          <a:prstGeom prst="rect">
            <a:avLst/>
          </a:prstGeom>
          <a:noFill/>
          <a:ln>
            <a:noFill/>
          </a:ln>
        </p:spPr>
        <p:txBody>
          <a:bodyPr anchorCtr="0" anchor="t" bIns="91425" lIns="91425" spcFirstLastPara="1" rIns="91425" wrap="square" tIns="91425">
            <a:noAutofit/>
          </a:bodyPr>
          <a:lstStyle/>
          <a:p>
            <a:pPr indent="0" lvl="0" marL="0" rtl="0" algn="l">
              <a:spcBef>
                <a:spcPts val="440"/>
              </a:spcBef>
              <a:spcAft>
                <a:spcPts val="0"/>
              </a:spcAft>
              <a:buNone/>
            </a:pPr>
            <a:r>
              <a:rPr i="1" lang="en-US">
                <a:latin typeface="Roboto"/>
                <a:ea typeface="Roboto"/>
                <a:cs typeface="Roboto"/>
                <a:sym typeface="Roboto"/>
              </a:rPr>
              <a:t>Observations(input):</a:t>
            </a:r>
            <a:r>
              <a:rPr lang="en-US">
                <a:latin typeface="Roboto"/>
                <a:ea typeface="Roboto"/>
                <a:cs typeface="Roboto"/>
                <a:sym typeface="Roboto"/>
              </a:rPr>
              <a:t> summed, end, isgreater         </a:t>
            </a:r>
            <a:endParaRPr>
              <a:latin typeface="Roboto"/>
              <a:ea typeface="Roboto"/>
              <a:cs typeface="Roboto"/>
              <a:sym typeface="Roboto"/>
            </a:endParaRPr>
          </a:p>
          <a:p>
            <a:pPr indent="0" lvl="0" marL="0" rtl="0" algn="l">
              <a:spcBef>
                <a:spcPts val="440"/>
              </a:spcBef>
              <a:spcAft>
                <a:spcPts val="0"/>
              </a:spcAft>
              <a:buNone/>
            </a:pPr>
            <a:r>
              <a:rPr lang="en-US">
                <a:latin typeface="Roboto"/>
                <a:ea typeface="Roboto"/>
                <a:cs typeface="Roboto"/>
                <a:sym typeface="Roboto"/>
              </a:rPr>
              <a:t>      </a:t>
            </a:r>
            <a:endParaRPr>
              <a:latin typeface="Roboto"/>
              <a:ea typeface="Roboto"/>
              <a:cs typeface="Roboto"/>
              <a:sym typeface="Roboto"/>
            </a:endParaRPr>
          </a:p>
          <a:p>
            <a:pPr indent="0" lvl="0" marL="0" rtl="0" algn="l">
              <a:spcBef>
                <a:spcPts val="440"/>
              </a:spcBef>
              <a:spcAft>
                <a:spcPts val="0"/>
              </a:spcAft>
              <a:buNone/>
            </a:pPr>
            <a:r>
              <a:rPr i="1" lang="en-US">
                <a:latin typeface="Roboto"/>
                <a:ea typeface="Roboto"/>
                <a:cs typeface="Roboto"/>
                <a:sym typeface="Roboto"/>
              </a:rPr>
              <a:t>Actions(output):</a:t>
            </a:r>
            <a:r>
              <a:rPr lang="en-US">
                <a:latin typeface="Roboto"/>
                <a:ea typeface="Roboto"/>
                <a:cs typeface="Roboto"/>
                <a:sym typeface="Roboto"/>
              </a:rPr>
              <a:t> r, s, a</a:t>
            </a:r>
            <a:endParaRPr>
              <a:latin typeface="Roboto"/>
              <a:ea typeface="Roboto"/>
              <a:cs typeface="Roboto"/>
              <a:sym typeface="Roboto"/>
            </a:endParaRPr>
          </a:p>
          <a:p>
            <a:pPr indent="0" lvl="0" marL="0" rtl="0" algn="l">
              <a:spcBef>
                <a:spcPts val="48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131" name="Google Shape;131;p18"/>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132" name="Google Shape;132;p18"/>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133" name="Google Shape;133;p18"/>
          <p:cNvSpPr txBox="1"/>
          <p:nvPr>
            <p:ph type="title"/>
          </p:nvPr>
        </p:nvSpPr>
        <p:spPr>
          <a:xfrm>
            <a:off x="11160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Program Synthesis intuition</a:t>
            </a:r>
            <a:endParaRPr>
              <a:latin typeface="Roboto"/>
              <a:ea typeface="Roboto"/>
              <a:cs typeface="Roboto"/>
              <a:sym typeface="Roboto"/>
            </a:endParaRPr>
          </a:p>
        </p:txBody>
      </p:sp>
      <p:sp>
        <p:nvSpPr>
          <p:cNvPr id="134" name="Google Shape;134;p18"/>
          <p:cNvSpPr txBox="1"/>
          <p:nvPr>
            <p:ph idx="1" type="body"/>
          </p:nvPr>
        </p:nvSpPr>
        <p:spPr>
          <a:xfrm>
            <a:off x="1113600" y="1203175"/>
            <a:ext cx="7408800" cy="4068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440"/>
              </a:spcBef>
              <a:spcAft>
                <a:spcPts val="0"/>
              </a:spcAft>
              <a:buSzPts val="1800"/>
              <a:buFont typeface="Roboto"/>
              <a:buChar char="•"/>
            </a:pPr>
            <a:r>
              <a:rPr lang="en-US" sz="1800">
                <a:latin typeface="Roboto"/>
                <a:ea typeface="Roboto"/>
                <a:cs typeface="Roboto"/>
                <a:sym typeface="Roboto"/>
              </a:rPr>
              <a:t>Since the born of the first Personal Computer, people program computers by giving them explicit instructions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US" sz="1800">
                <a:latin typeface="Roboto"/>
                <a:ea typeface="Roboto"/>
                <a:cs typeface="Roboto"/>
                <a:sym typeface="Roboto"/>
              </a:rPr>
              <a:t>really good at following them extremely quickly</a:t>
            </a:r>
            <a:endParaRPr sz="1800">
              <a:latin typeface="Roboto"/>
              <a:ea typeface="Roboto"/>
              <a:cs typeface="Roboto"/>
              <a:sym typeface="Roboto"/>
            </a:endParaRPr>
          </a:p>
          <a:p>
            <a:pPr indent="-342900" lvl="1" marL="914400" rtl="0" algn="l">
              <a:lnSpc>
                <a:spcPct val="100000"/>
              </a:lnSpc>
              <a:spcBef>
                <a:spcPts val="440"/>
              </a:spcBef>
              <a:spcAft>
                <a:spcPts val="0"/>
              </a:spcAft>
              <a:buSzPts val="1800"/>
              <a:buFont typeface="Roboto"/>
              <a:buChar char="–"/>
            </a:pPr>
            <a:r>
              <a:rPr lang="en-US" sz="1800">
                <a:latin typeface="Roboto"/>
                <a:ea typeface="Roboto"/>
                <a:cs typeface="Roboto"/>
                <a:sym typeface="Roboto"/>
              </a:rPr>
              <a:t>not all the humans are good at write them</a:t>
            </a:r>
            <a:endParaRPr sz="1800">
              <a:latin typeface="Roboto"/>
              <a:ea typeface="Roboto"/>
              <a:cs typeface="Roboto"/>
              <a:sym typeface="Roboto"/>
            </a:endParaRPr>
          </a:p>
          <a:p>
            <a:pPr indent="0" lvl="0" marL="914400" rtl="0" algn="l">
              <a:lnSpc>
                <a:spcPct val="100000"/>
              </a:lnSpc>
              <a:spcBef>
                <a:spcPts val="440"/>
              </a:spcBef>
              <a:spcAft>
                <a:spcPts val="0"/>
              </a:spcAft>
              <a:buNone/>
            </a:pPr>
            <a:r>
              <a:t/>
            </a:r>
            <a:endParaRPr sz="1800">
              <a:latin typeface="Roboto"/>
              <a:ea typeface="Roboto"/>
              <a:cs typeface="Roboto"/>
              <a:sym typeface="Roboto"/>
            </a:endParaRPr>
          </a:p>
          <a:p>
            <a:pPr indent="-342900" lvl="0" marL="457200" rtl="0" algn="l">
              <a:lnSpc>
                <a:spcPct val="100000"/>
              </a:lnSpc>
              <a:spcBef>
                <a:spcPts val="440"/>
              </a:spcBef>
              <a:spcAft>
                <a:spcPts val="0"/>
              </a:spcAft>
              <a:buSzPts val="1800"/>
              <a:buFont typeface="Proxima Nova"/>
              <a:buChar char="•"/>
            </a:pPr>
            <a:r>
              <a:rPr lang="en-US" sz="1800">
                <a:latin typeface="Roboto"/>
                <a:ea typeface="Roboto"/>
                <a:cs typeface="Roboto"/>
                <a:sym typeface="Roboto"/>
              </a:rPr>
              <a:t>What if, instead, we tell the computer what we want, and leave it the details of </a:t>
            </a:r>
            <a:r>
              <a:rPr b="1" lang="en-US" sz="1800">
                <a:latin typeface="Roboto"/>
                <a:ea typeface="Roboto"/>
                <a:cs typeface="Roboto"/>
                <a:sym typeface="Roboto"/>
              </a:rPr>
              <a:t>HOW</a:t>
            </a:r>
            <a:r>
              <a:rPr lang="en-US" sz="1800">
                <a:latin typeface="Roboto"/>
                <a:ea typeface="Roboto"/>
                <a:cs typeface="Roboto"/>
                <a:sym typeface="Roboto"/>
              </a:rPr>
              <a:t> to figure out?</a:t>
            </a:r>
            <a:endParaRPr sz="1800">
              <a:latin typeface="Roboto"/>
              <a:ea typeface="Roboto"/>
              <a:cs typeface="Roboto"/>
              <a:sym typeface="Roboto"/>
            </a:endParaRPr>
          </a:p>
          <a:p>
            <a:pPr indent="0" lvl="0" marL="457200" rtl="0" algn="l">
              <a:lnSpc>
                <a:spcPct val="100000"/>
              </a:lnSpc>
              <a:spcBef>
                <a:spcPts val="440"/>
              </a:spcBef>
              <a:spcAft>
                <a:spcPts val="0"/>
              </a:spcAft>
              <a:buNone/>
            </a:pPr>
            <a:r>
              <a:t/>
            </a:r>
            <a:endParaRPr sz="1800">
              <a:latin typeface="Roboto"/>
              <a:ea typeface="Roboto"/>
              <a:cs typeface="Roboto"/>
              <a:sym typeface="Roboto"/>
            </a:endParaRPr>
          </a:p>
          <a:p>
            <a:pPr indent="-342900" lvl="0" marL="457200" rtl="0" algn="l">
              <a:lnSpc>
                <a:spcPct val="100000"/>
              </a:lnSpc>
              <a:spcBef>
                <a:spcPts val="440"/>
              </a:spcBef>
              <a:spcAft>
                <a:spcPts val="0"/>
              </a:spcAft>
              <a:buSzPts val="1800"/>
              <a:buFont typeface="Roboto"/>
              <a:buChar char="•"/>
            </a:pPr>
            <a:r>
              <a:rPr lang="en-US" sz="1800">
                <a:highlight>
                  <a:srgbClr val="FFE599"/>
                </a:highlight>
                <a:latin typeface="Roboto"/>
                <a:ea typeface="Roboto"/>
                <a:cs typeface="Roboto"/>
                <a:sym typeface="Roboto"/>
              </a:rPr>
              <a:t>General objective</a:t>
            </a:r>
            <a:r>
              <a:rPr lang="en-US" sz="1800">
                <a:latin typeface="Roboto"/>
                <a:ea typeface="Roboto"/>
                <a:cs typeface="Roboto"/>
                <a:sym typeface="Roboto"/>
              </a:rPr>
              <a:t>: automatically construct a program that satisfies a given high-level specification</a:t>
            </a:r>
            <a:endParaRPr sz="1800">
              <a:latin typeface="Roboto"/>
              <a:ea typeface="Roboto"/>
              <a:cs typeface="Roboto"/>
              <a:sym typeface="Roboto"/>
            </a:endParaRPr>
          </a:p>
          <a:p>
            <a:pPr indent="0" lvl="0" marL="0" rtl="0" algn="l">
              <a:lnSpc>
                <a:spcPct val="100000"/>
              </a:lnSpc>
              <a:spcBef>
                <a:spcPts val="440"/>
              </a:spcBef>
              <a:spcAft>
                <a:spcPts val="0"/>
              </a:spcAft>
              <a:buNone/>
            </a:pPr>
            <a:r>
              <a:t/>
            </a:r>
            <a:endParaRPr sz="2200">
              <a:latin typeface="Times"/>
              <a:ea typeface="Times"/>
              <a:cs typeface="Times"/>
              <a:sym typeface="Times"/>
            </a:endParaRPr>
          </a:p>
          <a:p>
            <a:pPr indent="0" lvl="0" marL="457200" rtl="0" algn="l">
              <a:spcBef>
                <a:spcPts val="360"/>
              </a:spcBef>
              <a:spcAft>
                <a:spcPts val="0"/>
              </a:spcAft>
              <a:buNone/>
            </a:pPr>
            <a:r>
              <a:t/>
            </a:r>
            <a:endParaRPr sz="2200">
              <a:latin typeface="Times"/>
              <a:ea typeface="Times"/>
              <a:cs typeface="Times"/>
              <a:sym typeface="Times"/>
            </a:endParaRPr>
          </a:p>
        </p:txBody>
      </p:sp>
      <p:sp>
        <p:nvSpPr>
          <p:cNvPr id="135" name="Google Shape;135;p18"/>
          <p:cNvSpPr txBox="1"/>
          <p:nvPr/>
        </p:nvSpPr>
        <p:spPr>
          <a:xfrm>
            <a:off x="1116012" y="776287"/>
            <a:ext cx="7404000" cy="42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a:p>
        </p:txBody>
      </p:sp>
      <p:sp>
        <p:nvSpPr>
          <p:cNvPr id="136" name="Google Shape;136;p18"/>
          <p:cNvSpPr txBox="1"/>
          <p:nvPr/>
        </p:nvSpPr>
        <p:spPr>
          <a:xfrm>
            <a:off x="3288525" y="4627075"/>
            <a:ext cx="2561400" cy="8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143" name="Google Shape;143;p19"/>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144" name="Google Shape;144;p19"/>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145" name="Google Shape;145;p19"/>
          <p:cNvSpPr txBox="1"/>
          <p:nvPr>
            <p:ph type="title"/>
          </p:nvPr>
        </p:nvSpPr>
        <p:spPr>
          <a:xfrm>
            <a:off x="11160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Program Synthesis applied</a:t>
            </a:r>
            <a:endParaRPr>
              <a:latin typeface="Roboto"/>
              <a:ea typeface="Roboto"/>
              <a:cs typeface="Roboto"/>
              <a:sym typeface="Roboto"/>
            </a:endParaRPr>
          </a:p>
        </p:txBody>
      </p:sp>
      <p:sp>
        <p:nvSpPr>
          <p:cNvPr id="146" name="Google Shape;146;p19"/>
          <p:cNvSpPr txBox="1"/>
          <p:nvPr>
            <p:ph idx="1" type="body"/>
          </p:nvPr>
        </p:nvSpPr>
        <p:spPr>
          <a:xfrm>
            <a:off x="1113600" y="1203175"/>
            <a:ext cx="7408800" cy="4493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40"/>
              </a:spcBef>
              <a:spcAft>
                <a:spcPts val="0"/>
              </a:spcAft>
              <a:buNone/>
            </a:pPr>
            <a:r>
              <a:rPr lang="en-US" sz="1800">
                <a:highlight>
                  <a:srgbClr val="FFE599"/>
                </a:highlight>
                <a:latin typeface="Roboto"/>
                <a:ea typeface="Roboto"/>
                <a:cs typeface="Roboto"/>
                <a:sym typeface="Roboto"/>
              </a:rPr>
              <a:t>Our objective</a:t>
            </a:r>
            <a:r>
              <a:rPr lang="en-US" sz="1800">
                <a:latin typeface="Roboto"/>
                <a:ea typeface="Roboto"/>
                <a:cs typeface="Roboto"/>
                <a:sym typeface="Roboto"/>
              </a:rPr>
              <a:t>: automatically construct programs that involve manipulations of </a:t>
            </a:r>
            <a:r>
              <a:rPr lang="en-US" sz="1800" u="sng">
                <a:latin typeface="Roboto"/>
                <a:ea typeface="Roboto"/>
                <a:cs typeface="Roboto"/>
                <a:sym typeface="Roboto"/>
              </a:rPr>
              <a:t>data structures</a:t>
            </a:r>
            <a:r>
              <a:rPr lang="en-US" sz="1800">
                <a:latin typeface="Roboto"/>
                <a:ea typeface="Roboto"/>
                <a:cs typeface="Roboto"/>
                <a:sym typeface="Roboto"/>
              </a:rPr>
              <a:t> with data fields.</a:t>
            </a:r>
            <a:endParaRPr sz="1800">
              <a:latin typeface="Roboto"/>
              <a:ea typeface="Roboto"/>
              <a:cs typeface="Roboto"/>
              <a:sym typeface="Roboto"/>
            </a:endParaRPr>
          </a:p>
          <a:p>
            <a:pPr indent="-342900" lvl="0" marL="457200" rtl="0" algn="l">
              <a:lnSpc>
                <a:spcPct val="100000"/>
              </a:lnSpc>
              <a:spcBef>
                <a:spcPts val="440"/>
              </a:spcBef>
              <a:spcAft>
                <a:spcPts val="0"/>
              </a:spcAft>
              <a:buSzPts val="1800"/>
              <a:buFont typeface="Roboto"/>
              <a:buChar char="•"/>
            </a:pPr>
            <a:r>
              <a:rPr lang="en-US" sz="1800">
                <a:latin typeface="Roboto"/>
                <a:ea typeface="Roboto"/>
                <a:cs typeface="Roboto"/>
                <a:sym typeface="Roboto"/>
              </a:rPr>
              <a:t>Assumption:</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Proxima Nova"/>
              <a:buChar char="–"/>
            </a:pPr>
            <a:r>
              <a:rPr b="1" lang="en-US" sz="1800">
                <a:latin typeface="Roboto"/>
                <a:ea typeface="Roboto"/>
                <a:cs typeface="Roboto"/>
                <a:sym typeface="Roboto"/>
              </a:rPr>
              <a:t>cursors</a:t>
            </a:r>
            <a:r>
              <a:rPr lang="en-US" sz="1800">
                <a:latin typeface="Roboto"/>
                <a:ea typeface="Roboto"/>
                <a:cs typeface="Roboto"/>
                <a:sym typeface="Roboto"/>
              </a:rPr>
              <a:t>: point to data structures cells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Proxima Nova"/>
              <a:buChar char="–"/>
            </a:pPr>
            <a:r>
              <a:rPr b="1" lang="en-US" sz="1800">
                <a:latin typeface="Roboto"/>
                <a:ea typeface="Roboto"/>
                <a:cs typeface="Roboto"/>
                <a:sym typeface="Roboto"/>
              </a:rPr>
              <a:t>registers</a:t>
            </a:r>
            <a:r>
              <a:rPr lang="en-US" sz="1800">
                <a:latin typeface="Roboto"/>
                <a:ea typeface="Roboto"/>
                <a:cs typeface="Roboto"/>
                <a:sym typeface="Roboto"/>
              </a:rPr>
              <a:t>: storing data</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Proxima Nova"/>
              <a:buChar char="–"/>
            </a:pPr>
            <a:r>
              <a:rPr b="1" lang="en-US" sz="1800">
                <a:latin typeface="Roboto"/>
                <a:ea typeface="Roboto"/>
                <a:cs typeface="Roboto"/>
                <a:sym typeface="Roboto"/>
              </a:rPr>
              <a:t>{sensors}</a:t>
            </a:r>
            <a:r>
              <a:rPr lang="en-US" sz="1800">
                <a:latin typeface="Roboto"/>
                <a:ea typeface="Roboto"/>
                <a:cs typeface="Roboto"/>
                <a:sym typeface="Roboto"/>
              </a:rPr>
              <a:t>: compare the content of the cells pointed by the cursors (⇾ fixed set of booleans)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Proxima Nova"/>
              <a:buChar char="–"/>
            </a:pPr>
            <a:r>
              <a:rPr b="1" lang="en-US" sz="1800">
                <a:latin typeface="Roboto"/>
                <a:ea typeface="Roboto"/>
                <a:cs typeface="Roboto"/>
                <a:sym typeface="Roboto"/>
              </a:rPr>
              <a:t>{actions}</a:t>
            </a:r>
            <a:r>
              <a:rPr lang="en-US" sz="1800">
                <a:latin typeface="Roboto"/>
                <a:ea typeface="Roboto"/>
                <a:cs typeface="Roboto"/>
                <a:sym typeface="Roboto"/>
              </a:rPr>
              <a:t>: move the cursors in the structure, copy the content of a pointed cell into another</a:t>
            </a:r>
            <a:endParaRPr sz="1800">
              <a:latin typeface="Roboto"/>
              <a:ea typeface="Roboto"/>
              <a:cs typeface="Roboto"/>
              <a:sym typeface="Roboto"/>
            </a:endParaRPr>
          </a:p>
          <a:p>
            <a:pPr indent="0" lvl="0" marL="0" rtl="0" algn="l">
              <a:lnSpc>
                <a:spcPct val="100000"/>
              </a:lnSpc>
              <a:spcBef>
                <a:spcPts val="440"/>
              </a:spcBef>
              <a:spcAft>
                <a:spcPts val="0"/>
              </a:spcAft>
              <a:buNone/>
            </a:pPr>
            <a:r>
              <a:t/>
            </a:r>
            <a:endParaRPr sz="1800">
              <a:latin typeface="Roboto"/>
              <a:ea typeface="Roboto"/>
              <a:cs typeface="Roboto"/>
              <a:sym typeface="Roboto"/>
            </a:endParaRPr>
          </a:p>
          <a:p>
            <a:pPr indent="0" lvl="0" marL="0" rtl="0" algn="l">
              <a:lnSpc>
                <a:spcPct val="100000"/>
              </a:lnSpc>
              <a:spcBef>
                <a:spcPts val="440"/>
              </a:spcBef>
              <a:spcAft>
                <a:spcPts val="0"/>
              </a:spcAft>
              <a:buNone/>
            </a:pPr>
            <a:r>
              <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116012" y="409575"/>
            <a:ext cx="75597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oboto"/>
                <a:ea typeface="Roboto"/>
                <a:cs typeface="Roboto"/>
                <a:sym typeface="Roboto"/>
              </a:rPr>
              <a:t>Generalized Planning</a:t>
            </a:r>
            <a:endParaRPr>
              <a:latin typeface="Roboto"/>
              <a:ea typeface="Roboto"/>
              <a:cs typeface="Roboto"/>
              <a:sym typeface="Roboto"/>
            </a:endParaRPr>
          </a:p>
        </p:txBody>
      </p:sp>
      <p:sp>
        <p:nvSpPr>
          <p:cNvPr id="153" name="Google Shape;153;p20"/>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sp>
        <p:nvSpPr>
          <p:cNvPr id="154" name="Google Shape;154;p20"/>
          <p:cNvSpPr txBox="1"/>
          <p:nvPr>
            <p:ph idx="1" type="body"/>
          </p:nvPr>
        </p:nvSpPr>
        <p:spPr>
          <a:xfrm>
            <a:off x="1113600" y="1050775"/>
            <a:ext cx="7408800" cy="49203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lang="en-US" sz="1800">
                <a:latin typeface="Roboto"/>
                <a:ea typeface="Roboto"/>
                <a:cs typeface="Roboto"/>
                <a:sym typeface="Roboto"/>
              </a:rPr>
              <a:t>This form of synthesis can be dealt with by relying on </a:t>
            </a:r>
            <a:r>
              <a:rPr lang="en-US" sz="1800" u="sng">
                <a:latin typeface="Roboto"/>
                <a:ea typeface="Roboto"/>
                <a:cs typeface="Roboto"/>
                <a:sym typeface="Roboto"/>
              </a:rPr>
              <a:t>generalized planning</a:t>
            </a:r>
            <a:r>
              <a:rPr lang="en-US" sz="1800">
                <a:latin typeface="Roboto"/>
                <a:ea typeface="Roboto"/>
                <a:cs typeface="Roboto"/>
                <a:sym typeface="Roboto"/>
              </a:rPr>
              <a:t>, i.e.: planning for solving a collection of problem instances at once</a:t>
            </a:r>
            <a:endParaRPr sz="1800">
              <a:latin typeface="Roboto"/>
              <a:ea typeface="Roboto"/>
              <a:cs typeface="Roboto"/>
              <a:sym typeface="Roboto"/>
            </a:endParaRPr>
          </a:p>
          <a:p>
            <a:pPr indent="0" lvl="0" marL="0" rtl="0" algn="l">
              <a:spcBef>
                <a:spcPts val="360"/>
              </a:spcBef>
              <a:spcAft>
                <a:spcPts val="0"/>
              </a:spcAft>
              <a:buNone/>
            </a:pPr>
            <a:r>
              <a:rPr b="1" lang="en-US" sz="1400">
                <a:latin typeface="Roboto"/>
                <a:ea typeface="Roboto"/>
                <a:cs typeface="Roboto"/>
                <a:sym typeface="Roboto"/>
              </a:rPr>
              <a:t>GPP</a:t>
            </a:r>
            <a:r>
              <a:rPr lang="en-US" sz="1400">
                <a:latin typeface="Roboto"/>
                <a:ea typeface="Roboto"/>
                <a:cs typeface="Roboto"/>
                <a:sym typeface="Roboto"/>
              </a:rPr>
              <a:t>: collection </a:t>
            </a:r>
            <a:r>
              <a:rPr b="1" lang="en-US" sz="1400">
                <a:latin typeface="Roboto"/>
                <a:ea typeface="Roboto"/>
                <a:cs typeface="Roboto"/>
                <a:sym typeface="Roboto"/>
              </a:rPr>
              <a:t>Q</a:t>
            </a:r>
            <a:r>
              <a:rPr lang="en-US" sz="1400">
                <a:latin typeface="Roboto"/>
                <a:ea typeface="Roboto"/>
                <a:cs typeface="Roboto"/>
                <a:sym typeface="Roboto"/>
              </a:rPr>
              <a:t> of classical planning instances that </a:t>
            </a:r>
            <a:r>
              <a:rPr lang="en-US" sz="1400" u="sng">
                <a:latin typeface="Roboto"/>
                <a:ea typeface="Roboto"/>
                <a:cs typeface="Roboto"/>
                <a:sym typeface="Roboto"/>
              </a:rPr>
              <a:t>share a set of actions and a set of observations</a:t>
            </a:r>
            <a:endParaRPr sz="1400" u="sng">
              <a:latin typeface="Roboto"/>
              <a:ea typeface="Roboto"/>
              <a:cs typeface="Roboto"/>
              <a:sym typeface="Roboto"/>
            </a:endParaRPr>
          </a:p>
          <a:p>
            <a:pPr indent="0" lvl="0" marL="0" rtl="0" algn="l">
              <a:spcBef>
                <a:spcPts val="360"/>
              </a:spcBef>
              <a:spcAft>
                <a:spcPts val="0"/>
              </a:spcAft>
              <a:buNone/>
            </a:pPr>
            <a:r>
              <a:rPr b="1" lang="en-US" sz="1400">
                <a:latin typeface="Roboto"/>
                <a:ea typeface="Roboto"/>
                <a:cs typeface="Roboto"/>
                <a:sym typeface="Roboto"/>
              </a:rPr>
              <a:t>GPP solution</a:t>
            </a:r>
            <a:r>
              <a:rPr lang="en-US" sz="1400">
                <a:latin typeface="Roboto"/>
                <a:ea typeface="Roboto"/>
                <a:cs typeface="Roboto"/>
                <a:sym typeface="Roboto"/>
              </a:rPr>
              <a:t>: a policy </a:t>
            </a:r>
            <a:r>
              <a:rPr lang="en-US" sz="1800">
                <a:latin typeface="Roboto"/>
                <a:ea typeface="Roboto"/>
                <a:cs typeface="Roboto"/>
                <a:sym typeface="Roboto"/>
              </a:rPr>
              <a:t>𝜇</a:t>
            </a:r>
            <a:r>
              <a:rPr lang="en-US" sz="1400">
                <a:latin typeface="Roboto"/>
                <a:ea typeface="Roboto"/>
                <a:cs typeface="Roboto"/>
                <a:sym typeface="Roboto"/>
              </a:rPr>
              <a:t> prescribing the (right) actions to execute for solving each planning problem in the collection</a:t>
            </a:r>
            <a:endParaRPr sz="1400">
              <a:latin typeface="Roboto"/>
              <a:ea typeface="Roboto"/>
              <a:cs typeface="Roboto"/>
              <a:sym typeface="Roboto"/>
            </a:endParaRPr>
          </a:p>
          <a:p>
            <a:pPr indent="0" lvl="0" marL="0" rtl="0" algn="l">
              <a:spcBef>
                <a:spcPts val="360"/>
              </a:spcBef>
              <a:spcAft>
                <a:spcPts val="0"/>
              </a:spcAft>
              <a:buNone/>
            </a:pPr>
            <a:r>
              <a:t/>
            </a:r>
            <a:endParaRPr sz="1800">
              <a:latin typeface="Roboto"/>
              <a:ea typeface="Roboto"/>
              <a:cs typeface="Roboto"/>
              <a:sym typeface="Roboto"/>
            </a:endParaRPr>
          </a:p>
          <a:p>
            <a:pPr indent="0" lvl="0" marL="0" rtl="0" algn="l">
              <a:spcBef>
                <a:spcPts val="360"/>
              </a:spcBef>
              <a:spcAft>
                <a:spcPts val="0"/>
              </a:spcAft>
              <a:buNone/>
            </a:pPr>
            <a:r>
              <a:t/>
            </a:r>
            <a:endParaRPr sz="1800">
              <a:latin typeface="Roboto"/>
              <a:ea typeface="Roboto"/>
              <a:cs typeface="Roboto"/>
              <a:sym typeface="Roboto"/>
            </a:endParaRPr>
          </a:p>
          <a:p>
            <a:pPr indent="-317500" lvl="0" marL="457200" rtl="0" algn="l">
              <a:spcBef>
                <a:spcPts val="360"/>
              </a:spcBef>
              <a:spcAft>
                <a:spcPts val="0"/>
              </a:spcAft>
              <a:buSzPts val="1400"/>
              <a:buFont typeface="Roboto"/>
              <a:buChar char="•"/>
            </a:pPr>
            <a:r>
              <a:rPr lang="en-US" sz="1400">
                <a:latin typeface="Roboto"/>
                <a:ea typeface="Roboto"/>
                <a:cs typeface="Roboto"/>
                <a:sym typeface="Roboto"/>
              </a:rPr>
              <a:t>T: program synthesis tasks</a:t>
            </a:r>
            <a:endParaRPr sz="1400">
              <a:latin typeface="Roboto"/>
              <a:ea typeface="Roboto"/>
              <a:cs typeface="Roboto"/>
              <a:sym typeface="Roboto"/>
            </a:endParaRPr>
          </a:p>
          <a:p>
            <a:pPr indent="-317500" lvl="0" marL="457200" rtl="0" algn="l">
              <a:spcBef>
                <a:spcPts val="360"/>
              </a:spcBef>
              <a:spcAft>
                <a:spcPts val="0"/>
              </a:spcAft>
              <a:buSzPts val="1400"/>
              <a:buFont typeface="Roboto"/>
              <a:buChar char="•"/>
            </a:pPr>
            <a:r>
              <a:rPr b="1" lang="en-US" sz="1400">
                <a:latin typeface="Roboto"/>
                <a:ea typeface="Roboto"/>
                <a:cs typeface="Roboto"/>
                <a:sym typeface="Roboto"/>
              </a:rPr>
              <a:t>Q</a:t>
            </a:r>
            <a:r>
              <a:rPr b="1" baseline="-25000" lang="en-US" sz="1400">
                <a:latin typeface="Roboto"/>
                <a:ea typeface="Roboto"/>
                <a:cs typeface="Roboto"/>
                <a:sym typeface="Roboto"/>
              </a:rPr>
              <a:t>T</a:t>
            </a:r>
            <a:r>
              <a:rPr lang="en-US" sz="1400">
                <a:latin typeface="Roboto"/>
                <a:ea typeface="Roboto"/>
                <a:cs typeface="Roboto"/>
                <a:sym typeface="Roboto"/>
              </a:rPr>
              <a:t>: generalized planning problem </a:t>
            </a:r>
            <a:br>
              <a:rPr lang="en-US" sz="1400">
                <a:latin typeface="Roboto"/>
                <a:ea typeface="Roboto"/>
                <a:cs typeface="Roboto"/>
                <a:sym typeface="Roboto"/>
              </a:rPr>
            </a:br>
            <a:r>
              <a:rPr lang="en-US" sz="1400">
                <a:latin typeface="Roboto"/>
                <a:ea typeface="Roboto"/>
                <a:cs typeface="Roboto"/>
                <a:sym typeface="Roboto"/>
              </a:rPr>
              <a:t>(</a:t>
            </a:r>
            <a:r>
              <a:rPr lang="en-US" sz="1100">
                <a:latin typeface="Roboto"/>
                <a:ea typeface="Roboto"/>
                <a:cs typeface="Roboto"/>
                <a:sym typeface="Roboto"/>
              </a:rPr>
              <a:t>[Bonet et. al] + </a:t>
            </a:r>
            <a:r>
              <a:rPr i="1" lang="en-US" sz="1100">
                <a:latin typeface="Roboto"/>
                <a:ea typeface="Roboto"/>
                <a:cs typeface="Roboto"/>
                <a:sym typeface="Roboto"/>
              </a:rPr>
              <a:t>non obs goals: do not assume goals are Boolean combinations of observations)</a:t>
            </a:r>
            <a:endParaRPr sz="1400">
              <a:latin typeface="Roboto"/>
              <a:ea typeface="Roboto"/>
              <a:cs typeface="Roboto"/>
              <a:sym typeface="Roboto"/>
            </a:endParaRPr>
          </a:p>
          <a:p>
            <a:pPr indent="-317500" lvl="0" marL="457200" rtl="0" algn="l">
              <a:spcBef>
                <a:spcPts val="360"/>
              </a:spcBef>
              <a:spcAft>
                <a:spcPts val="0"/>
              </a:spcAft>
              <a:buSzPts val="1400"/>
              <a:buFont typeface="Roboto"/>
              <a:buChar char="•"/>
            </a:pPr>
            <a:r>
              <a:rPr lang="en-US" sz="1400">
                <a:latin typeface="Roboto"/>
                <a:ea typeface="Roboto"/>
                <a:cs typeface="Roboto"/>
                <a:sym typeface="Roboto"/>
              </a:rPr>
              <a:t>Q</a:t>
            </a:r>
            <a:r>
              <a:rPr b="1" baseline="30000" lang="en-US" sz="1400">
                <a:latin typeface="Roboto"/>
                <a:ea typeface="Roboto"/>
                <a:cs typeface="Roboto"/>
                <a:sym typeface="Roboto"/>
              </a:rPr>
              <a:t>A</a:t>
            </a:r>
            <a:r>
              <a:rPr b="1" baseline="-25000" lang="en-US" sz="1400">
                <a:latin typeface="Roboto"/>
                <a:ea typeface="Roboto"/>
                <a:cs typeface="Roboto"/>
                <a:sym typeface="Roboto"/>
              </a:rPr>
              <a:t>T</a:t>
            </a:r>
            <a:r>
              <a:rPr lang="en-US" sz="1400">
                <a:latin typeface="Roboto"/>
                <a:ea typeface="Roboto"/>
                <a:cs typeface="Roboto"/>
                <a:sym typeface="Roboto"/>
              </a:rPr>
              <a:t>: abstraction of </a:t>
            </a:r>
            <a:r>
              <a:rPr b="1" lang="en-US" sz="1400">
                <a:latin typeface="Roboto"/>
                <a:ea typeface="Roboto"/>
                <a:cs typeface="Roboto"/>
                <a:sym typeface="Roboto"/>
              </a:rPr>
              <a:t>Q</a:t>
            </a:r>
            <a:r>
              <a:rPr b="1" baseline="-25000" lang="en-US" sz="1400">
                <a:latin typeface="Roboto"/>
                <a:ea typeface="Roboto"/>
                <a:cs typeface="Roboto"/>
                <a:sym typeface="Roboto"/>
              </a:rPr>
              <a:t>T</a:t>
            </a:r>
            <a:r>
              <a:rPr b="1" lang="en-US" sz="1400">
                <a:latin typeface="Roboto"/>
                <a:ea typeface="Roboto"/>
                <a:cs typeface="Roboto"/>
                <a:sym typeface="Roboto"/>
              </a:rPr>
              <a:t> </a:t>
            </a:r>
            <a:r>
              <a:rPr lang="en-US" sz="1400">
                <a:latin typeface="Roboto"/>
                <a:ea typeface="Roboto"/>
                <a:cs typeface="Roboto"/>
                <a:sym typeface="Roboto"/>
              </a:rPr>
              <a:t>into a single non-det problem</a:t>
            </a:r>
            <a:endParaRPr sz="1400">
              <a:latin typeface="Roboto"/>
              <a:ea typeface="Roboto"/>
              <a:cs typeface="Roboto"/>
              <a:sym typeface="Roboto"/>
            </a:endParaRPr>
          </a:p>
          <a:p>
            <a:pPr indent="-317500" lvl="0" marL="457200" rtl="0" algn="l">
              <a:spcBef>
                <a:spcPts val="360"/>
              </a:spcBef>
              <a:spcAft>
                <a:spcPts val="0"/>
              </a:spcAft>
              <a:buSzPts val="1400"/>
              <a:buFont typeface="Roboto"/>
              <a:buChar char="•"/>
            </a:pPr>
            <a:r>
              <a:rPr lang="en-US" sz="1600">
                <a:latin typeface="Roboto"/>
                <a:ea typeface="Roboto"/>
                <a:cs typeface="Roboto"/>
                <a:sym typeface="Roboto"/>
              </a:rPr>
              <a:t>φ</a:t>
            </a:r>
            <a:r>
              <a:rPr baseline="-25000" lang="en-US" sz="1800">
                <a:latin typeface="Roboto"/>
                <a:ea typeface="Roboto"/>
                <a:cs typeface="Roboto"/>
                <a:sym typeface="Roboto"/>
              </a:rPr>
              <a:t>LTL</a:t>
            </a:r>
            <a:r>
              <a:rPr lang="en-US" sz="1400">
                <a:latin typeface="Roboto"/>
                <a:ea typeface="Roboto"/>
                <a:cs typeface="Roboto"/>
                <a:sym typeface="Roboto"/>
              </a:rPr>
              <a:t>: expression of Q</a:t>
            </a:r>
            <a:r>
              <a:rPr b="1" baseline="30000" lang="en-US" sz="1400">
                <a:latin typeface="Roboto"/>
                <a:ea typeface="Roboto"/>
                <a:cs typeface="Roboto"/>
                <a:sym typeface="Roboto"/>
              </a:rPr>
              <a:t>A</a:t>
            </a:r>
            <a:r>
              <a:rPr b="1" baseline="-25000" lang="en-US" sz="1400">
                <a:latin typeface="Roboto"/>
                <a:ea typeface="Roboto"/>
                <a:cs typeface="Roboto"/>
                <a:sym typeface="Roboto"/>
              </a:rPr>
              <a:t>T</a:t>
            </a:r>
            <a:r>
              <a:rPr b="1" lang="en-US" sz="1400">
                <a:latin typeface="Roboto"/>
                <a:ea typeface="Roboto"/>
                <a:cs typeface="Roboto"/>
                <a:sym typeface="Roboto"/>
              </a:rPr>
              <a:t> </a:t>
            </a:r>
            <a:r>
              <a:rPr lang="en-US" sz="1400">
                <a:latin typeface="Roboto"/>
                <a:ea typeface="Roboto"/>
                <a:cs typeface="Roboto"/>
                <a:sym typeface="Roboto"/>
              </a:rPr>
              <a:t>into (a set of) LTL formulas </a:t>
            </a:r>
            <a:endParaRPr sz="1400">
              <a:latin typeface="Roboto"/>
              <a:ea typeface="Roboto"/>
              <a:cs typeface="Roboto"/>
              <a:sym typeface="Roboto"/>
            </a:endParaRPr>
          </a:p>
          <a:p>
            <a:pPr indent="0" lvl="0" marL="0" rtl="0" algn="l">
              <a:spcBef>
                <a:spcPts val="360"/>
              </a:spcBef>
              <a:spcAft>
                <a:spcPts val="0"/>
              </a:spcAft>
              <a:buNone/>
            </a:pPr>
            <a:r>
              <a:t/>
            </a:r>
            <a:endParaRPr sz="1800">
              <a:latin typeface="Roboto"/>
              <a:ea typeface="Roboto"/>
              <a:cs typeface="Roboto"/>
              <a:sym typeface="Roboto"/>
            </a:endParaRPr>
          </a:p>
          <a:p>
            <a:pPr indent="0" lvl="0" marL="0" rtl="0" algn="l">
              <a:spcBef>
                <a:spcPts val="360"/>
              </a:spcBef>
              <a:spcAft>
                <a:spcPts val="0"/>
              </a:spcAft>
              <a:buNone/>
            </a:pPr>
            <a:r>
              <a:rPr lang="en-US" sz="1800">
                <a:highlight>
                  <a:srgbClr val="FFE599"/>
                </a:highlight>
                <a:latin typeface="Roboto"/>
                <a:ea typeface="Roboto"/>
                <a:cs typeface="Roboto"/>
                <a:sym typeface="Roboto"/>
              </a:rPr>
              <a:t>Main contribution</a:t>
            </a:r>
            <a:r>
              <a:rPr lang="en-US" sz="1800">
                <a:latin typeface="Roboto"/>
                <a:ea typeface="Roboto"/>
                <a:cs typeface="Roboto"/>
                <a:sym typeface="Roboto"/>
              </a:rPr>
              <a:t>: cast prog syn tasks over d.s. of unbounded size as planning problems</a:t>
            </a:r>
            <a:endParaRPr sz="1800">
              <a:latin typeface="Roboto"/>
              <a:ea typeface="Roboto"/>
              <a:cs typeface="Roboto"/>
              <a:sym typeface="Roboto"/>
            </a:endParaRPr>
          </a:p>
          <a:p>
            <a:pPr indent="0" lvl="0" marL="0" rtl="0" algn="l">
              <a:spcBef>
                <a:spcPts val="360"/>
              </a:spcBef>
              <a:spcAft>
                <a:spcPts val="0"/>
              </a:spcAft>
              <a:buNone/>
            </a:pPr>
            <a:r>
              <a:t/>
            </a:r>
            <a:endParaRPr sz="1800">
              <a:latin typeface="Roboto"/>
              <a:ea typeface="Roboto"/>
              <a:cs typeface="Roboto"/>
              <a:sym typeface="Roboto"/>
            </a:endParaRPr>
          </a:p>
          <a:p>
            <a:pPr indent="0" lvl="0" marL="0" rtl="0" algn="l">
              <a:spcBef>
                <a:spcPts val="360"/>
              </a:spcBef>
              <a:spcAft>
                <a:spcPts val="0"/>
              </a:spcAft>
              <a:buNone/>
            </a:pPr>
            <a:r>
              <a:t/>
            </a:r>
            <a:endParaRPr sz="1800">
              <a:highlight>
                <a:srgbClr val="FFE599"/>
              </a:highlight>
              <a:latin typeface="Roboto"/>
              <a:ea typeface="Roboto"/>
              <a:cs typeface="Roboto"/>
              <a:sym typeface="Roboto"/>
            </a:endParaRPr>
          </a:p>
        </p:txBody>
      </p:sp>
      <p:cxnSp>
        <p:nvCxnSpPr>
          <p:cNvPr id="155" name="Google Shape;155;p20"/>
          <p:cNvCxnSpPr/>
          <p:nvPr/>
        </p:nvCxnSpPr>
        <p:spPr>
          <a:xfrm>
            <a:off x="5005500" y="3379625"/>
            <a:ext cx="999300" cy="0"/>
          </a:xfrm>
          <a:prstGeom prst="straightConnector1">
            <a:avLst/>
          </a:prstGeom>
          <a:noFill/>
          <a:ln cap="flat" cmpd="sng" w="28575">
            <a:solidFill>
              <a:schemeClr val="dk2"/>
            </a:solidFill>
            <a:prstDash val="solid"/>
            <a:round/>
            <a:headEnd len="med" w="med" type="none"/>
            <a:tailEnd len="med" w="med" type="triangle"/>
          </a:ln>
        </p:spPr>
      </p:cxnSp>
      <p:sp>
        <p:nvSpPr>
          <p:cNvPr id="156" name="Google Shape;156;p20"/>
          <p:cNvSpPr txBox="1"/>
          <p:nvPr/>
        </p:nvSpPr>
        <p:spPr>
          <a:xfrm>
            <a:off x="5169150" y="3034925"/>
            <a:ext cx="624600" cy="2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t>synth</a:t>
            </a:r>
            <a:endParaRPr sz="1300"/>
          </a:p>
        </p:txBody>
      </p:sp>
      <p:sp>
        <p:nvSpPr>
          <p:cNvPr id="157" name="Google Shape;157;p20"/>
          <p:cNvSpPr txBox="1"/>
          <p:nvPr/>
        </p:nvSpPr>
        <p:spPr>
          <a:xfrm>
            <a:off x="6106050" y="3074825"/>
            <a:ext cx="624600" cy="3324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US" sz="1800">
                <a:latin typeface="Roboto"/>
                <a:ea typeface="Roboto"/>
                <a:cs typeface="Roboto"/>
                <a:sym typeface="Roboto"/>
              </a:rPr>
              <a:t>𝜇</a:t>
            </a:r>
            <a:endParaRPr/>
          </a:p>
        </p:txBody>
      </p:sp>
      <p:sp>
        <p:nvSpPr>
          <p:cNvPr id="158" name="Google Shape;158;p20"/>
          <p:cNvSpPr txBox="1"/>
          <p:nvPr/>
        </p:nvSpPr>
        <p:spPr>
          <a:xfrm>
            <a:off x="2718150" y="3074825"/>
            <a:ext cx="2451000" cy="4197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US" sz="1800">
                <a:latin typeface="Roboto"/>
                <a:ea typeface="Roboto"/>
                <a:cs typeface="Roboto"/>
                <a:sym typeface="Roboto"/>
              </a:rPr>
              <a:t>T </a:t>
            </a:r>
            <a:r>
              <a:rPr b="1" lang="en-US" sz="1800">
                <a:latin typeface="Roboto"/>
                <a:ea typeface="Roboto"/>
                <a:cs typeface="Roboto"/>
                <a:sym typeface="Roboto"/>
              </a:rPr>
              <a:t>➜ Q</a:t>
            </a:r>
            <a:r>
              <a:rPr b="1" baseline="-25000" lang="en-US" sz="1800">
                <a:latin typeface="Roboto"/>
                <a:ea typeface="Roboto"/>
                <a:cs typeface="Roboto"/>
                <a:sym typeface="Roboto"/>
              </a:rPr>
              <a:t>T</a:t>
            </a:r>
            <a:r>
              <a:rPr b="1" lang="en-US" sz="1800">
                <a:latin typeface="Roboto"/>
                <a:ea typeface="Roboto"/>
                <a:cs typeface="Roboto"/>
                <a:sym typeface="Roboto"/>
              </a:rPr>
              <a:t> ➜ </a:t>
            </a:r>
            <a:r>
              <a:rPr lang="en-US" sz="1800">
                <a:latin typeface="Roboto"/>
                <a:ea typeface="Roboto"/>
                <a:cs typeface="Roboto"/>
                <a:sym typeface="Roboto"/>
              </a:rPr>
              <a:t>Q</a:t>
            </a:r>
            <a:r>
              <a:rPr b="1" baseline="30000" lang="en-US" sz="1800">
                <a:latin typeface="Roboto"/>
                <a:ea typeface="Roboto"/>
                <a:cs typeface="Roboto"/>
                <a:sym typeface="Roboto"/>
              </a:rPr>
              <a:t>A</a:t>
            </a:r>
            <a:r>
              <a:rPr b="1" baseline="-25000" lang="en-US" sz="1800">
                <a:latin typeface="Roboto"/>
                <a:ea typeface="Roboto"/>
                <a:cs typeface="Roboto"/>
                <a:sym typeface="Roboto"/>
              </a:rPr>
              <a:t>T</a:t>
            </a:r>
            <a:r>
              <a:rPr b="1" lang="en-US" sz="1800">
                <a:latin typeface="Roboto"/>
                <a:ea typeface="Roboto"/>
                <a:cs typeface="Roboto"/>
                <a:sym typeface="Roboto"/>
              </a:rPr>
              <a:t> ➜  </a:t>
            </a:r>
            <a:r>
              <a:rPr lang="en-US" sz="1600">
                <a:latin typeface="Roboto"/>
                <a:ea typeface="Roboto"/>
                <a:cs typeface="Roboto"/>
                <a:sym typeface="Roboto"/>
              </a:rPr>
              <a:t>φ</a:t>
            </a:r>
            <a:r>
              <a:rPr baseline="-25000" lang="en-US" sz="1800">
                <a:latin typeface="Roboto"/>
                <a:ea typeface="Roboto"/>
                <a:cs typeface="Roboto"/>
                <a:sym typeface="Roboto"/>
              </a:rPr>
              <a:t>LTL</a:t>
            </a:r>
            <a:r>
              <a:rPr lang="en-US" sz="1800">
                <a:latin typeface="Roboto"/>
                <a:ea typeface="Roboto"/>
                <a:cs typeface="Roboto"/>
                <a:sym typeface="Roboto"/>
              </a:rPr>
              <a:t> </a:t>
            </a:r>
            <a:endParaRPr/>
          </a:p>
        </p:txBody>
      </p:sp>
      <p:sp>
        <p:nvSpPr>
          <p:cNvPr id="159" name="Google Shape;159;p20"/>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160" name="Google Shape;160;p20"/>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1116012" y="409575"/>
            <a:ext cx="75597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oboto"/>
                <a:ea typeface="Roboto"/>
                <a:cs typeface="Roboto"/>
                <a:sym typeface="Roboto"/>
              </a:rPr>
              <a:t>Theoretical framework</a:t>
            </a:r>
            <a:endParaRPr>
              <a:latin typeface="Roboto"/>
              <a:ea typeface="Roboto"/>
              <a:cs typeface="Roboto"/>
              <a:sym typeface="Roboto"/>
            </a:endParaRPr>
          </a:p>
        </p:txBody>
      </p:sp>
      <p:sp>
        <p:nvSpPr>
          <p:cNvPr id="167" name="Google Shape;167;p21"/>
          <p:cNvSpPr txBox="1"/>
          <p:nvPr>
            <p:ph idx="1" type="body"/>
          </p:nvPr>
        </p:nvSpPr>
        <p:spPr>
          <a:xfrm>
            <a:off x="1219200" y="1156800"/>
            <a:ext cx="7132800" cy="454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Roboto"/>
                <a:ea typeface="Roboto"/>
                <a:cs typeface="Roboto"/>
                <a:sym typeface="Roboto"/>
              </a:rPr>
              <a:t>A </a:t>
            </a:r>
            <a:r>
              <a:rPr b="1" lang="en-US" sz="1400">
                <a:latin typeface="Roboto"/>
                <a:ea typeface="Roboto"/>
                <a:cs typeface="Roboto"/>
                <a:sym typeface="Roboto"/>
              </a:rPr>
              <a:t>planning instance</a:t>
            </a:r>
            <a:r>
              <a:rPr lang="en-US" sz="1400">
                <a:latin typeface="Roboto"/>
                <a:ea typeface="Roboto"/>
                <a:cs typeface="Roboto"/>
                <a:sym typeface="Roboto"/>
              </a:rPr>
              <a:t> P is a (</a:t>
            </a:r>
            <a:r>
              <a:rPr lang="en-US" sz="1400" u="sng">
                <a:latin typeface="Roboto"/>
                <a:ea typeface="Roboto"/>
                <a:cs typeface="Roboto"/>
                <a:sym typeface="Roboto"/>
              </a:rPr>
              <a:t>deterministic</a:t>
            </a:r>
            <a:r>
              <a:rPr lang="en-US" sz="1400">
                <a:latin typeface="Roboto"/>
                <a:ea typeface="Roboto"/>
                <a:cs typeface="Roboto"/>
                <a:sym typeface="Roboto"/>
              </a:rPr>
              <a:t>) classical planning problem extended with an </a:t>
            </a:r>
            <a:r>
              <a:rPr lang="en-US" sz="1400" u="sng">
                <a:latin typeface="Roboto"/>
                <a:ea typeface="Roboto"/>
                <a:cs typeface="Roboto"/>
                <a:sym typeface="Roboto"/>
              </a:rPr>
              <a:t>observation function</a:t>
            </a:r>
            <a:r>
              <a:rPr lang="en-US" sz="1400">
                <a:latin typeface="Roboto"/>
                <a:ea typeface="Roboto"/>
                <a:cs typeface="Roboto"/>
                <a:sym typeface="Roboto"/>
              </a:rPr>
              <a:t>. Each instance defines a state model</a:t>
            </a:r>
            <a:r>
              <a:rPr lang="en-US" sz="1200">
                <a:latin typeface="Roboto"/>
                <a:ea typeface="Roboto"/>
                <a:cs typeface="Roboto"/>
                <a:sym typeface="Roboto"/>
              </a:rPr>
              <a:t>〈</a:t>
            </a:r>
            <a:r>
              <a:rPr b="1" i="1" lang="en-US" sz="1200">
                <a:latin typeface="Roboto"/>
                <a:ea typeface="Roboto"/>
                <a:cs typeface="Roboto"/>
                <a:sym typeface="Roboto"/>
              </a:rPr>
              <a:t>S, s0, T, Act, A, f, obs, Ω</a:t>
            </a:r>
            <a:r>
              <a:rPr lang="en-US" sz="1200">
                <a:latin typeface="Roboto"/>
                <a:ea typeface="Roboto"/>
                <a:cs typeface="Roboto"/>
                <a:sym typeface="Roboto"/>
              </a:rPr>
              <a:t>〉</a:t>
            </a:r>
            <a:r>
              <a:rPr lang="en-US" sz="1400">
                <a:latin typeface="Roboto"/>
                <a:ea typeface="Roboto"/>
                <a:cs typeface="Roboto"/>
                <a:sym typeface="Roboto"/>
              </a:rPr>
              <a:t>with:</a:t>
            </a:r>
            <a:br>
              <a:rPr lang="en-US" sz="1400">
                <a:latin typeface="Roboto"/>
                <a:ea typeface="Roboto"/>
                <a:cs typeface="Roboto"/>
                <a:sym typeface="Roboto"/>
              </a:rPr>
            </a:br>
            <a:endParaRPr sz="1800">
              <a:latin typeface="Roboto"/>
              <a:ea typeface="Roboto"/>
              <a:cs typeface="Roboto"/>
              <a:sym typeface="Roboto"/>
            </a:endParaRPr>
          </a:p>
          <a:p>
            <a:pPr indent="-317500" lvl="0" marL="457200" rtl="0" algn="l">
              <a:spcBef>
                <a:spcPts val="360"/>
              </a:spcBef>
              <a:spcAft>
                <a:spcPts val="0"/>
              </a:spcAft>
              <a:buSzPts val="1400"/>
              <a:buFont typeface="Times"/>
              <a:buChar char="-"/>
            </a:pPr>
            <a:r>
              <a:rPr b="1" i="1" lang="en-US" sz="1400">
                <a:latin typeface="Roboto"/>
                <a:ea typeface="Roboto"/>
                <a:cs typeface="Roboto"/>
                <a:sym typeface="Roboto"/>
              </a:rPr>
              <a:t>S 			</a:t>
            </a:r>
            <a:r>
              <a:rPr lang="en-US" sz="1400">
                <a:latin typeface="Roboto"/>
                <a:ea typeface="Roboto"/>
                <a:cs typeface="Roboto"/>
                <a:sym typeface="Roboto"/>
              </a:rPr>
              <a:t>finite set of states</a:t>
            </a:r>
            <a:endParaRPr sz="1400">
              <a:latin typeface="Roboto"/>
              <a:ea typeface="Roboto"/>
              <a:cs typeface="Roboto"/>
              <a:sym typeface="Roboto"/>
            </a:endParaRPr>
          </a:p>
          <a:p>
            <a:pPr indent="-317500" lvl="0" marL="457200" rtl="0" algn="l">
              <a:spcBef>
                <a:spcPts val="0"/>
              </a:spcBef>
              <a:spcAft>
                <a:spcPts val="0"/>
              </a:spcAft>
              <a:buSzPts val="1400"/>
              <a:buFont typeface="Times"/>
              <a:buChar char="-"/>
            </a:pPr>
            <a:r>
              <a:rPr b="1" i="1" lang="en-US" sz="1400">
                <a:latin typeface="Roboto"/>
                <a:ea typeface="Roboto"/>
                <a:cs typeface="Roboto"/>
                <a:sym typeface="Roboto"/>
              </a:rPr>
              <a:t>s0 </a:t>
            </a:r>
            <a:r>
              <a:rPr lang="en-US" sz="1400">
                <a:latin typeface="Roboto"/>
                <a:ea typeface="Roboto"/>
                <a:cs typeface="Roboto"/>
                <a:sym typeface="Roboto"/>
              </a:rPr>
              <a:t>∈ S 		initial state</a:t>
            </a:r>
            <a:endParaRPr sz="1400">
              <a:latin typeface="Roboto"/>
              <a:ea typeface="Roboto"/>
              <a:cs typeface="Roboto"/>
              <a:sym typeface="Roboto"/>
            </a:endParaRPr>
          </a:p>
          <a:p>
            <a:pPr indent="-317500" lvl="0" marL="457200" rtl="0" algn="l">
              <a:spcBef>
                <a:spcPts val="0"/>
              </a:spcBef>
              <a:spcAft>
                <a:spcPts val="0"/>
              </a:spcAft>
              <a:buSzPts val="1400"/>
              <a:buFont typeface="Times"/>
              <a:buChar char="-"/>
            </a:pPr>
            <a:r>
              <a:rPr b="1" i="1" lang="en-US" sz="1400">
                <a:latin typeface="Roboto"/>
                <a:ea typeface="Roboto"/>
                <a:cs typeface="Roboto"/>
                <a:sym typeface="Roboto"/>
              </a:rPr>
              <a:t>T</a:t>
            </a:r>
            <a:r>
              <a:rPr lang="en-US" sz="1400">
                <a:latin typeface="Roboto"/>
                <a:ea typeface="Roboto"/>
                <a:cs typeface="Roboto"/>
                <a:sym typeface="Roboto"/>
              </a:rPr>
              <a:t> 			set of goal states</a:t>
            </a:r>
            <a:endParaRPr sz="1400">
              <a:latin typeface="Roboto"/>
              <a:ea typeface="Roboto"/>
              <a:cs typeface="Roboto"/>
              <a:sym typeface="Roboto"/>
            </a:endParaRPr>
          </a:p>
          <a:p>
            <a:pPr indent="-317500" lvl="0" marL="457200" rtl="0" algn="l">
              <a:spcBef>
                <a:spcPts val="0"/>
              </a:spcBef>
              <a:spcAft>
                <a:spcPts val="0"/>
              </a:spcAft>
              <a:buSzPts val="1400"/>
              <a:buFont typeface="Times"/>
              <a:buChar char="-"/>
            </a:pPr>
            <a:r>
              <a:rPr b="1" i="1" lang="en-US" sz="1400">
                <a:latin typeface="Roboto"/>
                <a:ea typeface="Roboto"/>
                <a:cs typeface="Roboto"/>
                <a:sym typeface="Roboto"/>
              </a:rPr>
              <a:t>Act 			</a:t>
            </a:r>
            <a:r>
              <a:rPr lang="en-US" sz="1400">
                <a:latin typeface="Roboto"/>
                <a:ea typeface="Roboto"/>
                <a:cs typeface="Roboto"/>
                <a:sym typeface="Roboto"/>
              </a:rPr>
              <a:t>finite set of actions</a:t>
            </a:r>
            <a:endParaRPr sz="1400">
              <a:latin typeface="Roboto"/>
              <a:ea typeface="Roboto"/>
              <a:cs typeface="Roboto"/>
              <a:sym typeface="Roboto"/>
            </a:endParaRPr>
          </a:p>
          <a:p>
            <a:pPr indent="-317500" lvl="0" marL="457200" rtl="0" algn="l">
              <a:spcBef>
                <a:spcPts val="0"/>
              </a:spcBef>
              <a:spcAft>
                <a:spcPts val="0"/>
              </a:spcAft>
              <a:buSzPts val="1400"/>
              <a:buFont typeface="Times"/>
              <a:buChar char="-"/>
            </a:pPr>
            <a:r>
              <a:rPr b="1" i="1" lang="en-US" sz="1400">
                <a:latin typeface="Roboto"/>
                <a:ea typeface="Roboto"/>
                <a:cs typeface="Roboto"/>
                <a:sym typeface="Roboto"/>
              </a:rPr>
              <a:t>A </a:t>
            </a:r>
            <a:r>
              <a:rPr lang="en-US" sz="1400">
                <a:latin typeface="Roboto"/>
                <a:ea typeface="Roboto"/>
                <a:cs typeface="Roboto"/>
                <a:sym typeface="Roboto"/>
              </a:rPr>
              <a:t>: S </a:t>
            </a:r>
            <a:r>
              <a:rPr lang="en-US" sz="1400">
                <a:latin typeface="Roboto"/>
                <a:ea typeface="Roboto"/>
                <a:cs typeface="Roboto"/>
                <a:sym typeface="Roboto"/>
              </a:rPr>
              <a:t>→ </a:t>
            </a:r>
            <a:r>
              <a:rPr lang="en-US" sz="1400">
                <a:latin typeface="Roboto"/>
                <a:ea typeface="Roboto"/>
                <a:cs typeface="Roboto"/>
                <a:sym typeface="Roboto"/>
              </a:rPr>
              <a:t> 2</a:t>
            </a:r>
            <a:r>
              <a:rPr baseline="30000" lang="en-US" sz="1400">
                <a:latin typeface="Roboto"/>
                <a:ea typeface="Roboto"/>
                <a:cs typeface="Roboto"/>
                <a:sym typeface="Roboto"/>
              </a:rPr>
              <a:t>Act</a:t>
            </a:r>
            <a:r>
              <a:rPr lang="en-US" sz="1400">
                <a:latin typeface="Roboto"/>
                <a:ea typeface="Roboto"/>
                <a:cs typeface="Roboto"/>
                <a:sym typeface="Roboto"/>
              </a:rPr>
              <a:t> 	available-actions function</a:t>
            </a:r>
            <a:endParaRPr sz="1400">
              <a:latin typeface="Roboto"/>
              <a:ea typeface="Roboto"/>
              <a:cs typeface="Roboto"/>
              <a:sym typeface="Roboto"/>
            </a:endParaRPr>
          </a:p>
          <a:p>
            <a:pPr indent="-317500" lvl="0" marL="457200" rtl="0" algn="l">
              <a:spcBef>
                <a:spcPts val="0"/>
              </a:spcBef>
              <a:spcAft>
                <a:spcPts val="0"/>
              </a:spcAft>
              <a:buSzPts val="1400"/>
              <a:buFont typeface="Times"/>
              <a:buChar char="-"/>
            </a:pPr>
            <a:r>
              <a:rPr b="1" i="1" lang="en-US" sz="1400">
                <a:latin typeface="Roboto"/>
                <a:ea typeface="Roboto"/>
                <a:cs typeface="Roboto"/>
                <a:sym typeface="Roboto"/>
              </a:rPr>
              <a:t>f </a:t>
            </a:r>
            <a:r>
              <a:rPr lang="en-US" sz="1400">
                <a:latin typeface="Roboto"/>
                <a:ea typeface="Roboto"/>
                <a:cs typeface="Roboto"/>
                <a:sym typeface="Roboto"/>
              </a:rPr>
              <a:t>: Act 𝗑 S </a:t>
            </a:r>
            <a:r>
              <a:rPr lang="en-US" sz="1400">
                <a:latin typeface="Roboto"/>
                <a:ea typeface="Roboto"/>
                <a:cs typeface="Roboto"/>
                <a:sym typeface="Roboto"/>
              </a:rPr>
              <a:t>→ </a:t>
            </a:r>
            <a:r>
              <a:rPr lang="en-US" sz="1400">
                <a:latin typeface="Roboto"/>
                <a:ea typeface="Roboto"/>
                <a:cs typeface="Roboto"/>
                <a:sym typeface="Roboto"/>
              </a:rPr>
              <a:t>S 	deterministic state transition function</a:t>
            </a:r>
            <a:endParaRPr sz="1400">
              <a:latin typeface="Roboto"/>
              <a:ea typeface="Roboto"/>
              <a:cs typeface="Roboto"/>
              <a:sym typeface="Roboto"/>
            </a:endParaRPr>
          </a:p>
          <a:p>
            <a:pPr indent="-317500" lvl="0" marL="457200" rtl="0" algn="l">
              <a:spcBef>
                <a:spcPts val="0"/>
              </a:spcBef>
              <a:spcAft>
                <a:spcPts val="0"/>
              </a:spcAft>
              <a:buSzPts val="1400"/>
              <a:buFont typeface="Times"/>
              <a:buChar char="-"/>
            </a:pPr>
            <a:r>
              <a:rPr b="1" i="1" lang="en-US" sz="1400">
                <a:latin typeface="Roboto"/>
                <a:ea typeface="Roboto"/>
                <a:cs typeface="Roboto"/>
                <a:sym typeface="Roboto"/>
              </a:rPr>
              <a:t>obs </a:t>
            </a:r>
            <a:r>
              <a:rPr lang="en-US" sz="1400">
                <a:latin typeface="Roboto"/>
                <a:ea typeface="Roboto"/>
                <a:cs typeface="Roboto"/>
                <a:sym typeface="Roboto"/>
              </a:rPr>
              <a:t>: S → </a:t>
            </a:r>
            <a:r>
              <a:rPr b="1" lang="en-US" sz="1400">
                <a:latin typeface="Roboto"/>
                <a:ea typeface="Roboto"/>
                <a:cs typeface="Roboto"/>
                <a:sym typeface="Roboto"/>
              </a:rPr>
              <a:t>Ω		</a:t>
            </a:r>
            <a:r>
              <a:rPr lang="en-US" sz="1400">
                <a:latin typeface="Roboto"/>
                <a:ea typeface="Roboto"/>
                <a:cs typeface="Roboto"/>
                <a:sym typeface="Roboto"/>
              </a:rPr>
              <a:t>observation function</a:t>
            </a:r>
            <a:endParaRPr sz="1400">
              <a:latin typeface="Roboto"/>
              <a:ea typeface="Roboto"/>
              <a:cs typeface="Roboto"/>
              <a:sym typeface="Roboto"/>
            </a:endParaRPr>
          </a:p>
          <a:p>
            <a:pPr indent="-317500" lvl="0" marL="457200" rtl="0" algn="l">
              <a:spcBef>
                <a:spcPts val="0"/>
              </a:spcBef>
              <a:spcAft>
                <a:spcPts val="0"/>
              </a:spcAft>
              <a:buSzPts val="1400"/>
              <a:buFont typeface="Times"/>
              <a:buChar char="-"/>
            </a:pPr>
            <a:r>
              <a:rPr b="1" lang="en-US" sz="1400">
                <a:latin typeface="Roboto"/>
                <a:ea typeface="Roboto"/>
                <a:cs typeface="Roboto"/>
                <a:sym typeface="Roboto"/>
              </a:rPr>
              <a:t>Ω 			</a:t>
            </a:r>
            <a:r>
              <a:rPr lang="en-US" sz="1400">
                <a:latin typeface="Roboto"/>
                <a:ea typeface="Roboto"/>
                <a:cs typeface="Roboto"/>
                <a:sym typeface="Roboto"/>
              </a:rPr>
              <a:t>finite set of observations</a:t>
            </a:r>
            <a:endParaRPr sz="1400">
              <a:latin typeface="Roboto"/>
              <a:ea typeface="Roboto"/>
              <a:cs typeface="Roboto"/>
              <a:sym typeface="Roboto"/>
            </a:endParaRPr>
          </a:p>
          <a:p>
            <a:pPr indent="0" lvl="0" marL="457200" rtl="0" algn="l">
              <a:spcBef>
                <a:spcPts val="360"/>
              </a:spcBef>
              <a:spcAft>
                <a:spcPts val="0"/>
              </a:spcAft>
              <a:buNone/>
            </a:pPr>
            <a:r>
              <a:t/>
            </a:r>
            <a:endParaRPr sz="1400">
              <a:latin typeface="Roboto"/>
              <a:ea typeface="Roboto"/>
              <a:cs typeface="Roboto"/>
              <a:sym typeface="Roboto"/>
            </a:endParaRPr>
          </a:p>
          <a:p>
            <a:pPr indent="0" lvl="0" marL="0" rtl="0" algn="l">
              <a:spcBef>
                <a:spcPts val="360"/>
              </a:spcBef>
              <a:spcAft>
                <a:spcPts val="0"/>
              </a:spcAft>
              <a:buNone/>
            </a:pPr>
            <a:r>
              <a:rPr lang="en-US" sz="1400">
                <a:latin typeface="Roboto"/>
                <a:ea typeface="Roboto"/>
                <a:cs typeface="Roboto"/>
                <a:sym typeface="Roboto"/>
              </a:rPr>
              <a:t>A </a:t>
            </a:r>
            <a:r>
              <a:rPr b="1" lang="en-US" sz="1400">
                <a:latin typeface="Roboto"/>
                <a:ea typeface="Roboto"/>
                <a:cs typeface="Roboto"/>
                <a:sym typeface="Roboto"/>
              </a:rPr>
              <a:t>solution</a:t>
            </a:r>
            <a:r>
              <a:rPr lang="en-US" sz="1400">
                <a:latin typeface="Roboto"/>
                <a:ea typeface="Roboto"/>
                <a:cs typeface="Roboto"/>
                <a:sym typeface="Roboto"/>
              </a:rPr>
              <a:t> to P is an </a:t>
            </a:r>
            <a:r>
              <a:rPr b="1" lang="en-US" sz="1400">
                <a:latin typeface="Roboto"/>
                <a:ea typeface="Roboto"/>
                <a:cs typeface="Roboto"/>
                <a:sym typeface="Roboto"/>
              </a:rPr>
              <a:t>action sequence</a:t>
            </a:r>
            <a:r>
              <a:rPr lang="en-US" sz="1400">
                <a:latin typeface="Roboto"/>
                <a:ea typeface="Roboto"/>
                <a:cs typeface="Roboto"/>
                <a:sym typeface="Roboto"/>
              </a:rPr>
              <a:t> a</a:t>
            </a:r>
            <a:r>
              <a:rPr baseline="-25000" lang="en-US" sz="1400">
                <a:latin typeface="Roboto"/>
                <a:ea typeface="Roboto"/>
                <a:cs typeface="Roboto"/>
                <a:sym typeface="Roboto"/>
              </a:rPr>
              <a:t>0</a:t>
            </a:r>
            <a:r>
              <a:rPr lang="en-US" sz="1400">
                <a:latin typeface="Roboto"/>
                <a:ea typeface="Roboto"/>
                <a:cs typeface="Roboto"/>
                <a:sym typeface="Roboto"/>
              </a:rPr>
              <a:t>,...,a</a:t>
            </a:r>
            <a:r>
              <a:rPr baseline="-25000" lang="en-US" sz="1400">
                <a:latin typeface="Roboto"/>
                <a:ea typeface="Roboto"/>
                <a:cs typeface="Roboto"/>
                <a:sym typeface="Roboto"/>
              </a:rPr>
              <a:t>n-1</a:t>
            </a:r>
            <a:r>
              <a:rPr lang="en-US" sz="1400">
                <a:latin typeface="Roboto"/>
                <a:ea typeface="Roboto"/>
                <a:cs typeface="Roboto"/>
                <a:sym typeface="Roboto"/>
              </a:rPr>
              <a:t> that generates a goal reaching state sequence s</a:t>
            </a:r>
            <a:r>
              <a:rPr baseline="-25000" lang="en-US" sz="1400">
                <a:latin typeface="Roboto"/>
                <a:ea typeface="Roboto"/>
                <a:cs typeface="Roboto"/>
                <a:sym typeface="Roboto"/>
              </a:rPr>
              <a:t>0</a:t>
            </a:r>
            <a:r>
              <a:rPr lang="en-US" sz="1400">
                <a:latin typeface="Roboto"/>
                <a:ea typeface="Roboto"/>
                <a:cs typeface="Roboto"/>
                <a:sym typeface="Roboto"/>
              </a:rPr>
              <a:t>,...,s</a:t>
            </a:r>
            <a:r>
              <a:rPr baseline="-25000" lang="en-US" sz="1400">
                <a:latin typeface="Roboto"/>
                <a:ea typeface="Roboto"/>
                <a:cs typeface="Roboto"/>
                <a:sym typeface="Roboto"/>
              </a:rPr>
              <a:t>n</a:t>
            </a:r>
            <a:r>
              <a:rPr lang="en-US" sz="1400">
                <a:latin typeface="Roboto"/>
                <a:ea typeface="Roboto"/>
                <a:cs typeface="Roboto"/>
                <a:sym typeface="Roboto"/>
              </a:rPr>
              <a:t>, i.e. s</a:t>
            </a:r>
            <a:r>
              <a:rPr baseline="-25000" lang="en-US" sz="1400">
                <a:latin typeface="Roboto"/>
                <a:ea typeface="Roboto"/>
                <a:cs typeface="Roboto"/>
                <a:sym typeface="Roboto"/>
              </a:rPr>
              <a:t>n</a:t>
            </a:r>
            <a:r>
              <a:rPr lang="en-US" sz="1400">
                <a:latin typeface="Roboto"/>
                <a:ea typeface="Roboto"/>
                <a:cs typeface="Roboto"/>
                <a:sym typeface="Roboto"/>
              </a:rPr>
              <a:t> ∊ </a:t>
            </a:r>
            <a:r>
              <a:rPr b="1" i="1" lang="en-US" sz="1400">
                <a:latin typeface="Roboto"/>
                <a:ea typeface="Roboto"/>
                <a:cs typeface="Roboto"/>
                <a:sym typeface="Roboto"/>
              </a:rPr>
              <a:t>T</a:t>
            </a:r>
            <a:endParaRPr sz="1400">
              <a:latin typeface="Roboto"/>
              <a:ea typeface="Roboto"/>
              <a:cs typeface="Roboto"/>
              <a:sym typeface="Roboto"/>
            </a:endParaRPr>
          </a:p>
          <a:p>
            <a:pPr indent="0" lvl="0" marL="0" rtl="0" algn="l">
              <a:spcBef>
                <a:spcPts val="0"/>
              </a:spcBef>
              <a:spcAft>
                <a:spcPts val="0"/>
              </a:spcAft>
              <a:buNone/>
            </a:pPr>
            <a:br>
              <a:rPr lang="en-US" sz="1400">
                <a:latin typeface="Roboto"/>
                <a:ea typeface="Roboto"/>
                <a:cs typeface="Roboto"/>
                <a:sym typeface="Roboto"/>
              </a:rPr>
            </a:br>
            <a:r>
              <a:rPr lang="en-US" sz="1400">
                <a:latin typeface="Roboto"/>
                <a:ea typeface="Roboto"/>
                <a:cs typeface="Roboto"/>
                <a:sym typeface="Roboto"/>
              </a:rPr>
              <a:t>A </a:t>
            </a:r>
            <a:r>
              <a:rPr b="1" lang="en-US" sz="1400">
                <a:latin typeface="Roboto"/>
                <a:ea typeface="Roboto"/>
                <a:cs typeface="Roboto"/>
                <a:sym typeface="Roboto"/>
              </a:rPr>
              <a:t>generalized problem</a:t>
            </a:r>
            <a:r>
              <a:rPr lang="en-US" sz="1400">
                <a:latin typeface="Roboto"/>
                <a:ea typeface="Roboto"/>
                <a:cs typeface="Roboto"/>
                <a:sym typeface="Roboto"/>
              </a:rPr>
              <a:t> </a:t>
            </a:r>
            <a:r>
              <a:rPr b="1" lang="en-US" sz="1400">
                <a:latin typeface="Roboto"/>
                <a:ea typeface="Roboto"/>
                <a:cs typeface="Roboto"/>
                <a:sym typeface="Roboto"/>
              </a:rPr>
              <a:t>Q </a:t>
            </a:r>
            <a:r>
              <a:rPr lang="en-US" sz="1400">
                <a:latin typeface="Roboto"/>
                <a:ea typeface="Roboto"/>
                <a:cs typeface="Roboto"/>
                <a:sym typeface="Roboto"/>
              </a:rPr>
              <a:t>is a set of instances P with the same actions </a:t>
            </a:r>
            <a:r>
              <a:rPr b="1" i="1" lang="en-US" sz="1400">
                <a:latin typeface="Roboto"/>
                <a:ea typeface="Roboto"/>
                <a:cs typeface="Roboto"/>
                <a:sym typeface="Roboto"/>
              </a:rPr>
              <a:t>Act </a:t>
            </a:r>
            <a:r>
              <a:rPr lang="en-US" sz="1400">
                <a:latin typeface="Roboto"/>
                <a:ea typeface="Roboto"/>
                <a:cs typeface="Roboto"/>
                <a:sym typeface="Roboto"/>
              </a:rPr>
              <a:t>and observations </a:t>
            </a:r>
            <a:r>
              <a:rPr b="1" lang="en-US" sz="1400">
                <a:latin typeface="Roboto"/>
                <a:ea typeface="Roboto"/>
                <a:cs typeface="Roboto"/>
                <a:sym typeface="Roboto"/>
              </a:rPr>
              <a:t>Ω </a:t>
            </a:r>
            <a:r>
              <a:rPr lang="en-US" sz="1400">
                <a:latin typeface="Roboto"/>
                <a:ea typeface="Roboto"/>
                <a:cs typeface="Roboto"/>
                <a:sym typeface="Roboto"/>
              </a:rPr>
              <a:t>and the same observable action preconditions.</a:t>
            </a:r>
            <a:br>
              <a:rPr lang="en-US" sz="1400">
                <a:latin typeface="Roboto"/>
                <a:ea typeface="Roboto"/>
                <a:cs typeface="Roboto"/>
                <a:sym typeface="Roboto"/>
              </a:rPr>
            </a:br>
            <a:r>
              <a:rPr lang="en-US" sz="1400">
                <a:latin typeface="Roboto"/>
                <a:ea typeface="Roboto"/>
                <a:cs typeface="Roboto"/>
                <a:sym typeface="Roboto"/>
              </a:rPr>
              <a:t>A </a:t>
            </a:r>
            <a:r>
              <a:rPr b="1" lang="en-US" sz="1400">
                <a:latin typeface="Roboto"/>
                <a:ea typeface="Roboto"/>
                <a:cs typeface="Roboto"/>
                <a:sym typeface="Roboto"/>
              </a:rPr>
              <a:t>solution</a:t>
            </a:r>
            <a:r>
              <a:rPr lang="en-US" sz="1400">
                <a:latin typeface="Roboto"/>
                <a:ea typeface="Roboto"/>
                <a:cs typeface="Roboto"/>
                <a:sym typeface="Roboto"/>
              </a:rPr>
              <a:t> to </a:t>
            </a:r>
            <a:r>
              <a:rPr b="1" lang="en-US" sz="1400">
                <a:latin typeface="Roboto"/>
                <a:ea typeface="Roboto"/>
                <a:cs typeface="Roboto"/>
                <a:sym typeface="Roboto"/>
              </a:rPr>
              <a:t>Q </a:t>
            </a:r>
            <a:r>
              <a:rPr lang="en-US" sz="1400">
                <a:latin typeface="Roboto"/>
                <a:ea typeface="Roboto"/>
                <a:cs typeface="Roboto"/>
                <a:sym typeface="Roboto"/>
              </a:rPr>
              <a:t>is a </a:t>
            </a:r>
            <a:r>
              <a:rPr b="1" lang="en-US" sz="1400">
                <a:latin typeface="Roboto"/>
                <a:ea typeface="Roboto"/>
                <a:cs typeface="Roboto"/>
                <a:sym typeface="Roboto"/>
              </a:rPr>
              <a:t>policy </a:t>
            </a:r>
            <a:r>
              <a:rPr lang="en-US" sz="1400">
                <a:latin typeface="Roboto"/>
                <a:ea typeface="Roboto"/>
                <a:cs typeface="Roboto"/>
                <a:sym typeface="Roboto"/>
              </a:rPr>
              <a:t>that for all problems P in </a:t>
            </a:r>
            <a:r>
              <a:rPr b="1" lang="en-US" sz="1400">
                <a:latin typeface="Roboto"/>
                <a:ea typeface="Roboto"/>
                <a:cs typeface="Roboto"/>
                <a:sym typeface="Roboto"/>
              </a:rPr>
              <a:t>Q </a:t>
            </a:r>
            <a:r>
              <a:rPr lang="en-US" sz="1400">
                <a:latin typeface="Roboto"/>
                <a:ea typeface="Roboto"/>
                <a:cs typeface="Roboto"/>
                <a:sym typeface="Roboto"/>
              </a:rPr>
              <a:t>it induces a (unique) s.a.-sequence s</a:t>
            </a:r>
            <a:r>
              <a:rPr baseline="-25000" lang="en-US" sz="1400">
                <a:latin typeface="Roboto"/>
                <a:ea typeface="Roboto"/>
                <a:cs typeface="Roboto"/>
                <a:sym typeface="Roboto"/>
              </a:rPr>
              <a:t>0</a:t>
            </a:r>
            <a:r>
              <a:rPr lang="en-US" sz="1400">
                <a:latin typeface="Roboto"/>
                <a:ea typeface="Roboto"/>
                <a:cs typeface="Roboto"/>
                <a:sym typeface="Roboto"/>
              </a:rPr>
              <a:t>, a</a:t>
            </a:r>
            <a:r>
              <a:rPr baseline="-25000" lang="en-US" sz="1400">
                <a:latin typeface="Roboto"/>
                <a:ea typeface="Roboto"/>
                <a:cs typeface="Roboto"/>
                <a:sym typeface="Roboto"/>
              </a:rPr>
              <a:t>0</a:t>
            </a:r>
            <a:r>
              <a:rPr lang="en-US" sz="1400">
                <a:latin typeface="Roboto"/>
                <a:ea typeface="Roboto"/>
                <a:cs typeface="Roboto"/>
                <a:sym typeface="Roboto"/>
              </a:rPr>
              <a:t>, s</a:t>
            </a:r>
            <a:r>
              <a:rPr baseline="-25000" lang="en-US" sz="1400">
                <a:latin typeface="Roboto"/>
                <a:ea typeface="Roboto"/>
                <a:cs typeface="Roboto"/>
                <a:sym typeface="Roboto"/>
              </a:rPr>
              <a:t>1</a:t>
            </a:r>
            <a:r>
              <a:rPr lang="en-US" sz="1400">
                <a:latin typeface="Roboto"/>
                <a:ea typeface="Roboto"/>
                <a:cs typeface="Roboto"/>
                <a:sym typeface="Roboto"/>
              </a:rPr>
              <a:t>, a</a:t>
            </a:r>
            <a:r>
              <a:rPr baseline="-25000" lang="en-US" sz="1400">
                <a:latin typeface="Roboto"/>
                <a:ea typeface="Roboto"/>
                <a:cs typeface="Roboto"/>
                <a:sym typeface="Roboto"/>
              </a:rPr>
              <a:t>1</a:t>
            </a:r>
            <a:r>
              <a:rPr lang="en-US" sz="1400">
                <a:latin typeface="Roboto"/>
                <a:ea typeface="Roboto"/>
                <a:cs typeface="Roboto"/>
                <a:sym typeface="Roboto"/>
              </a:rPr>
              <a:t>,... </a:t>
            </a:r>
            <a:r>
              <a:rPr lang="en-US" sz="1400">
                <a:latin typeface="Roboto"/>
                <a:ea typeface="Roboto"/>
                <a:cs typeface="Roboto"/>
                <a:sym typeface="Roboto"/>
              </a:rPr>
              <a:t>that is goal reaching, i.e. s</a:t>
            </a:r>
            <a:r>
              <a:rPr baseline="-25000" lang="en-US" sz="1400">
                <a:latin typeface="Roboto"/>
                <a:ea typeface="Roboto"/>
                <a:cs typeface="Roboto"/>
                <a:sym typeface="Roboto"/>
              </a:rPr>
              <a:t>n</a:t>
            </a:r>
            <a:r>
              <a:rPr lang="en-US" sz="1400">
                <a:latin typeface="Roboto"/>
                <a:ea typeface="Roboto"/>
                <a:cs typeface="Roboto"/>
                <a:sym typeface="Roboto"/>
              </a:rPr>
              <a:t> ∊ </a:t>
            </a:r>
            <a:r>
              <a:rPr b="1" i="1" lang="en-US" sz="1400">
                <a:latin typeface="Roboto"/>
                <a:ea typeface="Roboto"/>
                <a:cs typeface="Roboto"/>
                <a:sym typeface="Roboto"/>
              </a:rPr>
              <a:t>T </a:t>
            </a:r>
            <a:r>
              <a:rPr lang="en-US" sz="1400">
                <a:latin typeface="Roboto"/>
                <a:ea typeface="Roboto"/>
                <a:cs typeface="Roboto"/>
                <a:sym typeface="Roboto"/>
              </a:rPr>
              <a:t>for some n</a:t>
            </a:r>
            <a:endParaRPr sz="1400">
              <a:latin typeface="Roboto"/>
              <a:ea typeface="Roboto"/>
              <a:cs typeface="Roboto"/>
              <a:sym typeface="Roboto"/>
            </a:endParaRPr>
          </a:p>
        </p:txBody>
      </p:sp>
      <p:sp>
        <p:nvSpPr>
          <p:cNvPr id="168" name="Google Shape;168;p21"/>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n-US"/>
              <a:t>Pagina </a:t>
            </a:r>
            <a:fld id="{00000000-1234-1234-1234-123412341234}" type="slidenum">
              <a:rPr lang="en-US"/>
              <a:t>‹#›</a:t>
            </a:fld>
            <a:endParaRPr/>
          </a:p>
        </p:txBody>
      </p:sp>
      <p:sp>
        <p:nvSpPr>
          <p:cNvPr id="169" name="Google Shape;169;p21"/>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170" name="Google Shape;170;p21"/>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2"/>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US"/>
              <a:t>Pagina </a:t>
            </a:r>
            <a:fld id="{00000000-1234-1234-1234-123412341234}" type="slidenum">
              <a:rPr lang="en-US"/>
              <a:t>‹#›</a:t>
            </a:fld>
            <a:endParaRPr/>
          </a:p>
        </p:txBody>
      </p:sp>
      <p:sp>
        <p:nvSpPr>
          <p:cNvPr id="177" name="Google Shape;177;p22"/>
          <p:cNvSpPr txBox="1"/>
          <p:nvPr>
            <p:ph type="title"/>
          </p:nvPr>
        </p:nvSpPr>
        <p:spPr>
          <a:xfrm>
            <a:off x="1116012" y="409575"/>
            <a:ext cx="75597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oboto"/>
                <a:ea typeface="Roboto"/>
                <a:cs typeface="Roboto"/>
                <a:sym typeface="Roboto"/>
              </a:rPr>
              <a:t>Theoretical framework</a:t>
            </a:r>
            <a:endParaRPr>
              <a:latin typeface="Roboto"/>
              <a:ea typeface="Roboto"/>
              <a:cs typeface="Roboto"/>
              <a:sym typeface="Roboto"/>
            </a:endParaRPr>
          </a:p>
        </p:txBody>
      </p:sp>
      <p:sp>
        <p:nvSpPr>
          <p:cNvPr id="178" name="Google Shape;178;p22"/>
          <p:cNvSpPr txBox="1"/>
          <p:nvPr>
            <p:ph idx="1" type="body"/>
          </p:nvPr>
        </p:nvSpPr>
        <p:spPr>
          <a:xfrm>
            <a:off x="1219200" y="1233000"/>
            <a:ext cx="7132800" cy="481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Roboto"/>
                <a:ea typeface="Roboto"/>
                <a:cs typeface="Roboto"/>
                <a:sym typeface="Roboto"/>
              </a:rPr>
              <a:t>For solving generalized planning problems where goals are not observable an </a:t>
            </a:r>
            <a:r>
              <a:rPr lang="en-US" sz="1400" u="sng">
                <a:latin typeface="Roboto"/>
                <a:ea typeface="Roboto"/>
                <a:cs typeface="Roboto"/>
                <a:sym typeface="Roboto"/>
              </a:rPr>
              <a:t>observation abstraction</a:t>
            </a:r>
            <a:r>
              <a:rPr lang="en-US" sz="1400">
                <a:latin typeface="Roboto"/>
                <a:ea typeface="Roboto"/>
                <a:cs typeface="Roboto"/>
                <a:sym typeface="Roboto"/>
              </a:rPr>
              <a:t> Q</a:t>
            </a:r>
            <a:r>
              <a:rPr baseline="30000" lang="en-US" sz="1400">
                <a:latin typeface="Roboto"/>
                <a:ea typeface="Roboto"/>
                <a:cs typeface="Roboto"/>
                <a:sym typeface="Roboto"/>
              </a:rPr>
              <a:t>A</a:t>
            </a:r>
            <a:r>
              <a:rPr lang="en-US" sz="1400">
                <a:latin typeface="Roboto"/>
                <a:ea typeface="Roboto"/>
                <a:cs typeface="Roboto"/>
                <a:sym typeface="Roboto"/>
              </a:rPr>
              <a:t> of </a:t>
            </a:r>
            <a:r>
              <a:rPr b="1" lang="en-US" sz="1400">
                <a:latin typeface="Roboto"/>
                <a:ea typeface="Roboto"/>
                <a:cs typeface="Roboto"/>
                <a:sym typeface="Roboto"/>
              </a:rPr>
              <a:t>Q </a:t>
            </a:r>
            <a:r>
              <a:rPr lang="en-US" sz="1400">
                <a:latin typeface="Roboto"/>
                <a:ea typeface="Roboto"/>
                <a:cs typeface="Roboto"/>
                <a:sym typeface="Roboto"/>
              </a:rPr>
              <a:t>is considered:</a:t>
            </a:r>
            <a:br>
              <a:rPr lang="en-US" sz="1400">
                <a:latin typeface="Roboto"/>
                <a:ea typeface="Roboto"/>
                <a:cs typeface="Roboto"/>
                <a:sym typeface="Roboto"/>
              </a:rPr>
            </a:b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457200" rtl="0" algn="l">
              <a:spcBef>
                <a:spcPts val="36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t/>
            </a:r>
            <a:endParaRPr sz="1400">
              <a:latin typeface="Roboto"/>
              <a:ea typeface="Roboto"/>
              <a:cs typeface="Roboto"/>
              <a:sym typeface="Roboto"/>
            </a:endParaRPr>
          </a:p>
          <a:p>
            <a:pPr indent="0" lvl="0" marL="0" rtl="0" algn="l">
              <a:spcBef>
                <a:spcPts val="0"/>
              </a:spcBef>
              <a:spcAft>
                <a:spcPts val="0"/>
              </a:spcAft>
              <a:buNone/>
            </a:pPr>
            <a:r>
              <a:rPr lang="en-US" sz="1400">
                <a:latin typeface="Roboto"/>
                <a:ea typeface="Roboto"/>
                <a:cs typeface="Roboto"/>
                <a:sym typeface="Roboto"/>
              </a:rPr>
              <a:t>A </a:t>
            </a:r>
            <a:r>
              <a:rPr b="1" lang="en-US" sz="1400">
                <a:latin typeface="Roboto"/>
                <a:ea typeface="Roboto"/>
                <a:cs typeface="Roboto"/>
                <a:sym typeface="Roboto"/>
              </a:rPr>
              <a:t>solution</a:t>
            </a:r>
            <a:r>
              <a:rPr lang="en-US" sz="1400">
                <a:latin typeface="Roboto"/>
                <a:ea typeface="Roboto"/>
                <a:cs typeface="Roboto"/>
                <a:sym typeface="Roboto"/>
              </a:rPr>
              <a:t> to Q</a:t>
            </a:r>
            <a:r>
              <a:rPr baseline="30000" lang="en-US" sz="1400">
                <a:latin typeface="Roboto"/>
                <a:ea typeface="Roboto"/>
                <a:cs typeface="Roboto"/>
                <a:sym typeface="Roboto"/>
              </a:rPr>
              <a:t>A</a:t>
            </a:r>
            <a:r>
              <a:rPr b="1" lang="en-US" sz="1400">
                <a:latin typeface="Roboto"/>
                <a:ea typeface="Roboto"/>
                <a:cs typeface="Roboto"/>
                <a:sym typeface="Roboto"/>
              </a:rPr>
              <a:t> </a:t>
            </a:r>
            <a:r>
              <a:rPr lang="en-US" sz="1400">
                <a:latin typeface="Roboto"/>
                <a:ea typeface="Roboto"/>
                <a:cs typeface="Roboto"/>
                <a:sym typeface="Roboto"/>
              </a:rPr>
              <a:t>is a </a:t>
            </a:r>
            <a:r>
              <a:rPr b="1" lang="en-US" sz="1400">
                <a:latin typeface="Roboto"/>
                <a:ea typeface="Roboto"/>
                <a:cs typeface="Roboto"/>
                <a:sym typeface="Roboto"/>
              </a:rPr>
              <a:t>policy </a:t>
            </a:r>
            <a:r>
              <a:rPr lang="en-US" sz="1400">
                <a:latin typeface="Roboto"/>
                <a:ea typeface="Roboto"/>
                <a:cs typeface="Roboto"/>
                <a:sym typeface="Roboto"/>
              </a:rPr>
              <a:t>such that if the trajectories it induces on </a:t>
            </a:r>
            <a:r>
              <a:rPr b="1" lang="en-US" sz="1400">
                <a:latin typeface="Roboto"/>
                <a:ea typeface="Roboto"/>
                <a:cs typeface="Roboto"/>
                <a:sym typeface="Roboto"/>
              </a:rPr>
              <a:t>Q</a:t>
            </a:r>
            <a:r>
              <a:rPr b="1" baseline="30000" lang="en-US" sz="1400">
                <a:latin typeface="Roboto"/>
                <a:ea typeface="Roboto"/>
                <a:cs typeface="Roboto"/>
                <a:sym typeface="Roboto"/>
              </a:rPr>
              <a:t>O </a:t>
            </a:r>
            <a:r>
              <a:rPr lang="en-US" sz="1400">
                <a:latin typeface="Roboto"/>
                <a:ea typeface="Roboto"/>
                <a:cs typeface="Roboto"/>
                <a:sym typeface="Roboto"/>
              </a:rPr>
              <a:t>that satisfy </a:t>
            </a:r>
            <a:r>
              <a:rPr b="1" lang="en-US" sz="1400">
                <a:latin typeface="Roboto"/>
                <a:ea typeface="Roboto"/>
                <a:cs typeface="Roboto"/>
                <a:sym typeface="Roboto"/>
              </a:rPr>
              <a:t>Γ</a:t>
            </a:r>
            <a:r>
              <a:rPr b="1" baseline="-25000" lang="en-US" sz="1400">
                <a:latin typeface="Roboto"/>
                <a:ea typeface="Roboto"/>
                <a:cs typeface="Roboto"/>
                <a:sym typeface="Roboto"/>
              </a:rPr>
              <a:t>F</a:t>
            </a:r>
            <a:r>
              <a:rPr lang="en-US" sz="1400">
                <a:latin typeface="Roboto"/>
                <a:ea typeface="Roboto"/>
                <a:cs typeface="Roboto"/>
                <a:sym typeface="Roboto"/>
              </a:rPr>
              <a:t> also satisfy </a:t>
            </a:r>
            <a:r>
              <a:rPr b="1" lang="en-US" sz="1400">
                <a:latin typeface="Roboto"/>
                <a:ea typeface="Roboto"/>
                <a:cs typeface="Roboto"/>
                <a:sym typeface="Roboto"/>
              </a:rPr>
              <a:t>Γ</a:t>
            </a:r>
            <a:r>
              <a:rPr b="1" baseline="-25000" lang="en-US" sz="1400">
                <a:latin typeface="Roboto"/>
                <a:ea typeface="Roboto"/>
                <a:cs typeface="Roboto"/>
                <a:sym typeface="Roboto"/>
              </a:rPr>
              <a:t>G</a:t>
            </a:r>
            <a:endParaRPr b="1" baseline="-25000" sz="1400">
              <a:latin typeface="Roboto"/>
              <a:ea typeface="Roboto"/>
              <a:cs typeface="Roboto"/>
              <a:sym typeface="Roboto"/>
            </a:endParaRPr>
          </a:p>
          <a:p>
            <a:pPr indent="0" lvl="0" marL="0" rtl="0" algn="l">
              <a:spcBef>
                <a:spcPts val="0"/>
              </a:spcBef>
              <a:spcAft>
                <a:spcPts val="0"/>
              </a:spcAft>
              <a:buNone/>
            </a:pPr>
            <a:r>
              <a:t/>
            </a:r>
            <a:endParaRPr b="1" baseline="-25000" sz="1400">
              <a:latin typeface="Roboto"/>
              <a:ea typeface="Roboto"/>
              <a:cs typeface="Roboto"/>
              <a:sym typeface="Roboto"/>
            </a:endParaRPr>
          </a:p>
          <a:p>
            <a:pPr indent="0" lvl="0" marL="0" rtl="0" algn="l">
              <a:spcBef>
                <a:spcPts val="0"/>
              </a:spcBef>
              <a:spcAft>
                <a:spcPts val="0"/>
              </a:spcAft>
              <a:buNone/>
            </a:pPr>
            <a:r>
              <a:rPr b="1" lang="en-US" sz="1400">
                <a:latin typeface="Roboto"/>
                <a:ea typeface="Roboto"/>
                <a:cs typeface="Roboto"/>
                <a:sym typeface="Roboto"/>
              </a:rPr>
              <a:t>Th. </a:t>
            </a:r>
            <a:r>
              <a:rPr i="1" lang="en-US" sz="1400">
                <a:latin typeface="Roboto"/>
                <a:ea typeface="Roboto"/>
                <a:cs typeface="Roboto"/>
                <a:sym typeface="Roboto"/>
              </a:rPr>
              <a:t>If a policy solves a sound observation abstraction Q</a:t>
            </a:r>
            <a:r>
              <a:rPr baseline="30000" i="1" lang="en-US" sz="1400">
                <a:latin typeface="Roboto"/>
                <a:ea typeface="Roboto"/>
                <a:cs typeface="Roboto"/>
                <a:sym typeface="Roboto"/>
              </a:rPr>
              <a:t>A</a:t>
            </a:r>
            <a:r>
              <a:rPr i="1" lang="en-US" sz="1400">
                <a:latin typeface="Roboto"/>
                <a:ea typeface="Roboto"/>
                <a:cs typeface="Roboto"/>
                <a:sym typeface="Roboto"/>
              </a:rPr>
              <a:t> of </a:t>
            </a:r>
            <a:r>
              <a:rPr b="1" i="1" lang="en-US" sz="1400">
                <a:latin typeface="Roboto"/>
                <a:ea typeface="Roboto"/>
                <a:cs typeface="Roboto"/>
                <a:sym typeface="Roboto"/>
              </a:rPr>
              <a:t>Q</a:t>
            </a:r>
            <a:r>
              <a:rPr i="1" lang="en-US" sz="1400">
                <a:latin typeface="Roboto"/>
                <a:ea typeface="Roboto"/>
                <a:cs typeface="Roboto"/>
                <a:sym typeface="Roboto"/>
              </a:rPr>
              <a:t> then the policy solves </a:t>
            </a:r>
            <a:r>
              <a:rPr b="1" i="1" lang="en-US" sz="1400">
                <a:latin typeface="Roboto"/>
                <a:ea typeface="Roboto"/>
                <a:cs typeface="Roboto"/>
                <a:sym typeface="Roboto"/>
              </a:rPr>
              <a:t>Q</a:t>
            </a:r>
            <a:endParaRPr b="1" i="1" sz="1400">
              <a:latin typeface="Roboto"/>
              <a:ea typeface="Roboto"/>
              <a:cs typeface="Roboto"/>
              <a:sym typeface="Roboto"/>
            </a:endParaRPr>
          </a:p>
        </p:txBody>
      </p:sp>
      <p:sp>
        <p:nvSpPr>
          <p:cNvPr id="179" name="Google Shape;179;p22"/>
          <p:cNvSpPr txBox="1"/>
          <p:nvPr/>
        </p:nvSpPr>
        <p:spPr>
          <a:xfrm>
            <a:off x="3804300" y="1834925"/>
            <a:ext cx="17790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Q</a:t>
            </a:r>
            <a:r>
              <a:rPr baseline="30000" lang="en-US">
                <a:latin typeface="Roboto"/>
                <a:ea typeface="Roboto"/>
                <a:cs typeface="Roboto"/>
                <a:sym typeface="Roboto"/>
              </a:rPr>
              <a:t>A</a:t>
            </a:r>
            <a:r>
              <a:rPr lang="en-US"/>
              <a:t> = </a:t>
            </a:r>
            <a:r>
              <a:rPr lang="en-US">
                <a:latin typeface="Roboto"/>
                <a:ea typeface="Roboto"/>
                <a:cs typeface="Roboto"/>
                <a:sym typeface="Roboto"/>
              </a:rPr>
              <a:t>〈 </a:t>
            </a:r>
            <a:r>
              <a:rPr b="1" i="1" lang="en-US">
                <a:latin typeface="Roboto"/>
                <a:ea typeface="Roboto"/>
                <a:cs typeface="Roboto"/>
                <a:sym typeface="Roboto"/>
              </a:rPr>
              <a:t>Q</a:t>
            </a:r>
            <a:r>
              <a:rPr b="1" baseline="30000" i="1" lang="en-US">
                <a:latin typeface="Roboto"/>
                <a:ea typeface="Roboto"/>
                <a:cs typeface="Roboto"/>
                <a:sym typeface="Roboto"/>
              </a:rPr>
              <a:t>O</a:t>
            </a:r>
            <a:r>
              <a:rPr b="1" i="1" lang="en-US">
                <a:latin typeface="Roboto"/>
                <a:ea typeface="Roboto"/>
                <a:cs typeface="Roboto"/>
                <a:sym typeface="Roboto"/>
              </a:rPr>
              <a:t>, Γ</a:t>
            </a:r>
            <a:r>
              <a:rPr b="1" baseline="-25000" i="1" lang="en-US">
                <a:latin typeface="Roboto"/>
                <a:ea typeface="Roboto"/>
                <a:cs typeface="Roboto"/>
                <a:sym typeface="Roboto"/>
              </a:rPr>
              <a:t>F </a:t>
            </a:r>
            <a:r>
              <a:rPr b="1" i="1" lang="en-US">
                <a:latin typeface="Roboto"/>
                <a:ea typeface="Roboto"/>
                <a:cs typeface="Roboto"/>
                <a:sym typeface="Roboto"/>
              </a:rPr>
              <a:t>, Γ</a:t>
            </a:r>
            <a:r>
              <a:rPr b="1" baseline="-25000" i="1" lang="en-US">
                <a:latin typeface="Roboto"/>
                <a:ea typeface="Roboto"/>
                <a:cs typeface="Roboto"/>
                <a:sym typeface="Roboto"/>
              </a:rPr>
              <a:t>G</a:t>
            </a:r>
            <a:r>
              <a:rPr b="1" i="1" lang="en-US">
                <a:latin typeface="Roboto"/>
                <a:ea typeface="Roboto"/>
                <a:cs typeface="Roboto"/>
                <a:sym typeface="Roboto"/>
              </a:rPr>
              <a:t> </a:t>
            </a:r>
            <a:r>
              <a:rPr lang="en-US">
                <a:latin typeface="Roboto"/>
                <a:ea typeface="Roboto"/>
                <a:cs typeface="Roboto"/>
                <a:sym typeface="Roboto"/>
              </a:rPr>
              <a:t>〉</a:t>
            </a:r>
            <a:endParaRPr/>
          </a:p>
        </p:txBody>
      </p:sp>
      <p:cxnSp>
        <p:nvCxnSpPr>
          <p:cNvPr id="180" name="Google Shape;180;p22"/>
          <p:cNvCxnSpPr/>
          <p:nvPr/>
        </p:nvCxnSpPr>
        <p:spPr>
          <a:xfrm flipH="1">
            <a:off x="1219200" y="2515950"/>
            <a:ext cx="2090700" cy="78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2"/>
          <p:cNvCxnSpPr/>
          <p:nvPr/>
        </p:nvCxnSpPr>
        <p:spPr>
          <a:xfrm flipH="1">
            <a:off x="3492600" y="2515950"/>
            <a:ext cx="2090700" cy="78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2"/>
          <p:cNvCxnSpPr/>
          <p:nvPr/>
        </p:nvCxnSpPr>
        <p:spPr>
          <a:xfrm flipH="1">
            <a:off x="5735700" y="2515950"/>
            <a:ext cx="2090700" cy="78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22"/>
          <p:cNvSpPr txBox="1"/>
          <p:nvPr/>
        </p:nvSpPr>
        <p:spPr>
          <a:xfrm>
            <a:off x="1204425" y="2130900"/>
            <a:ext cx="502500" cy="1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a:latin typeface="Roboto"/>
                <a:ea typeface="Roboto"/>
                <a:cs typeface="Roboto"/>
                <a:sym typeface="Roboto"/>
              </a:rPr>
              <a:t>Q</a:t>
            </a:r>
            <a:r>
              <a:rPr b="1" baseline="30000" i="1" lang="en-US">
                <a:latin typeface="Roboto"/>
                <a:ea typeface="Roboto"/>
                <a:cs typeface="Roboto"/>
                <a:sym typeface="Roboto"/>
              </a:rPr>
              <a:t>O</a:t>
            </a:r>
            <a:endParaRPr/>
          </a:p>
        </p:txBody>
      </p:sp>
      <p:sp>
        <p:nvSpPr>
          <p:cNvPr id="184" name="Google Shape;184;p22"/>
          <p:cNvSpPr txBox="1"/>
          <p:nvPr/>
        </p:nvSpPr>
        <p:spPr>
          <a:xfrm>
            <a:off x="3490425" y="2130900"/>
            <a:ext cx="502500" cy="1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a:latin typeface="Roboto"/>
                <a:ea typeface="Roboto"/>
                <a:cs typeface="Roboto"/>
                <a:sym typeface="Roboto"/>
              </a:rPr>
              <a:t>Γ</a:t>
            </a:r>
            <a:r>
              <a:rPr b="1" baseline="-25000" i="1" lang="en-US">
                <a:latin typeface="Roboto"/>
                <a:ea typeface="Roboto"/>
                <a:cs typeface="Roboto"/>
                <a:sym typeface="Roboto"/>
              </a:rPr>
              <a:t>F</a:t>
            </a:r>
            <a:endParaRPr/>
          </a:p>
        </p:txBody>
      </p:sp>
      <p:sp>
        <p:nvSpPr>
          <p:cNvPr id="185" name="Google Shape;185;p22"/>
          <p:cNvSpPr txBox="1"/>
          <p:nvPr/>
        </p:nvSpPr>
        <p:spPr>
          <a:xfrm>
            <a:off x="5700225" y="2130900"/>
            <a:ext cx="502500" cy="1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a:latin typeface="Roboto"/>
                <a:ea typeface="Roboto"/>
                <a:cs typeface="Roboto"/>
                <a:sym typeface="Roboto"/>
              </a:rPr>
              <a:t>Γ</a:t>
            </a:r>
            <a:r>
              <a:rPr b="1" baseline="-25000" i="1" lang="en-US">
                <a:latin typeface="Roboto"/>
                <a:ea typeface="Roboto"/>
                <a:cs typeface="Roboto"/>
                <a:sym typeface="Roboto"/>
              </a:rPr>
              <a:t>G</a:t>
            </a:r>
            <a:endParaRPr/>
          </a:p>
        </p:txBody>
      </p:sp>
      <p:sp>
        <p:nvSpPr>
          <p:cNvPr id="186" name="Google Shape;186;p22"/>
          <p:cNvSpPr txBox="1"/>
          <p:nvPr/>
        </p:nvSpPr>
        <p:spPr>
          <a:xfrm>
            <a:off x="1330650" y="2564750"/>
            <a:ext cx="19050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latin typeface="Roboto"/>
                <a:ea typeface="Roboto"/>
                <a:cs typeface="Roboto"/>
                <a:sym typeface="Roboto"/>
              </a:rPr>
              <a:t>Observation projection </a:t>
            </a:r>
            <a:r>
              <a:rPr lang="en-US" sz="1200">
                <a:latin typeface="Roboto"/>
                <a:ea typeface="Roboto"/>
                <a:cs typeface="Roboto"/>
                <a:sym typeface="Roboto"/>
              </a:rPr>
              <a:t>that captures the possible transitions among observations over the instances P in </a:t>
            </a:r>
            <a:r>
              <a:rPr b="1" lang="en-US" sz="1200">
                <a:latin typeface="Roboto"/>
                <a:ea typeface="Roboto"/>
                <a:cs typeface="Roboto"/>
                <a:sym typeface="Roboto"/>
              </a:rPr>
              <a:t>Q</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lang="en-US" sz="1200">
                <a:highlight>
                  <a:srgbClr val="FFE599"/>
                </a:highlight>
                <a:latin typeface="Roboto"/>
                <a:ea typeface="Roboto"/>
                <a:cs typeface="Roboto"/>
                <a:sym typeface="Roboto"/>
              </a:rPr>
              <a:t>It is a fully observable non-deterministic domain over Act and </a:t>
            </a:r>
            <a:r>
              <a:rPr lang="en-US">
                <a:highlight>
                  <a:srgbClr val="FFE599"/>
                </a:highlight>
                <a:latin typeface="Roboto"/>
                <a:ea typeface="Roboto"/>
                <a:cs typeface="Roboto"/>
                <a:sym typeface="Roboto"/>
              </a:rPr>
              <a:t>Ω</a:t>
            </a:r>
            <a:r>
              <a:rPr b="1" lang="en-US">
                <a:latin typeface="Roboto"/>
                <a:ea typeface="Roboto"/>
                <a:cs typeface="Roboto"/>
                <a:sym typeface="Roboto"/>
              </a:rPr>
              <a:t> </a:t>
            </a:r>
            <a:r>
              <a:rPr lang="en-US" sz="1100">
                <a:latin typeface="Roboto"/>
                <a:ea typeface="Roboto"/>
                <a:cs typeface="Roboto"/>
                <a:sym typeface="Roboto"/>
              </a:rPr>
              <a:t>(common among the instances P in </a:t>
            </a:r>
            <a:r>
              <a:rPr b="1" lang="en-US" sz="1100">
                <a:latin typeface="Roboto"/>
                <a:ea typeface="Roboto"/>
                <a:cs typeface="Roboto"/>
                <a:sym typeface="Roboto"/>
              </a:rPr>
              <a:t>Q</a:t>
            </a:r>
            <a:r>
              <a:rPr lang="en-US" sz="1100">
                <a:latin typeface="Roboto"/>
                <a:ea typeface="Roboto"/>
                <a:cs typeface="Roboto"/>
                <a:sym typeface="Roboto"/>
              </a:rPr>
              <a:t>)</a:t>
            </a:r>
            <a:endParaRPr sz="1100">
              <a:latin typeface="Roboto"/>
              <a:ea typeface="Roboto"/>
              <a:cs typeface="Roboto"/>
              <a:sym typeface="Roboto"/>
            </a:endParaRPr>
          </a:p>
        </p:txBody>
      </p:sp>
      <p:sp>
        <p:nvSpPr>
          <p:cNvPr id="187" name="Google Shape;187;p22"/>
          <p:cNvSpPr txBox="1"/>
          <p:nvPr/>
        </p:nvSpPr>
        <p:spPr>
          <a:xfrm>
            <a:off x="5826450" y="2564750"/>
            <a:ext cx="1905000" cy="1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latin typeface="Roboto"/>
                <a:ea typeface="Roboto"/>
                <a:cs typeface="Roboto"/>
                <a:sym typeface="Roboto"/>
              </a:rPr>
              <a:t>Goals</a:t>
            </a:r>
            <a:r>
              <a:rPr lang="en-US" sz="1200">
                <a:latin typeface="Roboto"/>
                <a:ea typeface="Roboto"/>
                <a:cs typeface="Roboto"/>
                <a:sym typeface="Roboto"/>
              </a:rPr>
              <a:t> are expressed through constraints on o.a.-trajectories that ensure that the s.a.-trajectories in the instances are goal reaching</a:t>
            </a:r>
            <a:endParaRPr b="1" sz="12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188" name="Google Shape;188;p22"/>
          <p:cNvSpPr txBox="1"/>
          <p:nvPr/>
        </p:nvSpPr>
        <p:spPr>
          <a:xfrm>
            <a:off x="3616650" y="2564750"/>
            <a:ext cx="1905000" cy="16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latin typeface="Roboto"/>
                <a:ea typeface="Roboto"/>
                <a:cs typeface="Roboto"/>
                <a:sym typeface="Roboto"/>
              </a:rPr>
              <a:t>Fairness constraints</a:t>
            </a:r>
            <a:r>
              <a:rPr lang="en-US" sz="1200">
                <a:latin typeface="Roboto"/>
                <a:ea typeface="Roboto"/>
                <a:cs typeface="Roboto"/>
                <a:sym typeface="Roboto"/>
              </a:rPr>
              <a:t> encodes information in the instances P typically about fairness of effects of non-deterministic actions when applied infinitely often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 </a:t>
            </a:r>
            <a:endParaRPr b="1" sz="12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
        <p:nvSpPr>
          <p:cNvPr id="189" name="Google Shape;189;p22"/>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190" name="Google Shape;190;p22"/>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197" name="Google Shape;197;p23"/>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198" name="Google Shape;198;p23"/>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199" name="Google Shape;199;p23"/>
          <p:cNvSpPr txBox="1"/>
          <p:nvPr>
            <p:ph type="title"/>
          </p:nvPr>
        </p:nvSpPr>
        <p:spPr>
          <a:xfrm>
            <a:off x="1116012" y="4095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22433"/>
              </a:buClr>
              <a:buSzPts val="2400"/>
              <a:buFont typeface="Arial"/>
              <a:buNone/>
            </a:pPr>
            <a:r>
              <a:rPr lang="en-US">
                <a:latin typeface="Roboto"/>
                <a:ea typeface="Roboto"/>
                <a:cs typeface="Roboto"/>
                <a:sym typeface="Roboto"/>
              </a:rPr>
              <a:t>Quick Recap on LTL</a:t>
            </a:r>
            <a:endParaRPr>
              <a:latin typeface="Roboto"/>
              <a:ea typeface="Roboto"/>
              <a:cs typeface="Roboto"/>
              <a:sym typeface="Roboto"/>
            </a:endParaRPr>
          </a:p>
        </p:txBody>
      </p:sp>
      <p:sp>
        <p:nvSpPr>
          <p:cNvPr id="200" name="Google Shape;200;p23"/>
          <p:cNvSpPr txBox="1"/>
          <p:nvPr>
            <p:ph idx="1" type="body"/>
          </p:nvPr>
        </p:nvSpPr>
        <p:spPr>
          <a:xfrm>
            <a:off x="1148575" y="1047750"/>
            <a:ext cx="7170300" cy="476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400">
                <a:latin typeface="Roboto"/>
                <a:ea typeface="Roboto"/>
                <a:cs typeface="Roboto"/>
                <a:sym typeface="Roboto"/>
              </a:rPr>
              <a:t>Temporal </a:t>
            </a:r>
            <a:r>
              <a:rPr lang="en-US" sz="1400">
                <a:latin typeface="Roboto"/>
                <a:ea typeface="Roboto"/>
                <a:cs typeface="Roboto"/>
                <a:sym typeface="Roboto"/>
              </a:rPr>
              <a:t>constraints: encode properties that hold over the whole sequence of states in a solution plan.</a:t>
            </a:r>
            <a:endParaRPr sz="1400">
              <a:latin typeface="Roboto"/>
              <a:ea typeface="Roboto"/>
              <a:cs typeface="Roboto"/>
              <a:sym typeface="Roboto"/>
            </a:endParaRPr>
          </a:p>
          <a:p>
            <a:pPr indent="0" lvl="0" marL="0" rtl="0" algn="l">
              <a:spcBef>
                <a:spcPts val="0"/>
              </a:spcBef>
              <a:spcAft>
                <a:spcPts val="0"/>
              </a:spcAft>
              <a:buNone/>
            </a:pPr>
            <a:r>
              <a:rPr lang="en-US" sz="1400">
                <a:latin typeface="Roboto"/>
                <a:ea typeface="Roboto"/>
                <a:cs typeface="Roboto"/>
                <a:sym typeface="Roboto"/>
              </a:rPr>
              <a:t>LTL: used to describe temporal relationships between states on a trajectory (sequence of states).</a:t>
            </a:r>
            <a:endParaRPr sz="1400">
              <a:latin typeface="Roboto"/>
              <a:ea typeface="Roboto"/>
              <a:cs typeface="Roboto"/>
              <a:sym typeface="Roboto"/>
            </a:endParaRPr>
          </a:p>
          <a:p>
            <a:pPr indent="0" lvl="0" marL="0" rtl="0" algn="l">
              <a:spcBef>
                <a:spcPts val="0"/>
              </a:spcBef>
              <a:spcAft>
                <a:spcPts val="0"/>
              </a:spcAft>
              <a:buNone/>
            </a:pPr>
            <a:r>
              <a:rPr lang="en-US" sz="1400">
                <a:latin typeface="Roboto"/>
                <a:ea typeface="Roboto"/>
                <a:cs typeface="Roboto"/>
                <a:sym typeface="Roboto"/>
              </a:rPr>
              <a:t>Given a set of atomic propositions </a:t>
            </a:r>
            <a:r>
              <a:rPr i="1" lang="en-US" sz="1400">
                <a:latin typeface="Roboto"/>
                <a:ea typeface="Roboto"/>
                <a:cs typeface="Roboto"/>
                <a:sym typeface="Roboto"/>
              </a:rPr>
              <a:t>P</a:t>
            </a:r>
            <a:r>
              <a:rPr lang="en-US" sz="1400">
                <a:latin typeface="Roboto"/>
                <a:ea typeface="Roboto"/>
                <a:cs typeface="Roboto"/>
                <a:sym typeface="Roboto"/>
              </a:rPr>
              <a:t>, the </a:t>
            </a:r>
            <a:r>
              <a:rPr b="1" lang="en-US" sz="1400">
                <a:latin typeface="Roboto"/>
                <a:ea typeface="Roboto"/>
                <a:cs typeface="Roboto"/>
                <a:sym typeface="Roboto"/>
              </a:rPr>
              <a:t>grammar </a:t>
            </a:r>
            <a:r>
              <a:rPr lang="en-US" sz="1400">
                <a:latin typeface="Roboto"/>
                <a:ea typeface="Roboto"/>
                <a:cs typeface="Roboto"/>
                <a:sym typeface="Roboto"/>
              </a:rPr>
              <a:t>for LTL is the following:</a:t>
            </a:r>
            <a:endParaRPr sz="1400">
              <a:latin typeface="Roboto"/>
              <a:ea typeface="Roboto"/>
              <a:cs typeface="Roboto"/>
              <a:sym typeface="Roboto"/>
            </a:endParaRPr>
          </a:p>
          <a:p>
            <a:pPr indent="0" lvl="0" marL="0" rtl="0" algn="l">
              <a:spcBef>
                <a:spcPts val="440"/>
              </a:spcBef>
              <a:spcAft>
                <a:spcPts val="0"/>
              </a:spcAft>
              <a:buNone/>
            </a:pPr>
            <a:r>
              <a:t/>
            </a:r>
            <a:endParaRPr sz="1400">
              <a:latin typeface="Times"/>
              <a:ea typeface="Times"/>
              <a:cs typeface="Times"/>
              <a:sym typeface="Times"/>
            </a:endParaRPr>
          </a:p>
          <a:p>
            <a:pPr indent="0" lvl="0" marL="457200" rtl="0" algn="l">
              <a:spcBef>
                <a:spcPts val="440"/>
              </a:spcBef>
              <a:spcAft>
                <a:spcPts val="0"/>
              </a:spcAft>
              <a:buNone/>
            </a:pPr>
            <a:r>
              <a:rPr lang="en-US" sz="1800">
                <a:latin typeface="Times"/>
                <a:ea typeface="Times"/>
                <a:cs typeface="Times"/>
                <a:sym typeface="Times"/>
              </a:rPr>
              <a:t>		 	</a:t>
            </a:r>
            <a:r>
              <a:rPr lang="en-US" sz="1600">
                <a:latin typeface="Roboto"/>
                <a:ea typeface="Roboto"/>
                <a:cs typeface="Roboto"/>
                <a:sym typeface="Roboto"/>
              </a:rPr>
              <a:t>φ</a:t>
            </a:r>
            <a:r>
              <a:rPr lang="en-US" sz="1800">
                <a:latin typeface="Times"/>
                <a:ea typeface="Times"/>
                <a:cs typeface="Times"/>
                <a:sym typeface="Times"/>
              </a:rPr>
              <a:t>::= p | ¬</a:t>
            </a:r>
            <a:r>
              <a:rPr lang="en-US" sz="1600">
                <a:latin typeface="Roboto"/>
                <a:ea typeface="Roboto"/>
                <a:cs typeface="Roboto"/>
                <a:sym typeface="Roboto"/>
              </a:rPr>
              <a:t>φ</a:t>
            </a:r>
            <a:r>
              <a:rPr lang="en-US" sz="1800">
                <a:latin typeface="Times"/>
                <a:ea typeface="Times"/>
                <a:cs typeface="Times"/>
                <a:sym typeface="Times"/>
              </a:rPr>
              <a:t> | 𝜓 ∧ </a:t>
            </a:r>
            <a:r>
              <a:rPr lang="en-US" sz="1600">
                <a:latin typeface="Roboto"/>
                <a:ea typeface="Roboto"/>
                <a:cs typeface="Roboto"/>
                <a:sym typeface="Roboto"/>
              </a:rPr>
              <a:t>φ</a:t>
            </a:r>
            <a:r>
              <a:rPr lang="en-US" sz="1800">
                <a:latin typeface="Times"/>
                <a:ea typeface="Times"/>
                <a:cs typeface="Times"/>
                <a:sym typeface="Times"/>
              </a:rPr>
              <a:t> | ౦</a:t>
            </a:r>
            <a:r>
              <a:rPr lang="en-US" sz="1600">
                <a:latin typeface="Roboto"/>
                <a:ea typeface="Roboto"/>
                <a:cs typeface="Roboto"/>
                <a:sym typeface="Roboto"/>
              </a:rPr>
              <a:t>φ</a:t>
            </a:r>
            <a:r>
              <a:rPr lang="en-US" sz="1800">
                <a:latin typeface="Times"/>
                <a:ea typeface="Times"/>
                <a:cs typeface="Times"/>
                <a:sym typeface="Times"/>
              </a:rPr>
              <a:t> | 𝜓</a:t>
            </a:r>
            <a:r>
              <a:rPr i="1" lang="en-US" sz="1800">
                <a:latin typeface="Times"/>
                <a:ea typeface="Times"/>
                <a:cs typeface="Times"/>
                <a:sym typeface="Times"/>
              </a:rPr>
              <a:t>U</a:t>
            </a:r>
            <a:r>
              <a:rPr lang="en-US" sz="1600">
                <a:latin typeface="Roboto"/>
                <a:ea typeface="Roboto"/>
                <a:cs typeface="Roboto"/>
                <a:sym typeface="Roboto"/>
              </a:rPr>
              <a:t>φ</a:t>
            </a:r>
            <a:endParaRPr sz="1400">
              <a:latin typeface="Times"/>
              <a:ea typeface="Times"/>
              <a:cs typeface="Times"/>
              <a:sym typeface="Times"/>
            </a:endParaRPr>
          </a:p>
          <a:p>
            <a:pPr indent="0" lvl="0" marL="457200" rtl="0" algn="l">
              <a:spcBef>
                <a:spcPts val="440"/>
              </a:spcBef>
              <a:spcAft>
                <a:spcPts val="0"/>
              </a:spcAft>
              <a:buNone/>
            </a:pPr>
            <a:r>
              <a:t/>
            </a:r>
            <a:endParaRPr sz="1400">
              <a:latin typeface="Times"/>
              <a:ea typeface="Times"/>
              <a:cs typeface="Times"/>
              <a:sym typeface="Times"/>
            </a:endParaRPr>
          </a:p>
          <a:p>
            <a:pPr indent="-317500" lvl="0" marL="457200" rtl="0" algn="l">
              <a:spcBef>
                <a:spcPts val="440"/>
              </a:spcBef>
              <a:spcAft>
                <a:spcPts val="0"/>
              </a:spcAft>
              <a:buSzPts val="1400"/>
              <a:buFont typeface="Roboto"/>
              <a:buChar char="•"/>
            </a:pPr>
            <a:r>
              <a:rPr lang="en-US" sz="1400">
                <a:latin typeface="Roboto"/>
                <a:ea typeface="Roboto"/>
                <a:cs typeface="Roboto"/>
                <a:sym typeface="Roboto"/>
              </a:rPr>
              <a:t>p ∈ </a:t>
            </a:r>
            <a:r>
              <a:rPr i="1" lang="en-US" sz="1400">
                <a:latin typeface="Roboto"/>
                <a:ea typeface="Roboto"/>
                <a:cs typeface="Roboto"/>
                <a:sym typeface="Roboto"/>
              </a:rPr>
              <a:t>P</a:t>
            </a:r>
            <a:endParaRPr i="1"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US" sz="1400">
                <a:latin typeface="Roboto"/>
                <a:ea typeface="Roboto"/>
                <a:cs typeface="Roboto"/>
                <a:sym typeface="Roboto"/>
              </a:rPr>
              <a:t>¬ and ∧ are logical negation and conjunction </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US" sz="1400">
                <a:latin typeface="Roboto"/>
                <a:ea typeface="Roboto"/>
                <a:cs typeface="Roboto"/>
                <a:sym typeface="Roboto"/>
              </a:rPr>
              <a:t>౦φ means that Φ will hold in the next state</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US" sz="1400">
                <a:latin typeface="Roboto"/>
                <a:ea typeface="Roboto"/>
                <a:cs typeface="Roboto"/>
                <a:sym typeface="Roboto"/>
              </a:rPr>
              <a:t>𝜓</a:t>
            </a:r>
            <a:r>
              <a:rPr i="1" lang="en-US" sz="1400">
                <a:latin typeface="Roboto"/>
                <a:ea typeface="Roboto"/>
                <a:cs typeface="Roboto"/>
                <a:sym typeface="Roboto"/>
              </a:rPr>
              <a:t>U</a:t>
            </a:r>
            <a:r>
              <a:rPr lang="en-US" sz="1400">
                <a:latin typeface="Roboto"/>
                <a:ea typeface="Roboto"/>
                <a:cs typeface="Roboto"/>
                <a:sym typeface="Roboto"/>
              </a:rPr>
              <a:t>φ means that 𝜓 will hold until Φ becomes true</a:t>
            </a:r>
            <a:endParaRPr sz="1400">
              <a:latin typeface="Roboto"/>
              <a:ea typeface="Roboto"/>
              <a:cs typeface="Roboto"/>
              <a:sym typeface="Roboto"/>
            </a:endParaRPr>
          </a:p>
          <a:p>
            <a:pPr indent="0" lvl="0" marL="0" rtl="0" algn="l">
              <a:spcBef>
                <a:spcPts val="440"/>
              </a:spcBef>
              <a:spcAft>
                <a:spcPts val="0"/>
              </a:spcAft>
              <a:buNone/>
            </a:pPr>
            <a:r>
              <a:t/>
            </a:r>
            <a:endParaRPr sz="1400">
              <a:latin typeface="Times"/>
              <a:ea typeface="Times"/>
              <a:cs typeface="Times"/>
              <a:sym typeface="Times"/>
            </a:endParaRPr>
          </a:p>
          <a:p>
            <a:pPr indent="0" lvl="0" marL="0" rtl="0" algn="l">
              <a:spcBef>
                <a:spcPts val="440"/>
              </a:spcBef>
              <a:spcAft>
                <a:spcPts val="0"/>
              </a:spcAft>
              <a:buNone/>
            </a:pPr>
            <a:r>
              <a:t/>
            </a:r>
            <a:endParaRPr sz="1400">
              <a:latin typeface="Times"/>
              <a:ea typeface="Times"/>
              <a:cs typeface="Times"/>
              <a:sym typeface="Times"/>
            </a:endParaRPr>
          </a:p>
          <a:p>
            <a:pPr indent="0" lvl="0" marL="0" rtl="0" algn="l">
              <a:spcBef>
                <a:spcPts val="440"/>
              </a:spcBef>
              <a:spcAft>
                <a:spcPts val="0"/>
              </a:spcAft>
              <a:buNone/>
            </a:pPr>
            <a:r>
              <a:rPr lang="en-US" sz="1400">
                <a:latin typeface="Roboto"/>
                <a:ea typeface="Roboto"/>
                <a:cs typeface="Roboto"/>
                <a:sym typeface="Roboto"/>
              </a:rPr>
              <a:t>examples:</a:t>
            </a:r>
            <a:endParaRPr sz="1400">
              <a:latin typeface="Roboto"/>
              <a:ea typeface="Roboto"/>
              <a:cs typeface="Roboto"/>
              <a:sym typeface="Roboto"/>
            </a:endParaRPr>
          </a:p>
          <a:p>
            <a:pPr indent="-342900" lvl="0" marL="457200" rtl="0" algn="l">
              <a:spcBef>
                <a:spcPts val="0"/>
              </a:spcBef>
              <a:spcAft>
                <a:spcPts val="0"/>
              </a:spcAft>
              <a:buSzPts val="1800"/>
              <a:buFont typeface="Roboto"/>
              <a:buChar char="•"/>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(r → ¬end) - at every instant in time if end is true now, then i cannot do action r</a:t>
            </a:r>
            <a:endParaRPr sz="1400">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US" sz="1400">
                <a:latin typeface="Roboto"/>
                <a:ea typeface="Roboto"/>
                <a:cs typeface="Roboto"/>
                <a:sym typeface="Roboto"/>
              </a:rPr>
              <a:t> </a:t>
            </a:r>
            <a:r>
              <a:rPr lang="en-US" sz="1400">
                <a:solidFill>
                  <a:srgbClr val="212121"/>
                </a:solidFill>
                <a:latin typeface="Roboto"/>
                <a:ea typeface="Roboto"/>
                <a:cs typeface="Roboto"/>
                <a:sym typeface="Roboto"/>
              </a:rPr>
              <a:t>◻️</a:t>
            </a:r>
            <a:r>
              <a:rPr lang="en-US" sz="1400">
                <a:latin typeface="Roboto"/>
                <a:ea typeface="Roboto"/>
                <a:cs typeface="Roboto"/>
                <a:sym typeface="Roboto"/>
              </a:rPr>
              <a:t>(s → ౦s ) - it is always the case that if s is true now then next time s will be true</a:t>
            </a:r>
            <a:endParaRPr sz="1400">
              <a:latin typeface="Roboto"/>
              <a:ea typeface="Roboto"/>
              <a:cs typeface="Roboto"/>
              <a:sym typeface="Roboto"/>
            </a:endParaRPr>
          </a:p>
          <a:p>
            <a:pPr indent="0" lvl="0" marL="0" rtl="0" algn="l">
              <a:spcBef>
                <a:spcPts val="440"/>
              </a:spcBef>
              <a:spcAft>
                <a:spcPts val="0"/>
              </a:spcAft>
              <a:buNone/>
            </a:pPr>
            <a:r>
              <a:t/>
            </a:r>
            <a:endParaRPr sz="1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lang="en-US" sz="1100">
                <a:solidFill>
                  <a:schemeClr val="lt1"/>
                </a:solidFill>
              </a:rPr>
              <a:t>31</a:t>
            </a:r>
            <a:r>
              <a:rPr b="0" i="0" lang="en-US" sz="1100" u="none">
                <a:solidFill>
                  <a:schemeClr val="lt1"/>
                </a:solidFill>
                <a:latin typeface="Arial"/>
                <a:ea typeface="Arial"/>
                <a:cs typeface="Arial"/>
                <a:sym typeface="Arial"/>
              </a:rPr>
              <a:t>/05/2019</a:t>
            </a:r>
            <a:endParaRPr/>
          </a:p>
        </p:txBody>
      </p:sp>
      <p:sp>
        <p:nvSpPr>
          <p:cNvPr id="207" name="Google Shape;207;p24"/>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en-US" sz="1100">
                <a:solidFill>
                  <a:schemeClr val="lt1"/>
                </a:solidFill>
              </a:rPr>
              <a:t>Edoardo Cicero, Daniele Giunta, Luca Pierdicca</a:t>
            </a:r>
            <a:endParaRPr/>
          </a:p>
          <a:p>
            <a:pPr indent="0" lvl="0" marL="0" marR="0" rtl="0" algn="l">
              <a:lnSpc>
                <a:spcPct val="100000"/>
              </a:lnSpc>
              <a:spcBef>
                <a:spcPts val="0"/>
              </a:spcBef>
              <a:spcAft>
                <a:spcPts val="0"/>
              </a:spcAft>
              <a:buClr>
                <a:schemeClr val="lt1"/>
              </a:buClr>
              <a:buSzPts val="1100"/>
              <a:buFont typeface="Arial"/>
              <a:buNone/>
            </a:pPr>
            <a:r>
              <a:t/>
            </a:r>
            <a:endParaRPr sz="1100">
              <a:solidFill>
                <a:schemeClr val="lt1"/>
              </a:solidFill>
            </a:endParaRPr>
          </a:p>
        </p:txBody>
      </p:sp>
      <p:sp>
        <p:nvSpPr>
          <p:cNvPr id="208" name="Google Shape;208;p24"/>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Pagina </a:t>
            </a:r>
            <a:fld id="{00000000-1234-1234-1234-123412341234}" type="slidenum">
              <a:rPr b="0" i="0" lang="en-US" sz="1100" u="none">
                <a:solidFill>
                  <a:schemeClr val="lt1"/>
                </a:solidFill>
                <a:latin typeface="Arial"/>
                <a:ea typeface="Arial"/>
                <a:cs typeface="Arial"/>
                <a:sym typeface="Arial"/>
              </a:rPr>
              <a:t>‹#›</a:t>
            </a:fld>
            <a:endParaRPr/>
          </a:p>
        </p:txBody>
      </p:sp>
      <p:sp>
        <p:nvSpPr>
          <p:cNvPr id="209" name="Google Shape;209;p24"/>
          <p:cNvSpPr txBox="1"/>
          <p:nvPr>
            <p:ph type="title"/>
          </p:nvPr>
        </p:nvSpPr>
        <p:spPr>
          <a:xfrm>
            <a:off x="1116012" y="409575"/>
            <a:ext cx="7416900" cy="58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a:solidFill>
                  <a:schemeClr val="dk1"/>
                </a:solidFill>
                <a:latin typeface="Roboto"/>
                <a:ea typeface="Roboto"/>
                <a:cs typeface="Roboto"/>
                <a:sym typeface="Roboto"/>
              </a:rPr>
              <a:t>Quick Recap on LTL synthesis</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Clr>
                <a:srgbClr val="822433"/>
              </a:buClr>
              <a:buSzPts val="2400"/>
              <a:buFont typeface="Arial"/>
              <a:buNone/>
            </a:pPr>
            <a:r>
              <a:t/>
            </a:r>
            <a:endParaRPr>
              <a:latin typeface="Roboto"/>
              <a:ea typeface="Roboto"/>
              <a:cs typeface="Roboto"/>
              <a:sym typeface="Roboto"/>
            </a:endParaRPr>
          </a:p>
        </p:txBody>
      </p:sp>
      <p:sp>
        <p:nvSpPr>
          <p:cNvPr id="210" name="Google Shape;210;p24"/>
          <p:cNvSpPr txBox="1"/>
          <p:nvPr>
            <p:ph idx="1" type="body"/>
          </p:nvPr>
        </p:nvSpPr>
        <p:spPr>
          <a:xfrm>
            <a:off x="1120050" y="1253550"/>
            <a:ext cx="7408800" cy="297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40"/>
              </a:spcBef>
              <a:spcAft>
                <a:spcPts val="0"/>
              </a:spcAft>
              <a:buNone/>
            </a:pPr>
            <a:r>
              <a:rPr lang="en-US" sz="1600">
                <a:latin typeface="Roboto"/>
                <a:ea typeface="Roboto"/>
                <a:cs typeface="Roboto"/>
                <a:sym typeface="Roboto"/>
              </a:rPr>
              <a:t>LTL synthesis is the problem of producing a controller that achieves a given property </a:t>
            </a:r>
            <a:r>
              <a:rPr lang="en-US" sz="1600" u="sng">
                <a:latin typeface="Roboto"/>
                <a:ea typeface="Roboto"/>
                <a:cs typeface="Roboto"/>
                <a:sym typeface="Roboto"/>
              </a:rPr>
              <a:t>no matter how the environment behaves</a:t>
            </a:r>
            <a:r>
              <a:rPr lang="en-US" sz="1600">
                <a:latin typeface="Roboto"/>
                <a:ea typeface="Roboto"/>
                <a:cs typeface="Roboto"/>
                <a:sym typeface="Roboto"/>
              </a:rPr>
              <a:t>. </a:t>
            </a:r>
            <a:br>
              <a:rPr lang="en-US" sz="1600">
                <a:latin typeface="Roboto"/>
                <a:ea typeface="Roboto"/>
                <a:cs typeface="Roboto"/>
                <a:sym typeface="Roboto"/>
              </a:rPr>
            </a:br>
            <a:r>
              <a:rPr lang="en-US" sz="1600">
                <a:latin typeface="Roboto"/>
                <a:ea typeface="Roboto"/>
                <a:cs typeface="Roboto"/>
                <a:sym typeface="Roboto"/>
              </a:rPr>
              <a:t>The idea is that the environment sets the variables in some set </a:t>
            </a:r>
            <a:r>
              <a:rPr lang="en-US" sz="1600">
                <a:latin typeface="Roboto"/>
                <a:ea typeface="Roboto"/>
                <a:cs typeface="Roboto"/>
                <a:sym typeface="Roboto"/>
              </a:rPr>
              <a:t>X</a:t>
            </a:r>
            <a:r>
              <a:rPr lang="en-US" sz="1600">
                <a:latin typeface="Roboto"/>
                <a:ea typeface="Roboto"/>
                <a:cs typeface="Roboto"/>
                <a:sym typeface="Roboto"/>
              </a:rPr>
              <a:t>, and the agent then responds by setting the variables in some (disjoint) set Y , and this interaction repeats. </a:t>
            </a:r>
            <a:endParaRPr sz="1600">
              <a:latin typeface="Roboto"/>
              <a:ea typeface="Roboto"/>
              <a:cs typeface="Roboto"/>
              <a:sym typeface="Roboto"/>
            </a:endParaRPr>
          </a:p>
          <a:p>
            <a:pPr indent="0" lvl="0" marL="0" rtl="0" algn="l">
              <a:lnSpc>
                <a:spcPct val="100000"/>
              </a:lnSpc>
              <a:spcBef>
                <a:spcPts val="1000"/>
              </a:spcBef>
              <a:spcAft>
                <a:spcPts val="0"/>
              </a:spcAft>
              <a:buNone/>
            </a:pPr>
            <a:r>
              <a:rPr lang="en-US" sz="1600">
                <a:latin typeface="Roboto"/>
                <a:ea typeface="Roboto"/>
                <a:cs typeface="Roboto"/>
                <a:sym typeface="Roboto"/>
              </a:rPr>
              <a:t>In planning terminology, X can be viewed as a representation of observations (i.e.  </a:t>
            </a:r>
            <a:r>
              <a:rPr b="1" lang="en-US" sz="1600">
                <a:latin typeface="Roboto"/>
                <a:ea typeface="Roboto"/>
                <a:cs typeface="Roboto"/>
                <a:sym typeface="Roboto"/>
              </a:rPr>
              <a:t>Ω </a:t>
            </a:r>
            <a:r>
              <a:rPr lang="en-US" sz="1600">
                <a:latin typeface="Roboto"/>
                <a:ea typeface="Roboto"/>
                <a:cs typeface="Roboto"/>
                <a:sym typeface="Roboto"/>
              </a:rPr>
              <a:t>= 2</a:t>
            </a:r>
            <a:r>
              <a:rPr baseline="30000" lang="en-US" sz="1600">
                <a:latin typeface="Roboto"/>
                <a:ea typeface="Roboto"/>
                <a:cs typeface="Roboto"/>
                <a:sym typeface="Roboto"/>
              </a:rPr>
              <a:t>X</a:t>
            </a:r>
            <a:r>
              <a:rPr lang="en-US" sz="1600">
                <a:latin typeface="Roboto"/>
                <a:ea typeface="Roboto"/>
                <a:cs typeface="Roboto"/>
                <a:sym typeface="Roboto"/>
              </a:rPr>
              <a:t>), and Y as a representation of actions (i.e. </a:t>
            </a:r>
            <a:r>
              <a:rPr b="1" lang="en-US" sz="1600">
                <a:latin typeface="Roboto"/>
                <a:ea typeface="Roboto"/>
                <a:cs typeface="Roboto"/>
                <a:sym typeface="Roboto"/>
              </a:rPr>
              <a:t>Act</a:t>
            </a:r>
            <a:r>
              <a:rPr lang="en-US" sz="1600">
                <a:latin typeface="Roboto"/>
                <a:ea typeface="Roboto"/>
                <a:cs typeface="Roboto"/>
                <a:sym typeface="Roboto"/>
              </a:rPr>
              <a:t> = 2</a:t>
            </a:r>
            <a:r>
              <a:rPr baseline="30000" lang="en-US" sz="1600">
                <a:latin typeface="Roboto"/>
                <a:ea typeface="Roboto"/>
                <a:cs typeface="Roboto"/>
                <a:sym typeface="Roboto"/>
              </a:rPr>
              <a:t>Y</a:t>
            </a:r>
            <a:r>
              <a:rPr lang="en-US" sz="1600">
                <a:latin typeface="Roboto"/>
                <a:ea typeface="Roboto"/>
                <a:cs typeface="Roboto"/>
                <a:sym typeface="Roboto"/>
              </a:rPr>
              <a:t> ). </a:t>
            </a:r>
            <a:br>
              <a:rPr lang="en-US" sz="1600">
                <a:latin typeface="Roboto"/>
                <a:ea typeface="Roboto"/>
                <a:cs typeface="Roboto"/>
                <a:sym typeface="Roboto"/>
              </a:rPr>
            </a:br>
            <a:br>
              <a:rPr lang="en-US" sz="1600">
                <a:latin typeface="Roboto"/>
                <a:ea typeface="Roboto"/>
                <a:cs typeface="Roboto"/>
                <a:sym typeface="Roboto"/>
              </a:rPr>
            </a:br>
            <a:r>
              <a:rPr lang="en-US" sz="1600">
                <a:latin typeface="Roboto"/>
                <a:ea typeface="Roboto"/>
                <a:cs typeface="Roboto"/>
                <a:sym typeface="Roboto"/>
              </a:rPr>
              <a:t>For an LTL formula φ over the variables X∪Y, a policy 𝜇 solves the LTL synthesis problem for the formula φ if every sequence of observations and actions induced by </a:t>
            </a:r>
            <a:r>
              <a:rPr lang="en-US" sz="1600">
                <a:latin typeface="Roboto"/>
                <a:ea typeface="Roboto"/>
                <a:cs typeface="Roboto"/>
                <a:sym typeface="Roboto"/>
              </a:rPr>
              <a:t>𝜇</a:t>
            </a:r>
            <a:r>
              <a:rPr lang="en-US" sz="1600">
                <a:latin typeface="Roboto"/>
                <a:ea typeface="Roboto"/>
                <a:cs typeface="Roboto"/>
                <a:sym typeface="Roboto"/>
              </a:rPr>
              <a:t> satisfies</a:t>
            </a:r>
            <a:r>
              <a:rPr lang="en-US" sz="1600">
                <a:latin typeface="Roboto"/>
                <a:ea typeface="Roboto"/>
                <a:cs typeface="Roboto"/>
                <a:sym typeface="Roboto"/>
              </a:rPr>
              <a:t> φ.</a:t>
            </a:r>
            <a:endParaRPr sz="1600">
              <a:latin typeface="Roboto"/>
              <a:ea typeface="Roboto"/>
              <a:cs typeface="Roboto"/>
              <a:sym typeface="Roboto"/>
            </a:endParaRPr>
          </a:p>
          <a:p>
            <a:pPr indent="0" lvl="0" marL="0" rtl="0" algn="l">
              <a:lnSpc>
                <a:spcPct val="100000"/>
              </a:lnSpc>
              <a:spcBef>
                <a:spcPts val="440"/>
              </a:spcBef>
              <a:spcAft>
                <a:spcPts val="0"/>
              </a:spcAft>
              <a:buNone/>
            </a:pPr>
            <a:r>
              <a:t/>
            </a:r>
            <a:endParaRPr sz="1800">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