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60" r:id="rId4"/>
    <p:sldId id="267" r:id="rId5"/>
    <p:sldId id="263" r:id="rId6"/>
    <p:sldId id="283" r:id="rId7"/>
    <p:sldId id="264" r:id="rId8"/>
    <p:sldId id="335" r:id="rId9"/>
    <p:sldId id="268" r:id="rId10"/>
    <p:sldId id="269" r:id="rId11"/>
    <p:sldId id="271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64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5" r:id="rId38"/>
    <p:sldId id="360" r:id="rId39"/>
    <p:sldId id="361" r:id="rId40"/>
    <p:sldId id="362" r:id="rId41"/>
    <p:sldId id="363" r:id="rId42"/>
    <p:sldId id="282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14395C-57DB-4B7F-9D74-215D10341E5F}" type="datetimeFigureOut">
              <a:rPr lang="en-US"/>
              <a:pPr/>
              <a:t>1/3/2011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8FF359-DCDC-47FD-80EC-AEEF5BEBB84A}" type="slidenum">
              <a:rPr lang="en-US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3640F29-CC91-46A3-8231-15E53EDCFAE6}" type="slidenum">
              <a:rPr lang="en-US"/>
              <a:pPr/>
              <a:t>‹N›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58A9-4E87-46A7-8951-5602725144D2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FDE96-A454-4DD7-A766-318AC35C1EE7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26288-2108-4E4E-8CC6-C87A67D24EDF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C2B1D-348D-490B-B04C-2375B8BBFE92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B6466-EABD-4600-898A-63311DEBF747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59D26-CAB2-457B-B56F-1DCA3E3CF1F6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4A405-2342-4123-B03A-EEC25FA8756D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it-I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it-I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it-IT">
              <a:latin typeface="Constantia" pitchFamily="18" charset="0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it-IT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40785B71-CA3E-4CAA-BAC0-2E0A57BD63C6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1B0BE-77DB-4726-BB25-4C969B8AD27C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it-IT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it-IT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</a:defRPr>
            </a:lvl1pPr>
          </a:lstStyle>
          <a:p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336CA553-896C-4A5E-A97F-9E9EBAE509BA}" type="slidenum">
              <a:rPr lang="en-US"/>
              <a:pPr/>
              <a:t>‹N›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4" r:id="rId8"/>
    <p:sldLayoutId id="2147483911" r:id="rId9"/>
    <p:sldLayoutId id="2147483912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Compiler course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en-US" smtClean="0"/>
              <a:t>Chapter 6</a:t>
            </a:r>
          </a:p>
          <a:p>
            <a:pPr marR="0" eaLnBrk="1" hangingPunct="1"/>
            <a:r>
              <a:rPr lang="en-US" smtClean="0"/>
              <a:t>Intermediate Code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structures for three address codes</a:t>
            </a:r>
          </a:p>
        </p:txBody>
      </p:sp>
      <p:sp>
        <p:nvSpPr>
          <p:cNvPr id="13315" name="Content Placeholder 15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438"/>
          </a:xfrm>
        </p:spPr>
        <p:txBody>
          <a:bodyPr/>
          <a:lstStyle/>
          <a:p>
            <a:pPr eaLnBrk="1" hangingPunct="1"/>
            <a:r>
              <a:rPr lang="en-US" smtClean="0"/>
              <a:t>Quadruples</a:t>
            </a:r>
          </a:p>
          <a:p>
            <a:pPr lvl="1" eaLnBrk="1" hangingPunct="1"/>
            <a:r>
              <a:rPr lang="en-US" smtClean="0"/>
              <a:t>Has four fields: op, arg1, arg2 and result</a:t>
            </a:r>
          </a:p>
          <a:p>
            <a:pPr eaLnBrk="1" hangingPunct="1"/>
            <a:r>
              <a:rPr lang="en-US" smtClean="0"/>
              <a:t>Triples</a:t>
            </a:r>
          </a:p>
          <a:p>
            <a:pPr lvl="1" eaLnBrk="1" hangingPunct="1"/>
            <a:r>
              <a:rPr lang="en-US" smtClean="0"/>
              <a:t>Temporaries are not used and instead references to instructions are made</a:t>
            </a:r>
          </a:p>
          <a:p>
            <a:pPr eaLnBrk="1" hangingPunct="1"/>
            <a:r>
              <a:rPr lang="en-US" smtClean="0"/>
              <a:t>Indirect triples</a:t>
            </a:r>
          </a:p>
          <a:p>
            <a:pPr lvl="1" eaLnBrk="1" hangingPunct="1"/>
            <a:r>
              <a:rPr lang="en-US" smtClean="0"/>
              <a:t>In addition to triples we use a list of pointers to triples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8842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 * minus c + b * minus c</a:t>
            </a:r>
            <a:endParaRPr lang="en-US" sz="2200" smtClean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6400800" y="1371600"/>
            <a:ext cx="13335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t1 = minus c</a:t>
            </a:r>
          </a:p>
          <a:p>
            <a:r>
              <a:rPr lang="en-US" sz="1800"/>
              <a:t>t2 = b * t1</a:t>
            </a:r>
          </a:p>
          <a:p>
            <a:r>
              <a:rPr lang="en-US" sz="1800"/>
              <a:t>t3 = minus c</a:t>
            </a:r>
          </a:p>
          <a:p>
            <a:r>
              <a:rPr lang="en-US" sz="1800"/>
              <a:t>t4 = b * t3</a:t>
            </a:r>
          </a:p>
          <a:p>
            <a:r>
              <a:rPr lang="en-US" sz="1800"/>
              <a:t>t5 = t2 + t4</a:t>
            </a:r>
          </a:p>
          <a:p>
            <a:r>
              <a:rPr lang="en-US" sz="1800"/>
              <a:t>a = t5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6019800" y="914400"/>
            <a:ext cx="2559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Three address code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41148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-305593" y="4876006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447007" y="4876006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9394" y="48760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4341813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" y="4570413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4799013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" y="5027613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0" y="5256213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1" name="TextBox 15"/>
          <p:cNvSpPr txBox="1">
            <a:spLocks noChangeArrowheads="1"/>
          </p:cNvSpPr>
          <p:nvPr/>
        </p:nvSpPr>
        <p:spPr bwMode="auto">
          <a:xfrm>
            <a:off x="381000" y="4038600"/>
            <a:ext cx="6873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minus</a:t>
            </a:r>
          </a:p>
        </p:txBody>
      </p:sp>
      <p:sp>
        <p:nvSpPr>
          <p:cNvPr id="14352" name="TextBox 18"/>
          <p:cNvSpPr txBox="1">
            <a:spLocks noChangeArrowheads="1"/>
          </p:cNvSpPr>
          <p:nvPr/>
        </p:nvSpPr>
        <p:spPr bwMode="auto">
          <a:xfrm>
            <a:off x="439738" y="42672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14353" name="TextBox 20"/>
          <p:cNvSpPr txBox="1">
            <a:spLocks noChangeArrowheads="1"/>
          </p:cNvSpPr>
          <p:nvPr/>
        </p:nvSpPr>
        <p:spPr bwMode="auto">
          <a:xfrm>
            <a:off x="381000" y="4495800"/>
            <a:ext cx="6873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minus</a:t>
            </a:r>
          </a:p>
        </p:txBody>
      </p:sp>
      <p:sp>
        <p:nvSpPr>
          <p:cNvPr id="14354" name="TextBox 21"/>
          <p:cNvSpPr txBox="1">
            <a:spLocks noChangeArrowheads="1"/>
          </p:cNvSpPr>
          <p:nvPr/>
        </p:nvSpPr>
        <p:spPr bwMode="auto">
          <a:xfrm>
            <a:off x="1019175" y="4495800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14355" name="TextBox 22"/>
          <p:cNvSpPr txBox="1">
            <a:spLocks noChangeArrowheads="1"/>
          </p:cNvSpPr>
          <p:nvPr/>
        </p:nvSpPr>
        <p:spPr bwMode="auto">
          <a:xfrm>
            <a:off x="1846263" y="4538663"/>
            <a:ext cx="3444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t3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611188" y="4876800"/>
            <a:ext cx="1522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7" name="TextBox 24"/>
          <p:cNvSpPr txBox="1">
            <a:spLocks noChangeArrowheads="1"/>
          </p:cNvSpPr>
          <p:nvPr/>
        </p:nvSpPr>
        <p:spPr bwMode="auto">
          <a:xfrm>
            <a:off x="457200" y="4767263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14358" name="TextBox 27"/>
          <p:cNvSpPr txBox="1">
            <a:spLocks noChangeArrowheads="1"/>
          </p:cNvSpPr>
          <p:nvPr/>
        </p:nvSpPr>
        <p:spPr bwMode="auto">
          <a:xfrm>
            <a:off x="474663" y="4995863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14359" name="TextBox 28"/>
          <p:cNvSpPr txBox="1">
            <a:spLocks noChangeArrowheads="1"/>
          </p:cNvSpPr>
          <p:nvPr/>
        </p:nvSpPr>
        <p:spPr bwMode="auto">
          <a:xfrm>
            <a:off x="457200" y="5257800"/>
            <a:ext cx="300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=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1066800" y="4875213"/>
            <a:ext cx="15224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1" name="TextBox 32"/>
          <p:cNvSpPr txBox="1">
            <a:spLocks noChangeArrowheads="1"/>
          </p:cNvSpPr>
          <p:nvPr/>
        </p:nvSpPr>
        <p:spPr bwMode="auto">
          <a:xfrm>
            <a:off x="1008063" y="4081463"/>
            <a:ext cx="276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14362" name="TextBox 33"/>
          <p:cNvSpPr txBox="1">
            <a:spLocks noChangeArrowheads="1"/>
          </p:cNvSpPr>
          <p:nvPr/>
        </p:nvSpPr>
        <p:spPr bwMode="auto">
          <a:xfrm>
            <a:off x="1846263" y="4081463"/>
            <a:ext cx="3444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t1</a:t>
            </a:r>
          </a:p>
        </p:txBody>
      </p:sp>
      <p:sp>
        <p:nvSpPr>
          <p:cNvPr id="14363" name="TextBox 34"/>
          <p:cNvSpPr txBox="1">
            <a:spLocks noChangeArrowheads="1"/>
          </p:cNvSpPr>
          <p:nvPr/>
        </p:nvSpPr>
        <p:spPr bwMode="auto">
          <a:xfrm>
            <a:off x="1027113" y="42672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14364" name="TextBox 35"/>
          <p:cNvSpPr txBox="1">
            <a:spLocks noChangeArrowheads="1"/>
          </p:cNvSpPr>
          <p:nvPr/>
        </p:nvSpPr>
        <p:spPr bwMode="auto">
          <a:xfrm>
            <a:off x="1865313" y="4267200"/>
            <a:ext cx="3444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t2</a:t>
            </a:r>
          </a:p>
        </p:txBody>
      </p:sp>
      <p:sp>
        <p:nvSpPr>
          <p:cNvPr id="14365" name="TextBox 36"/>
          <p:cNvSpPr txBox="1">
            <a:spLocks noChangeArrowheads="1"/>
          </p:cNvSpPr>
          <p:nvPr/>
        </p:nvSpPr>
        <p:spPr bwMode="auto">
          <a:xfrm>
            <a:off x="1447800" y="4267200"/>
            <a:ext cx="344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t1</a:t>
            </a:r>
          </a:p>
        </p:txBody>
      </p:sp>
      <p:sp>
        <p:nvSpPr>
          <p:cNvPr id="14366" name="TextBox 37"/>
          <p:cNvSpPr txBox="1">
            <a:spLocks noChangeArrowheads="1"/>
          </p:cNvSpPr>
          <p:nvPr/>
        </p:nvSpPr>
        <p:spPr bwMode="auto">
          <a:xfrm>
            <a:off x="1066800" y="4724400"/>
            <a:ext cx="287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14367" name="TextBox 38"/>
          <p:cNvSpPr txBox="1">
            <a:spLocks noChangeArrowheads="1"/>
          </p:cNvSpPr>
          <p:nvPr/>
        </p:nvSpPr>
        <p:spPr bwMode="auto">
          <a:xfrm>
            <a:off x="1905000" y="4724400"/>
            <a:ext cx="344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t4</a:t>
            </a:r>
          </a:p>
        </p:txBody>
      </p:sp>
      <p:sp>
        <p:nvSpPr>
          <p:cNvPr id="14368" name="TextBox 39"/>
          <p:cNvSpPr txBox="1">
            <a:spLocks noChangeArrowheads="1"/>
          </p:cNvSpPr>
          <p:nvPr/>
        </p:nvSpPr>
        <p:spPr bwMode="auto">
          <a:xfrm>
            <a:off x="1487488" y="4724400"/>
            <a:ext cx="3460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t3</a:t>
            </a:r>
          </a:p>
        </p:txBody>
      </p:sp>
      <p:sp>
        <p:nvSpPr>
          <p:cNvPr id="14369" name="TextBox 40"/>
          <p:cNvSpPr txBox="1">
            <a:spLocks noChangeArrowheads="1"/>
          </p:cNvSpPr>
          <p:nvPr/>
        </p:nvSpPr>
        <p:spPr bwMode="auto">
          <a:xfrm>
            <a:off x="1066800" y="4995863"/>
            <a:ext cx="34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t2</a:t>
            </a:r>
          </a:p>
        </p:txBody>
      </p:sp>
      <p:sp>
        <p:nvSpPr>
          <p:cNvPr id="14370" name="TextBox 41"/>
          <p:cNvSpPr txBox="1">
            <a:spLocks noChangeArrowheads="1"/>
          </p:cNvSpPr>
          <p:nvPr/>
        </p:nvSpPr>
        <p:spPr bwMode="auto">
          <a:xfrm>
            <a:off x="1905000" y="4995863"/>
            <a:ext cx="344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t5</a:t>
            </a:r>
          </a:p>
        </p:txBody>
      </p:sp>
      <p:sp>
        <p:nvSpPr>
          <p:cNvPr id="14371" name="TextBox 42"/>
          <p:cNvSpPr txBox="1">
            <a:spLocks noChangeArrowheads="1"/>
          </p:cNvSpPr>
          <p:nvPr/>
        </p:nvSpPr>
        <p:spPr bwMode="auto">
          <a:xfrm>
            <a:off x="1487488" y="4995863"/>
            <a:ext cx="346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t4</a:t>
            </a:r>
          </a:p>
        </p:txBody>
      </p:sp>
      <p:sp>
        <p:nvSpPr>
          <p:cNvPr id="14372" name="TextBox 43"/>
          <p:cNvSpPr txBox="1">
            <a:spLocks noChangeArrowheads="1"/>
          </p:cNvSpPr>
          <p:nvPr/>
        </p:nvSpPr>
        <p:spPr bwMode="auto">
          <a:xfrm>
            <a:off x="1066800" y="5257800"/>
            <a:ext cx="344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t5</a:t>
            </a:r>
          </a:p>
        </p:txBody>
      </p:sp>
      <p:sp>
        <p:nvSpPr>
          <p:cNvPr id="14373" name="TextBox 44"/>
          <p:cNvSpPr txBox="1">
            <a:spLocks noChangeArrowheads="1"/>
          </p:cNvSpPr>
          <p:nvPr/>
        </p:nvSpPr>
        <p:spPr bwMode="auto">
          <a:xfrm>
            <a:off x="1905000" y="5257800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14374" name="TextBox 46"/>
          <p:cNvSpPr txBox="1">
            <a:spLocks noChangeArrowheads="1"/>
          </p:cNvSpPr>
          <p:nvPr/>
        </p:nvSpPr>
        <p:spPr bwMode="auto">
          <a:xfrm>
            <a:off x="914400" y="3810000"/>
            <a:ext cx="546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arg1</a:t>
            </a:r>
          </a:p>
        </p:txBody>
      </p:sp>
      <p:sp>
        <p:nvSpPr>
          <p:cNvPr id="14375" name="TextBox 47"/>
          <p:cNvSpPr txBox="1">
            <a:spLocks noChangeArrowheads="1"/>
          </p:cNvSpPr>
          <p:nvPr/>
        </p:nvSpPr>
        <p:spPr bwMode="auto">
          <a:xfrm>
            <a:off x="1752600" y="3810000"/>
            <a:ext cx="642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result</a:t>
            </a:r>
          </a:p>
        </p:txBody>
      </p:sp>
      <p:sp>
        <p:nvSpPr>
          <p:cNvPr id="14376" name="TextBox 48"/>
          <p:cNvSpPr txBox="1">
            <a:spLocks noChangeArrowheads="1"/>
          </p:cNvSpPr>
          <p:nvPr/>
        </p:nvSpPr>
        <p:spPr bwMode="auto">
          <a:xfrm>
            <a:off x="1358900" y="3810000"/>
            <a:ext cx="546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arg2</a:t>
            </a:r>
          </a:p>
        </p:txBody>
      </p:sp>
      <p:sp>
        <p:nvSpPr>
          <p:cNvPr id="14377" name="TextBox 52"/>
          <p:cNvSpPr txBox="1">
            <a:spLocks noChangeArrowheads="1"/>
          </p:cNvSpPr>
          <p:nvPr/>
        </p:nvSpPr>
        <p:spPr bwMode="auto">
          <a:xfrm>
            <a:off x="457200" y="3810000"/>
            <a:ext cx="390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op</a:t>
            </a:r>
          </a:p>
        </p:txBody>
      </p:sp>
      <p:sp>
        <p:nvSpPr>
          <p:cNvPr id="14378" name="TextBox 53"/>
          <p:cNvSpPr txBox="1">
            <a:spLocks noChangeArrowheads="1"/>
          </p:cNvSpPr>
          <p:nvPr/>
        </p:nvSpPr>
        <p:spPr bwMode="auto">
          <a:xfrm>
            <a:off x="530225" y="3424238"/>
            <a:ext cx="1603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Quadruples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471863" y="4114800"/>
            <a:ext cx="1404937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2709069" y="4880769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3244057" y="4880769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471863" y="4343400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471863" y="4572000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471863" y="4800600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471863" y="5029200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471863" y="5257800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7" name="TextBox 63"/>
          <p:cNvSpPr txBox="1">
            <a:spLocks noChangeArrowheads="1"/>
          </p:cNvSpPr>
          <p:nvPr/>
        </p:nvSpPr>
        <p:spPr bwMode="auto">
          <a:xfrm>
            <a:off x="3395663" y="4043363"/>
            <a:ext cx="687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minus</a:t>
            </a:r>
          </a:p>
        </p:txBody>
      </p:sp>
      <p:sp>
        <p:nvSpPr>
          <p:cNvPr id="14388" name="TextBox 64"/>
          <p:cNvSpPr txBox="1">
            <a:spLocks noChangeArrowheads="1"/>
          </p:cNvSpPr>
          <p:nvPr/>
        </p:nvSpPr>
        <p:spPr bwMode="auto">
          <a:xfrm>
            <a:off x="3454400" y="4271963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14389" name="TextBox 65"/>
          <p:cNvSpPr txBox="1">
            <a:spLocks noChangeArrowheads="1"/>
          </p:cNvSpPr>
          <p:nvPr/>
        </p:nvSpPr>
        <p:spPr bwMode="auto">
          <a:xfrm>
            <a:off x="3395663" y="4500563"/>
            <a:ext cx="687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minus</a:t>
            </a:r>
          </a:p>
        </p:txBody>
      </p:sp>
      <p:sp>
        <p:nvSpPr>
          <p:cNvPr id="14390" name="TextBox 66"/>
          <p:cNvSpPr txBox="1">
            <a:spLocks noChangeArrowheads="1"/>
          </p:cNvSpPr>
          <p:nvPr/>
        </p:nvSpPr>
        <p:spPr bwMode="auto">
          <a:xfrm>
            <a:off x="4033838" y="4500563"/>
            <a:ext cx="276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3624263" y="4881563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92" name="TextBox 69"/>
          <p:cNvSpPr txBox="1">
            <a:spLocks noChangeArrowheads="1"/>
          </p:cNvSpPr>
          <p:nvPr/>
        </p:nvSpPr>
        <p:spPr bwMode="auto">
          <a:xfrm>
            <a:off x="3471863" y="4772025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14393" name="TextBox 70"/>
          <p:cNvSpPr txBox="1">
            <a:spLocks noChangeArrowheads="1"/>
          </p:cNvSpPr>
          <p:nvPr/>
        </p:nvSpPr>
        <p:spPr bwMode="auto">
          <a:xfrm>
            <a:off x="3489325" y="5000625"/>
            <a:ext cx="300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14394" name="TextBox 71"/>
          <p:cNvSpPr txBox="1">
            <a:spLocks noChangeArrowheads="1"/>
          </p:cNvSpPr>
          <p:nvPr/>
        </p:nvSpPr>
        <p:spPr bwMode="auto">
          <a:xfrm>
            <a:off x="3471863" y="5262563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=</a:t>
            </a:r>
          </a:p>
        </p:txBody>
      </p:sp>
      <p:sp>
        <p:nvSpPr>
          <p:cNvPr id="14395" name="TextBox 73"/>
          <p:cNvSpPr txBox="1">
            <a:spLocks noChangeArrowheads="1"/>
          </p:cNvSpPr>
          <p:nvPr/>
        </p:nvSpPr>
        <p:spPr bwMode="auto">
          <a:xfrm>
            <a:off x="4022725" y="4086225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14396" name="TextBox 75"/>
          <p:cNvSpPr txBox="1">
            <a:spLocks noChangeArrowheads="1"/>
          </p:cNvSpPr>
          <p:nvPr/>
        </p:nvSpPr>
        <p:spPr bwMode="auto">
          <a:xfrm>
            <a:off x="4041775" y="4271963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14397" name="TextBox 77"/>
          <p:cNvSpPr txBox="1">
            <a:spLocks noChangeArrowheads="1"/>
          </p:cNvSpPr>
          <p:nvPr/>
        </p:nvSpPr>
        <p:spPr bwMode="auto">
          <a:xfrm>
            <a:off x="4462463" y="4271963"/>
            <a:ext cx="425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(0)</a:t>
            </a:r>
          </a:p>
        </p:txBody>
      </p:sp>
      <p:sp>
        <p:nvSpPr>
          <p:cNvPr id="14398" name="TextBox 78"/>
          <p:cNvSpPr txBox="1">
            <a:spLocks noChangeArrowheads="1"/>
          </p:cNvSpPr>
          <p:nvPr/>
        </p:nvSpPr>
        <p:spPr bwMode="auto">
          <a:xfrm>
            <a:off x="4081463" y="4729163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14399" name="TextBox 80"/>
          <p:cNvSpPr txBox="1">
            <a:spLocks noChangeArrowheads="1"/>
          </p:cNvSpPr>
          <p:nvPr/>
        </p:nvSpPr>
        <p:spPr bwMode="auto">
          <a:xfrm>
            <a:off x="4502150" y="4729163"/>
            <a:ext cx="425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(2)</a:t>
            </a:r>
          </a:p>
        </p:txBody>
      </p:sp>
      <p:sp>
        <p:nvSpPr>
          <p:cNvPr id="14400" name="TextBox 81"/>
          <p:cNvSpPr txBox="1">
            <a:spLocks noChangeArrowheads="1"/>
          </p:cNvSpPr>
          <p:nvPr/>
        </p:nvSpPr>
        <p:spPr bwMode="auto">
          <a:xfrm>
            <a:off x="4081463" y="5000625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(1)</a:t>
            </a:r>
          </a:p>
        </p:txBody>
      </p:sp>
      <p:sp>
        <p:nvSpPr>
          <p:cNvPr id="14401" name="TextBox 83"/>
          <p:cNvSpPr txBox="1">
            <a:spLocks noChangeArrowheads="1"/>
          </p:cNvSpPr>
          <p:nvPr/>
        </p:nvSpPr>
        <p:spPr bwMode="auto">
          <a:xfrm>
            <a:off x="4502150" y="5000625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(3)</a:t>
            </a:r>
          </a:p>
        </p:txBody>
      </p:sp>
      <p:sp>
        <p:nvSpPr>
          <p:cNvPr id="14402" name="TextBox 84"/>
          <p:cNvSpPr txBox="1">
            <a:spLocks noChangeArrowheads="1"/>
          </p:cNvSpPr>
          <p:nvPr/>
        </p:nvSpPr>
        <p:spPr bwMode="auto">
          <a:xfrm>
            <a:off x="4081463" y="5262563"/>
            <a:ext cx="276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14403" name="TextBox 86"/>
          <p:cNvSpPr txBox="1">
            <a:spLocks noChangeArrowheads="1"/>
          </p:cNvSpPr>
          <p:nvPr/>
        </p:nvSpPr>
        <p:spPr bwMode="auto">
          <a:xfrm>
            <a:off x="3929063" y="3814763"/>
            <a:ext cx="546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arg1</a:t>
            </a:r>
          </a:p>
        </p:txBody>
      </p:sp>
      <p:sp>
        <p:nvSpPr>
          <p:cNvPr id="14404" name="TextBox 88"/>
          <p:cNvSpPr txBox="1">
            <a:spLocks noChangeArrowheads="1"/>
          </p:cNvSpPr>
          <p:nvPr/>
        </p:nvSpPr>
        <p:spPr bwMode="auto">
          <a:xfrm>
            <a:off x="4373563" y="3814763"/>
            <a:ext cx="546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arg2</a:t>
            </a:r>
          </a:p>
        </p:txBody>
      </p:sp>
      <p:sp>
        <p:nvSpPr>
          <p:cNvPr id="14405" name="TextBox 89"/>
          <p:cNvSpPr txBox="1">
            <a:spLocks noChangeArrowheads="1"/>
          </p:cNvSpPr>
          <p:nvPr/>
        </p:nvSpPr>
        <p:spPr bwMode="auto">
          <a:xfrm>
            <a:off x="3471863" y="3814763"/>
            <a:ext cx="388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op</a:t>
            </a:r>
          </a:p>
        </p:txBody>
      </p:sp>
      <p:sp>
        <p:nvSpPr>
          <p:cNvPr id="14406" name="TextBox 90"/>
          <p:cNvSpPr txBox="1">
            <a:spLocks noChangeArrowheads="1"/>
          </p:cNvSpPr>
          <p:nvPr/>
        </p:nvSpPr>
        <p:spPr bwMode="auto">
          <a:xfrm>
            <a:off x="3544888" y="3429000"/>
            <a:ext cx="1044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Triples</a:t>
            </a:r>
          </a:p>
        </p:txBody>
      </p:sp>
      <p:cxnSp>
        <p:nvCxnSpPr>
          <p:cNvPr id="99" name="Straight Connector 98"/>
          <p:cNvCxnSpPr/>
          <p:nvPr/>
        </p:nvCxnSpPr>
        <p:spPr>
          <a:xfrm rot="5400000">
            <a:off x="4114800" y="4875213"/>
            <a:ext cx="15224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08" name="TextBox 99"/>
          <p:cNvSpPr txBox="1">
            <a:spLocks noChangeArrowheads="1"/>
          </p:cNvSpPr>
          <p:nvPr/>
        </p:nvSpPr>
        <p:spPr bwMode="auto">
          <a:xfrm>
            <a:off x="4495800" y="5300663"/>
            <a:ext cx="425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(4)</a:t>
            </a:r>
          </a:p>
        </p:txBody>
      </p:sp>
      <p:sp>
        <p:nvSpPr>
          <p:cNvPr id="14409" name="TextBox 101"/>
          <p:cNvSpPr txBox="1">
            <a:spLocks noChangeArrowheads="1"/>
          </p:cNvSpPr>
          <p:nvPr/>
        </p:nvSpPr>
        <p:spPr bwMode="auto">
          <a:xfrm>
            <a:off x="3217863" y="40386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14410" name="TextBox 102"/>
          <p:cNvSpPr txBox="1">
            <a:spLocks noChangeArrowheads="1"/>
          </p:cNvSpPr>
          <p:nvPr/>
        </p:nvSpPr>
        <p:spPr bwMode="auto">
          <a:xfrm>
            <a:off x="3217863" y="42672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4411" name="TextBox 103"/>
          <p:cNvSpPr txBox="1">
            <a:spLocks noChangeArrowheads="1"/>
          </p:cNvSpPr>
          <p:nvPr/>
        </p:nvSpPr>
        <p:spPr bwMode="auto">
          <a:xfrm>
            <a:off x="3217863" y="44958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14412" name="TextBox 104"/>
          <p:cNvSpPr txBox="1">
            <a:spLocks noChangeArrowheads="1"/>
          </p:cNvSpPr>
          <p:nvPr/>
        </p:nvSpPr>
        <p:spPr bwMode="auto">
          <a:xfrm>
            <a:off x="3217863" y="4767263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4413" name="TextBox 105"/>
          <p:cNvSpPr txBox="1">
            <a:spLocks noChangeArrowheads="1"/>
          </p:cNvSpPr>
          <p:nvPr/>
        </p:nvSpPr>
        <p:spPr bwMode="auto">
          <a:xfrm>
            <a:off x="3217863" y="4995863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4414" name="TextBox 106"/>
          <p:cNvSpPr txBox="1">
            <a:spLocks noChangeArrowheads="1"/>
          </p:cNvSpPr>
          <p:nvPr/>
        </p:nvSpPr>
        <p:spPr bwMode="auto">
          <a:xfrm>
            <a:off x="3217863" y="52578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7459663" y="4186238"/>
            <a:ext cx="1404937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6696869" y="49522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7231857" y="4952206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459663" y="4414838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459663" y="4643438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459663" y="4872038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7459663" y="5100638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7459663" y="5329238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23" name="TextBox 115"/>
          <p:cNvSpPr txBox="1">
            <a:spLocks noChangeArrowheads="1"/>
          </p:cNvSpPr>
          <p:nvPr/>
        </p:nvSpPr>
        <p:spPr bwMode="auto">
          <a:xfrm>
            <a:off x="7383463" y="4114800"/>
            <a:ext cx="6873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minus</a:t>
            </a:r>
          </a:p>
        </p:txBody>
      </p:sp>
      <p:sp>
        <p:nvSpPr>
          <p:cNvPr id="14424" name="TextBox 116"/>
          <p:cNvSpPr txBox="1">
            <a:spLocks noChangeArrowheads="1"/>
          </p:cNvSpPr>
          <p:nvPr/>
        </p:nvSpPr>
        <p:spPr bwMode="auto">
          <a:xfrm>
            <a:off x="7442200" y="4343400"/>
            <a:ext cx="287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14425" name="TextBox 117"/>
          <p:cNvSpPr txBox="1">
            <a:spLocks noChangeArrowheads="1"/>
          </p:cNvSpPr>
          <p:nvPr/>
        </p:nvSpPr>
        <p:spPr bwMode="auto">
          <a:xfrm>
            <a:off x="7383463" y="4572000"/>
            <a:ext cx="6873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minus</a:t>
            </a:r>
          </a:p>
        </p:txBody>
      </p:sp>
      <p:sp>
        <p:nvSpPr>
          <p:cNvPr id="14426" name="TextBox 118"/>
          <p:cNvSpPr txBox="1">
            <a:spLocks noChangeArrowheads="1"/>
          </p:cNvSpPr>
          <p:nvPr/>
        </p:nvSpPr>
        <p:spPr bwMode="auto">
          <a:xfrm>
            <a:off x="8021638" y="4572000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cxnSp>
        <p:nvCxnSpPr>
          <p:cNvPr id="120" name="Straight Connector 119"/>
          <p:cNvCxnSpPr/>
          <p:nvPr/>
        </p:nvCxnSpPr>
        <p:spPr>
          <a:xfrm rot="5400000">
            <a:off x="7612857" y="4953794"/>
            <a:ext cx="1522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28" name="TextBox 120"/>
          <p:cNvSpPr txBox="1">
            <a:spLocks noChangeArrowheads="1"/>
          </p:cNvSpPr>
          <p:nvPr/>
        </p:nvSpPr>
        <p:spPr bwMode="auto">
          <a:xfrm>
            <a:off x="7459663" y="4843463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14429" name="TextBox 121"/>
          <p:cNvSpPr txBox="1">
            <a:spLocks noChangeArrowheads="1"/>
          </p:cNvSpPr>
          <p:nvPr/>
        </p:nvSpPr>
        <p:spPr bwMode="auto">
          <a:xfrm>
            <a:off x="7477125" y="50720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14430" name="TextBox 122"/>
          <p:cNvSpPr txBox="1">
            <a:spLocks noChangeArrowheads="1"/>
          </p:cNvSpPr>
          <p:nvPr/>
        </p:nvSpPr>
        <p:spPr bwMode="auto">
          <a:xfrm>
            <a:off x="7459663" y="5334000"/>
            <a:ext cx="3000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=</a:t>
            </a:r>
          </a:p>
        </p:txBody>
      </p:sp>
      <p:sp>
        <p:nvSpPr>
          <p:cNvPr id="14431" name="TextBox 123"/>
          <p:cNvSpPr txBox="1">
            <a:spLocks noChangeArrowheads="1"/>
          </p:cNvSpPr>
          <p:nvPr/>
        </p:nvSpPr>
        <p:spPr bwMode="auto">
          <a:xfrm>
            <a:off x="8010525" y="4157663"/>
            <a:ext cx="276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14432" name="TextBox 124"/>
          <p:cNvSpPr txBox="1">
            <a:spLocks noChangeArrowheads="1"/>
          </p:cNvSpPr>
          <p:nvPr/>
        </p:nvSpPr>
        <p:spPr bwMode="auto">
          <a:xfrm>
            <a:off x="8029575" y="4343400"/>
            <a:ext cx="287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14433" name="TextBox 125"/>
          <p:cNvSpPr txBox="1">
            <a:spLocks noChangeArrowheads="1"/>
          </p:cNvSpPr>
          <p:nvPr/>
        </p:nvSpPr>
        <p:spPr bwMode="auto">
          <a:xfrm>
            <a:off x="8450263" y="4343400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(0)</a:t>
            </a:r>
          </a:p>
        </p:txBody>
      </p:sp>
      <p:sp>
        <p:nvSpPr>
          <p:cNvPr id="14434" name="TextBox 126"/>
          <p:cNvSpPr txBox="1">
            <a:spLocks noChangeArrowheads="1"/>
          </p:cNvSpPr>
          <p:nvPr/>
        </p:nvSpPr>
        <p:spPr bwMode="auto">
          <a:xfrm>
            <a:off x="8069263" y="48006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14435" name="TextBox 127"/>
          <p:cNvSpPr txBox="1">
            <a:spLocks noChangeArrowheads="1"/>
          </p:cNvSpPr>
          <p:nvPr/>
        </p:nvSpPr>
        <p:spPr bwMode="auto">
          <a:xfrm>
            <a:off x="8489950" y="4800600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(2)</a:t>
            </a:r>
          </a:p>
        </p:txBody>
      </p:sp>
      <p:sp>
        <p:nvSpPr>
          <p:cNvPr id="14436" name="TextBox 128"/>
          <p:cNvSpPr txBox="1">
            <a:spLocks noChangeArrowheads="1"/>
          </p:cNvSpPr>
          <p:nvPr/>
        </p:nvSpPr>
        <p:spPr bwMode="auto">
          <a:xfrm>
            <a:off x="8069263" y="5072063"/>
            <a:ext cx="425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(1)</a:t>
            </a:r>
          </a:p>
        </p:txBody>
      </p:sp>
      <p:sp>
        <p:nvSpPr>
          <p:cNvPr id="14437" name="TextBox 129"/>
          <p:cNvSpPr txBox="1">
            <a:spLocks noChangeArrowheads="1"/>
          </p:cNvSpPr>
          <p:nvPr/>
        </p:nvSpPr>
        <p:spPr bwMode="auto">
          <a:xfrm>
            <a:off x="8489950" y="5072063"/>
            <a:ext cx="425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(3)</a:t>
            </a:r>
          </a:p>
        </p:txBody>
      </p:sp>
      <p:sp>
        <p:nvSpPr>
          <p:cNvPr id="14438" name="TextBox 130"/>
          <p:cNvSpPr txBox="1">
            <a:spLocks noChangeArrowheads="1"/>
          </p:cNvSpPr>
          <p:nvPr/>
        </p:nvSpPr>
        <p:spPr bwMode="auto">
          <a:xfrm>
            <a:off x="8069263" y="5334000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14439" name="TextBox 131"/>
          <p:cNvSpPr txBox="1">
            <a:spLocks noChangeArrowheads="1"/>
          </p:cNvSpPr>
          <p:nvPr/>
        </p:nvSpPr>
        <p:spPr bwMode="auto">
          <a:xfrm>
            <a:off x="7916863" y="3886200"/>
            <a:ext cx="546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arg1</a:t>
            </a:r>
          </a:p>
        </p:txBody>
      </p:sp>
      <p:sp>
        <p:nvSpPr>
          <p:cNvPr id="14440" name="TextBox 132"/>
          <p:cNvSpPr txBox="1">
            <a:spLocks noChangeArrowheads="1"/>
          </p:cNvSpPr>
          <p:nvPr/>
        </p:nvSpPr>
        <p:spPr bwMode="auto">
          <a:xfrm>
            <a:off x="8361363" y="3886200"/>
            <a:ext cx="546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arg2</a:t>
            </a:r>
          </a:p>
        </p:txBody>
      </p:sp>
      <p:sp>
        <p:nvSpPr>
          <p:cNvPr id="14441" name="TextBox 133"/>
          <p:cNvSpPr txBox="1">
            <a:spLocks noChangeArrowheads="1"/>
          </p:cNvSpPr>
          <p:nvPr/>
        </p:nvSpPr>
        <p:spPr bwMode="auto">
          <a:xfrm>
            <a:off x="7459663" y="3886200"/>
            <a:ext cx="3889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op</a:t>
            </a:r>
          </a:p>
        </p:txBody>
      </p:sp>
      <p:sp>
        <p:nvSpPr>
          <p:cNvPr id="14442" name="TextBox 134"/>
          <p:cNvSpPr txBox="1">
            <a:spLocks noChangeArrowheads="1"/>
          </p:cNvSpPr>
          <p:nvPr/>
        </p:nvSpPr>
        <p:spPr bwMode="auto">
          <a:xfrm>
            <a:off x="6553200" y="3429000"/>
            <a:ext cx="2071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Indirect Triples</a:t>
            </a:r>
          </a:p>
        </p:txBody>
      </p:sp>
      <p:cxnSp>
        <p:nvCxnSpPr>
          <p:cNvPr id="136" name="Straight Connector 135"/>
          <p:cNvCxnSpPr/>
          <p:nvPr/>
        </p:nvCxnSpPr>
        <p:spPr>
          <a:xfrm rot="5400000">
            <a:off x="8102600" y="4948238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44" name="TextBox 136"/>
          <p:cNvSpPr txBox="1">
            <a:spLocks noChangeArrowheads="1"/>
          </p:cNvSpPr>
          <p:nvPr/>
        </p:nvSpPr>
        <p:spPr bwMode="auto">
          <a:xfrm>
            <a:off x="8483600" y="5372100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(4)</a:t>
            </a:r>
          </a:p>
        </p:txBody>
      </p:sp>
      <p:sp>
        <p:nvSpPr>
          <p:cNvPr id="14445" name="TextBox 137"/>
          <p:cNvSpPr txBox="1">
            <a:spLocks noChangeArrowheads="1"/>
          </p:cNvSpPr>
          <p:nvPr/>
        </p:nvSpPr>
        <p:spPr bwMode="auto">
          <a:xfrm>
            <a:off x="7205663" y="4110038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14446" name="TextBox 138"/>
          <p:cNvSpPr txBox="1">
            <a:spLocks noChangeArrowheads="1"/>
          </p:cNvSpPr>
          <p:nvPr/>
        </p:nvSpPr>
        <p:spPr bwMode="auto">
          <a:xfrm>
            <a:off x="7205663" y="4338638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4447" name="TextBox 139"/>
          <p:cNvSpPr txBox="1">
            <a:spLocks noChangeArrowheads="1"/>
          </p:cNvSpPr>
          <p:nvPr/>
        </p:nvSpPr>
        <p:spPr bwMode="auto">
          <a:xfrm>
            <a:off x="7205663" y="4567238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14448" name="TextBox 140"/>
          <p:cNvSpPr txBox="1">
            <a:spLocks noChangeArrowheads="1"/>
          </p:cNvSpPr>
          <p:nvPr/>
        </p:nvSpPr>
        <p:spPr bwMode="auto">
          <a:xfrm>
            <a:off x="7205663" y="48387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14449" name="TextBox 141"/>
          <p:cNvSpPr txBox="1">
            <a:spLocks noChangeArrowheads="1"/>
          </p:cNvSpPr>
          <p:nvPr/>
        </p:nvSpPr>
        <p:spPr bwMode="auto">
          <a:xfrm>
            <a:off x="7205663" y="50673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14450" name="TextBox 142"/>
          <p:cNvSpPr txBox="1">
            <a:spLocks noChangeArrowheads="1"/>
          </p:cNvSpPr>
          <p:nvPr/>
        </p:nvSpPr>
        <p:spPr bwMode="auto">
          <a:xfrm>
            <a:off x="7205663" y="5329238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5663407" y="4952206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>
            <a:off x="6198394" y="49522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53" name="TextBox 145"/>
          <p:cNvSpPr txBox="1">
            <a:spLocks noChangeArrowheads="1"/>
          </p:cNvSpPr>
          <p:nvPr/>
        </p:nvSpPr>
        <p:spPr bwMode="auto">
          <a:xfrm>
            <a:off x="6350000" y="4114800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(0)</a:t>
            </a:r>
          </a:p>
        </p:txBody>
      </p:sp>
      <p:sp>
        <p:nvSpPr>
          <p:cNvPr id="14454" name="TextBox 146"/>
          <p:cNvSpPr txBox="1">
            <a:spLocks noChangeArrowheads="1"/>
          </p:cNvSpPr>
          <p:nvPr/>
        </p:nvSpPr>
        <p:spPr bwMode="auto">
          <a:xfrm>
            <a:off x="6408738" y="4343400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(1)</a:t>
            </a:r>
          </a:p>
        </p:txBody>
      </p:sp>
      <p:sp>
        <p:nvSpPr>
          <p:cNvPr id="14455" name="TextBox 147"/>
          <p:cNvSpPr txBox="1">
            <a:spLocks noChangeArrowheads="1"/>
          </p:cNvSpPr>
          <p:nvPr/>
        </p:nvSpPr>
        <p:spPr bwMode="auto">
          <a:xfrm>
            <a:off x="6350000" y="4572000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(2)</a:t>
            </a:r>
          </a:p>
        </p:txBody>
      </p:sp>
      <p:sp>
        <p:nvSpPr>
          <p:cNvPr id="14456" name="TextBox 148"/>
          <p:cNvSpPr txBox="1">
            <a:spLocks noChangeArrowheads="1"/>
          </p:cNvSpPr>
          <p:nvPr/>
        </p:nvSpPr>
        <p:spPr bwMode="auto">
          <a:xfrm>
            <a:off x="6426200" y="4843463"/>
            <a:ext cx="425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(3)</a:t>
            </a:r>
          </a:p>
        </p:txBody>
      </p:sp>
      <p:sp>
        <p:nvSpPr>
          <p:cNvPr id="14457" name="TextBox 149"/>
          <p:cNvSpPr txBox="1">
            <a:spLocks noChangeArrowheads="1"/>
          </p:cNvSpPr>
          <p:nvPr/>
        </p:nvSpPr>
        <p:spPr bwMode="auto">
          <a:xfrm>
            <a:off x="6443663" y="5072063"/>
            <a:ext cx="425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(4)</a:t>
            </a:r>
          </a:p>
        </p:txBody>
      </p:sp>
      <p:sp>
        <p:nvSpPr>
          <p:cNvPr id="14458" name="TextBox 150"/>
          <p:cNvSpPr txBox="1">
            <a:spLocks noChangeArrowheads="1"/>
          </p:cNvSpPr>
          <p:nvPr/>
        </p:nvSpPr>
        <p:spPr bwMode="auto">
          <a:xfrm>
            <a:off x="6426200" y="5334000"/>
            <a:ext cx="425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(5)</a:t>
            </a:r>
          </a:p>
        </p:txBody>
      </p:sp>
      <p:sp>
        <p:nvSpPr>
          <p:cNvPr id="14459" name="TextBox 151"/>
          <p:cNvSpPr txBox="1">
            <a:spLocks noChangeArrowheads="1"/>
          </p:cNvSpPr>
          <p:nvPr/>
        </p:nvSpPr>
        <p:spPr bwMode="auto">
          <a:xfrm>
            <a:off x="6426200" y="3886200"/>
            <a:ext cx="388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op</a:t>
            </a:r>
          </a:p>
        </p:txBody>
      </p:sp>
      <p:sp>
        <p:nvSpPr>
          <p:cNvPr id="14460" name="TextBox 152"/>
          <p:cNvSpPr txBox="1">
            <a:spLocks noChangeArrowheads="1"/>
          </p:cNvSpPr>
          <p:nvPr/>
        </p:nvSpPr>
        <p:spPr bwMode="auto">
          <a:xfrm>
            <a:off x="6096000" y="4110038"/>
            <a:ext cx="390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35</a:t>
            </a:r>
          </a:p>
        </p:txBody>
      </p:sp>
      <p:sp>
        <p:nvSpPr>
          <p:cNvPr id="14461" name="TextBox 153"/>
          <p:cNvSpPr txBox="1">
            <a:spLocks noChangeArrowheads="1"/>
          </p:cNvSpPr>
          <p:nvPr/>
        </p:nvSpPr>
        <p:spPr bwMode="auto">
          <a:xfrm>
            <a:off x="6096000" y="4338638"/>
            <a:ext cx="390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36</a:t>
            </a:r>
          </a:p>
        </p:txBody>
      </p:sp>
      <p:sp>
        <p:nvSpPr>
          <p:cNvPr id="14462" name="TextBox 154"/>
          <p:cNvSpPr txBox="1">
            <a:spLocks noChangeArrowheads="1"/>
          </p:cNvSpPr>
          <p:nvPr/>
        </p:nvSpPr>
        <p:spPr bwMode="auto">
          <a:xfrm>
            <a:off x="6096000" y="4567238"/>
            <a:ext cx="390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37</a:t>
            </a:r>
          </a:p>
        </p:txBody>
      </p:sp>
      <p:sp>
        <p:nvSpPr>
          <p:cNvPr id="14463" name="TextBox 155"/>
          <p:cNvSpPr txBox="1">
            <a:spLocks noChangeArrowheads="1"/>
          </p:cNvSpPr>
          <p:nvPr/>
        </p:nvSpPr>
        <p:spPr bwMode="auto">
          <a:xfrm>
            <a:off x="6096000" y="4838700"/>
            <a:ext cx="390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38</a:t>
            </a:r>
          </a:p>
        </p:txBody>
      </p:sp>
      <p:sp>
        <p:nvSpPr>
          <p:cNvPr id="14464" name="TextBox 156"/>
          <p:cNvSpPr txBox="1">
            <a:spLocks noChangeArrowheads="1"/>
          </p:cNvSpPr>
          <p:nvPr/>
        </p:nvSpPr>
        <p:spPr bwMode="auto">
          <a:xfrm>
            <a:off x="6096000" y="5067300"/>
            <a:ext cx="390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39</a:t>
            </a:r>
          </a:p>
        </p:txBody>
      </p:sp>
      <p:sp>
        <p:nvSpPr>
          <p:cNvPr id="14465" name="TextBox 157"/>
          <p:cNvSpPr txBox="1">
            <a:spLocks noChangeArrowheads="1"/>
          </p:cNvSpPr>
          <p:nvPr/>
        </p:nvSpPr>
        <p:spPr bwMode="auto">
          <a:xfrm>
            <a:off x="6096000" y="5329238"/>
            <a:ext cx="390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40</a:t>
            </a:r>
          </a:p>
        </p:txBody>
      </p:sp>
      <p:cxnSp>
        <p:nvCxnSpPr>
          <p:cNvPr id="160" name="Straight Connector 159"/>
          <p:cNvCxnSpPr/>
          <p:nvPr/>
        </p:nvCxnSpPr>
        <p:spPr>
          <a:xfrm>
            <a:off x="6400800" y="4191000"/>
            <a:ext cx="577850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400800" y="4414838"/>
            <a:ext cx="57785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32550" y="4567238"/>
            <a:ext cx="57785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400800" y="4872038"/>
            <a:ext cx="57785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5100638"/>
            <a:ext cx="57785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400800" y="5405438"/>
            <a:ext cx="57785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Expressions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smtClean="0"/>
              <a:t>Example: 	int[2][3]</a:t>
            </a:r>
          </a:p>
          <a:p>
            <a:pPr marL="457200" indent="-4572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smtClean="0"/>
              <a:t>			array(2,array(3,integer))</a:t>
            </a:r>
          </a:p>
          <a:p>
            <a:pPr marL="457200" indent="-457200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2000" smtClean="0"/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smtClean="0"/>
              <a:t>A basic type is a type expression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smtClean="0"/>
              <a:t>A type name is a type expression</a:t>
            </a:r>
          </a:p>
          <a:p>
            <a:pPr marL="457200" indent="-457200"/>
            <a:r>
              <a:rPr lang="en-US" sz="2000" smtClean="0"/>
              <a:t>A type expression can be formed by applying the array type constructor to a number and a type expression.</a:t>
            </a:r>
          </a:p>
          <a:p>
            <a:pPr marL="457200" indent="-457200"/>
            <a:r>
              <a:rPr lang="en-US" sz="2000" smtClean="0"/>
              <a:t>A record is a data structure with named field</a:t>
            </a:r>
          </a:p>
          <a:p>
            <a:pPr marL="457200" indent="-457200"/>
            <a:r>
              <a:rPr lang="en-US" sz="2000" smtClean="0"/>
              <a:t>A type expression can be formed by using the type constructor </a:t>
            </a:r>
            <a:r>
              <a:rPr lang="en-US" sz="2000" smtClean="0">
                <a:latin typeface="Wingdings 3" pitchFamily="18" charset="2"/>
                <a:cs typeface="Arial" charset="0"/>
              </a:rPr>
              <a:t>g</a:t>
            </a:r>
            <a:r>
              <a:rPr lang="en-US" sz="2000" smtClean="0">
                <a:cs typeface="Arial" charset="0"/>
              </a:rPr>
              <a:t> </a:t>
            </a:r>
            <a:r>
              <a:rPr lang="en-US" sz="2000" smtClean="0"/>
              <a:t>for function types</a:t>
            </a:r>
          </a:p>
          <a:p>
            <a:pPr marL="457200" indent="-457200"/>
            <a:r>
              <a:rPr lang="en-US" sz="2000" smtClean="0"/>
              <a:t>If s and t are type expressions, then their Cartesian product s*</a:t>
            </a:r>
            <a:r>
              <a:rPr lang="en-US" sz="2000" i="1" smtClean="0"/>
              <a:t>t </a:t>
            </a:r>
            <a:r>
              <a:rPr lang="en-US" sz="2000" smtClean="0"/>
              <a:t>is a type expression</a:t>
            </a:r>
          </a:p>
          <a:p>
            <a:pPr marL="457200" indent="-457200"/>
            <a:r>
              <a:rPr lang="en-US" sz="2000" smtClean="0"/>
              <a:t>Type expressions may contain variables whose values are type expressions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676400"/>
            <a:ext cx="3751263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Equivalence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en-US" smtClean="0"/>
          </a:p>
          <a:p>
            <a:r>
              <a:rPr lang="en-US" smtClean="0"/>
              <a:t>They are the same basic type.</a:t>
            </a:r>
          </a:p>
          <a:p>
            <a:r>
              <a:rPr lang="en-US" smtClean="0"/>
              <a:t>They are formed by applying the same constructor to structurally equivalent types.</a:t>
            </a:r>
          </a:p>
          <a:p>
            <a:r>
              <a:rPr lang="en-US" smtClean="0"/>
              <a:t>One is a type name that denotes the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Declarations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6400800" cy="231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Storage Layout for Local Names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Computing types and their widths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14600"/>
            <a:ext cx="8077200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Storage Layout for Local Names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9850" y="2438400"/>
            <a:ext cx="9074150" cy="3876675"/>
          </a:xfrm>
          <a:noFill/>
        </p:spPr>
      </p:pic>
      <p:sp>
        <p:nvSpPr>
          <p:cNvPr id="19460" name="Rectangle 4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>
                <a:latin typeface="Constantia" pitchFamily="18" charset="0"/>
              </a:rPr>
              <a:t>Syntax-directed translation of array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Sequences of Declarations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Actions at the end: </a:t>
            </a:r>
          </a:p>
          <a:p>
            <a:r>
              <a:rPr lang="en-US" smtClean="0"/>
              <a:t> 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5902325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953000"/>
            <a:ext cx="38100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Fields in Records and Classes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 </a:t>
            </a:r>
          </a:p>
          <a:p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69342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429000"/>
            <a:ext cx="76200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smtClean="0"/>
              <a:t>Translation of Expressions and Statements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discussed how to find the types and offset of variables</a:t>
            </a:r>
          </a:p>
          <a:p>
            <a:r>
              <a:rPr lang="en-US" smtClean="0"/>
              <a:t>We have therefore necessary preparations to discuss about translation to intermediate code</a:t>
            </a:r>
          </a:p>
          <a:p>
            <a:r>
              <a:rPr lang="en-US" smtClean="0"/>
              <a:t>We also discuss the type checking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Variants of Syntax Trees</a:t>
            </a:r>
          </a:p>
          <a:p>
            <a:pPr eaLnBrk="1" hangingPunct="1"/>
            <a:r>
              <a:rPr lang="en-US" smtClean="0"/>
              <a:t>Three-address code</a:t>
            </a:r>
          </a:p>
          <a:p>
            <a:pPr eaLnBrk="1" hangingPunct="1"/>
            <a:r>
              <a:rPr lang="en-US" smtClean="0"/>
              <a:t>Types and declarations</a:t>
            </a:r>
          </a:p>
          <a:p>
            <a:pPr eaLnBrk="1" hangingPunct="1"/>
            <a:r>
              <a:rPr lang="en-US" smtClean="0"/>
              <a:t>Translation of expressions</a:t>
            </a:r>
          </a:p>
          <a:p>
            <a:pPr eaLnBrk="1" hangingPunct="1"/>
            <a:r>
              <a:rPr lang="en-US" smtClean="0"/>
              <a:t>Type checking</a:t>
            </a:r>
          </a:p>
          <a:p>
            <a:pPr eaLnBrk="1" hangingPunct="1"/>
            <a:r>
              <a:rPr lang="en-US" smtClean="0"/>
              <a:t>Control flow</a:t>
            </a:r>
          </a:p>
          <a:p>
            <a:pPr eaLnBrk="1" hangingPunct="1"/>
            <a:r>
              <a:rPr lang="en-US" smtClean="0"/>
              <a:t>Backpatching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4000" smtClean="0"/>
              <a:t>Three-address code for expressions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0863"/>
            <a:ext cx="7620000" cy="503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Incremental Translation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2133600"/>
            <a:ext cx="7315200" cy="3913188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smtClean="0"/>
              <a:t>Addressing Array Elements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Layouts for a two-dimensional array: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8223250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smtClean="0"/>
              <a:t>Semantic actions for array reference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495425"/>
            <a:ext cx="5418138" cy="53625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Translation of Array References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en-US" sz="3200" smtClean="0"/>
          </a:p>
          <a:p>
            <a:pPr>
              <a:buFont typeface="Wingdings 2" pitchFamily="18" charset="2"/>
              <a:buNone/>
            </a:pPr>
            <a:r>
              <a:rPr lang="en-US" sz="3200" smtClean="0"/>
              <a:t>Nonterminal </a:t>
            </a:r>
            <a:r>
              <a:rPr lang="en-US" sz="3200" i="1" smtClean="0"/>
              <a:t>L </a:t>
            </a:r>
            <a:r>
              <a:rPr lang="en-US" sz="3200" smtClean="0"/>
              <a:t>has three synthesized attributes:</a:t>
            </a:r>
          </a:p>
          <a:p>
            <a:r>
              <a:rPr lang="en-US" sz="3200" i="1" smtClean="0"/>
              <a:t>L.addr</a:t>
            </a:r>
          </a:p>
          <a:p>
            <a:r>
              <a:rPr lang="en-US" sz="3200" smtClean="0"/>
              <a:t>L.array</a:t>
            </a:r>
          </a:p>
          <a:p>
            <a:r>
              <a:rPr lang="en-US" sz="3200" smtClean="0"/>
              <a:t>L.type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sz="4600" smtClean="0"/>
              <a:t>Conversions between primitive types in Java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162800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sz="4600" smtClean="0"/>
              <a:t>Introducing type conversions into expression evaluation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2514600"/>
            <a:ext cx="8763000" cy="23129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US" sz="4600" smtClean="0"/>
              <a:t>Abstract syntax tree for the function definition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0" y="3008313"/>
            <a:ext cx="5105400" cy="3621087"/>
          </a:xfrm>
          <a:noFill/>
        </p:spPr>
      </p:pic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376238" y="2667000"/>
            <a:ext cx="36623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fun length(x) =</a:t>
            </a:r>
          </a:p>
          <a:p>
            <a:r>
              <a:rPr lang="en-US" sz="1800"/>
              <a:t>   if null(x) then 0 else length(tl(x)+1)</a:t>
            </a: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457200" y="4800600"/>
            <a:ext cx="40528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is a polymorphic function </a:t>
            </a:r>
          </a:p>
          <a:p>
            <a:r>
              <a:rPr lang="en-US"/>
              <a:t>in ML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Inferring a type for the function </a:t>
            </a:r>
            <a:r>
              <a:rPr lang="en-US" sz="3800" i="1" smtClean="0"/>
              <a:t>length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057400"/>
            <a:ext cx="8001000" cy="4076700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for Unification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057400"/>
            <a:ext cx="5105400" cy="955675"/>
          </a:xfrm>
          <a:noFill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429000"/>
            <a:ext cx="81534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2865437"/>
          </a:xfrm>
        </p:spPr>
        <p:txBody>
          <a:bodyPr/>
          <a:lstStyle/>
          <a:p>
            <a:pPr eaLnBrk="1" hangingPunct="1"/>
            <a:r>
              <a:rPr lang="en-US" smtClean="0"/>
              <a:t>Intermediate code is the interface between front end and back end in a compiler</a:t>
            </a:r>
          </a:p>
          <a:p>
            <a:pPr eaLnBrk="1" hangingPunct="1"/>
            <a:r>
              <a:rPr lang="en-US" smtClean="0"/>
              <a:t>Ideally the details of source language are confined to the front end and the details of target machines to the back end (a m*n model)</a:t>
            </a:r>
          </a:p>
          <a:p>
            <a:pPr eaLnBrk="1" hangingPunct="1"/>
            <a:r>
              <a:rPr lang="en-US" smtClean="0"/>
              <a:t>In this chapter we study intermediate representations, static type checking and intermediate code generation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54102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Parser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3200" y="54102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Static</a:t>
            </a:r>
          </a:p>
          <a:p>
            <a:pPr algn="ctr">
              <a:defRPr/>
            </a:pPr>
            <a:r>
              <a:rPr lang="en-US" dirty="0"/>
              <a:t>Checker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54102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Intermediate Code Generator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67600" y="5410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Code Generator</a:t>
            </a:r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457200" y="57150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1" idx="1"/>
          </p:cNvCxnSpPr>
          <p:nvPr/>
        </p:nvCxnSpPr>
        <p:spPr>
          <a:xfrm>
            <a:off x="2286000" y="5753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38600" y="5715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1"/>
          </p:cNvCxnSpPr>
          <p:nvPr/>
        </p:nvCxnSpPr>
        <p:spPr>
          <a:xfrm>
            <a:off x="6858000" y="57531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934201" y="6551612"/>
            <a:ext cx="4572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7200" y="6477000"/>
            <a:ext cx="6705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7162800" y="65532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9" name="TextBox 32"/>
          <p:cNvSpPr txBox="1">
            <a:spLocks noChangeArrowheads="1"/>
          </p:cNvSpPr>
          <p:nvPr/>
        </p:nvSpPr>
        <p:spPr bwMode="auto">
          <a:xfrm>
            <a:off x="2667000" y="6248400"/>
            <a:ext cx="1373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Front end</a:t>
            </a:r>
          </a:p>
        </p:txBody>
      </p:sp>
      <p:sp>
        <p:nvSpPr>
          <p:cNvPr id="6160" name="TextBox 33"/>
          <p:cNvSpPr txBox="1">
            <a:spLocks noChangeArrowheads="1"/>
          </p:cNvSpPr>
          <p:nvPr/>
        </p:nvSpPr>
        <p:spPr bwMode="auto">
          <a:xfrm>
            <a:off x="7542213" y="6248400"/>
            <a:ext cx="1338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Back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Unification algorithm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457200" y="1935163"/>
            <a:ext cx="8229600" cy="4618037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smtClean="0"/>
              <a:t>boolean unify (Node m, Node n) {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smtClean="0"/>
              <a:t>	s = find(m); t = find(n);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smtClean="0"/>
              <a:t>	if ( s = t ) </a:t>
            </a:r>
            <a:r>
              <a:rPr lang="en-US" sz="2000" b="1" smtClean="0"/>
              <a:t>return </a:t>
            </a:r>
            <a:r>
              <a:rPr lang="en-US" sz="2000" smtClean="0"/>
              <a:t>true;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smtClean="0"/>
              <a:t>	else if </a:t>
            </a:r>
            <a:r>
              <a:rPr lang="en-US" sz="2000" smtClean="0"/>
              <a:t>( nodes s and t represent the same basic type ) </a:t>
            </a:r>
            <a:r>
              <a:rPr lang="en-US" sz="2000" b="1" smtClean="0"/>
              <a:t>return </a:t>
            </a:r>
            <a:r>
              <a:rPr lang="en-US" sz="2000" i="1" smtClean="0"/>
              <a:t>true;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smtClean="0"/>
              <a:t>	else if </a:t>
            </a:r>
            <a:r>
              <a:rPr lang="en-US" sz="2000" smtClean="0"/>
              <a:t>(s is an op-node with children s1 and </a:t>
            </a:r>
            <a:r>
              <a:rPr lang="en-US" sz="2000" i="1" smtClean="0"/>
              <a:t>s2 </a:t>
            </a:r>
            <a:r>
              <a:rPr lang="en-US" sz="2000" b="1" smtClean="0"/>
              <a:t>and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smtClean="0"/>
              <a:t>		t is an op-node with children t1 and t2) {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smtClean="0"/>
              <a:t>		union(s , t) 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smtClean="0"/>
              <a:t>		return </a:t>
            </a:r>
            <a:r>
              <a:rPr lang="en-US" sz="2000" smtClean="0"/>
              <a:t>unify(s1, t1) </a:t>
            </a:r>
            <a:r>
              <a:rPr lang="en-US" sz="2000" b="1" smtClean="0"/>
              <a:t>and </a:t>
            </a:r>
            <a:r>
              <a:rPr lang="en-US" sz="2000" smtClean="0"/>
              <a:t>unify(s2, t2);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smtClean="0"/>
              <a:t>	}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smtClean="0"/>
              <a:t>	else if </a:t>
            </a:r>
            <a:r>
              <a:rPr lang="en-US" sz="2000" i="1" smtClean="0"/>
              <a:t>s </a:t>
            </a:r>
            <a:r>
              <a:rPr lang="en-US" sz="2000" smtClean="0"/>
              <a:t>or t represents a variable {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smtClean="0"/>
              <a:t>		union(s, t) 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smtClean="0"/>
              <a:t>		return </a:t>
            </a:r>
            <a:r>
              <a:rPr lang="en-US" sz="2000" smtClean="0"/>
              <a:t>true;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smtClean="0"/>
              <a:t>	}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smtClean="0"/>
              <a:t>	else return </a:t>
            </a:r>
            <a:r>
              <a:rPr lang="en-US" sz="2000" smtClean="0"/>
              <a:t>false;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smtClean="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Control Flow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z="3200" smtClean="0"/>
              <a:t>boolean expressions are often used to:</a:t>
            </a:r>
          </a:p>
          <a:p>
            <a:r>
              <a:rPr lang="en-US" sz="3200" i="1" smtClean="0"/>
              <a:t>Alter the flow of control.</a:t>
            </a:r>
          </a:p>
          <a:p>
            <a:r>
              <a:rPr lang="en-US" sz="3200" i="1" smtClean="0"/>
              <a:t>Compute logical values.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Short-Circuit Code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2057400"/>
            <a:ext cx="7315200" cy="379413"/>
          </a:xfrm>
          <a:noFill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5486400" cy="21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5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>
                <a:latin typeface="Constantia" pitchFamily="18" charset="0"/>
              </a:rPr>
              <a:t> 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sz="2600">
              <a:latin typeface="Constantia" pitchFamily="18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600">
                <a:latin typeface="Constantia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smtClean="0"/>
              <a:t>Flow-of-Control Statements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it-IT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057400"/>
            <a:ext cx="60642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657600"/>
            <a:ext cx="24638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/>
              <a:t>Syntax-directed definition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1401763"/>
            <a:ext cx="5303838" cy="53800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300" smtClean="0"/>
              <a:t>Generating three-address code for booleans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1258888"/>
            <a:ext cx="6070600" cy="5522912"/>
          </a:xfr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smtClean="0"/>
              <a:t>translation of a simple if-statement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  <a:p>
            <a:endParaRPr lang="en-US" smtClean="0"/>
          </a:p>
          <a:p>
            <a:r>
              <a:rPr lang="en-US" smtClean="0"/>
              <a:t> 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3246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048000"/>
            <a:ext cx="3505200" cy="272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Backpatching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smtClean="0"/>
              <a:t>Previous codes for  Boolean expressions insert symbolic labels for jumps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It therefore needs a separate pass to set them to appropriate addresses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We can use a technique named backpatching to avoid this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We assume we save instructions into an array and labels will be indices in the array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For nonterminal B we use two attributes B.truelist and B.falselist  together with following functions:</a:t>
            </a:r>
          </a:p>
          <a:p>
            <a:pPr lvl="1">
              <a:lnSpc>
                <a:spcPct val="80000"/>
              </a:lnSpc>
            </a:pPr>
            <a:r>
              <a:rPr lang="en-US" sz="1900" smtClean="0"/>
              <a:t>makelist(i): create a new list containing only I, an index into the array of instructions</a:t>
            </a:r>
          </a:p>
          <a:p>
            <a:pPr lvl="1">
              <a:lnSpc>
                <a:spcPct val="80000"/>
              </a:lnSpc>
            </a:pPr>
            <a:r>
              <a:rPr lang="en-US" sz="1900" smtClean="0"/>
              <a:t>Merge(p1,p2): concatenates the lists pointed by p1 and p2 and returns a pointer to the concatenated list</a:t>
            </a:r>
          </a:p>
          <a:p>
            <a:pPr lvl="1">
              <a:lnSpc>
                <a:spcPct val="80000"/>
              </a:lnSpc>
            </a:pPr>
            <a:r>
              <a:rPr lang="en-US" sz="1900" smtClean="0"/>
              <a:t>Backpatch(p,i): inserts i as the target label for each of the instruction on the list pointed to by p</a:t>
            </a:r>
          </a:p>
          <a:p>
            <a:pPr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sz="3400" b="1" smtClean="0"/>
              <a:t>Backpatching for Boolean Expressions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389438"/>
          </a:xfrm>
        </p:spPr>
        <p:txBody>
          <a:bodyPr/>
          <a:lstStyle/>
          <a:p>
            <a:r>
              <a:rPr lang="en-US" smtClean="0"/>
              <a:t> </a:t>
            </a:r>
          </a:p>
          <a:p>
            <a:pPr>
              <a:lnSpc>
                <a:spcPct val="140000"/>
              </a:lnSpc>
            </a:pPr>
            <a:r>
              <a:rPr lang="en-US" smtClean="0"/>
              <a:t> 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6962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05000"/>
            <a:ext cx="68580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smtClean="0"/>
              <a:t>Backpatching for Boolean Expressions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Annotated parse tree for x &lt; 100 || x &gt; 200 &amp;&amp; x ! = y 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7491413" cy="388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Variants of syntax trees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24844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It is sometimes beneficial to crate a DAG instead of tree for Expressions.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This way we can easily show the common sub-expressions and then use that knowledge during code generation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Example: a+a*(b-c)+(b-c)*d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4572000" y="4419600"/>
            <a:ext cx="300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4038600" y="49958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5567363" y="4995863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4495800" y="5529263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7176" name="TextBox 7"/>
          <p:cNvSpPr txBox="1">
            <a:spLocks noChangeArrowheads="1"/>
          </p:cNvSpPr>
          <p:nvPr/>
        </p:nvSpPr>
        <p:spPr bwMode="auto">
          <a:xfrm>
            <a:off x="4927600" y="5986463"/>
            <a:ext cx="254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-</a:t>
            </a:r>
          </a:p>
        </p:txBody>
      </p:sp>
      <p:sp>
        <p:nvSpPr>
          <p:cNvPr id="7177" name="TextBox 8"/>
          <p:cNvSpPr txBox="1">
            <a:spLocks noChangeArrowheads="1"/>
          </p:cNvSpPr>
          <p:nvPr/>
        </p:nvSpPr>
        <p:spPr bwMode="auto">
          <a:xfrm>
            <a:off x="4576763" y="64770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7178" name="TextBox 9"/>
          <p:cNvSpPr txBox="1">
            <a:spLocks noChangeArrowheads="1"/>
          </p:cNvSpPr>
          <p:nvPr/>
        </p:nvSpPr>
        <p:spPr bwMode="auto">
          <a:xfrm>
            <a:off x="5491163" y="6443663"/>
            <a:ext cx="276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267200" y="47244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191000" y="57912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3"/>
          <p:cNvSpPr txBox="1">
            <a:spLocks noChangeArrowheads="1"/>
          </p:cNvSpPr>
          <p:nvPr/>
        </p:nvSpPr>
        <p:spPr bwMode="auto">
          <a:xfrm>
            <a:off x="3979863" y="6019800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4724400" y="57912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4267200" y="52578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76800" y="46482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174" idx="2"/>
          </p:cNvCxnSpPr>
          <p:nvPr/>
        </p:nvCxnSpPr>
        <p:spPr>
          <a:xfrm rot="5400000">
            <a:off x="5064919" y="5450681"/>
            <a:ext cx="762000" cy="528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724400" y="62484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5181600" y="62484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5867400" y="53340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27"/>
          <p:cNvSpPr txBox="1">
            <a:spLocks noChangeArrowheads="1"/>
          </p:cNvSpPr>
          <p:nvPr/>
        </p:nvSpPr>
        <p:spPr bwMode="auto">
          <a:xfrm>
            <a:off x="6048375" y="5638800"/>
            <a:ext cx="287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30" name="Freeform 29"/>
          <p:cNvSpPr/>
          <p:nvPr/>
        </p:nvSpPr>
        <p:spPr>
          <a:xfrm>
            <a:off x="3597275" y="5181600"/>
            <a:ext cx="514350" cy="1012825"/>
          </a:xfrm>
          <a:custGeom>
            <a:avLst/>
            <a:gdLst>
              <a:gd name="connsiteX0" fmla="*/ 452362 w 515257"/>
              <a:gd name="connsiteY0" fmla="*/ 0 h 1013581"/>
              <a:gd name="connsiteX1" fmla="*/ 2419 w 515257"/>
              <a:gd name="connsiteY1" fmla="*/ 478971 h 1013581"/>
              <a:gd name="connsiteX2" fmla="*/ 466876 w 515257"/>
              <a:gd name="connsiteY2" fmla="*/ 957943 h 1013581"/>
              <a:gd name="connsiteX3" fmla="*/ 292705 w 515257"/>
              <a:gd name="connsiteY3" fmla="*/ 812800 h 1013581"/>
              <a:gd name="connsiteX4" fmla="*/ 292705 w 515257"/>
              <a:gd name="connsiteY4" fmla="*/ 812800 h 101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257" h="1013581">
                <a:moveTo>
                  <a:pt x="452362" y="0"/>
                </a:moveTo>
                <a:cubicBezTo>
                  <a:pt x="226181" y="159657"/>
                  <a:pt x="0" y="319314"/>
                  <a:pt x="2419" y="478971"/>
                </a:cubicBezTo>
                <a:cubicBezTo>
                  <a:pt x="4838" y="638628"/>
                  <a:pt x="418495" y="902305"/>
                  <a:pt x="466876" y="957943"/>
                </a:cubicBezTo>
                <a:cubicBezTo>
                  <a:pt x="515257" y="1013581"/>
                  <a:pt x="292705" y="812800"/>
                  <a:pt x="292705" y="812800"/>
                </a:cubicBezTo>
                <a:lnTo>
                  <a:pt x="292705" y="8128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it-IT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1371600" y="76200"/>
            <a:ext cx="7086600" cy="1143000"/>
          </a:xfrm>
        </p:spPr>
        <p:txBody>
          <a:bodyPr/>
          <a:lstStyle/>
          <a:p>
            <a:r>
              <a:rPr lang="en-US" sz="4200" smtClean="0"/>
              <a:t>Flow-of-Control Statements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352800" y="1222375"/>
            <a:ext cx="5562600" cy="5559425"/>
          </a:xfrm>
          <a:noFill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530600"/>
            <a:ext cx="31940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4400" smtClean="0"/>
              <a:t>Translation of a switch-statement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" y="3048000"/>
            <a:ext cx="2438400" cy="1963738"/>
          </a:xfrm>
          <a:noFill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828800"/>
            <a:ext cx="3429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057400"/>
            <a:ext cx="31019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6 of the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SDD for creating DAG’s</a:t>
            </a: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1066800" y="2438400"/>
            <a:ext cx="19653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lang="en-US"/>
              <a:t>E -&gt; E1+T</a:t>
            </a:r>
          </a:p>
          <a:p>
            <a:pPr marL="457200" indent="-457200">
              <a:buFontTx/>
              <a:buAutoNum type="arabicParenR" startAt="2"/>
            </a:pPr>
            <a:r>
              <a:rPr lang="en-US"/>
              <a:t>E -&gt; E1-T</a:t>
            </a:r>
          </a:p>
          <a:p>
            <a:pPr marL="457200" indent="-457200">
              <a:buFontTx/>
              <a:buAutoNum type="arabicParenR" startAt="2"/>
            </a:pPr>
            <a:r>
              <a:rPr lang="en-US"/>
              <a:t>E -&gt; T</a:t>
            </a:r>
          </a:p>
          <a:p>
            <a:pPr marL="457200" indent="-457200">
              <a:buFontTx/>
              <a:buAutoNum type="arabicParenR" startAt="2"/>
            </a:pPr>
            <a:r>
              <a:rPr lang="en-US"/>
              <a:t>T -&gt; (E)</a:t>
            </a:r>
          </a:p>
          <a:p>
            <a:pPr marL="457200" indent="-457200">
              <a:buFontTx/>
              <a:buAutoNum type="arabicParenR" startAt="2"/>
            </a:pPr>
            <a:r>
              <a:rPr lang="en-US"/>
              <a:t>T -&gt; id</a:t>
            </a:r>
          </a:p>
          <a:p>
            <a:pPr marL="457200" indent="-457200">
              <a:buFontTx/>
              <a:buAutoNum type="arabicParenR" startAt="2"/>
            </a:pPr>
            <a:r>
              <a:rPr lang="en-US"/>
              <a:t> T -&gt; num</a:t>
            </a: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1143000" y="1981200"/>
            <a:ext cx="1535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Production</a:t>
            </a: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4713288" y="1981200"/>
            <a:ext cx="2105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Semantic Rules</a:t>
            </a:r>
          </a:p>
        </p:txBody>
      </p:sp>
      <p:sp>
        <p:nvSpPr>
          <p:cNvPr id="8198" name="TextBox 3"/>
          <p:cNvSpPr txBox="1">
            <a:spLocks noChangeArrowheads="1"/>
          </p:cNvSpPr>
          <p:nvPr/>
        </p:nvSpPr>
        <p:spPr bwMode="auto">
          <a:xfrm>
            <a:off x="3810000" y="2446338"/>
            <a:ext cx="52244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/>
              <a:t>E.node= new Node(‘+’, E1.node,T.node)</a:t>
            </a:r>
          </a:p>
          <a:p>
            <a:pPr marL="457200" indent="-457200"/>
            <a:r>
              <a:rPr lang="en-US"/>
              <a:t>E.node= new Node(‘-’, E1.node,T.node)</a:t>
            </a:r>
          </a:p>
          <a:p>
            <a:pPr marL="457200" indent="-457200"/>
            <a:r>
              <a:rPr lang="en-US"/>
              <a:t>E.node = T.node</a:t>
            </a:r>
          </a:p>
          <a:p>
            <a:pPr marL="457200" indent="-457200"/>
            <a:r>
              <a:rPr lang="en-US"/>
              <a:t>T.node = E.node</a:t>
            </a:r>
          </a:p>
          <a:p>
            <a:pPr marL="457200" indent="-457200"/>
            <a:r>
              <a:rPr lang="en-US"/>
              <a:t>T.node = new Leaf(id, id.entry)</a:t>
            </a:r>
          </a:p>
          <a:p>
            <a:pPr marL="457200" indent="-457200"/>
            <a:r>
              <a:rPr lang="en-US"/>
              <a:t>T.node = new Leaf(num, num.val)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648200"/>
            <a:ext cx="2659063" cy="2185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</a:rPr>
              <a:t>Example: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sz="1600" dirty="0">
                <a:latin typeface="Times New Roman" pitchFamily="18" charset="0"/>
              </a:rPr>
              <a:t>p1=Leaf(id, entry-a)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sz="1600" dirty="0">
                <a:latin typeface="Times New Roman" pitchFamily="18" charset="0"/>
              </a:rPr>
              <a:t>P2=Leaf(id, entry-a)=p1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sz="1600" dirty="0">
                <a:latin typeface="Times New Roman" pitchFamily="18" charset="0"/>
              </a:rPr>
              <a:t>p3=Leaf(id, entry-b)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sz="1600" dirty="0">
                <a:latin typeface="Times New Roman" pitchFamily="18" charset="0"/>
              </a:rPr>
              <a:t>p4=Leaf(id, entry-c)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sz="1600" dirty="0">
                <a:latin typeface="Times New Roman" pitchFamily="18" charset="0"/>
              </a:rPr>
              <a:t>p5=Node(‘-’,p3,p4)</a:t>
            </a:r>
          </a:p>
          <a:p>
            <a:pPr marL="457200" indent="-457200">
              <a:buFontTx/>
              <a:buAutoNum type="arabicParenR" startAt="6"/>
              <a:defRPr/>
            </a:pPr>
            <a:r>
              <a:rPr lang="en-US" sz="1600" dirty="0">
                <a:latin typeface="Times New Roman" pitchFamily="18" charset="0"/>
              </a:rPr>
              <a:t>p6=Node(‘*’,p1,p5)</a:t>
            </a:r>
          </a:p>
          <a:p>
            <a:pPr marL="457200" indent="-457200">
              <a:buFontTx/>
              <a:buAutoNum type="arabicParenR" startAt="6"/>
              <a:defRPr/>
            </a:pPr>
            <a:r>
              <a:rPr lang="en-US" sz="1600" dirty="0">
                <a:latin typeface="Times New Roman" pitchFamily="18" charset="0"/>
              </a:rPr>
              <a:t>p7=Node(‘+’,p1,p6)</a:t>
            </a:r>
          </a:p>
        </p:txBody>
      </p:sp>
      <p:sp>
        <p:nvSpPr>
          <p:cNvPr id="8200" name="TextBox 7"/>
          <p:cNvSpPr txBox="1">
            <a:spLocks noChangeArrowheads="1"/>
          </p:cNvSpPr>
          <p:nvPr/>
        </p:nvSpPr>
        <p:spPr bwMode="auto">
          <a:xfrm>
            <a:off x="4116388" y="4995863"/>
            <a:ext cx="2690812" cy="18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arenR" startAt="8"/>
            </a:pPr>
            <a:r>
              <a:rPr lang="en-US" sz="1600"/>
              <a:t>p8=Leaf(id,entry-b)=p3</a:t>
            </a:r>
          </a:p>
          <a:p>
            <a:pPr marL="457200" indent="-457200">
              <a:buFontTx/>
              <a:buAutoNum type="arabicParenR" startAt="8"/>
            </a:pPr>
            <a:r>
              <a:rPr lang="en-US" sz="1600"/>
              <a:t>p9=Leaf(id,entry-c)=p4</a:t>
            </a:r>
          </a:p>
          <a:p>
            <a:pPr marL="457200" indent="-457200">
              <a:buFontTx/>
              <a:buAutoNum type="arabicParenR" startAt="8"/>
            </a:pPr>
            <a:r>
              <a:rPr lang="en-US" sz="1600"/>
              <a:t>p10=Node(‘-’,p3,p4)=p5</a:t>
            </a:r>
          </a:p>
          <a:p>
            <a:pPr marL="457200" indent="-457200">
              <a:buFontTx/>
              <a:buAutoNum type="arabicParenR" startAt="8"/>
            </a:pPr>
            <a:r>
              <a:rPr lang="en-US" sz="1600"/>
              <a:t>p11=Leaf(id,entry-d)</a:t>
            </a:r>
          </a:p>
          <a:p>
            <a:pPr marL="457200" indent="-457200">
              <a:buFontTx/>
              <a:buAutoNum type="arabicParenR" startAt="8"/>
            </a:pPr>
            <a:r>
              <a:rPr lang="en-US" sz="1600"/>
              <a:t>p12=Node(‘*’,p5,p11)</a:t>
            </a:r>
          </a:p>
          <a:p>
            <a:pPr marL="457200" indent="-457200">
              <a:buFontTx/>
              <a:buAutoNum type="arabicParenR" startAt="8"/>
            </a:pPr>
            <a:r>
              <a:rPr lang="en-US" sz="1600"/>
              <a:t>p13=Node(‘+’,p7,p12)</a:t>
            </a:r>
          </a:p>
          <a:p>
            <a:pPr marL="457200" indent="-457200">
              <a:buFontTx/>
              <a:buAutoNum type="arabicParenR" startAt="6"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Value-number method for constructing DAG’s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229600" cy="2819400"/>
          </a:xfrm>
        </p:spPr>
        <p:txBody>
          <a:bodyPr/>
          <a:lstStyle/>
          <a:p>
            <a:pPr eaLnBrk="1" hangingPunct="1"/>
            <a:r>
              <a:rPr lang="en-US" smtClean="0"/>
              <a:t>Algorithm</a:t>
            </a:r>
          </a:p>
          <a:p>
            <a:pPr lvl="1" eaLnBrk="1" hangingPunct="1"/>
            <a:r>
              <a:rPr lang="en-US" smtClean="0"/>
              <a:t>Search the array for a node M with label op, left child l and right child r</a:t>
            </a:r>
          </a:p>
          <a:p>
            <a:pPr lvl="1" eaLnBrk="1" hangingPunct="1"/>
            <a:r>
              <a:rPr lang="en-US" smtClean="0"/>
              <a:t>If there is such a node, return the value number M</a:t>
            </a:r>
          </a:p>
          <a:p>
            <a:pPr lvl="1" eaLnBrk="1" hangingPunct="1"/>
            <a:r>
              <a:rPr lang="en-US" smtClean="0"/>
              <a:t>If not create in the array a new node N with label op, left child l, and right child r and return its value</a:t>
            </a:r>
          </a:p>
          <a:p>
            <a:pPr eaLnBrk="1" hangingPunct="1"/>
            <a:r>
              <a:rPr lang="en-US" smtClean="0"/>
              <a:t>We may use a hash table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1508125" y="1981200"/>
            <a:ext cx="300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=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1965325" y="2514600"/>
            <a:ext cx="300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2397125" y="3014663"/>
            <a:ext cx="390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660525" y="2776538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2193925" y="2776538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1736725" y="2243138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66800" y="2166938"/>
            <a:ext cx="515938" cy="1014412"/>
          </a:xfrm>
          <a:custGeom>
            <a:avLst/>
            <a:gdLst>
              <a:gd name="connsiteX0" fmla="*/ 452362 w 515257"/>
              <a:gd name="connsiteY0" fmla="*/ 0 h 1013581"/>
              <a:gd name="connsiteX1" fmla="*/ 2419 w 515257"/>
              <a:gd name="connsiteY1" fmla="*/ 478971 h 1013581"/>
              <a:gd name="connsiteX2" fmla="*/ 466876 w 515257"/>
              <a:gd name="connsiteY2" fmla="*/ 957943 h 1013581"/>
              <a:gd name="connsiteX3" fmla="*/ 292705 w 515257"/>
              <a:gd name="connsiteY3" fmla="*/ 812800 h 1013581"/>
              <a:gd name="connsiteX4" fmla="*/ 292705 w 515257"/>
              <a:gd name="connsiteY4" fmla="*/ 812800 h 101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257" h="1013581">
                <a:moveTo>
                  <a:pt x="452362" y="0"/>
                </a:moveTo>
                <a:cubicBezTo>
                  <a:pt x="226181" y="159657"/>
                  <a:pt x="0" y="319314"/>
                  <a:pt x="2419" y="478971"/>
                </a:cubicBezTo>
                <a:cubicBezTo>
                  <a:pt x="4838" y="638628"/>
                  <a:pt x="418495" y="902305"/>
                  <a:pt x="466876" y="957943"/>
                </a:cubicBezTo>
                <a:cubicBezTo>
                  <a:pt x="515257" y="1013581"/>
                  <a:pt x="292705" y="812800"/>
                  <a:pt x="292705" y="812800"/>
                </a:cubicBezTo>
                <a:lnTo>
                  <a:pt x="292705" y="8128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it-IT">
              <a:cs typeface="Arial" charset="0"/>
            </a:endParaRPr>
          </a:p>
        </p:txBody>
      </p:sp>
      <p:sp>
        <p:nvSpPr>
          <p:cNvPr id="9227" name="TextBox 10"/>
          <p:cNvSpPr txBox="1">
            <a:spLocks noChangeArrowheads="1"/>
          </p:cNvSpPr>
          <p:nvPr/>
        </p:nvSpPr>
        <p:spPr bwMode="auto">
          <a:xfrm>
            <a:off x="1465263" y="3048000"/>
            <a:ext cx="2428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105400" y="20574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344194" y="28186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095207" y="2818606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258594" y="28186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05400" y="2284413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05400" y="2513013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05400" y="2741613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05400" y="2970213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05400" y="3198813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7" name="TextBox 23"/>
          <p:cNvSpPr txBox="1">
            <a:spLocks noChangeArrowheads="1"/>
          </p:cNvSpPr>
          <p:nvPr/>
        </p:nvSpPr>
        <p:spPr bwMode="auto">
          <a:xfrm>
            <a:off x="5414963" y="1981200"/>
            <a:ext cx="3444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400800" y="2133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9" name="TextBox 26"/>
          <p:cNvSpPr txBox="1">
            <a:spLocks noChangeArrowheads="1"/>
          </p:cNvSpPr>
          <p:nvPr/>
        </p:nvSpPr>
        <p:spPr bwMode="auto">
          <a:xfrm>
            <a:off x="7239000" y="1981200"/>
            <a:ext cx="12731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To entry for i</a:t>
            </a:r>
          </a:p>
        </p:txBody>
      </p:sp>
      <p:sp>
        <p:nvSpPr>
          <p:cNvPr id="9240" name="TextBox 27"/>
          <p:cNvSpPr txBox="1">
            <a:spLocks noChangeArrowheads="1"/>
          </p:cNvSpPr>
          <p:nvPr/>
        </p:nvSpPr>
        <p:spPr bwMode="auto">
          <a:xfrm>
            <a:off x="5316538" y="2209800"/>
            <a:ext cx="550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num</a:t>
            </a:r>
          </a:p>
        </p:txBody>
      </p:sp>
      <p:sp>
        <p:nvSpPr>
          <p:cNvPr id="9241" name="TextBox 28"/>
          <p:cNvSpPr txBox="1">
            <a:spLocks noChangeArrowheads="1"/>
          </p:cNvSpPr>
          <p:nvPr/>
        </p:nvSpPr>
        <p:spPr bwMode="auto">
          <a:xfrm>
            <a:off x="6238875" y="2252663"/>
            <a:ext cx="390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sp>
        <p:nvSpPr>
          <p:cNvPr id="9242" name="TextBox 29"/>
          <p:cNvSpPr txBox="1">
            <a:spLocks noChangeArrowheads="1"/>
          </p:cNvSpPr>
          <p:nvPr/>
        </p:nvSpPr>
        <p:spPr bwMode="auto">
          <a:xfrm>
            <a:off x="5334000" y="2438400"/>
            <a:ext cx="300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9243" name="TextBox 30"/>
          <p:cNvSpPr txBox="1">
            <a:spLocks noChangeArrowheads="1"/>
          </p:cNvSpPr>
          <p:nvPr/>
        </p:nvSpPr>
        <p:spPr bwMode="auto">
          <a:xfrm>
            <a:off x="6019800" y="2481263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9244" name="TextBox 31"/>
          <p:cNvSpPr txBox="1">
            <a:spLocks noChangeArrowheads="1"/>
          </p:cNvSpPr>
          <p:nvPr/>
        </p:nvSpPr>
        <p:spPr bwMode="auto">
          <a:xfrm>
            <a:off x="6494463" y="2481263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6058694" y="285670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6" name="TextBox 34"/>
          <p:cNvSpPr txBox="1">
            <a:spLocks noChangeArrowheads="1"/>
          </p:cNvSpPr>
          <p:nvPr/>
        </p:nvSpPr>
        <p:spPr bwMode="auto">
          <a:xfrm>
            <a:off x="5334000" y="2709863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9247" name="TextBox 35"/>
          <p:cNvSpPr txBox="1">
            <a:spLocks noChangeArrowheads="1"/>
          </p:cNvSpPr>
          <p:nvPr/>
        </p:nvSpPr>
        <p:spPr bwMode="auto">
          <a:xfrm>
            <a:off x="6019800" y="2709863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9248" name="TextBox 36"/>
          <p:cNvSpPr txBox="1">
            <a:spLocks noChangeArrowheads="1"/>
          </p:cNvSpPr>
          <p:nvPr/>
        </p:nvSpPr>
        <p:spPr bwMode="auto">
          <a:xfrm>
            <a:off x="6494463" y="2709863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address code</a:t>
            </a:r>
          </a:p>
        </p:txBody>
      </p:sp>
      <p:sp>
        <p:nvSpPr>
          <p:cNvPr id="10243" name="Content Placeholder 49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646237"/>
          </a:xfrm>
        </p:spPr>
        <p:txBody>
          <a:bodyPr/>
          <a:lstStyle/>
          <a:p>
            <a:r>
              <a:rPr lang="en-US" smtClean="0"/>
              <a:t>In a three address code there is at most one operator at the right side of an instruction</a:t>
            </a:r>
          </a:p>
          <a:p>
            <a:r>
              <a:rPr lang="en-US" smtClean="0"/>
              <a:t>Example: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2046288" y="3657600"/>
            <a:ext cx="3000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1512888" y="4233863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3041650" y="4233863"/>
            <a:ext cx="2873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1970088" y="4767263"/>
            <a:ext cx="287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10248" name="TextBox 7"/>
          <p:cNvSpPr txBox="1">
            <a:spLocks noChangeArrowheads="1"/>
          </p:cNvSpPr>
          <p:nvPr/>
        </p:nvSpPr>
        <p:spPr bwMode="auto">
          <a:xfrm>
            <a:off x="2401888" y="5224463"/>
            <a:ext cx="254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-</a:t>
            </a:r>
          </a:p>
        </p:txBody>
      </p:sp>
      <p:sp>
        <p:nvSpPr>
          <p:cNvPr id="10249" name="TextBox 8"/>
          <p:cNvSpPr txBox="1">
            <a:spLocks noChangeArrowheads="1"/>
          </p:cNvSpPr>
          <p:nvPr/>
        </p:nvSpPr>
        <p:spPr bwMode="auto">
          <a:xfrm>
            <a:off x="2051050" y="5715000"/>
            <a:ext cx="287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10250" name="TextBox 9"/>
          <p:cNvSpPr txBox="1">
            <a:spLocks noChangeArrowheads="1"/>
          </p:cNvSpPr>
          <p:nvPr/>
        </p:nvSpPr>
        <p:spPr bwMode="auto">
          <a:xfrm>
            <a:off x="2965450" y="5681663"/>
            <a:ext cx="276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741488" y="39624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665288" y="50292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3" name="TextBox 12"/>
          <p:cNvSpPr txBox="1">
            <a:spLocks noChangeArrowheads="1"/>
          </p:cNvSpPr>
          <p:nvPr/>
        </p:nvSpPr>
        <p:spPr bwMode="auto">
          <a:xfrm>
            <a:off x="1454150" y="5257800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2198688" y="50292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1741488" y="44958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51088" y="38862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46" idx="2"/>
          </p:cNvCxnSpPr>
          <p:nvPr/>
        </p:nvCxnSpPr>
        <p:spPr>
          <a:xfrm rot="5400000">
            <a:off x="2539207" y="4688681"/>
            <a:ext cx="762000" cy="52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198688" y="54864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2655888" y="54864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3341688" y="45720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1" name="TextBox 20"/>
          <p:cNvSpPr txBox="1">
            <a:spLocks noChangeArrowheads="1"/>
          </p:cNvSpPr>
          <p:nvPr/>
        </p:nvSpPr>
        <p:spPr bwMode="auto">
          <a:xfrm>
            <a:off x="3522663" y="4876800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22" name="Freeform 21"/>
          <p:cNvSpPr/>
          <p:nvPr/>
        </p:nvSpPr>
        <p:spPr>
          <a:xfrm>
            <a:off x="1071563" y="4419600"/>
            <a:ext cx="514350" cy="1012825"/>
          </a:xfrm>
          <a:custGeom>
            <a:avLst/>
            <a:gdLst>
              <a:gd name="connsiteX0" fmla="*/ 452362 w 515257"/>
              <a:gd name="connsiteY0" fmla="*/ 0 h 1013581"/>
              <a:gd name="connsiteX1" fmla="*/ 2419 w 515257"/>
              <a:gd name="connsiteY1" fmla="*/ 478971 h 1013581"/>
              <a:gd name="connsiteX2" fmla="*/ 466876 w 515257"/>
              <a:gd name="connsiteY2" fmla="*/ 957943 h 1013581"/>
              <a:gd name="connsiteX3" fmla="*/ 292705 w 515257"/>
              <a:gd name="connsiteY3" fmla="*/ 812800 h 1013581"/>
              <a:gd name="connsiteX4" fmla="*/ 292705 w 515257"/>
              <a:gd name="connsiteY4" fmla="*/ 812800 h 101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257" h="1013581">
                <a:moveTo>
                  <a:pt x="452362" y="0"/>
                </a:moveTo>
                <a:cubicBezTo>
                  <a:pt x="226181" y="159657"/>
                  <a:pt x="0" y="319314"/>
                  <a:pt x="2419" y="478971"/>
                </a:cubicBezTo>
                <a:cubicBezTo>
                  <a:pt x="4838" y="638628"/>
                  <a:pt x="418495" y="902305"/>
                  <a:pt x="466876" y="957943"/>
                </a:cubicBezTo>
                <a:cubicBezTo>
                  <a:pt x="515257" y="1013581"/>
                  <a:pt x="292705" y="812800"/>
                  <a:pt x="292705" y="812800"/>
                </a:cubicBezTo>
                <a:lnTo>
                  <a:pt x="292705" y="8128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it-IT">
              <a:cs typeface="Arial" charset="0"/>
            </a:endParaRPr>
          </a:p>
        </p:txBody>
      </p:sp>
      <p:sp>
        <p:nvSpPr>
          <p:cNvPr id="10263" name="TextBox 22"/>
          <p:cNvSpPr txBox="1">
            <a:spLocks noChangeArrowheads="1"/>
          </p:cNvSpPr>
          <p:nvPr/>
        </p:nvSpPr>
        <p:spPr bwMode="auto">
          <a:xfrm>
            <a:off x="5334000" y="3962400"/>
            <a:ext cx="121443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t1 = b – c</a:t>
            </a:r>
          </a:p>
          <a:p>
            <a:r>
              <a:rPr lang="en-US" sz="1800"/>
              <a:t>t2 = a * t1</a:t>
            </a:r>
          </a:p>
          <a:p>
            <a:r>
              <a:rPr lang="en-US" sz="1800"/>
              <a:t>t3 = a + t2</a:t>
            </a:r>
          </a:p>
          <a:p>
            <a:r>
              <a:rPr lang="en-US" sz="1800"/>
              <a:t>t4 = t1 * d</a:t>
            </a:r>
          </a:p>
          <a:p>
            <a:r>
              <a:rPr lang="en-US" sz="1800"/>
              <a:t>t5 = t3 + t4</a:t>
            </a:r>
          </a:p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Forms of three address instructions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x = y op z</a:t>
            </a:r>
          </a:p>
          <a:p>
            <a:r>
              <a:rPr lang="en-US" sz="2000" smtClean="0"/>
              <a:t>x = op y</a:t>
            </a:r>
          </a:p>
          <a:p>
            <a:r>
              <a:rPr lang="en-US" sz="2000" smtClean="0"/>
              <a:t>x = y</a:t>
            </a:r>
          </a:p>
          <a:p>
            <a:r>
              <a:rPr lang="en-US" sz="2000" smtClean="0"/>
              <a:t>goto L</a:t>
            </a:r>
          </a:p>
          <a:p>
            <a:r>
              <a:rPr lang="en-US" sz="2000" smtClean="0"/>
              <a:t>if x goto L and ifFalse x goto L</a:t>
            </a:r>
          </a:p>
          <a:p>
            <a:r>
              <a:rPr lang="en-US" sz="2000" smtClean="0"/>
              <a:t>if  x relop y goto L</a:t>
            </a:r>
          </a:p>
          <a:p>
            <a:r>
              <a:rPr lang="en-US" sz="2000" smtClean="0"/>
              <a:t>Procedure calls using: </a:t>
            </a:r>
          </a:p>
          <a:p>
            <a:pPr lvl="1"/>
            <a:r>
              <a:rPr lang="en-US" sz="1800" smtClean="0"/>
              <a:t>param x</a:t>
            </a:r>
          </a:p>
          <a:p>
            <a:pPr lvl="1"/>
            <a:r>
              <a:rPr lang="en-US" sz="1800" smtClean="0"/>
              <a:t>call p,n</a:t>
            </a:r>
          </a:p>
          <a:p>
            <a:pPr lvl="1"/>
            <a:r>
              <a:rPr lang="en-US" sz="1800" smtClean="0"/>
              <a:t>y = call p,n</a:t>
            </a:r>
          </a:p>
          <a:p>
            <a:r>
              <a:rPr lang="en-US" sz="2000" smtClean="0"/>
              <a:t>x = y[i] and x[i] = y</a:t>
            </a:r>
          </a:p>
          <a:p>
            <a:r>
              <a:rPr lang="en-US" sz="2000" smtClean="0"/>
              <a:t>x = &amp;y and x = *y and *x =y</a:t>
            </a:r>
          </a:p>
          <a:p>
            <a:endParaRPr lang="en-US" sz="2000" smtClean="0"/>
          </a:p>
          <a:p>
            <a:pPr>
              <a:buFont typeface="Wingdings 2" pitchFamily="18" charset="2"/>
              <a:buNone/>
            </a:pPr>
            <a:endParaRPr lang="en-US" sz="20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2291" name="Content Placeholder 7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112837"/>
          </a:xfrm>
        </p:spPr>
        <p:txBody>
          <a:bodyPr/>
          <a:lstStyle/>
          <a:p>
            <a:r>
              <a:rPr lang="en-US" smtClean="0"/>
              <a:t>do i = i+1; while (a[i] &lt; v);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914400" y="3048000"/>
            <a:ext cx="2979738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L:	t1 = i + 1</a:t>
            </a:r>
          </a:p>
          <a:p>
            <a:r>
              <a:rPr lang="en-US"/>
              <a:t>	i = t1</a:t>
            </a:r>
          </a:p>
          <a:p>
            <a:r>
              <a:rPr lang="en-US"/>
              <a:t>	t2 = i * 8</a:t>
            </a:r>
          </a:p>
          <a:p>
            <a:r>
              <a:rPr lang="en-US"/>
              <a:t>	t3 = a[t2]</a:t>
            </a:r>
          </a:p>
          <a:p>
            <a:r>
              <a:rPr lang="en-US"/>
              <a:t>	if t3 &lt; v goto L</a:t>
            </a: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1281113" y="5181600"/>
            <a:ext cx="21574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Symbolic labels</a:t>
            </a: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5478463" y="3048000"/>
            <a:ext cx="32543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100:	t1 = i + 1</a:t>
            </a:r>
          </a:p>
          <a:p>
            <a:r>
              <a:rPr lang="en-US"/>
              <a:t>101:	i = t1</a:t>
            </a:r>
          </a:p>
          <a:p>
            <a:r>
              <a:rPr lang="en-US"/>
              <a:t>102:	t2 = i * 8</a:t>
            </a:r>
          </a:p>
          <a:p>
            <a:r>
              <a:rPr lang="en-US"/>
              <a:t>103:	t3 = a[t2]</a:t>
            </a:r>
          </a:p>
          <a:p>
            <a:r>
              <a:rPr lang="en-US"/>
              <a:t>104:	if t3 &lt; v goto 100</a:t>
            </a: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5845175" y="5181600"/>
            <a:ext cx="2328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Position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7554</TotalTime>
  <Words>1102</Words>
  <Application>Microsoft Office PowerPoint</Application>
  <PresentationFormat>Presentazione su schermo (4:3)</PresentationFormat>
  <Paragraphs>343</Paragraphs>
  <Slides>42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9" baseType="lpstr">
      <vt:lpstr>Times New Roman</vt:lpstr>
      <vt:lpstr>Arial</vt:lpstr>
      <vt:lpstr>Calibri</vt:lpstr>
      <vt:lpstr>Constantia</vt:lpstr>
      <vt:lpstr>Wingdings 2</vt:lpstr>
      <vt:lpstr>Wingdings 3</vt:lpstr>
      <vt:lpstr>Flow</vt:lpstr>
      <vt:lpstr>Compiler course</vt:lpstr>
      <vt:lpstr>Outline</vt:lpstr>
      <vt:lpstr>Introduction</vt:lpstr>
      <vt:lpstr>Variants of syntax trees</vt:lpstr>
      <vt:lpstr>SDD for creating DAG’s</vt:lpstr>
      <vt:lpstr>Value-number method for constructing DAG’s</vt:lpstr>
      <vt:lpstr>Three address code</vt:lpstr>
      <vt:lpstr>Forms of three address instructions</vt:lpstr>
      <vt:lpstr>Example</vt:lpstr>
      <vt:lpstr>Data structures for three address codes</vt:lpstr>
      <vt:lpstr>Example</vt:lpstr>
      <vt:lpstr>Type Expressions</vt:lpstr>
      <vt:lpstr>Type Equivalence</vt:lpstr>
      <vt:lpstr>Declarations</vt:lpstr>
      <vt:lpstr>Storage Layout for Local Names</vt:lpstr>
      <vt:lpstr>Storage Layout for Local Names</vt:lpstr>
      <vt:lpstr>Sequences of Declarations</vt:lpstr>
      <vt:lpstr>Fields in Records and Classes</vt:lpstr>
      <vt:lpstr>Translation of Expressions and Statements</vt:lpstr>
      <vt:lpstr>Three-address code for expressions</vt:lpstr>
      <vt:lpstr>Incremental Translation</vt:lpstr>
      <vt:lpstr>Addressing Array Elements</vt:lpstr>
      <vt:lpstr>Semantic actions for array reference</vt:lpstr>
      <vt:lpstr>Translation of Array References</vt:lpstr>
      <vt:lpstr>Conversions between primitive types in Java</vt:lpstr>
      <vt:lpstr>Introducing type conversions into expression evaluation</vt:lpstr>
      <vt:lpstr>Abstract syntax tree for the function definition</vt:lpstr>
      <vt:lpstr>Inferring a type for the function length</vt:lpstr>
      <vt:lpstr>Algorithm for Unification</vt:lpstr>
      <vt:lpstr>Unification algorithm</vt:lpstr>
      <vt:lpstr>Control Flow</vt:lpstr>
      <vt:lpstr>Short-Circuit Code</vt:lpstr>
      <vt:lpstr>Flow-of-Control Statements</vt:lpstr>
      <vt:lpstr>Syntax-directed definition</vt:lpstr>
      <vt:lpstr>Generating three-address code for booleans</vt:lpstr>
      <vt:lpstr>translation of a simple if-statement</vt:lpstr>
      <vt:lpstr>Backpatching</vt:lpstr>
      <vt:lpstr>Backpatching for Boolean Expressions</vt:lpstr>
      <vt:lpstr>Backpatching for Boolean Expressions</vt:lpstr>
      <vt:lpstr>Flow-of-Control Statements</vt:lpstr>
      <vt:lpstr>Translation of a switch-statement</vt:lpstr>
      <vt:lpstr>Readings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Giacomo</dc:creator>
  <cp:lastModifiedBy>Giacomo</cp:lastModifiedBy>
  <cp:revision>192</cp:revision>
  <dcterms:created xsi:type="dcterms:W3CDTF">1601-01-01T00:00:00Z</dcterms:created>
  <dcterms:modified xsi:type="dcterms:W3CDTF">2011-01-03T12:17:54Z</dcterms:modified>
</cp:coreProperties>
</file>