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78" d="100"/>
          <a:sy n="78" d="100"/>
        </p:scale>
        <p:origin x="806"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6B5FC-921A-CAA1-787B-8DD7531D48E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it-IT"/>
          </a:p>
        </p:txBody>
      </p:sp>
      <p:sp>
        <p:nvSpPr>
          <p:cNvPr id="3" name="Subtitle 2">
            <a:extLst>
              <a:ext uri="{FF2B5EF4-FFF2-40B4-BE49-F238E27FC236}">
                <a16:creationId xmlns:a16="http://schemas.microsoft.com/office/drawing/2014/main" id="{51C553AD-595B-595B-5CFB-B726F86B2A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it-IT"/>
          </a:p>
        </p:txBody>
      </p:sp>
      <p:sp>
        <p:nvSpPr>
          <p:cNvPr id="4" name="Date Placeholder 3">
            <a:extLst>
              <a:ext uri="{FF2B5EF4-FFF2-40B4-BE49-F238E27FC236}">
                <a16:creationId xmlns:a16="http://schemas.microsoft.com/office/drawing/2014/main" id="{7EBDFF4C-ADBF-14ED-2D3B-DD4F74811378}"/>
              </a:ext>
            </a:extLst>
          </p:cNvPr>
          <p:cNvSpPr>
            <a:spLocks noGrp="1"/>
          </p:cNvSpPr>
          <p:nvPr>
            <p:ph type="dt" sz="half" idx="10"/>
          </p:nvPr>
        </p:nvSpPr>
        <p:spPr/>
        <p:txBody>
          <a:bodyPr/>
          <a:lstStyle/>
          <a:p>
            <a:fld id="{11C2895E-FE29-4BF1-98A3-71F529780BD9}" type="datetimeFigureOut">
              <a:rPr lang="it-IT" smtClean="0"/>
              <a:t>02/08/2023</a:t>
            </a:fld>
            <a:endParaRPr lang="it-IT"/>
          </a:p>
        </p:txBody>
      </p:sp>
      <p:sp>
        <p:nvSpPr>
          <p:cNvPr id="5" name="Footer Placeholder 4">
            <a:extLst>
              <a:ext uri="{FF2B5EF4-FFF2-40B4-BE49-F238E27FC236}">
                <a16:creationId xmlns:a16="http://schemas.microsoft.com/office/drawing/2014/main" id="{71712C32-BE62-5C9D-ACA2-669C222D4DE5}"/>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35B5D439-ED20-67CA-C333-35BE537C7AE6}"/>
              </a:ext>
            </a:extLst>
          </p:cNvPr>
          <p:cNvSpPr>
            <a:spLocks noGrp="1"/>
          </p:cNvSpPr>
          <p:nvPr>
            <p:ph type="sldNum" sz="quarter" idx="12"/>
          </p:nvPr>
        </p:nvSpPr>
        <p:spPr/>
        <p:txBody>
          <a:bodyPr/>
          <a:lstStyle/>
          <a:p>
            <a:fld id="{B44B5F07-F856-4DF2-943F-6F7F06CA8DA6}" type="slidenum">
              <a:rPr lang="it-IT" smtClean="0"/>
              <a:t>‹#›</a:t>
            </a:fld>
            <a:endParaRPr lang="it-IT"/>
          </a:p>
        </p:txBody>
      </p:sp>
    </p:spTree>
    <p:extLst>
      <p:ext uri="{BB962C8B-B14F-4D97-AF65-F5344CB8AC3E}">
        <p14:creationId xmlns:p14="http://schemas.microsoft.com/office/powerpoint/2010/main" val="496755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CB5CD-EDD3-AB7D-6485-51BF6E1F9244}"/>
              </a:ext>
            </a:extLst>
          </p:cNvPr>
          <p:cNvSpPr>
            <a:spLocks noGrp="1"/>
          </p:cNvSpPr>
          <p:nvPr>
            <p:ph type="title"/>
          </p:nvPr>
        </p:nvSpPr>
        <p:spPr/>
        <p:txBody>
          <a:bodyPr/>
          <a:lstStyle/>
          <a:p>
            <a:r>
              <a:rPr lang="en-GB"/>
              <a:t>Click to edit Master title style</a:t>
            </a:r>
            <a:endParaRPr lang="it-IT"/>
          </a:p>
        </p:txBody>
      </p:sp>
      <p:sp>
        <p:nvSpPr>
          <p:cNvPr id="3" name="Vertical Text Placeholder 2">
            <a:extLst>
              <a:ext uri="{FF2B5EF4-FFF2-40B4-BE49-F238E27FC236}">
                <a16:creationId xmlns:a16="http://schemas.microsoft.com/office/drawing/2014/main" id="{0FF16191-A07A-F2B6-5AE2-21F6D88E94F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Date Placeholder 3">
            <a:extLst>
              <a:ext uri="{FF2B5EF4-FFF2-40B4-BE49-F238E27FC236}">
                <a16:creationId xmlns:a16="http://schemas.microsoft.com/office/drawing/2014/main" id="{95A73B01-605B-1625-9638-00E054036C8F}"/>
              </a:ext>
            </a:extLst>
          </p:cNvPr>
          <p:cNvSpPr>
            <a:spLocks noGrp="1"/>
          </p:cNvSpPr>
          <p:nvPr>
            <p:ph type="dt" sz="half" idx="10"/>
          </p:nvPr>
        </p:nvSpPr>
        <p:spPr/>
        <p:txBody>
          <a:bodyPr/>
          <a:lstStyle/>
          <a:p>
            <a:fld id="{11C2895E-FE29-4BF1-98A3-71F529780BD9}" type="datetimeFigureOut">
              <a:rPr lang="it-IT" smtClean="0"/>
              <a:t>02/08/2023</a:t>
            </a:fld>
            <a:endParaRPr lang="it-IT"/>
          </a:p>
        </p:txBody>
      </p:sp>
      <p:sp>
        <p:nvSpPr>
          <p:cNvPr id="5" name="Footer Placeholder 4">
            <a:extLst>
              <a:ext uri="{FF2B5EF4-FFF2-40B4-BE49-F238E27FC236}">
                <a16:creationId xmlns:a16="http://schemas.microsoft.com/office/drawing/2014/main" id="{7B757EC2-0690-9C02-3F8A-E0D93A42613A}"/>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5E3DC8BE-5ABF-F6F8-E100-92E289621736}"/>
              </a:ext>
            </a:extLst>
          </p:cNvPr>
          <p:cNvSpPr>
            <a:spLocks noGrp="1"/>
          </p:cNvSpPr>
          <p:nvPr>
            <p:ph type="sldNum" sz="quarter" idx="12"/>
          </p:nvPr>
        </p:nvSpPr>
        <p:spPr/>
        <p:txBody>
          <a:bodyPr/>
          <a:lstStyle/>
          <a:p>
            <a:fld id="{B44B5F07-F856-4DF2-943F-6F7F06CA8DA6}" type="slidenum">
              <a:rPr lang="it-IT" smtClean="0"/>
              <a:t>‹#›</a:t>
            </a:fld>
            <a:endParaRPr lang="it-IT"/>
          </a:p>
        </p:txBody>
      </p:sp>
    </p:spTree>
    <p:extLst>
      <p:ext uri="{BB962C8B-B14F-4D97-AF65-F5344CB8AC3E}">
        <p14:creationId xmlns:p14="http://schemas.microsoft.com/office/powerpoint/2010/main" val="1973732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B58221-A98B-8364-28B3-A3094954F8E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it-IT"/>
          </a:p>
        </p:txBody>
      </p:sp>
      <p:sp>
        <p:nvSpPr>
          <p:cNvPr id="3" name="Vertical Text Placeholder 2">
            <a:extLst>
              <a:ext uri="{FF2B5EF4-FFF2-40B4-BE49-F238E27FC236}">
                <a16:creationId xmlns:a16="http://schemas.microsoft.com/office/drawing/2014/main" id="{03ABECED-CCD1-F474-CEEA-A6274D34A1E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Date Placeholder 3">
            <a:extLst>
              <a:ext uri="{FF2B5EF4-FFF2-40B4-BE49-F238E27FC236}">
                <a16:creationId xmlns:a16="http://schemas.microsoft.com/office/drawing/2014/main" id="{F6F4F09E-D751-F426-99B0-2FF80E8968A9}"/>
              </a:ext>
            </a:extLst>
          </p:cNvPr>
          <p:cNvSpPr>
            <a:spLocks noGrp="1"/>
          </p:cNvSpPr>
          <p:nvPr>
            <p:ph type="dt" sz="half" idx="10"/>
          </p:nvPr>
        </p:nvSpPr>
        <p:spPr/>
        <p:txBody>
          <a:bodyPr/>
          <a:lstStyle/>
          <a:p>
            <a:fld id="{11C2895E-FE29-4BF1-98A3-71F529780BD9}" type="datetimeFigureOut">
              <a:rPr lang="it-IT" smtClean="0"/>
              <a:t>02/08/2023</a:t>
            </a:fld>
            <a:endParaRPr lang="it-IT"/>
          </a:p>
        </p:txBody>
      </p:sp>
      <p:sp>
        <p:nvSpPr>
          <p:cNvPr id="5" name="Footer Placeholder 4">
            <a:extLst>
              <a:ext uri="{FF2B5EF4-FFF2-40B4-BE49-F238E27FC236}">
                <a16:creationId xmlns:a16="http://schemas.microsoft.com/office/drawing/2014/main" id="{E15A0EBC-93CF-DB99-40F2-C75F3FE6AE99}"/>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46D55767-0E26-7851-D0BC-F0E9BE23BAF1}"/>
              </a:ext>
            </a:extLst>
          </p:cNvPr>
          <p:cNvSpPr>
            <a:spLocks noGrp="1"/>
          </p:cNvSpPr>
          <p:nvPr>
            <p:ph type="sldNum" sz="quarter" idx="12"/>
          </p:nvPr>
        </p:nvSpPr>
        <p:spPr/>
        <p:txBody>
          <a:bodyPr/>
          <a:lstStyle/>
          <a:p>
            <a:fld id="{B44B5F07-F856-4DF2-943F-6F7F06CA8DA6}" type="slidenum">
              <a:rPr lang="it-IT" smtClean="0"/>
              <a:t>‹#›</a:t>
            </a:fld>
            <a:endParaRPr lang="it-IT"/>
          </a:p>
        </p:txBody>
      </p:sp>
    </p:spTree>
    <p:extLst>
      <p:ext uri="{BB962C8B-B14F-4D97-AF65-F5344CB8AC3E}">
        <p14:creationId xmlns:p14="http://schemas.microsoft.com/office/powerpoint/2010/main" val="3205766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0ACE1-C5D3-C834-8330-183FB45BCFA7}"/>
              </a:ext>
            </a:extLst>
          </p:cNvPr>
          <p:cNvSpPr>
            <a:spLocks noGrp="1"/>
          </p:cNvSpPr>
          <p:nvPr>
            <p:ph type="title"/>
          </p:nvPr>
        </p:nvSpPr>
        <p:spPr/>
        <p:txBody>
          <a:bodyPr/>
          <a:lstStyle/>
          <a:p>
            <a:r>
              <a:rPr lang="en-GB"/>
              <a:t>Click to edit Master title style</a:t>
            </a:r>
            <a:endParaRPr lang="it-IT"/>
          </a:p>
        </p:txBody>
      </p:sp>
      <p:sp>
        <p:nvSpPr>
          <p:cNvPr id="3" name="Content Placeholder 2">
            <a:extLst>
              <a:ext uri="{FF2B5EF4-FFF2-40B4-BE49-F238E27FC236}">
                <a16:creationId xmlns:a16="http://schemas.microsoft.com/office/drawing/2014/main" id="{0DC0F351-C001-5F37-4749-085976006A7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Date Placeholder 3">
            <a:extLst>
              <a:ext uri="{FF2B5EF4-FFF2-40B4-BE49-F238E27FC236}">
                <a16:creationId xmlns:a16="http://schemas.microsoft.com/office/drawing/2014/main" id="{5A9A4CDB-3EA2-B0D9-F502-645AE53C996F}"/>
              </a:ext>
            </a:extLst>
          </p:cNvPr>
          <p:cNvSpPr>
            <a:spLocks noGrp="1"/>
          </p:cNvSpPr>
          <p:nvPr>
            <p:ph type="dt" sz="half" idx="10"/>
          </p:nvPr>
        </p:nvSpPr>
        <p:spPr/>
        <p:txBody>
          <a:bodyPr/>
          <a:lstStyle/>
          <a:p>
            <a:fld id="{11C2895E-FE29-4BF1-98A3-71F529780BD9}" type="datetimeFigureOut">
              <a:rPr lang="it-IT" smtClean="0"/>
              <a:t>02/08/2023</a:t>
            </a:fld>
            <a:endParaRPr lang="it-IT"/>
          </a:p>
        </p:txBody>
      </p:sp>
      <p:sp>
        <p:nvSpPr>
          <p:cNvPr id="5" name="Footer Placeholder 4">
            <a:extLst>
              <a:ext uri="{FF2B5EF4-FFF2-40B4-BE49-F238E27FC236}">
                <a16:creationId xmlns:a16="http://schemas.microsoft.com/office/drawing/2014/main" id="{39AC7D4C-36A0-932E-482B-A6E9C108D83C}"/>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8B434855-7E69-2E35-14DB-B193E2E423C3}"/>
              </a:ext>
            </a:extLst>
          </p:cNvPr>
          <p:cNvSpPr>
            <a:spLocks noGrp="1"/>
          </p:cNvSpPr>
          <p:nvPr>
            <p:ph type="sldNum" sz="quarter" idx="12"/>
          </p:nvPr>
        </p:nvSpPr>
        <p:spPr/>
        <p:txBody>
          <a:bodyPr/>
          <a:lstStyle/>
          <a:p>
            <a:fld id="{B44B5F07-F856-4DF2-943F-6F7F06CA8DA6}" type="slidenum">
              <a:rPr lang="it-IT" smtClean="0"/>
              <a:t>‹#›</a:t>
            </a:fld>
            <a:endParaRPr lang="it-IT"/>
          </a:p>
        </p:txBody>
      </p:sp>
    </p:spTree>
    <p:extLst>
      <p:ext uri="{BB962C8B-B14F-4D97-AF65-F5344CB8AC3E}">
        <p14:creationId xmlns:p14="http://schemas.microsoft.com/office/powerpoint/2010/main" val="3962474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DA113-886E-0091-6846-331218C5923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it-IT"/>
          </a:p>
        </p:txBody>
      </p:sp>
      <p:sp>
        <p:nvSpPr>
          <p:cNvPr id="3" name="Text Placeholder 2">
            <a:extLst>
              <a:ext uri="{FF2B5EF4-FFF2-40B4-BE49-F238E27FC236}">
                <a16:creationId xmlns:a16="http://schemas.microsoft.com/office/drawing/2014/main" id="{3899C647-BB2E-6E9B-8CFD-82E9525BD9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03E2AC7-0BFE-73E6-EBC9-F4F0C123A10A}"/>
              </a:ext>
            </a:extLst>
          </p:cNvPr>
          <p:cNvSpPr>
            <a:spLocks noGrp="1"/>
          </p:cNvSpPr>
          <p:nvPr>
            <p:ph type="dt" sz="half" idx="10"/>
          </p:nvPr>
        </p:nvSpPr>
        <p:spPr/>
        <p:txBody>
          <a:bodyPr/>
          <a:lstStyle/>
          <a:p>
            <a:fld id="{11C2895E-FE29-4BF1-98A3-71F529780BD9}" type="datetimeFigureOut">
              <a:rPr lang="it-IT" smtClean="0"/>
              <a:t>02/08/2023</a:t>
            </a:fld>
            <a:endParaRPr lang="it-IT"/>
          </a:p>
        </p:txBody>
      </p:sp>
      <p:sp>
        <p:nvSpPr>
          <p:cNvPr id="5" name="Footer Placeholder 4">
            <a:extLst>
              <a:ext uri="{FF2B5EF4-FFF2-40B4-BE49-F238E27FC236}">
                <a16:creationId xmlns:a16="http://schemas.microsoft.com/office/drawing/2014/main" id="{9A1521B2-9870-561D-48A0-8B2B17910927}"/>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5CF201A8-4E8B-063A-2254-2EFAEA47A330}"/>
              </a:ext>
            </a:extLst>
          </p:cNvPr>
          <p:cNvSpPr>
            <a:spLocks noGrp="1"/>
          </p:cNvSpPr>
          <p:nvPr>
            <p:ph type="sldNum" sz="quarter" idx="12"/>
          </p:nvPr>
        </p:nvSpPr>
        <p:spPr/>
        <p:txBody>
          <a:bodyPr/>
          <a:lstStyle/>
          <a:p>
            <a:fld id="{B44B5F07-F856-4DF2-943F-6F7F06CA8DA6}" type="slidenum">
              <a:rPr lang="it-IT" smtClean="0"/>
              <a:t>‹#›</a:t>
            </a:fld>
            <a:endParaRPr lang="it-IT"/>
          </a:p>
        </p:txBody>
      </p:sp>
    </p:spTree>
    <p:extLst>
      <p:ext uri="{BB962C8B-B14F-4D97-AF65-F5344CB8AC3E}">
        <p14:creationId xmlns:p14="http://schemas.microsoft.com/office/powerpoint/2010/main" val="3037750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0AE64-64B7-905B-3469-3AFB55EBBD50}"/>
              </a:ext>
            </a:extLst>
          </p:cNvPr>
          <p:cNvSpPr>
            <a:spLocks noGrp="1"/>
          </p:cNvSpPr>
          <p:nvPr>
            <p:ph type="title"/>
          </p:nvPr>
        </p:nvSpPr>
        <p:spPr/>
        <p:txBody>
          <a:bodyPr/>
          <a:lstStyle/>
          <a:p>
            <a:r>
              <a:rPr lang="en-GB"/>
              <a:t>Click to edit Master title style</a:t>
            </a:r>
            <a:endParaRPr lang="it-IT"/>
          </a:p>
        </p:txBody>
      </p:sp>
      <p:sp>
        <p:nvSpPr>
          <p:cNvPr id="3" name="Content Placeholder 2">
            <a:extLst>
              <a:ext uri="{FF2B5EF4-FFF2-40B4-BE49-F238E27FC236}">
                <a16:creationId xmlns:a16="http://schemas.microsoft.com/office/drawing/2014/main" id="{784DA95C-CE66-F5EE-EDD5-66C0B9AFEB9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Content Placeholder 3">
            <a:extLst>
              <a:ext uri="{FF2B5EF4-FFF2-40B4-BE49-F238E27FC236}">
                <a16:creationId xmlns:a16="http://schemas.microsoft.com/office/drawing/2014/main" id="{83F484A0-154B-6F87-F9E7-4ECBE30F1C8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5" name="Date Placeholder 4">
            <a:extLst>
              <a:ext uri="{FF2B5EF4-FFF2-40B4-BE49-F238E27FC236}">
                <a16:creationId xmlns:a16="http://schemas.microsoft.com/office/drawing/2014/main" id="{AF9E8FF9-221E-8247-A072-CB56B8FE96B5}"/>
              </a:ext>
            </a:extLst>
          </p:cNvPr>
          <p:cNvSpPr>
            <a:spLocks noGrp="1"/>
          </p:cNvSpPr>
          <p:nvPr>
            <p:ph type="dt" sz="half" idx="10"/>
          </p:nvPr>
        </p:nvSpPr>
        <p:spPr/>
        <p:txBody>
          <a:bodyPr/>
          <a:lstStyle/>
          <a:p>
            <a:fld id="{11C2895E-FE29-4BF1-98A3-71F529780BD9}" type="datetimeFigureOut">
              <a:rPr lang="it-IT" smtClean="0"/>
              <a:t>02/08/2023</a:t>
            </a:fld>
            <a:endParaRPr lang="it-IT"/>
          </a:p>
        </p:txBody>
      </p:sp>
      <p:sp>
        <p:nvSpPr>
          <p:cNvPr id="6" name="Footer Placeholder 5">
            <a:extLst>
              <a:ext uri="{FF2B5EF4-FFF2-40B4-BE49-F238E27FC236}">
                <a16:creationId xmlns:a16="http://schemas.microsoft.com/office/drawing/2014/main" id="{49C1D11D-87A8-C9F4-489F-48E5B0E83183}"/>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E53248D5-AEDC-AF11-1EAF-4B41E59A3A72}"/>
              </a:ext>
            </a:extLst>
          </p:cNvPr>
          <p:cNvSpPr>
            <a:spLocks noGrp="1"/>
          </p:cNvSpPr>
          <p:nvPr>
            <p:ph type="sldNum" sz="quarter" idx="12"/>
          </p:nvPr>
        </p:nvSpPr>
        <p:spPr/>
        <p:txBody>
          <a:bodyPr/>
          <a:lstStyle/>
          <a:p>
            <a:fld id="{B44B5F07-F856-4DF2-943F-6F7F06CA8DA6}" type="slidenum">
              <a:rPr lang="it-IT" smtClean="0"/>
              <a:t>‹#›</a:t>
            </a:fld>
            <a:endParaRPr lang="it-IT"/>
          </a:p>
        </p:txBody>
      </p:sp>
    </p:spTree>
    <p:extLst>
      <p:ext uri="{BB962C8B-B14F-4D97-AF65-F5344CB8AC3E}">
        <p14:creationId xmlns:p14="http://schemas.microsoft.com/office/powerpoint/2010/main" val="1827160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CBDDF-EDA1-513E-4E5E-689DE2B8AAC1}"/>
              </a:ext>
            </a:extLst>
          </p:cNvPr>
          <p:cNvSpPr>
            <a:spLocks noGrp="1"/>
          </p:cNvSpPr>
          <p:nvPr>
            <p:ph type="title"/>
          </p:nvPr>
        </p:nvSpPr>
        <p:spPr>
          <a:xfrm>
            <a:off x="839788" y="365125"/>
            <a:ext cx="10515600" cy="1325563"/>
          </a:xfrm>
        </p:spPr>
        <p:txBody>
          <a:bodyPr/>
          <a:lstStyle/>
          <a:p>
            <a:r>
              <a:rPr lang="en-GB"/>
              <a:t>Click to edit Master title style</a:t>
            </a:r>
            <a:endParaRPr lang="it-IT"/>
          </a:p>
        </p:txBody>
      </p:sp>
      <p:sp>
        <p:nvSpPr>
          <p:cNvPr id="3" name="Text Placeholder 2">
            <a:extLst>
              <a:ext uri="{FF2B5EF4-FFF2-40B4-BE49-F238E27FC236}">
                <a16:creationId xmlns:a16="http://schemas.microsoft.com/office/drawing/2014/main" id="{829D13A4-0438-8491-F606-4BC4DF9A70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54BC3FA-1C78-6C3C-E895-1A0BEEF164F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5" name="Text Placeholder 4">
            <a:extLst>
              <a:ext uri="{FF2B5EF4-FFF2-40B4-BE49-F238E27FC236}">
                <a16:creationId xmlns:a16="http://schemas.microsoft.com/office/drawing/2014/main" id="{0FAFA9FA-B75E-2A3F-03C3-EE44A29241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CD980D4-A975-E70E-6DCE-9DEDFE0F863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7" name="Date Placeholder 6">
            <a:extLst>
              <a:ext uri="{FF2B5EF4-FFF2-40B4-BE49-F238E27FC236}">
                <a16:creationId xmlns:a16="http://schemas.microsoft.com/office/drawing/2014/main" id="{4F340113-8C8D-DE92-34B4-F248C3E86675}"/>
              </a:ext>
            </a:extLst>
          </p:cNvPr>
          <p:cNvSpPr>
            <a:spLocks noGrp="1"/>
          </p:cNvSpPr>
          <p:nvPr>
            <p:ph type="dt" sz="half" idx="10"/>
          </p:nvPr>
        </p:nvSpPr>
        <p:spPr/>
        <p:txBody>
          <a:bodyPr/>
          <a:lstStyle/>
          <a:p>
            <a:fld id="{11C2895E-FE29-4BF1-98A3-71F529780BD9}" type="datetimeFigureOut">
              <a:rPr lang="it-IT" smtClean="0"/>
              <a:t>02/08/2023</a:t>
            </a:fld>
            <a:endParaRPr lang="it-IT"/>
          </a:p>
        </p:txBody>
      </p:sp>
      <p:sp>
        <p:nvSpPr>
          <p:cNvPr id="8" name="Footer Placeholder 7">
            <a:extLst>
              <a:ext uri="{FF2B5EF4-FFF2-40B4-BE49-F238E27FC236}">
                <a16:creationId xmlns:a16="http://schemas.microsoft.com/office/drawing/2014/main" id="{B5D3A180-E691-AB2E-5D3A-B04F25C8B1ED}"/>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2EC38223-06F0-5B3B-F46C-795A60C31019}"/>
              </a:ext>
            </a:extLst>
          </p:cNvPr>
          <p:cNvSpPr>
            <a:spLocks noGrp="1"/>
          </p:cNvSpPr>
          <p:nvPr>
            <p:ph type="sldNum" sz="quarter" idx="12"/>
          </p:nvPr>
        </p:nvSpPr>
        <p:spPr/>
        <p:txBody>
          <a:bodyPr/>
          <a:lstStyle/>
          <a:p>
            <a:fld id="{B44B5F07-F856-4DF2-943F-6F7F06CA8DA6}" type="slidenum">
              <a:rPr lang="it-IT" smtClean="0"/>
              <a:t>‹#›</a:t>
            </a:fld>
            <a:endParaRPr lang="it-IT"/>
          </a:p>
        </p:txBody>
      </p:sp>
    </p:spTree>
    <p:extLst>
      <p:ext uri="{BB962C8B-B14F-4D97-AF65-F5344CB8AC3E}">
        <p14:creationId xmlns:p14="http://schemas.microsoft.com/office/powerpoint/2010/main" val="2009003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78501-32B9-91BA-CC13-3BB615DFBE62}"/>
              </a:ext>
            </a:extLst>
          </p:cNvPr>
          <p:cNvSpPr>
            <a:spLocks noGrp="1"/>
          </p:cNvSpPr>
          <p:nvPr>
            <p:ph type="title"/>
          </p:nvPr>
        </p:nvSpPr>
        <p:spPr/>
        <p:txBody>
          <a:bodyPr/>
          <a:lstStyle/>
          <a:p>
            <a:r>
              <a:rPr lang="en-GB"/>
              <a:t>Click to edit Master title style</a:t>
            </a:r>
            <a:endParaRPr lang="it-IT"/>
          </a:p>
        </p:txBody>
      </p:sp>
      <p:sp>
        <p:nvSpPr>
          <p:cNvPr id="3" name="Date Placeholder 2">
            <a:extLst>
              <a:ext uri="{FF2B5EF4-FFF2-40B4-BE49-F238E27FC236}">
                <a16:creationId xmlns:a16="http://schemas.microsoft.com/office/drawing/2014/main" id="{F4D139AD-A2EC-4507-A8D6-A3FF6BDD7EE2}"/>
              </a:ext>
            </a:extLst>
          </p:cNvPr>
          <p:cNvSpPr>
            <a:spLocks noGrp="1"/>
          </p:cNvSpPr>
          <p:nvPr>
            <p:ph type="dt" sz="half" idx="10"/>
          </p:nvPr>
        </p:nvSpPr>
        <p:spPr/>
        <p:txBody>
          <a:bodyPr/>
          <a:lstStyle/>
          <a:p>
            <a:fld id="{11C2895E-FE29-4BF1-98A3-71F529780BD9}" type="datetimeFigureOut">
              <a:rPr lang="it-IT" smtClean="0"/>
              <a:t>02/08/2023</a:t>
            </a:fld>
            <a:endParaRPr lang="it-IT"/>
          </a:p>
        </p:txBody>
      </p:sp>
      <p:sp>
        <p:nvSpPr>
          <p:cNvPr id="4" name="Footer Placeholder 3">
            <a:extLst>
              <a:ext uri="{FF2B5EF4-FFF2-40B4-BE49-F238E27FC236}">
                <a16:creationId xmlns:a16="http://schemas.microsoft.com/office/drawing/2014/main" id="{8E172111-4A5F-B849-FE83-3C62E9F1C33F}"/>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314384DD-AEE4-41F0-F90A-D02AD4333CB5}"/>
              </a:ext>
            </a:extLst>
          </p:cNvPr>
          <p:cNvSpPr>
            <a:spLocks noGrp="1"/>
          </p:cNvSpPr>
          <p:nvPr>
            <p:ph type="sldNum" sz="quarter" idx="12"/>
          </p:nvPr>
        </p:nvSpPr>
        <p:spPr/>
        <p:txBody>
          <a:bodyPr/>
          <a:lstStyle/>
          <a:p>
            <a:fld id="{B44B5F07-F856-4DF2-943F-6F7F06CA8DA6}" type="slidenum">
              <a:rPr lang="it-IT" smtClean="0"/>
              <a:t>‹#›</a:t>
            </a:fld>
            <a:endParaRPr lang="it-IT"/>
          </a:p>
        </p:txBody>
      </p:sp>
    </p:spTree>
    <p:extLst>
      <p:ext uri="{BB962C8B-B14F-4D97-AF65-F5344CB8AC3E}">
        <p14:creationId xmlns:p14="http://schemas.microsoft.com/office/powerpoint/2010/main" val="2154676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09DF6F-C6F9-5603-A585-B7610D2A84D3}"/>
              </a:ext>
            </a:extLst>
          </p:cNvPr>
          <p:cNvSpPr>
            <a:spLocks noGrp="1"/>
          </p:cNvSpPr>
          <p:nvPr>
            <p:ph type="dt" sz="half" idx="10"/>
          </p:nvPr>
        </p:nvSpPr>
        <p:spPr/>
        <p:txBody>
          <a:bodyPr/>
          <a:lstStyle/>
          <a:p>
            <a:fld id="{11C2895E-FE29-4BF1-98A3-71F529780BD9}" type="datetimeFigureOut">
              <a:rPr lang="it-IT" smtClean="0"/>
              <a:t>02/08/2023</a:t>
            </a:fld>
            <a:endParaRPr lang="it-IT"/>
          </a:p>
        </p:txBody>
      </p:sp>
      <p:sp>
        <p:nvSpPr>
          <p:cNvPr id="3" name="Footer Placeholder 2">
            <a:extLst>
              <a:ext uri="{FF2B5EF4-FFF2-40B4-BE49-F238E27FC236}">
                <a16:creationId xmlns:a16="http://schemas.microsoft.com/office/drawing/2014/main" id="{F7A9E1F5-8361-3423-1CA7-3E1D5811EC11}"/>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B78A4D43-922E-AD5F-42FD-EEDD55FE7279}"/>
              </a:ext>
            </a:extLst>
          </p:cNvPr>
          <p:cNvSpPr>
            <a:spLocks noGrp="1"/>
          </p:cNvSpPr>
          <p:nvPr>
            <p:ph type="sldNum" sz="quarter" idx="12"/>
          </p:nvPr>
        </p:nvSpPr>
        <p:spPr/>
        <p:txBody>
          <a:bodyPr/>
          <a:lstStyle/>
          <a:p>
            <a:fld id="{B44B5F07-F856-4DF2-943F-6F7F06CA8DA6}" type="slidenum">
              <a:rPr lang="it-IT" smtClean="0"/>
              <a:t>‹#›</a:t>
            </a:fld>
            <a:endParaRPr lang="it-IT"/>
          </a:p>
        </p:txBody>
      </p:sp>
    </p:spTree>
    <p:extLst>
      <p:ext uri="{BB962C8B-B14F-4D97-AF65-F5344CB8AC3E}">
        <p14:creationId xmlns:p14="http://schemas.microsoft.com/office/powerpoint/2010/main" val="656223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A01BB-D98A-2212-5BC8-3ACF67D3B24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it-IT"/>
          </a:p>
        </p:txBody>
      </p:sp>
      <p:sp>
        <p:nvSpPr>
          <p:cNvPr id="3" name="Content Placeholder 2">
            <a:extLst>
              <a:ext uri="{FF2B5EF4-FFF2-40B4-BE49-F238E27FC236}">
                <a16:creationId xmlns:a16="http://schemas.microsoft.com/office/drawing/2014/main" id="{CA0B4B20-AAA0-D970-8AE6-504B007679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Text Placeholder 3">
            <a:extLst>
              <a:ext uri="{FF2B5EF4-FFF2-40B4-BE49-F238E27FC236}">
                <a16:creationId xmlns:a16="http://schemas.microsoft.com/office/drawing/2014/main" id="{49760A12-1FE0-D46C-3314-D1CC584434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8C9557E-9611-29DF-A749-98BDA0B1421D}"/>
              </a:ext>
            </a:extLst>
          </p:cNvPr>
          <p:cNvSpPr>
            <a:spLocks noGrp="1"/>
          </p:cNvSpPr>
          <p:nvPr>
            <p:ph type="dt" sz="half" idx="10"/>
          </p:nvPr>
        </p:nvSpPr>
        <p:spPr/>
        <p:txBody>
          <a:bodyPr/>
          <a:lstStyle/>
          <a:p>
            <a:fld id="{11C2895E-FE29-4BF1-98A3-71F529780BD9}" type="datetimeFigureOut">
              <a:rPr lang="it-IT" smtClean="0"/>
              <a:t>02/08/2023</a:t>
            </a:fld>
            <a:endParaRPr lang="it-IT"/>
          </a:p>
        </p:txBody>
      </p:sp>
      <p:sp>
        <p:nvSpPr>
          <p:cNvPr id="6" name="Footer Placeholder 5">
            <a:extLst>
              <a:ext uri="{FF2B5EF4-FFF2-40B4-BE49-F238E27FC236}">
                <a16:creationId xmlns:a16="http://schemas.microsoft.com/office/drawing/2014/main" id="{52C4529D-D296-BD3D-99F8-BFAB97DF1DC3}"/>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EF934E74-BB9C-2924-D74D-FAB7225084DA}"/>
              </a:ext>
            </a:extLst>
          </p:cNvPr>
          <p:cNvSpPr>
            <a:spLocks noGrp="1"/>
          </p:cNvSpPr>
          <p:nvPr>
            <p:ph type="sldNum" sz="quarter" idx="12"/>
          </p:nvPr>
        </p:nvSpPr>
        <p:spPr/>
        <p:txBody>
          <a:bodyPr/>
          <a:lstStyle/>
          <a:p>
            <a:fld id="{B44B5F07-F856-4DF2-943F-6F7F06CA8DA6}" type="slidenum">
              <a:rPr lang="it-IT" smtClean="0"/>
              <a:t>‹#›</a:t>
            </a:fld>
            <a:endParaRPr lang="it-IT"/>
          </a:p>
        </p:txBody>
      </p:sp>
    </p:spTree>
    <p:extLst>
      <p:ext uri="{BB962C8B-B14F-4D97-AF65-F5344CB8AC3E}">
        <p14:creationId xmlns:p14="http://schemas.microsoft.com/office/powerpoint/2010/main" val="647915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79476-002D-B715-B386-F4725D9138A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it-IT"/>
          </a:p>
        </p:txBody>
      </p:sp>
      <p:sp>
        <p:nvSpPr>
          <p:cNvPr id="3" name="Picture Placeholder 2">
            <a:extLst>
              <a:ext uri="{FF2B5EF4-FFF2-40B4-BE49-F238E27FC236}">
                <a16:creationId xmlns:a16="http://schemas.microsoft.com/office/drawing/2014/main" id="{9844B8A3-203D-8B0E-18AD-B5FC974646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962DBCFF-1574-8CF0-44A3-389094B562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B3E2348-E01A-C6C1-FADF-5013A55263D8}"/>
              </a:ext>
            </a:extLst>
          </p:cNvPr>
          <p:cNvSpPr>
            <a:spLocks noGrp="1"/>
          </p:cNvSpPr>
          <p:nvPr>
            <p:ph type="dt" sz="half" idx="10"/>
          </p:nvPr>
        </p:nvSpPr>
        <p:spPr/>
        <p:txBody>
          <a:bodyPr/>
          <a:lstStyle/>
          <a:p>
            <a:fld id="{11C2895E-FE29-4BF1-98A3-71F529780BD9}" type="datetimeFigureOut">
              <a:rPr lang="it-IT" smtClean="0"/>
              <a:t>02/08/2023</a:t>
            </a:fld>
            <a:endParaRPr lang="it-IT"/>
          </a:p>
        </p:txBody>
      </p:sp>
      <p:sp>
        <p:nvSpPr>
          <p:cNvPr id="6" name="Footer Placeholder 5">
            <a:extLst>
              <a:ext uri="{FF2B5EF4-FFF2-40B4-BE49-F238E27FC236}">
                <a16:creationId xmlns:a16="http://schemas.microsoft.com/office/drawing/2014/main" id="{ED65F424-D3E7-8C5D-8F6C-5E593BAACB7E}"/>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3E43A60F-0B31-E3C2-FE04-949B8045B748}"/>
              </a:ext>
            </a:extLst>
          </p:cNvPr>
          <p:cNvSpPr>
            <a:spLocks noGrp="1"/>
          </p:cNvSpPr>
          <p:nvPr>
            <p:ph type="sldNum" sz="quarter" idx="12"/>
          </p:nvPr>
        </p:nvSpPr>
        <p:spPr/>
        <p:txBody>
          <a:bodyPr/>
          <a:lstStyle/>
          <a:p>
            <a:fld id="{B44B5F07-F856-4DF2-943F-6F7F06CA8DA6}" type="slidenum">
              <a:rPr lang="it-IT" smtClean="0"/>
              <a:t>‹#›</a:t>
            </a:fld>
            <a:endParaRPr lang="it-IT"/>
          </a:p>
        </p:txBody>
      </p:sp>
    </p:spTree>
    <p:extLst>
      <p:ext uri="{BB962C8B-B14F-4D97-AF65-F5344CB8AC3E}">
        <p14:creationId xmlns:p14="http://schemas.microsoft.com/office/powerpoint/2010/main" val="1396148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3FF65A-C0E0-8E22-46E8-479311EE02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it-IT"/>
          </a:p>
        </p:txBody>
      </p:sp>
      <p:sp>
        <p:nvSpPr>
          <p:cNvPr id="3" name="Text Placeholder 2">
            <a:extLst>
              <a:ext uri="{FF2B5EF4-FFF2-40B4-BE49-F238E27FC236}">
                <a16:creationId xmlns:a16="http://schemas.microsoft.com/office/drawing/2014/main" id="{856DB26D-72A3-AD7A-CCC7-0FEA4DB4A3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Date Placeholder 3">
            <a:extLst>
              <a:ext uri="{FF2B5EF4-FFF2-40B4-BE49-F238E27FC236}">
                <a16:creationId xmlns:a16="http://schemas.microsoft.com/office/drawing/2014/main" id="{9D3E39E6-07C4-1700-529A-F18F21496D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C2895E-FE29-4BF1-98A3-71F529780BD9}" type="datetimeFigureOut">
              <a:rPr lang="it-IT" smtClean="0"/>
              <a:t>02/08/2023</a:t>
            </a:fld>
            <a:endParaRPr lang="it-IT"/>
          </a:p>
        </p:txBody>
      </p:sp>
      <p:sp>
        <p:nvSpPr>
          <p:cNvPr id="5" name="Footer Placeholder 4">
            <a:extLst>
              <a:ext uri="{FF2B5EF4-FFF2-40B4-BE49-F238E27FC236}">
                <a16:creationId xmlns:a16="http://schemas.microsoft.com/office/drawing/2014/main" id="{B88CAB73-434C-ACE9-26F5-30A68ACDDD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3B3059F3-96F3-E8DB-353B-10403D4F76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4B5F07-F856-4DF2-943F-6F7F06CA8DA6}" type="slidenum">
              <a:rPr lang="it-IT" smtClean="0"/>
              <a:t>‹#›</a:t>
            </a:fld>
            <a:endParaRPr lang="it-IT"/>
          </a:p>
        </p:txBody>
      </p:sp>
    </p:spTree>
    <p:extLst>
      <p:ext uri="{BB962C8B-B14F-4D97-AF65-F5344CB8AC3E}">
        <p14:creationId xmlns:p14="http://schemas.microsoft.com/office/powerpoint/2010/main" val="8600118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public.tableau.com/app/profile/edoardo.marchetti" TargetMode="External"/><Relationship Id="rId3" Type="http://schemas.openxmlformats.org/officeDocument/2006/relationships/hyperlink" Target="mailto:edoardomarchetti2@gmail.com" TargetMode="External"/><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github.com/EdoardoMarchetti" TargetMode="External"/><Relationship Id="rId11" Type="http://schemas.openxmlformats.org/officeDocument/2006/relationships/image" Target="../media/image5.png"/><Relationship Id="rId5" Type="http://schemas.openxmlformats.org/officeDocument/2006/relationships/image" Target="../media/image2.png"/><Relationship Id="rId10" Type="http://schemas.openxmlformats.org/officeDocument/2006/relationships/hyperlink" Target="https://datapizza.tech/folio/edoardomarchetti511" TargetMode="External"/><Relationship Id="rId4" Type="http://schemas.openxmlformats.org/officeDocument/2006/relationships/hyperlink" Target="https://www.linkedin.com/in/edoardo-marchetti-907a2917a/" TargetMode="External"/><Relationship Id="rId9"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 Type="http://schemas.openxmlformats.org/officeDocument/2006/relationships/image" Target="../media/image6.png"/><Relationship Id="rId16" Type="http://schemas.openxmlformats.org/officeDocument/2006/relationships/image" Target="../media/image20.jpe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6.png"/><Relationship Id="rId7" Type="http://schemas.openxmlformats.org/officeDocument/2006/relationships/image" Target="../media/image23.png"/><Relationship Id="rId2" Type="http://schemas.openxmlformats.org/officeDocument/2006/relationships/hyperlink" Target="https://www.youtube.com/watch?v=BcGRl6PE3Ss&amp;list=PLchE8bhmmIxK94imJ4QZncXrbld_NGoiW" TargetMode="Externa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12.png"/><Relationship Id="rId4" Type="http://schemas.openxmlformats.org/officeDocument/2006/relationships/image" Target="../media/image13.png"/><Relationship Id="rId9" Type="http://schemas.openxmlformats.org/officeDocument/2006/relationships/image" Target="../media/image25.png"/></Relationships>
</file>

<file path=ppt/slides/_rels/slide4.xml.rels><?xml version="1.0" encoding="UTF-8" standalone="yes"?>
<Relationships xmlns="http://schemas.openxmlformats.org/package/2006/relationships"><Relationship Id="rId8" Type="http://schemas.openxmlformats.org/officeDocument/2006/relationships/image" Target="../media/image20.jpeg"/><Relationship Id="rId13" Type="http://schemas.openxmlformats.org/officeDocument/2006/relationships/image" Target="../media/image4.png"/><Relationship Id="rId3" Type="http://schemas.openxmlformats.org/officeDocument/2006/relationships/image" Target="../media/image27.png"/><Relationship Id="rId7" Type="http://schemas.openxmlformats.org/officeDocument/2006/relationships/image" Target="../media/image12.png"/><Relationship Id="rId12" Type="http://schemas.openxmlformats.org/officeDocument/2006/relationships/hyperlink" Target="https://public.tableau.com/app/profile/edoardo.marchetti/viz/FootballAnalysis-SerieA22-23MatchReportGeneratorv4/FirstPage" TargetMode="External"/><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3.png"/><Relationship Id="rId5" Type="http://schemas.openxmlformats.org/officeDocument/2006/relationships/image" Target="../media/image6.png"/><Relationship Id="rId10" Type="http://schemas.openxmlformats.org/officeDocument/2006/relationships/hyperlink" Target="https://github.com/EdoardoMarchetti/Football-Analysis/tree/main/tableau_fda_project" TargetMode="External"/><Relationship Id="rId4" Type="http://schemas.openxmlformats.org/officeDocument/2006/relationships/image" Target="../media/image28.png"/><Relationship Id="rId9" Type="http://schemas.openxmlformats.org/officeDocument/2006/relationships/image" Target="../media/image29.png"/></Relationships>
</file>

<file path=ppt/slides/_rels/slide5.xml.rels><?xml version="1.0" encoding="UTF-8" standalone="yes"?>
<Relationships xmlns="http://schemas.openxmlformats.org/package/2006/relationships"><Relationship Id="rId8" Type="http://schemas.openxmlformats.org/officeDocument/2006/relationships/image" Target="../media/image36.jpeg"/><Relationship Id="rId3" Type="http://schemas.openxmlformats.org/officeDocument/2006/relationships/image" Target="../media/image31.jpeg"/><Relationship Id="rId7" Type="http://schemas.openxmlformats.org/officeDocument/2006/relationships/image" Target="../media/image35.jpeg"/><Relationship Id="rId2" Type="http://schemas.openxmlformats.org/officeDocument/2006/relationships/image" Target="../media/image30.jpe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6.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11.png"/><Relationship Id="rId7"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hyperlink" Target="https://github.com/EdoardoMarchetti/Urban-Noise-Detection" TargetMode="External"/><Relationship Id="rId5" Type="http://schemas.openxmlformats.org/officeDocument/2006/relationships/image" Target="../media/image21.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mailto:edoardomarchetti2@gmail.com" TargetMode="External"/><Relationship Id="rId7" Type="http://schemas.openxmlformats.org/officeDocument/2006/relationships/hyperlink" Target="https://github.com/EdoardoMarchetti"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png"/><Relationship Id="rId11" Type="http://schemas.openxmlformats.org/officeDocument/2006/relationships/hyperlink" Target="https://datapizza.tech/folio/edoardomarchetti511" TargetMode="External"/><Relationship Id="rId5" Type="http://schemas.openxmlformats.org/officeDocument/2006/relationships/hyperlink" Target="https://www.linkedin.com/in/edoardo-marchetti-907a2917a/" TargetMode="External"/><Relationship Id="rId10" Type="http://schemas.openxmlformats.org/officeDocument/2006/relationships/image" Target="../media/image4.png"/><Relationship Id="rId4" Type="http://schemas.openxmlformats.org/officeDocument/2006/relationships/image" Target="../media/image40.png"/><Relationship Id="rId9" Type="http://schemas.openxmlformats.org/officeDocument/2006/relationships/hyperlink" Target="https://public.tableau.com/app/profile/edoardo.marchetti"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66B9F83-C30C-2F29-67D3-0B3B5C5357EE}"/>
              </a:ext>
            </a:extLst>
          </p:cNvPr>
          <p:cNvPicPr>
            <a:picLocks noChangeAspect="1"/>
          </p:cNvPicPr>
          <p:nvPr/>
        </p:nvPicPr>
        <p:blipFill rotWithShape="1">
          <a:blip r:embed="rId2">
            <a:extLst>
              <a:ext uri="{28A0092B-C50C-407E-A947-70E740481C1C}">
                <a14:useLocalDpi xmlns:a14="http://schemas.microsoft.com/office/drawing/2010/main" val="0"/>
              </a:ext>
            </a:extLst>
          </a:blip>
          <a:srcRect l="4095" t="9113" r="25154" b="22662"/>
          <a:stretch/>
        </p:blipFill>
        <p:spPr>
          <a:xfrm>
            <a:off x="8384982" y="357531"/>
            <a:ext cx="2547729" cy="2567251"/>
          </a:xfrm>
          <a:prstGeom prst="ellipse">
            <a:avLst/>
          </a:prstGeom>
        </p:spPr>
      </p:pic>
      <p:sp>
        <p:nvSpPr>
          <p:cNvPr id="11" name="TextBox 10">
            <a:extLst>
              <a:ext uri="{FF2B5EF4-FFF2-40B4-BE49-F238E27FC236}">
                <a16:creationId xmlns:a16="http://schemas.microsoft.com/office/drawing/2014/main" id="{F2AF6E35-3F3C-82C0-CFCA-50529F5C0C0F}"/>
              </a:ext>
            </a:extLst>
          </p:cNvPr>
          <p:cNvSpPr txBox="1"/>
          <p:nvPr/>
        </p:nvSpPr>
        <p:spPr>
          <a:xfrm>
            <a:off x="432292" y="948660"/>
            <a:ext cx="7157884" cy="1384995"/>
          </a:xfrm>
          <a:prstGeom prst="rect">
            <a:avLst/>
          </a:prstGeom>
          <a:noFill/>
        </p:spPr>
        <p:txBody>
          <a:bodyPr wrap="square" rtlCol="0">
            <a:spAutoFit/>
          </a:bodyPr>
          <a:lstStyle/>
          <a:p>
            <a:r>
              <a:rPr lang="it-IT" sz="4800" b="1" dirty="0">
                <a:latin typeface="+mj-lt"/>
              </a:rPr>
              <a:t>MARCHETTI EDOARDO</a:t>
            </a:r>
          </a:p>
          <a:p>
            <a:r>
              <a:rPr lang="it-IT" b="1" dirty="0">
                <a:solidFill>
                  <a:schemeClr val="bg1">
                    <a:lumMod val="50000"/>
                  </a:schemeClr>
                </a:solidFill>
                <a:latin typeface="+mj-lt"/>
              </a:rPr>
              <a:t>Football and Data </a:t>
            </a:r>
            <a:r>
              <a:rPr lang="it-IT" b="1" dirty="0" err="1">
                <a:solidFill>
                  <a:schemeClr val="bg1">
                    <a:lumMod val="50000"/>
                  </a:schemeClr>
                </a:solidFill>
                <a:latin typeface="+mj-lt"/>
              </a:rPr>
              <a:t>enthusiastic</a:t>
            </a:r>
            <a:r>
              <a:rPr lang="it-IT" b="1" dirty="0">
                <a:solidFill>
                  <a:schemeClr val="bg1">
                    <a:lumMod val="50000"/>
                  </a:schemeClr>
                </a:solidFill>
                <a:latin typeface="+mj-lt"/>
              </a:rPr>
              <a:t> | Master </a:t>
            </a:r>
            <a:r>
              <a:rPr lang="it-IT" b="1" dirty="0" err="1">
                <a:solidFill>
                  <a:schemeClr val="bg1">
                    <a:lumMod val="50000"/>
                  </a:schemeClr>
                </a:solidFill>
                <a:latin typeface="+mj-lt"/>
              </a:rPr>
              <a:t>student</a:t>
            </a:r>
            <a:r>
              <a:rPr lang="it-IT" b="1" dirty="0">
                <a:solidFill>
                  <a:schemeClr val="bg1">
                    <a:lumMod val="50000"/>
                  </a:schemeClr>
                </a:solidFill>
                <a:latin typeface="+mj-lt"/>
              </a:rPr>
              <a:t> @Politecnico di Torino</a:t>
            </a:r>
          </a:p>
          <a:p>
            <a:endParaRPr lang="it-IT" b="1" dirty="0">
              <a:latin typeface="+mj-lt"/>
            </a:endParaRPr>
          </a:p>
        </p:txBody>
      </p:sp>
      <p:sp>
        <p:nvSpPr>
          <p:cNvPr id="12" name="TextBox 11">
            <a:extLst>
              <a:ext uri="{FF2B5EF4-FFF2-40B4-BE49-F238E27FC236}">
                <a16:creationId xmlns:a16="http://schemas.microsoft.com/office/drawing/2014/main" id="{1AA0CF3B-E088-0D1D-35A4-1CEDE2A3F096}"/>
              </a:ext>
            </a:extLst>
          </p:cNvPr>
          <p:cNvSpPr txBox="1"/>
          <p:nvPr/>
        </p:nvSpPr>
        <p:spPr>
          <a:xfrm>
            <a:off x="7819429" y="4525384"/>
            <a:ext cx="4025654" cy="1338828"/>
          </a:xfrm>
          <a:prstGeom prst="rect">
            <a:avLst/>
          </a:prstGeom>
          <a:noFill/>
        </p:spPr>
        <p:txBody>
          <a:bodyPr wrap="square" rtlCol="0">
            <a:spAutoFit/>
          </a:bodyPr>
          <a:lstStyle/>
          <a:p>
            <a:pPr algn="ctr">
              <a:lnSpc>
                <a:spcPct val="150000"/>
              </a:lnSpc>
            </a:pPr>
            <a:r>
              <a:rPr lang="it-IT" sz="2200" dirty="0" err="1"/>
              <a:t>Contacts</a:t>
            </a:r>
            <a:r>
              <a:rPr lang="it-IT" sz="2200" dirty="0"/>
              <a:t> &amp; Social</a:t>
            </a:r>
          </a:p>
          <a:p>
            <a:pPr marL="285750" indent="-285750">
              <a:buFont typeface="Arial" panose="020B0604020202020204" pitchFamily="34" charset="0"/>
              <a:buChar char="•"/>
            </a:pPr>
            <a:r>
              <a:rPr lang="it-IT" sz="1600" dirty="0"/>
              <a:t>Email : </a:t>
            </a:r>
            <a:r>
              <a:rPr lang="it-IT" sz="1600" dirty="0">
                <a:hlinkClick r:id="rId3"/>
              </a:rPr>
              <a:t>edoardomarchetti2@gmail.com</a:t>
            </a:r>
            <a:endParaRPr lang="it-IT" sz="1600" dirty="0"/>
          </a:p>
          <a:p>
            <a:pPr marL="285750" indent="-285750">
              <a:buFont typeface="Arial" panose="020B0604020202020204" pitchFamily="34" charset="0"/>
              <a:buChar char="•"/>
            </a:pPr>
            <a:r>
              <a:rPr lang="it-IT" sz="1600" dirty="0"/>
              <a:t>Cell: +39 3665345357</a:t>
            </a:r>
          </a:p>
          <a:p>
            <a:pPr marL="285750" indent="-285750">
              <a:buFont typeface="Arial" panose="020B0604020202020204" pitchFamily="34" charset="0"/>
              <a:buChar char="•"/>
            </a:pPr>
            <a:endParaRPr lang="it-IT" sz="1600" dirty="0"/>
          </a:p>
        </p:txBody>
      </p:sp>
      <p:pic>
        <p:nvPicPr>
          <p:cNvPr id="1028" name="Picture 4" descr="Linkedin logo png, Linkedin icon transparent png 18930587 PNG">
            <a:hlinkClick r:id="rId4"/>
            <a:extLst>
              <a:ext uri="{FF2B5EF4-FFF2-40B4-BE49-F238E27FC236}">
                <a16:creationId xmlns:a16="http://schemas.microsoft.com/office/drawing/2014/main" id="{EB3481ED-A290-0704-EDD5-433651274DF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21795" y="5722871"/>
            <a:ext cx="568652" cy="56865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ithub Logo - Free social media icons">
            <a:hlinkClick r:id="rId6"/>
            <a:extLst>
              <a:ext uri="{FF2B5EF4-FFF2-40B4-BE49-F238E27FC236}">
                <a16:creationId xmlns:a16="http://schemas.microsoft.com/office/drawing/2014/main" id="{7824575A-38FE-347F-945A-DE6B2E77B58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77275" y="5786440"/>
            <a:ext cx="407707" cy="407707"/>
          </a:xfrm>
          <a:prstGeom prst="rect">
            <a:avLst/>
          </a:prstGeom>
          <a:noFill/>
          <a:extLst>
            <a:ext uri="{909E8E84-426E-40DD-AFC4-6F175D3DCCD1}">
              <a14:hiddenFill xmlns:a14="http://schemas.microsoft.com/office/drawing/2010/main">
                <a:solidFill>
                  <a:srgbClr val="FFFFFF"/>
                </a:solidFill>
              </a14:hiddenFill>
            </a:ext>
          </a:extLst>
        </p:spPr>
      </p:pic>
      <p:sp>
        <p:nvSpPr>
          <p:cNvPr id="17" name="AutoShape 8" descr="Tableau Icon Vector SVG Icon - SVG Repo">
            <a:extLst>
              <a:ext uri="{FF2B5EF4-FFF2-40B4-BE49-F238E27FC236}">
                <a16:creationId xmlns:a16="http://schemas.microsoft.com/office/drawing/2014/main" id="{3607CCFD-E676-EA7A-921F-9693E0865A43}"/>
              </a:ext>
            </a:extLst>
          </p:cNvPr>
          <p:cNvSpPr>
            <a:spLocks noChangeAspect="1" noChangeArrowheads="1"/>
          </p:cNvSpPr>
          <p:nvPr/>
        </p:nvSpPr>
        <p:spPr bwMode="auto">
          <a:xfrm>
            <a:off x="5943600" y="302996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1038" name="Picture 14" descr="icon-tableau - Analytics Training Hub for Data Analytics ...">
            <a:hlinkClick r:id="rId8"/>
            <a:extLst>
              <a:ext uri="{FF2B5EF4-FFF2-40B4-BE49-F238E27FC236}">
                <a16:creationId xmlns:a16="http://schemas.microsoft.com/office/drawing/2014/main" id="{278D8D3A-FAFC-9215-0688-C50BFE3FDDD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789699" y="5658177"/>
            <a:ext cx="664235" cy="66423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data-pizza (Datapizza) · GitHub">
            <a:hlinkClick r:id="rId10"/>
            <a:extLst>
              <a:ext uri="{FF2B5EF4-FFF2-40B4-BE49-F238E27FC236}">
                <a16:creationId xmlns:a16="http://schemas.microsoft.com/office/drawing/2014/main" id="{B4D81B66-1FCB-3875-D641-36745CC48F4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949380" y="5801810"/>
            <a:ext cx="452024" cy="452024"/>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E45D8B32-51CF-C20A-40F4-58841027C752}"/>
              </a:ext>
            </a:extLst>
          </p:cNvPr>
          <p:cNvSpPr txBox="1"/>
          <p:nvPr/>
        </p:nvSpPr>
        <p:spPr>
          <a:xfrm>
            <a:off x="7819429" y="3177284"/>
            <a:ext cx="4245816" cy="1615827"/>
          </a:xfrm>
          <a:prstGeom prst="rect">
            <a:avLst/>
          </a:prstGeom>
          <a:noFill/>
        </p:spPr>
        <p:txBody>
          <a:bodyPr wrap="square" rtlCol="0">
            <a:spAutoFit/>
          </a:bodyPr>
          <a:lstStyle/>
          <a:p>
            <a:pPr algn="ctr">
              <a:lnSpc>
                <a:spcPct val="150000"/>
              </a:lnSpc>
            </a:pPr>
            <a:r>
              <a:rPr lang="it-IT" sz="2200" dirty="0"/>
              <a:t>Personal Info</a:t>
            </a:r>
          </a:p>
          <a:p>
            <a:pPr marL="285750" indent="-285750">
              <a:buFont typeface="Arial" panose="020B0604020202020204" pitchFamily="34" charset="0"/>
              <a:buChar char="•"/>
            </a:pPr>
            <a:r>
              <a:rPr lang="it-IT" sz="1600" dirty="0" err="1"/>
              <a:t>DoB</a:t>
            </a:r>
            <a:r>
              <a:rPr lang="it-IT" sz="1600" dirty="0"/>
              <a:t> : 20/08/1999, Perugia, IT</a:t>
            </a:r>
          </a:p>
          <a:p>
            <a:pPr marL="285750" indent="-285750">
              <a:buFont typeface="Arial" panose="020B0604020202020204" pitchFamily="34" charset="0"/>
              <a:buChar char="•"/>
            </a:pPr>
            <a:r>
              <a:rPr lang="it-IT" sz="1600" dirty="0"/>
              <a:t>Living in: Fratta Todina, Perugia, IT</a:t>
            </a:r>
          </a:p>
          <a:p>
            <a:pPr marL="285750" indent="-285750">
              <a:buFont typeface="Arial" panose="020B0604020202020204" pitchFamily="34" charset="0"/>
              <a:buChar char="•"/>
            </a:pPr>
            <a:r>
              <a:rPr lang="it-IT" sz="1600" dirty="0"/>
              <a:t>Driver </a:t>
            </a:r>
            <a:r>
              <a:rPr lang="it-IT" sz="1600" dirty="0" err="1"/>
              <a:t>Lincense</a:t>
            </a:r>
            <a:r>
              <a:rPr lang="it-IT" sz="1600" dirty="0"/>
              <a:t>: B</a:t>
            </a:r>
          </a:p>
          <a:p>
            <a:endParaRPr lang="it-IT" dirty="0"/>
          </a:p>
        </p:txBody>
      </p:sp>
      <p:sp>
        <p:nvSpPr>
          <p:cNvPr id="21" name="TextBox 20">
            <a:extLst>
              <a:ext uri="{FF2B5EF4-FFF2-40B4-BE49-F238E27FC236}">
                <a16:creationId xmlns:a16="http://schemas.microsoft.com/office/drawing/2014/main" id="{7BB44506-0186-E142-1400-95D33AB5B1D9}"/>
              </a:ext>
            </a:extLst>
          </p:cNvPr>
          <p:cNvSpPr txBox="1"/>
          <p:nvPr/>
        </p:nvSpPr>
        <p:spPr>
          <a:xfrm>
            <a:off x="346917" y="3334765"/>
            <a:ext cx="6551723" cy="1092607"/>
          </a:xfrm>
          <a:prstGeom prst="rect">
            <a:avLst/>
          </a:prstGeom>
          <a:noFill/>
        </p:spPr>
        <p:txBody>
          <a:bodyPr wrap="square" rtlCol="0">
            <a:spAutoFit/>
          </a:bodyPr>
          <a:lstStyle/>
          <a:p>
            <a:pPr>
              <a:lnSpc>
                <a:spcPct val="150000"/>
              </a:lnSpc>
            </a:pPr>
            <a:r>
              <a:rPr lang="it-IT" sz="2200" b="0" i="0" cap="all" dirty="0">
                <a:solidFill>
                  <a:srgbClr val="15284B"/>
                </a:solidFill>
                <a:effectLst/>
                <a:latin typeface="DIN"/>
              </a:rPr>
              <a:t>ACADEMIC STUDIES:</a:t>
            </a:r>
          </a:p>
          <a:p>
            <a:pPr marL="285750" indent="-285750">
              <a:buFont typeface="Arial" panose="020B0604020202020204" pitchFamily="34" charset="0"/>
              <a:buChar char="•"/>
            </a:pPr>
            <a:r>
              <a:rPr lang="it-IT" sz="1600" b="1" dirty="0">
                <a:solidFill>
                  <a:schemeClr val="bg1">
                    <a:lumMod val="50000"/>
                  </a:schemeClr>
                </a:solidFill>
                <a:latin typeface="+mj-lt"/>
              </a:rPr>
              <a:t>2018-2021:</a:t>
            </a:r>
            <a:r>
              <a:rPr lang="it-IT" sz="1600" dirty="0"/>
              <a:t> </a:t>
            </a:r>
            <a:r>
              <a:rPr lang="en-US" sz="1600" dirty="0"/>
              <a:t>Degree in computer and electronic engineering, (V 110L/110)</a:t>
            </a:r>
          </a:p>
          <a:p>
            <a:pPr marL="285750" indent="-285750">
              <a:buFont typeface="Arial" panose="020B0604020202020204" pitchFamily="34" charset="0"/>
              <a:buChar char="•"/>
            </a:pPr>
            <a:r>
              <a:rPr lang="en-US" sz="1600" b="1" dirty="0">
                <a:solidFill>
                  <a:schemeClr val="bg1">
                    <a:lumMod val="50000"/>
                  </a:schemeClr>
                </a:solidFill>
                <a:latin typeface="+mj-lt"/>
              </a:rPr>
              <a:t>2021-2023:</a:t>
            </a:r>
            <a:r>
              <a:rPr lang="en-US" sz="1600" dirty="0"/>
              <a:t> Master Degree in Data Science and Engineering, (</a:t>
            </a:r>
            <a:r>
              <a:rPr lang="en-US" sz="1600" dirty="0" err="1"/>
              <a:t>xV</a:t>
            </a:r>
            <a:r>
              <a:rPr lang="en-US" sz="1600" dirty="0"/>
              <a:t> 110/110)</a:t>
            </a:r>
            <a:endParaRPr lang="it-IT" sz="1600" dirty="0"/>
          </a:p>
        </p:txBody>
      </p:sp>
      <p:sp>
        <p:nvSpPr>
          <p:cNvPr id="22" name="TextBox 21">
            <a:extLst>
              <a:ext uri="{FF2B5EF4-FFF2-40B4-BE49-F238E27FC236}">
                <a16:creationId xmlns:a16="http://schemas.microsoft.com/office/drawing/2014/main" id="{EA538F68-4750-6B16-D600-3CF955216A65}"/>
              </a:ext>
            </a:extLst>
          </p:cNvPr>
          <p:cNvSpPr txBox="1"/>
          <p:nvPr/>
        </p:nvSpPr>
        <p:spPr>
          <a:xfrm>
            <a:off x="346917" y="4642709"/>
            <a:ext cx="6551723" cy="1338828"/>
          </a:xfrm>
          <a:prstGeom prst="rect">
            <a:avLst/>
          </a:prstGeom>
          <a:noFill/>
        </p:spPr>
        <p:txBody>
          <a:bodyPr wrap="square" rtlCol="0">
            <a:spAutoFit/>
          </a:bodyPr>
          <a:lstStyle/>
          <a:p>
            <a:pPr>
              <a:lnSpc>
                <a:spcPct val="150000"/>
              </a:lnSpc>
            </a:pPr>
            <a:r>
              <a:rPr lang="it-IT" sz="2200" b="0" i="0" cap="all" dirty="0">
                <a:solidFill>
                  <a:srgbClr val="15284B"/>
                </a:solidFill>
                <a:effectLst/>
                <a:latin typeface="DIN"/>
              </a:rPr>
              <a:t>Work </a:t>
            </a:r>
            <a:r>
              <a:rPr lang="it-IT" sz="2200" b="0" i="0" cap="all" dirty="0" err="1">
                <a:solidFill>
                  <a:srgbClr val="15284B"/>
                </a:solidFill>
                <a:effectLst/>
                <a:latin typeface="DIN"/>
              </a:rPr>
              <a:t>Experiencies</a:t>
            </a:r>
            <a:r>
              <a:rPr lang="it-IT" sz="2200" b="0" i="0" cap="all" dirty="0">
                <a:solidFill>
                  <a:srgbClr val="15284B"/>
                </a:solidFill>
                <a:effectLst/>
                <a:latin typeface="DIN"/>
              </a:rPr>
              <a:t>:</a:t>
            </a:r>
          </a:p>
          <a:p>
            <a:pPr marL="285750" indent="-285750">
              <a:buFont typeface="Arial" panose="020B0604020202020204" pitchFamily="34" charset="0"/>
              <a:buChar char="•"/>
            </a:pPr>
            <a:r>
              <a:rPr lang="en-US" sz="1600" b="1" dirty="0">
                <a:solidFill>
                  <a:schemeClr val="bg1">
                    <a:lumMod val="50000"/>
                  </a:schemeClr>
                </a:solidFill>
                <a:latin typeface="+mj-lt"/>
              </a:rPr>
              <a:t>2023 Aug-:</a:t>
            </a:r>
            <a:r>
              <a:rPr lang="en-US" sz="1600" dirty="0"/>
              <a:t> </a:t>
            </a:r>
            <a:r>
              <a:rPr lang="en-US" sz="1600" dirty="0" err="1"/>
              <a:t>Asd</a:t>
            </a:r>
            <a:r>
              <a:rPr lang="en-US" sz="1600" dirty="0"/>
              <a:t> Tiber, video analyst</a:t>
            </a:r>
            <a:endParaRPr lang="it-IT" sz="1600" b="1" dirty="0">
              <a:solidFill>
                <a:schemeClr val="bg1">
                  <a:lumMod val="50000"/>
                </a:schemeClr>
              </a:solidFill>
              <a:latin typeface="+mj-lt"/>
            </a:endParaRPr>
          </a:p>
          <a:p>
            <a:pPr marL="285750" indent="-285750">
              <a:buFont typeface="Arial" panose="020B0604020202020204" pitchFamily="34" charset="0"/>
              <a:buChar char="•"/>
            </a:pPr>
            <a:r>
              <a:rPr lang="it-IT" sz="1600" b="1" dirty="0">
                <a:solidFill>
                  <a:schemeClr val="bg1">
                    <a:lumMod val="50000"/>
                  </a:schemeClr>
                </a:solidFill>
                <a:latin typeface="+mj-lt"/>
              </a:rPr>
              <a:t>2023 </a:t>
            </a:r>
            <a:r>
              <a:rPr lang="it-IT" sz="1600" b="1" dirty="0" err="1">
                <a:solidFill>
                  <a:schemeClr val="bg1">
                    <a:lumMod val="50000"/>
                  </a:schemeClr>
                </a:solidFill>
                <a:latin typeface="+mj-lt"/>
              </a:rPr>
              <a:t>Jan-Jun</a:t>
            </a:r>
            <a:r>
              <a:rPr lang="it-IT" sz="1600" b="1" dirty="0">
                <a:solidFill>
                  <a:schemeClr val="bg1">
                    <a:lumMod val="50000"/>
                  </a:schemeClr>
                </a:solidFill>
                <a:latin typeface="+mj-lt"/>
              </a:rPr>
              <a:t>:</a:t>
            </a:r>
            <a:r>
              <a:rPr lang="it-IT" sz="1600" dirty="0"/>
              <a:t> </a:t>
            </a:r>
            <a:r>
              <a:rPr lang="en-US" sz="1600" dirty="0" err="1"/>
              <a:t>Gymnasio</a:t>
            </a:r>
            <a:r>
              <a:rPr lang="en-US" sz="1600" dirty="0"/>
              <a:t>, 6 months intern as data scientist, activity recognition with skeleton data and GCN. </a:t>
            </a:r>
          </a:p>
        </p:txBody>
      </p:sp>
    </p:spTree>
    <p:extLst>
      <p:ext uri="{BB962C8B-B14F-4D97-AF65-F5344CB8AC3E}">
        <p14:creationId xmlns:p14="http://schemas.microsoft.com/office/powerpoint/2010/main" val="1043242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C35B1A-D9B6-2870-8620-EC8677DC5F17}"/>
              </a:ext>
            </a:extLst>
          </p:cNvPr>
          <p:cNvSpPr txBox="1"/>
          <p:nvPr/>
        </p:nvSpPr>
        <p:spPr>
          <a:xfrm>
            <a:off x="2844800" y="193040"/>
            <a:ext cx="6502400" cy="707886"/>
          </a:xfrm>
          <a:prstGeom prst="rect">
            <a:avLst/>
          </a:prstGeom>
          <a:noFill/>
        </p:spPr>
        <p:txBody>
          <a:bodyPr wrap="square" rtlCol="0">
            <a:spAutoFit/>
          </a:bodyPr>
          <a:lstStyle/>
          <a:p>
            <a:pPr algn="ctr"/>
            <a:r>
              <a:rPr lang="it-IT" sz="4000" b="1" dirty="0">
                <a:latin typeface="+mj-lt"/>
              </a:rPr>
              <a:t>HARD SKILLS</a:t>
            </a:r>
          </a:p>
        </p:txBody>
      </p:sp>
      <p:pic>
        <p:nvPicPr>
          <p:cNvPr id="2050" name="Picture 2">
            <a:extLst>
              <a:ext uri="{FF2B5EF4-FFF2-40B4-BE49-F238E27FC236}">
                <a16:creationId xmlns:a16="http://schemas.microsoft.com/office/drawing/2014/main" id="{928A6AD6-BAD0-8268-DFB2-7655C09DF6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0718" y="1767840"/>
            <a:ext cx="2141600" cy="234695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FC312F57-3A66-550D-E6E7-64CC6E1DE9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7918" y="1447800"/>
            <a:ext cx="1422400" cy="64008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D8854DC9-70D5-4E25-CAF7-106BC15A87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358" y="2334267"/>
            <a:ext cx="1127760" cy="607052"/>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Matplotlib logo — Matplotlib 3.7.2 documentation">
            <a:extLst>
              <a:ext uri="{FF2B5EF4-FFF2-40B4-BE49-F238E27FC236}">
                <a16:creationId xmlns:a16="http://schemas.microsoft.com/office/drawing/2014/main" id="{AFA54B01-8988-CA62-8F37-797FAE18975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358" y="3370737"/>
            <a:ext cx="1314958" cy="262992"/>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Vega-Altair: Declarative Visualization in Python — Vega ...">
            <a:extLst>
              <a:ext uri="{FF2B5EF4-FFF2-40B4-BE49-F238E27FC236}">
                <a16:creationId xmlns:a16="http://schemas.microsoft.com/office/drawing/2014/main" id="{F6265ABE-2846-93AC-F85A-264113F4656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3918" y="2291219"/>
            <a:ext cx="786638" cy="786638"/>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Brand • Streamlit">
            <a:extLst>
              <a:ext uri="{FF2B5EF4-FFF2-40B4-BE49-F238E27FC236}">
                <a16:creationId xmlns:a16="http://schemas.microsoft.com/office/drawing/2014/main" id="{EFABA246-F12F-138C-7F9E-E0EC26521D9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69296" y="1338422"/>
            <a:ext cx="1309244" cy="765972"/>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a:extLst>
              <a:ext uri="{FF2B5EF4-FFF2-40B4-BE49-F238E27FC236}">
                <a16:creationId xmlns:a16="http://schemas.microsoft.com/office/drawing/2014/main" id="{6C13B713-FBD1-CAB7-A3EE-367BCE15AA5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5299" y="3304521"/>
            <a:ext cx="1175258" cy="475000"/>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Move Your Marketing Data Into Tableau - Japio">
            <a:extLst>
              <a:ext uri="{FF2B5EF4-FFF2-40B4-BE49-F238E27FC236}">
                <a16:creationId xmlns:a16="http://schemas.microsoft.com/office/drawing/2014/main" id="{50216C08-DA17-1208-F3E6-38AD6540371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26591" y="1721408"/>
            <a:ext cx="2086871" cy="2100722"/>
          </a:xfrm>
          <a:prstGeom prst="rect">
            <a:avLst/>
          </a:prstGeom>
          <a:noFill/>
          <a:extLst>
            <a:ext uri="{909E8E84-426E-40DD-AFC4-6F175D3DCCD1}">
              <a14:hiddenFill xmlns:a14="http://schemas.microsoft.com/office/drawing/2010/main">
                <a:solidFill>
                  <a:srgbClr val="FFFFFF"/>
                </a:solidFill>
              </a14:hiddenFill>
            </a:ext>
          </a:extLst>
        </p:spPr>
      </p:pic>
      <p:pic>
        <p:nvPicPr>
          <p:cNvPr id="2076" name="Picture 28">
            <a:extLst>
              <a:ext uri="{FF2B5EF4-FFF2-40B4-BE49-F238E27FC236}">
                <a16:creationId xmlns:a16="http://schemas.microsoft.com/office/drawing/2014/main" id="{26E62033-56B1-0AE6-925F-39F7AEE2F82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389225" y="2759383"/>
            <a:ext cx="1682049" cy="453365"/>
          </a:xfrm>
          <a:prstGeom prst="rect">
            <a:avLst/>
          </a:prstGeom>
          <a:noFill/>
          <a:extLst>
            <a:ext uri="{909E8E84-426E-40DD-AFC4-6F175D3DCCD1}">
              <a14:hiddenFill xmlns:a14="http://schemas.microsoft.com/office/drawing/2010/main">
                <a:solidFill>
                  <a:srgbClr val="FFFFFF"/>
                </a:solidFill>
              </a14:hiddenFill>
            </a:ext>
          </a:extLst>
        </p:spPr>
      </p:pic>
      <p:pic>
        <p:nvPicPr>
          <p:cNvPr id="2078" name="Picture 30">
            <a:extLst>
              <a:ext uri="{FF2B5EF4-FFF2-40B4-BE49-F238E27FC236}">
                <a16:creationId xmlns:a16="http://schemas.microsoft.com/office/drawing/2014/main" id="{E617973C-82A2-1E45-E0E9-600371FC5FB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98124" y="4434839"/>
            <a:ext cx="1649608" cy="1998403"/>
          </a:xfrm>
          <a:prstGeom prst="rect">
            <a:avLst/>
          </a:prstGeom>
          <a:noFill/>
          <a:extLst>
            <a:ext uri="{909E8E84-426E-40DD-AFC4-6F175D3DCCD1}">
              <a14:hiddenFill xmlns:a14="http://schemas.microsoft.com/office/drawing/2010/main">
                <a:solidFill>
                  <a:srgbClr val="FFFFFF"/>
                </a:solidFill>
              </a14:hiddenFill>
            </a:ext>
          </a:extLst>
        </p:spPr>
      </p:pic>
      <p:pic>
        <p:nvPicPr>
          <p:cNvPr id="2082" name="Picture 34" descr="Mysql - Free logo icons">
            <a:extLst>
              <a:ext uri="{FF2B5EF4-FFF2-40B4-BE49-F238E27FC236}">
                <a16:creationId xmlns:a16="http://schemas.microsoft.com/office/drawing/2014/main" id="{2B589630-0FF9-6D87-CFB5-0FC6C7678DC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976846" y="1030261"/>
            <a:ext cx="692930" cy="692930"/>
          </a:xfrm>
          <a:prstGeom prst="rect">
            <a:avLst/>
          </a:prstGeom>
          <a:noFill/>
          <a:extLst>
            <a:ext uri="{909E8E84-426E-40DD-AFC4-6F175D3DCCD1}">
              <a14:hiddenFill xmlns:a14="http://schemas.microsoft.com/office/drawing/2010/main">
                <a:solidFill>
                  <a:srgbClr val="FFFFFF"/>
                </a:solidFill>
              </a14:hiddenFill>
            </a:ext>
          </a:extLst>
        </p:spPr>
      </p:pic>
      <p:pic>
        <p:nvPicPr>
          <p:cNvPr id="2086" name="Picture 38">
            <a:extLst>
              <a:ext uri="{FF2B5EF4-FFF2-40B4-BE49-F238E27FC236}">
                <a16:creationId xmlns:a16="http://schemas.microsoft.com/office/drawing/2014/main" id="{B8A8161A-6041-65DD-E1F0-69F86D416B8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397660" y="1862791"/>
            <a:ext cx="1134848" cy="537723"/>
          </a:xfrm>
          <a:prstGeom prst="rect">
            <a:avLst/>
          </a:prstGeom>
          <a:noFill/>
          <a:extLst>
            <a:ext uri="{909E8E84-426E-40DD-AFC4-6F175D3DCCD1}">
              <a14:hiddenFill xmlns:a14="http://schemas.microsoft.com/office/drawing/2010/main">
                <a:solidFill>
                  <a:srgbClr val="FFFFFF"/>
                </a:solidFill>
              </a14:hiddenFill>
            </a:ext>
          </a:extLst>
        </p:spPr>
      </p:pic>
      <p:pic>
        <p:nvPicPr>
          <p:cNvPr id="2090" name="Picture 42" descr="Database Basic Miscellany Lineal icon">
            <a:extLst>
              <a:ext uri="{FF2B5EF4-FFF2-40B4-BE49-F238E27FC236}">
                <a16:creationId xmlns:a16="http://schemas.microsoft.com/office/drawing/2014/main" id="{C798122C-F50A-48E3-6605-9A888B222AC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561513" y="1872846"/>
            <a:ext cx="1729121" cy="1729121"/>
          </a:xfrm>
          <a:prstGeom prst="rect">
            <a:avLst/>
          </a:prstGeom>
          <a:noFill/>
          <a:extLst>
            <a:ext uri="{909E8E84-426E-40DD-AFC4-6F175D3DCCD1}">
              <a14:hiddenFill xmlns:a14="http://schemas.microsoft.com/office/drawing/2010/main">
                <a:solidFill>
                  <a:srgbClr val="FFFFFF"/>
                </a:solidFill>
              </a14:hiddenFill>
            </a:ext>
          </a:extLst>
        </p:spPr>
      </p:pic>
      <p:pic>
        <p:nvPicPr>
          <p:cNvPr id="2092" name="Picture 44">
            <a:extLst>
              <a:ext uri="{FF2B5EF4-FFF2-40B4-BE49-F238E27FC236}">
                <a16:creationId xmlns:a16="http://schemas.microsoft.com/office/drawing/2014/main" id="{1615CC3C-5DB3-26F9-CC86-59AAA9DE9B12}"/>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561810" y="4218529"/>
            <a:ext cx="1999406" cy="21374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Beautiful Soup | Great Learning">
            <a:extLst>
              <a:ext uri="{FF2B5EF4-FFF2-40B4-BE49-F238E27FC236}">
                <a16:creationId xmlns:a16="http://schemas.microsoft.com/office/drawing/2014/main" id="{C7B25478-2B0E-70B9-BEE6-76F4B8E5E5BC}"/>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48553" y="1181099"/>
            <a:ext cx="1044887" cy="449247"/>
          </a:xfrm>
          <a:prstGeom prst="rect">
            <a:avLst/>
          </a:prstGeom>
          <a:noFill/>
          <a:extLst>
            <a:ext uri="{909E8E84-426E-40DD-AFC4-6F175D3DCCD1}">
              <a14:hiddenFill xmlns:a14="http://schemas.microsoft.com/office/drawing/2010/main">
                <a:solidFill>
                  <a:srgbClr val="FFFFFF"/>
                </a:solidFill>
              </a14:hiddenFill>
            </a:ext>
          </a:extLst>
        </p:spPr>
      </p:pic>
      <p:pic>
        <p:nvPicPr>
          <p:cNvPr id="2094" name="Picture 46" descr="Redis logo and symbol, meaning, history, PNG">
            <a:extLst>
              <a:ext uri="{FF2B5EF4-FFF2-40B4-BE49-F238E27FC236}">
                <a16:creationId xmlns:a16="http://schemas.microsoft.com/office/drawing/2014/main" id="{FE9D326A-5DE9-E747-F6CE-89B88DD945E5}"/>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290634" y="3212748"/>
            <a:ext cx="1245499" cy="778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5558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E0A9E7-FAED-FF27-3179-C16341C744EB}"/>
              </a:ext>
            </a:extLst>
          </p:cNvPr>
          <p:cNvSpPr txBox="1"/>
          <p:nvPr/>
        </p:nvSpPr>
        <p:spPr>
          <a:xfrm>
            <a:off x="1783080" y="149205"/>
            <a:ext cx="8625840" cy="707886"/>
          </a:xfrm>
          <a:prstGeom prst="rect">
            <a:avLst/>
          </a:prstGeom>
          <a:noFill/>
        </p:spPr>
        <p:txBody>
          <a:bodyPr wrap="square" rtlCol="0">
            <a:spAutoFit/>
          </a:bodyPr>
          <a:lstStyle/>
          <a:p>
            <a:pPr algn="ctr"/>
            <a:r>
              <a:rPr lang="it-IT" sz="4000" b="1" dirty="0">
                <a:latin typeface="+mj-lt"/>
              </a:rPr>
              <a:t>FOOTBALL ANALYS DASHBOARDS</a:t>
            </a:r>
          </a:p>
        </p:txBody>
      </p:sp>
      <p:sp>
        <p:nvSpPr>
          <p:cNvPr id="7" name="TextBox 6">
            <a:extLst>
              <a:ext uri="{FF2B5EF4-FFF2-40B4-BE49-F238E27FC236}">
                <a16:creationId xmlns:a16="http://schemas.microsoft.com/office/drawing/2014/main" id="{18AF5AC9-C335-BD84-E23E-6152F072729A}"/>
              </a:ext>
            </a:extLst>
          </p:cNvPr>
          <p:cNvSpPr txBox="1"/>
          <p:nvPr/>
        </p:nvSpPr>
        <p:spPr>
          <a:xfrm>
            <a:off x="335280" y="1307951"/>
            <a:ext cx="11521440" cy="646331"/>
          </a:xfrm>
          <a:prstGeom prst="rect">
            <a:avLst/>
          </a:prstGeom>
          <a:noFill/>
        </p:spPr>
        <p:txBody>
          <a:bodyPr wrap="square" rtlCol="0">
            <a:spAutoFit/>
          </a:bodyPr>
          <a:lstStyle/>
          <a:p>
            <a:pPr algn="ctr"/>
            <a:r>
              <a:rPr lang="it-IT" dirty="0"/>
              <a:t>Following the video tutorial made by </a:t>
            </a:r>
            <a:r>
              <a:rPr lang="it-IT" dirty="0">
                <a:hlinkClick r:id="rId2"/>
              </a:rPr>
              <a:t>Rob Carroll</a:t>
            </a:r>
            <a:r>
              <a:rPr lang="it-IT" dirty="0"/>
              <a:t>, I created some dashboards to analyze different aspects of football matches or complete seasons. You can find all the dashboards in </a:t>
            </a:r>
            <a:r>
              <a:rPr lang="it-IT" dirty="0" err="1"/>
              <a:t>my</a:t>
            </a:r>
            <a:r>
              <a:rPr lang="it-IT" dirty="0"/>
              <a:t> Tableau public account.</a:t>
            </a:r>
          </a:p>
        </p:txBody>
      </p:sp>
      <p:pic>
        <p:nvPicPr>
          <p:cNvPr id="8" name="Picture 2">
            <a:extLst>
              <a:ext uri="{FF2B5EF4-FFF2-40B4-BE49-F238E27FC236}">
                <a16:creationId xmlns:a16="http://schemas.microsoft.com/office/drawing/2014/main" id="{C82615C2-DBC3-DEDA-4AE7-0FD8A7D179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3358" y="881231"/>
            <a:ext cx="389382" cy="42672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2" descr="Move Your Marketing Data Into Tableau - Japio">
            <a:extLst>
              <a:ext uri="{FF2B5EF4-FFF2-40B4-BE49-F238E27FC236}">
                <a16:creationId xmlns:a16="http://schemas.microsoft.com/office/drawing/2014/main" id="{4052F948-673A-BD6F-BE48-7BE56E23C8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2319" y="881231"/>
            <a:ext cx="423906" cy="42672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BB36884B-11D0-034D-BEF4-EF20A4DD75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95804" y="857091"/>
            <a:ext cx="1175258" cy="4750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4FEFE975-945F-8CF9-AD5D-F958E2E16D68}"/>
              </a:ext>
            </a:extLst>
          </p:cNvPr>
          <p:cNvPicPr>
            <a:picLocks noChangeAspect="1"/>
          </p:cNvPicPr>
          <p:nvPr/>
        </p:nvPicPr>
        <p:blipFill>
          <a:blip r:embed="rId6"/>
          <a:stretch>
            <a:fillRect/>
          </a:stretch>
        </p:blipFill>
        <p:spPr>
          <a:xfrm>
            <a:off x="779704" y="2042223"/>
            <a:ext cx="4482307" cy="1876637"/>
          </a:xfrm>
          <a:prstGeom prst="rect">
            <a:avLst/>
          </a:prstGeom>
        </p:spPr>
      </p:pic>
      <p:pic>
        <p:nvPicPr>
          <p:cNvPr id="20" name="Picture 19">
            <a:extLst>
              <a:ext uri="{FF2B5EF4-FFF2-40B4-BE49-F238E27FC236}">
                <a16:creationId xmlns:a16="http://schemas.microsoft.com/office/drawing/2014/main" id="{16F073E2-A83B-93D6-FE09-4A9615AD26ED}"/>
              </a:ext>
            </a:extLst>
          </p:cNvPr>
          <p:cNvPicPr>
            <a:picLocks noChangeAspect="1"/>
          </p:cNvPicPr>
          <p:nvPr/>
        </p:nvPicPr>
        <p:blipFill>
          <a:blip r:embed="rId7"/>
          <a:stretch>
            <a:fillRect/>
          </a:stretch>
        </p:blipFill>
        <p:spPr>
          <a:xfrm>
            <a:off x="1854778" y="4218335"/>
            <a:ext cx="3293221" cy="2517398"/>
          </a:xfrm>
          <a:prstGeom prst="rect">
            <a:avLst/>
          </a:prstGeom>
        </p:spPr>
      </p:pic>
      <p:pic>
        <p:nvPicPr>
          <p:cNvPr id="22" name="Picture 21">
            <a:extLst>
              <a:ext uri="{FF2B5EF4-FFF2-40B4-BE49-F238E27FC236}">
                <a16:creationId xmlns:a16="http://schemas.microsoft.com/office/drawing/2014/main" id="{0C5B7A32-EDC9-BBD2-C890-76D71BF35762}"/>
              </a:ext>
            </a:extLst>
          </p:cNvPr>
          <p:cNvPicPr>
            <a:picLocks noChangeAspect="1"/>
          </p:cNvPicPr>
          <p:nvPr/>
        </p:nvPicPr>
        <p:blipFill>
          <a:blip r:embed="rId8"/>
          <a:stretch>
            <a:fillRect/>
          </a:stretch>
        </p:blipFill>
        <p:spPr>
          <a:xfrm>
            <a:off x="8292152" y="1954282"/>
            <a:ext cx="3151566" cy="2597336"/>
          </a:xfrm>
          <a:prstGeom prst="rect">
            <a:avLst/>
          </a:prstGeom>
        </p:spPr>
      </p:pic>
      <p:pic>
        <p:nvPicPr>
          <p:cNvPr id="24" name="Picture 23">
            <a:extLst>
              <a:ext uri="{FF2B5EF4-FFF2-40B4-BE49-F238E27FC236}">
                <a16:creationId xmlns:a16="http://schemas.microsoft.com/office/drawing/2014/main" id="{10C8AEBD-1938-511E-18A0-A3A14EFCBD14}"/>
              </a:ext>
            </a:extLst>
          </p:cNvPr>
          <p:cNvPicPr>
            <a:picLocks noChangeAspect="1"/>
          </p:cNvPicPr>
          <p:nvPr/>
        </p:nvPicPr>
        <p:blipFill>
          <a:blip r:embed="rId9"/>
          <a:stretch>
            <a:fillRect/>
          </a:stretch>
        </p:blipFill>
        <p:spPr>
          <a:xfrm>
            <a:off x="6096000" y="3918860"/>
            <a:ext cx="4275616" cy="2753609"/>
          </a:xfrm>
          <a:prstGeom prst="rect">
            <a:avLst/>
          </a:prstGeom>
        </p:spPr>
      </p:pic>
    </p:spTree>
    <p:extLst>
      <p:ext uri="{BB962C8B-B14F-4D97-AF65-F5344CB8AC3E}">
        <p14:creationId xmlns:p14="http://schemas.microsoft.com/office/powerpoint/2010/main" val="872783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6A61F09-A03B-CB66-3370-09346429144A}"/>
              </a:ext>
            </a:extLst>
          </p:cNvPr>
          <p:cNvSpPr txBox="1"/>
          <p:nvPr/>
        </p:nvSpPr>
        <p:spPr>
          <a:xfrm>
            <a:off x="0" y="128885"/>
            <a:ext cx="6502400" cy="707886"/>
          </a:xfrm>
          <a:prstGeom prst="rect">
            <a:avLst/>
          </a:prstGeom>
          <a:noFill/>
        </p:spPr>
        <p:txBody>
          <a:bodyPr wrap="square" rtlCol="0">
            <a:spAutoFit/>
          </a:bodyPr>
          <a:lstStyle/>
          <a:p>
            <a:pPr algn="ctr"/>
            <a:r>
              <a:rPr lang="it-IT" sz="4000" b="1" dirty="0">
                <a:latin typeface="+mj-lt"/>
              </a:rPr>
              <a:t>MATCH REPORT GENERATOR</a:t>
            </a:r>
          </a:p>
        </p:txBody>
      </p:sp>
      <p:pic>
        <p:nvPicPr>
          <p:cNvPr id="11" name="Picture 10">
            <a:extLst>
              <a:ext uri="{FF2B5EF4-FFF2-40B4-BE49-F238E27FC236}">
                <a16:creationId xmlns:a16="http://schemas.microsoft.com/office/drawing/2014/main" id="{9FBE1D9C-C1A0-99FC-DBC3-FD6B1979CE73}"/>
              </a:ext>
            </a:extLst>
          </p:cNvPr>
          <p:cNvPicPr>
            <a:picLocks noChangeAspect="1"/>
          </p:cNvPicPr>
          <p:nvPr/>
        </p:nvPicPr>
        <p:blipFill>
          <a:blip r:embed="rId2"/>
          <a:stretch>
            <a:fillRect/>
          </a:stretch>
        </p:blipFill>
        <p:spPr>
          <a:xfrm>
            <a:off x="7965439" y="265555"/>
            <a:ext cx="3765227" cy="2113279"/>
          </a:xfrm>
          <a:prstGeom prst="rect">
            <a:avLst/>
          </a:prstGeom>
        </p:spPr>
      </p:pic>
      <p:pic>
        <p:nvPicPr>
          <p:cNvPr id="15" name="Picture 14">
            <a:extLst>
              <a:ext uri="{FF2B5EF4-FFF2-40B4-BE49-F238E27FC236}">
                <a16:creationId xmlns:a16="http://schemas.microsoft.com/office/drawing/2014/main" id="{B80898CC-3E59-FF21-9939-6CAEBEE6647D}"/>
              </a:ext>
            </a:extLst>
          </p:cNvPr>
          <p:cNvPicPr>
            <a:picLocks noChangeAspect="1"/>
          </p:cNvPicPr>
          <p:nvPr/>
        </p:nvPicPr>
        <p:blipFill>
          <a:blip r:embed="rId3"/>
          <a:stretch>
            <a:fillRect/>
          </a:stretch>
        </p:blipFill>
        <p:spPr>
          <a:xfrm>
            <a:off x="7970219" y="2444776"/>
            <a:ext cx="3756121" cy="2112473"/>
          </a:xfrm>
          <a:prstGeom prst="rect">
            <a:avLst/>
          </a:prstGeom>
        </p:spPr>
      </p:pic>
      <p:pic>
        <p:nvPicPr>
          <p:cNvPr id="17" name="Picture 16">
            <a:extLst>
              <a:ext uri="{FF2B5EF4-FFF2-40B4-BE49-F238E27FC236}">
                <a16:creationId xmlns:a16="http://schemas.microsoft.com/office/drawing/2014/main" id="{E9C54748-9405-A5EF-8488-2098B7331437}"/>
              </a:ext>
            </a:extLst>
          </p:cNvPr>
          <p:cNvPicPr>
            <a:picLocks noChangeAspect="1"/>
          </p:cNvPicPr>
          <p:nvPr/>
        </p:nvPicPr>
        <p:blipFill>
          <a:blip r:embed="rId4"/>
          <a:stretch>
            <a:fillRect/>
          </a:stretch>
        </p:blipFill>
        <p:spPr>
          <a:xfrm>
            <a:off x="7965309" y="4623606"/>
            <a:ext cx="3761031" cy="2112473"/>
          </a:xfrm>
          <a:prstGeom prst="rect">
            <a:avLst/>
          </a:prstGeom>
        </p:spPr>
      </p:pic>
      <p:pic>
        <p:nvPicPr>
          <p:cNvPr id="19" name="Picture 2">
            <a:extLst>
              <a:ext uri="{FF2B5EF4-FFF2-40B4-BE49-F238E27FC236}">
                <a16:creationId xmlns:a16="http://schemas.microsoft.com/office/drawing/2014/main" id="{C1CBC903-5A8A-15C5-96D2-5C830F4686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0078" y="895474"/>
            <a:ext cx="389382" cy="42672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2" descr="Move Your Marketing Data Into Tableau - Japio">
            <a:extLst>
              <a:ext uri="{FF2B5EF4-FFF2-40B4-BE49-F238E27FC236}">
                <a16:creationId xmlns:a16="http://schemas.microsoft.com/office/drawing/2014/main" id="{AB740244-C63C-3734-5A9A-DAF47160F0D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9039" y="895474"/>
            <a:ext cx="423906" cy="42672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D10C5A94-25CE-4382-5742-C58C2743EDA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42524" y="871334"/>
            <a:ext cx="1175258" cy="47500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Beautiful Soup | Great Learning">
            <a:extLst>
              <a:ext uri="{FF2B5EF4-FFF2-40B4-BE49-F238E27FC236}">
                <a16:creationId xmlns:a16="http://schemas.microsoft.com/office/drawing/2014/main" id="{5F6FDEE1-2686-EEFA-B9AF-43AD53281B5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17782" y="895474"/>
            <a:ext cx="992493" cy="42672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FBref Logos &amp; Brand Assets | Brandfetch">
            <a:extLst>
              <a:ext uri="{FF2B5EF4-FFF2-40B4-BE49-F238E27FC236}">
                <a16:creationId xmlns:a16="http://schemas.microsoft.com/office/drawing/2014/main" id="{F4DD6D07-F7D7-679A-661B-694AD451BDF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27479" y="972798"/>
            <a:ext cx="1368521" cy="272071"/>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CD95CB52-CE31-8AB5-D602-6A61EBB8E163}"/>
              </a:ext>
            </a:extLst>
          </p:cNvPr>
          <p:cNvSpPr txBox="1"/>
          <p:nvPr/>
        </p:nvSpPr>
        <p:spPr>
          <a:xfrm>
            <a:off x="351067" y="1488701"/>
            <a:ext cx="5725922" cy="5078313"/>
          </a:xfrm>
          <a:prstGeom prst="rect">
            <a:avLst/>
          </a:prstGeom>
          <a:noFill/>
        </p:spPr>
        <p:txBody>
          <a:bodyPr wrap="square" rtlCol="0">
            <a:spAutoFit/>
          </a:bodyPr>
          <a:lstStyle/>
          <a:p>
            <a:r>
              <a:rPr lang="en-US" dirty="0"/>
              <a:t>This dashboard, created for the Data Visualization for Football Data Analyst course delivered by </a:t>
            </a:r>
            <a:r>
              <a:rPr lang="en-US" dirty="0" err="1"/>
              <a:t>Wylab</a:t>
            </a:r>
            <a:r>
              <a:rPr lang="en-US" dirty="0"/>
              <a:t>, allows the user to select a match from the </a:t>
            </a:r>
            <a:r>
              <a:rPr lang="en-US" i="1" dirty="0"/>
              <a:t>22/23 Serie A season </a:t>
            </a:r>
            <a:r>
              <a:rPr lang="en-US" dirty="0"/>
              <a:t>and compare the performance of teams and players.</a:t>
            </a:r>
          </a:p>
          <a:p>
            <a:endParaRPr lang="en-US" dirty="0"/>
          </a:p>
          <a:p>
            <a:r>
              <a:rPr lang="en-US" dirty="0"/>
              <a:t>Using </a:t>
            </a:r>
            <a:r>
              <a:rPr lang="en-US" b="1" dirty="0"/>
              <a:t>Python</a:t>
            </a:r>
            <a:r>
              <a:rPr lang="en-US" dirty="0"/>
              <a:t> and the </a:t>
            </a:r>
            <a:r>
              <a:rPr lang="en-US" b="1" dirty="0"/>
              <a:t>libraries beautiful soup and pandas</a:t>
            </a:r>
            <a:r>
              <a:rPr lang="en-US" dirty="0"/>
              <a:t>, I was able to scrap data from the fbref.com website. Once I reorganized the statistics of all the matches, I imported the tables into </a:t>
            </a:r>
            <a:r>
              <a:rPr lang="en-US" b="1" dirty="0"/>
              <a:t>Tableau</a:t>
            </a:r>
            <a:r>
              <a:rPr lang="en-US" dirty="0"/>
              <a:t> where I built the user interface, a bar chart to compare the performance of the teams, and a radar chart to compare the performance of the players within the match. The user can decide which metrics to examine and which players to compare. In addition, it is possible to view the starting line-ups of the two teams as well as additional match info such as result, time, coaches, and modules used. </a:t>
            </a:r>
          </a:p>
          <a:p>
            <a:endParaRPr lang="en-US" dirty="0"/>
          </a:p>
          <a:p>
            <a:r>
              <a:rPr lang="en-US" dirty="0"/>
              <a:t>See the code and the dashboard here: </a:t>
            </a:r>
            <a:endParaRPr lang="it-IT" dirty="0"/>
          </a:p>
        </p:txBody>
      </p:sp>
      <p:pic>
        <p:nvPicPr>
          <p:cNvPr id="24" name="Picture 6" descr="Github Logo - Free social media icons">
            <a:hlinkClick r:id="rId10"/>
            <a:extLst>
              <a:ext uri="{FF2B5EF4-FFF2-40B4-BE49-F238E27FC236}">
                <a16:creationId xmlns:a16="http://schemas.microsoft.com/office/drawing/2014/main" id="{E4DEE7A1-8E95-99DE-D705-C08CBFA4BF4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67275" y="6159307"/>
            <a:ext cx="407707" cy="407707"/>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4" descr="icon-tableau - Analytics Training Hub for Data Analytics ...">
            <a:hlinkClick r:id="rId12"/>
            <a:extLst>
              <a:ext uri="{FF2B5EF4-FFF2-40B4-BE49-F238E27FC236}">
                <a16:creationId xmlns:a16="http://schemas.microsoft.com/office/drawing/2014/main" id="{9378946B-DA32-49A3-D863-1C3D6DA9BBD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47504" y="6045146"/>
            <a:ext cx="664235" cy="664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2011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10" name="Picture 14" descr="FIFA World Cup 2022: South Korea vs Portugal prediction, time,  live-streaming details | Mint">
            <a:extLst>
              <a:ext uri="{FF2B5EF4-FFF2-40B4-BE49-F238E27FC236}">
                <a16:creationId xmlns:a16="http://schemas.microsoft.com/office/drawing/2014/main" id="{53952692-C1EA-D672-49B4-F6F9343FEF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768" y="2311527"/>
            <a:ext cx="1451927" cy="966191"/>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500+ Football Match Pictures [HD] | Download Free Images on Unsplash">
            <a:extLst>
              <a:ext uri="{FF2B5EF4-FFF2-40B4-BE49-F238E27FC236}">
                <a16:creationId xmlns:a16="http://schemas.microsoft.com/office/drawing/2014/main" id="{BD6C198D-CA61-57A8-0CFB-A87EE5B3B8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1462" y="2479526"/>
            <a:ext cx="1451927" cy="96619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49BCFCB-CF4B-5665-537F-683465E150ED}"/>
              </a:ext>
            </a:extLst>
          </p:cNvPr>
          <p:cNvSpPr txBox="1"/>
          <p:nvPr/>
        </p:nvSpPr>
        <p:spPr>
          <a:xfrm>
            <a:off x="594360" y="149205"/>
            <a:ext cx="11003280" cy="923330"/>
          </a:xfrm>
          <a:prstGeom prst="rect">
            <a:avLst/>
          </a:prstGeom>
          <a:noFill/>
        </p:spPr>
        <p:txBody>
          <a:bodyPr wrap="square" rtlCol="0">
            <a:spAutoFit/>
          </a:bodyPr>
          <a:lstStyle/>
          <a:p>
            <a:pPr algn="ctr"/>
            <a:r>
              <a:rPr lang="it-IT" sz="4000" b="1" dirty="0">
                <a:latin typeface="+mj-lt"/>
              </a:rPr>
              <a:t>AUTO-HIGHLIGHTS FOR AMATEUR TEAMS</a:t>
            </a:r>
          </a:p>
          <a:p>
            <a:pPr algn="ctr"/>
            <a:r>
              <a:rPr lang="it-IT" sz="1400" b="1" dirty="0">
                <a:latin typeface="+mj-lt"/>
              </a:rPr>
              <a:t>(in progress)</a:t>
            </a:r>
          </a:p>
        </p:txBody>
      </p:sp>
      <p:sp>
        <p:nvSpPr>
          <p:cNvPr id="7" name="TextBox 6">
            <a:extLst>
              <a:ext uri="{FF2B5EF4-FFF2-40B4-BE49-F238E27FC236}">
                <a16:creationId xmlns:a16="http://schemas.microsoft.com/office/drawing/2014/main" id="{A6FCC525-7DBD-ADF6-7B15-396A93C37448}"/>
              </a:ext>
            </a:extLst>
          </p:cNvPr>
          <p:cNvSpPr txBox="1"/>
          <p:nvPr/>
        </p:nvSpPr>
        <p:spPr>
          <a:xfrm>
            <a:off x="6096000" y="1497984"/>
            <a:ext cx="5750560" cy="4770537"/>
          </a:xfrm>
          <a:prstGeom prst="rect">
            <a:avLst/>
          </a:prstGeom>
          <a:noFill/>
        </p:spPr>
        <p:txBody>
          <a:bodyPr wrap="square" rtlCol="0">
            <a:spAutoFit/>
          </a:bodyPr>
          <a:lstStyle/>
          <a:p>
            <a:r>
              <a:rPr lang="en-US" sz="1600" dirty="0"/>
              <a:t>This year I volunteered to be a video analyst for my hometown team, </a:t>
            </a:r>
            <a:r>
              <a:rPr lang="en-US" sz="1600" dirty="0" err="1"/>
              <a:t>Asd</a:t>
            </a:r>
            <a:r>
              <a:rPr lang="en-US" sz="1600" dirty="0"/>
              <a:t> Tiber. Playing in a non-professional category and not being able to afford ready-to-use video analysis software, the process of analyzing the match and </a:t>
            </a:r>
            <a:r>
              <a:rPr lang="en-US" sz="1600" b="1" dirty="0"/>
              <a:t>creating highlights is very time-consuming</a:t>
            </a:r>
            <a:r>
              <a:rPr lang="en-US" sz="1600" dirty="0"/>
              <a:t>. That is why I decided to create software that allows me to automatically identify the key moments of the match based on timestamp, type of action, and dangerousness.</a:t>
            </a:r>
          </a:p>
          <a:p>
            <a:endParaRPr lang="en-US" sz="1600" dirty="0"/>
          </a:p>
          <a:p>
            <a:r>
              <a:rPr lang="en-US" sz="1600" dirty="0"/>
              <a:t>During the recording of the match, I make voice notes with specific prompts such as: </a:t>
            </a:r>
            <a:r>
              <a:rPr lang="en-US" sz="1600" i="1" dirty="0"/>
              <a:t>'time [min] [sec] action [action type] dangerousness [value]'. </a:t>
            </a:r>
            <a:r>
              <a:rPr lang="en-US" sz="1600" dirty="0"/>
              <a:t>In the post-match, I pass the audio tracks to the IBM Watson speech-to-text model. Finally using the timestamp saved in the audio I can go and cut the relevant clip within the video.  Finally, I upload the video on a YT channel to share them with the team.</a:t>
            </a:r>
          </a:p>
          <a:p>
            <a:endParaRPr lang="en-US" sz="1600" dirty="0"/>
          </a:p>
          <a:p>
            <a:r>
              <a:rPr lang="en-US" sz="1600" dirty="0"/>
              <a:t>The whole process is therefore </a:t>
            </a:r>
            <a:r>
              <a:rPr lang="en-US" sz="1600" b="1" dirty="0"/>
              <a:t>easy</a:t>
            </a:r>
            <a:r>
              <a:rPr lang="en-US" sz="1600" dirty="0"/>
              <a:t>, </a:t>
            </a:r>
            <a:r>
              <a:rPr lang="en-US" sz="1600" b="1" dirty="0"/>
              <a:t>adaptable</a:t>
            </a:r>
            <a:r>
              <a:rPr lang="en-US" sz="1600" dirty="0"/>
              <a:t>, and </a:t>
            </a:r>
            <a:r>
              <a:rPr lang="en-US" sz="1600" b="1" dirty="0"/>
              <a:t>low-cost</a:t>
            </a:r>
            <a:r>
              <a:rPr lang="en-US" sz="1600" dirty="0"/>
              <a:t>: all you need is a camera, a recorder, and an IBM Cloud account with the Lite plan (500 minutes per month of audio to convert). </a:t>
            </a:r>
            <a:endParaRPr lang="it-IT" sz="1600" dirty="0"/>
          </a:p>
        </p:txBody>
      </p:sp>
      <p:pic>
        <p:nvPicPr>
          <p:cNvPr id="4098" name="Picture 2">
            <a:extLst>
              <a:ext uri="{FF2B5EF4-FFF2-40B4-BE49-F238E27FC236}">
                <a16:creationId xmlns:a16="http://schemas.microsoft.com/office/drawing/2014/main" id="{93DDCE1D-7EC7-CF04-C4ED-3355CA6465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7148" y="1194351"/>
            <a:ext cx="482421" cy="48242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Voice recorder - Free technology icons">
            <a:extLst>
              <a:ext uri="{FF2B5EF4-FFF2-40B4-BE49-F238E27FC236}">
                <a16:creationId xmlns:a16="http://schemas.microsoft.com/office/drawing/2014/main" id="{C9977A9B-AC43-4E13-4FA8-C1A534ED5E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2498" y="1204139"/>
            <a:ext cx="482421" cy="482421"/>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Audio waves - Free music icons">
            <a:extLst>
              <a:ext uri="{FF2B5EF4-FFF2-40B4-BE49-F238E27FC236}">
                <a16:creationId xmlns:a16="http://schemas.microsoft.com/office/drawing/2014/main" id="{B3B41B24-8EE4-60EC-354A-DA84FC2F541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32498" y="2171610"/>
            <a:ext cx="482421" cy="482421"/>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Speech to Text - IBM Cloud">
            <a:extLst>
              <a:ext uri="{FF2B5EF4-FFF2-40B4-BE49-F238E27FC236}">
                <a16:creationId xmlns:a16="http://schemas.microsoft.com/office/drawing/2014/main" id="{93AF20A3-4D94-E4A3-B0A0-BBE65ECF6FD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01622" y="3139081"/>
            <a:ext cx="744172" cy="744172"/>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How Global Football Began With a 0-0 Draw | National Geographic">
            <a:extLst>
              <a:ext uri="{FF2B5EF4-FFF2-40B4-BE49-F238E27FC236}">
                <a16:creationId xmlns:a16="http://schemas.microsoft.com/office/drawing/2014/main" id="{2842DD7B-880F-33A8-D9C0-96001189302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155" y="2647524"/>
            <a:ext cx="1451928" cy="96619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2" descr="500+ Football Match Pictures [HD] | Download Free Images on Unsplash">
            <a:extLst>
              <a:ext uri="{FF2B5EF4-FFF2-40B4-BE49-F238E27FC236}">
                <a16:creationId xmlns:a16="http://schemas.microsoft.com/office/drawing/2014/main" id="{B8A8D5C1-E2BA-0212-9B73-EE111AF86B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1382" y="4501701"/>
            <a:ext cx="1451927" cy="966191"/>
          </a:xfrm>
          <a:prstGeom prst="rect">
            <a:avLst/>
          </a:prstGeom>
          <a:noFill/>
          <a:extLst>
            <a:ext uri="{909E8E84-426E-40DD-AFC4-6F175D3DCCD1}">
              <a14:hiddenFill xmlns:a14="http://schemas.microsoft.com/office/drawing/2010/main">
                <a:solidFill>
                  <a:srgbClr val="FFFFFF"/>
                </a:solidFill>
              </a14:hiddenFill>
            </a:ext>
          </a:extLst>
        </p:spPr>
      </p:pic>
      <p:pic>
        <p:nvPicPr>
          <p:cNvPr id="4112" name="Picture 16">
            <a:extLst>
              <a:ext uri="{FF2B5EF4-FFF2-40B4-BE49-F238E27FC236}">
                <a16:creationId xmlns:a16="http://schemas.microsoft.com/office/drawing/2014/main" id="{E66751A3-4586-A132-EE31-617A4185A1F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90903" y="5891195"/>
            <a:ext cx="892883" cy="617345"/>
          </a:xfrm>
          <a:prstGeom prst="rect">
            <a:avLst/>
          </a:prstGeom>
          <a:noFill/>
          <a:extLst>
            <a:ext uri="{909E8E84-426E-40DD-AFC4-6F175D3DCCD1}">
              <a14:hiddenFill xmlns:a14="http://schemas.microsoft.com/office/drawing/2010/main">
                <a:solidFill>
                  <a:srgbClr val="FFFFFF"/>
                </a:solidFill>
              </a14:hiddenFill>
            </a:ext>
          </a:extLst>
        </p:spPr>
      </p:pic>
      <p:sp>
        <p:nvSpPr>
          <p:cNvPr id="9" name="Arrow: Right 8">
            <a:extLst>
              <a:ext uri="{FF2B5EF4-FFF2-40B4-BE49-F238E27FC236}">
                <a16:creationId xmlns:a16="http://schemas.microsoft.com/office/drawing/2014/main" id="{DD18F273-8817-C6BC-F0C9-8A688AA27B99}"/>
              </a:ext>
            </a:extLst>
          </p:cNvPr>
          <p:cNvSpPr/>
          <p:nvPr/>
        </p:nvSpPr>
        <p:spPr>
          <a:xfrm rot="5400000">
            <a:off x="4254418" y="1849120"/>
            <a:ext cx="172720" cy="22352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Arrow: Right 9">
            <a:extLst>
              <a:ext uri="{FF2B5EF4-FFF2-40B4-BE49-F238E27FC236}">
                <a16:creationId xmlns:a16="http://schemas.microsoft.com/office/drawing/2014/main" id="{8BB50F58-5034-70AA-B36B-CEA8A7BBF145}"/>
              </a:ext>
            </a:extLst>
          </p:cNvPr>
          <p:cNvSpPr/>
          <p:nvPr/>
        </p:nvSpPr>
        <p:spPr>
          <a:xfrm rot="5400000">
            <a:off x="4259498" y="2784796"/>
            <a:ext cx="172720" cy="22352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Arrow: Right 10">
            <a:extLst>
              <a:ext uri="{FF2B5EF4-FFF2-40B4-BE49-F238E27FC236}">
                <a16:creationId xmlns:a16="http://schemas.microsoft.com/office/drawing/2014/main" id="{C07A4420-106E-974D-0407-D9F1CF5C0EFC}"/>
              </a:ext>
            </a:extLst>
          </p:cNvPr>
          <p:cNvSpPr/>
          <p:nvPr/>
        </p:nvSpPr>
        <p:spPr>
          <a:xfrm rot="5400000">
            <a:off x="1531065" y="1849120"/>
            <a:ext cx="172720" cy="22352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Right Brace 12">
            <a:extLst>
              <a:ext uri="{FF2B5EF4-FFF2-40B4-BE49-F238E27FC236}">
                <a16:creationId xmlns:a16="http://schemas.microsoft.com/office/drawing/2014/main" id="{7028FFDF-9A6E-F15B-5FED-4E7E783DD67E}"/>
              </a:ext>
            </a:extLst>
          </p:cNvPr>
          <p:cNvSpPr/>
          <p:nvPr/>
        </p:nvSpPr>
        <p:spPr>
          <a:xfrm rot="5400000">
            <a:off x="2553327" y="2122810"/>
            <a:ext cx="368038" cy="4016896"/>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14" name="Arrow: Right 13">
            <a:extLst>
              <a:ext uri="{FF2B5EF4-FFF2-40B4-BE49-F238E27FC236}">
                <a16:creationId xmlns:a16="http://schemas.microsoft.com/office/drawing/2014/main" id="{9E679AB3-90F9-A87F-6A0A-6C58FDB9C259}"/>
              </a:ext>
            </a:extLst>
          </p:cNvPr>
          <p:cNvSpPr/>
          <p:nvPr/>
        </p:nvSpPr>
        <p:spPr>
          <a:xfrm rot="5400000">
            <a:off x="2650984" y="5567783"/>
            <a:ext cx="172720" cy="22352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Arrow: Right 15">
            <a:extLst>
              <a:ext uri="{FF2B5EF4-FFF2-40B4-BE49-F238E27FC236}">
                <a16:creationId xmlns:a16="http://schemas.microsoft.com/office/drawing/2014/main" id="{E092B5E9-4E83-17C9-C418-378CDB61C18D}"/>
              </a:ext>
            </a:extLst>
          </p:cNvPr>
          <p:cNvSpPr/>
          <p:nvPr/>
        </p:nvSpPr>
        <p:spPr>
          <a:xfrm>
            <a:off x="3463309" y="6088107"/>
            <a:ext cx="172720" cy="22352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116" name="Picture 20" descr="Team Special Lineal icon">
            <a:extLst>
              <a:ext uri="{FF2B5EF4-FFF2-40B4-BE49-F238E27FC236}">
                <a16:creationId xmlns:a16="http://schemas.microsoft.com/office/drawing/2014/main" id="{47993873-6C9A-1136-D8F4-FB90A034A15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20632" y="5863015"/>
            <a:ext cx="712676" cy="712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5161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20B2B3-B9DF-D8F5-363C-46020F9EBD3B}"/>
              </a:ext>
            </a:extLst>
          </p:cNvPr>
          <p:cNvSpPr txBox="1"/>
          <p:nvPr/>
        </p:nvSpPr>
        <p:spPr>
          <a:xfrm>
            <a:off x="594360" y="149205"/>
            <a:ext cx="11003280" cy="707886"/>
          </a:xfrm>
          <a:prstGeom prst="rect">
            <a:avLst/>
          </a:prstGeom>
          <a:noFill/>
        </p:spPr>
        <p:txBody>
          <a:bodyPr wrap="square" rtlCol="0">
            <a:spAutoFit/>
          </a:bodyPr>
          <a:lstStyle/>
          <a:p>
            <a:pPr algn="ctr"/>
            <a:r>
              <a:rPr lang="it-IT" sz="4000" b="1" dirty="0">
                <a:latin typeface="+mj-lt"/>
              </a:rPr>
              <a:t>REAL-TIME URBAN NOISE DETECTION</a:t>
            </a:r>
          </a:p>
        </p:txBody>
      </p:sp>
      <p:sp>
        <p:nvSpPr>
          <p:cNvPr id="7" name="TextBox 6">
            <a:extLst>
              <a:ext uri="{FF2B5EF4-FFF2-40B4-BE49-F238E27FC236}">
                <a16:creationId xmlns:a16="http://schemas.microsoft.com/office/drawing/2014/main" id="{0A3673D6-4E64-0275-37D0-810435D36EC9}"/>
              </a:ext>
            </a:extLst>
          </p:cNvPr>
          <p:cNvSpPr txBox="1"/>
          <p:nvPr/>
        </p:nvSpPr>
        <p:spPr>
          <a:xfrm>
            <a:off x="284480" y="1564977"/>
            <a:ext cx="5811520" cy="4801314"/>
          </a:xfrm>
          <a:prstGeom prst="rect">
            <a:avLst/>
          </a:prstGeom>
          <a:noFill/>
        </p:spPr>
        <p:txBody>
          <a:bodyPr wrap="square">
            <a:spAutoFit/>
          </a:bodyPr>
          <a:lstStyle/>
          <a:p>
            <a:r>
              <a:rPr lang="it-IT" dirty="0"/>
              <a:t>I know what you are </a:t>
            </a:r>
            <a:r>
              <a:rPr lang="it-IT" dirty="0" err="1"/>
              <a:t>going</a:t>
            </a:r>
            <a:r>
              <a:rPr lang="it-IT" dirty="0"/>
              <a:t> to </a:t>
            </a:r>
            <a:r>
              <a:rPr lang="it-IT" dirty="0" err="1"/>
              <a:t>say</a:t>
            </a:r>
            <a:r>
              <a:rPr lang="it-IT" dirty="0"/>
              <a:t>: 'What does </a:t>
            </a:r>
            <a:r>
              <a:rPr lang="it-IT" dirty="0" err="1"/>
              <a:t>urban</a:t>
            </a:r>
            <a:r>
              <a:rPr lang="it-IT" dirty="0"/>
              <a:t> </a:t>
            </a:r>
            <a:r>
              <a:rPr lang="it-IT" dirty="0" err="1"/>
              <a:t>noise</a:t>
            </a:r>
            <a:r>
              <a:rPr lang="it-IT" dirty="0"/>
              <a:t> detection have to do with football?' Well, not </a:t>
            </a:r>
            <a:r>
              <a:rPr lang="it-IT" dirty="0" err="1"/>
              <a:t>much</a:t>
            </a:r>
            <a:r>
              <a:rPr lang="it-IT" dirty="0"/>
              <a:t>.</a:t>
            </a:r>
            <a:r>
              <a:rPr lang="it-IT" b="0" i="0" dirty="0">
                <a:solidFill>
                  <a:srgbClr val="333333"/>
                </a:solidFill>
                <a:effectLst/>
                <a:latin typeface="Segoe UI Emoji" panose="020B0502040204020203" pitchFamily="34" charset="0"/>
              </a:rPr>
              <a:t>😅 </a:t>
            </a:r>
            <a:endParaRPr lang="it-IT" dirty="0"/>
          </a:p>
          <a:p>
            <a:endParaRPr lang="it-IT" dirty="0"/>
          </a:p>
          <a:p>
            <a:r>
              <a:rPr lang="it-IT" dirty="0"/>
              <a:t>However, I </a:t>
            </a:r>
            <a:r>
              <a:rPr lang="it-IT" dirty="0" err="1"/>
              <a:t>also</a:t>
            </a:r>
            <a:r>
              <a:rPr lang="it-IT" dirty="0"/>
              <a:t> </a:t>
            </a:r>
            <a:r>
              <a:rPr lang="it-IT" dirty="0" err="1"/>
              <a:t>included</a:t>
            </a:r>
            <a:r>
              <a:rPr lang="it-IT" dirty="0"/>
              <a:t> this project because I </a:t>
            </a:r>
            <a:r>
              <a:rPr lang="it-IT" dirty="0" err="1"/>
              <a:t>think</a:t>
            </a:r>
            <a:r>
              <a:rPr lang="it-IT" dirty="0"/>
              <a:t> </a:t>
            </a:r>
            <a:r>
              <a:rPr lang="it-IT" dirty="0" err="1"/>
              <a:t>it</a:t>
            </a:r>
            <a:r>
              <a:rPr lang="it-IT" dirty="0"/>
              <a:t> can be </a:t>
            </a:r>
            <a:r>
              <a:rPr lang="it-IT" dirty="0" err="1"/>
              <a:t>easily</a:t>
            </a:r>
            <a:r>
              <a:rPr lang="it-IT" dirty="0"/>
              <a:t> </a:t>
            </a:r>
            <a:r>
              <a:rPr lang="it-IT" dirty="0" err="1"/>
              <a:t>adapted</a:t>
            </a:r>
            <a:r>
              <a:rPr lang="it-IT" dirty="0"/>
              <a:t> to football, in particular to the real-time monitoring of players' physical data. In </a:t>
            </a:r>
            <a:r>
              <a:rPr lang="it-IT" dirty="0" err="1"/>
              <a:t>fact</a:t>
            </a:r>
            <a:r>
              <a:rPr lang="it-IT" dirty="0"/>
              <a:t>, for the Machine Learning for IoT </a:t>
            </a:r>
            <a:r>
              <a:rPr lang="it-IT" dirty="0" err="1"/>
              <a:t>exam</a:t>
            </a:r>
            <a:r>
              <a:rPr lang="it-IT" dirty="0"/>
              <a:t>, I </a:t>
            </a:r>
            <a:r>
              <a:rPr lang="it-IT" dirty="0" err="1"/>
              <a:t>had</a:t>
            </a:r>
            <a:r>
              <a:rPr lang="it-IT" dirty="0"/>
              <a:t> to implement an </a:t>
            </a:r>
            <a:r>
              <a:rPr lang="it-IT" dirty="0" err="1"/>
              <a:t>urban</a:t>
            </a:r>
            <a:r>
              <a:rPr lang="it-IT" dirty="0"/>
              <a:t> </a:t>
            </a:r>
            <a:r>
              <a:rPr lang="it-IT" dirty="0" err="1"/>
              <a:t>noise</a:t>
            </a:r>
            <a:r>
              <a:rPr lang="it-IT" dirty="0"/>
              <a:t> monitoring system </a:t>
            </a:r>
            <a:r>
              <a:rPr lang="it-IT" dirty="0" err="1"/>
              <a:t>whose</a:t>
            </a:r>
            <a:r>
              <a:rPr lang="it-IT" dirty="0"/>
              <a:t> results were </a:t>
            </a:r>
            <a:r>
              <a:rPr lang="it-IT" dirty="0" err="1"/>
              <a:t>saved</a:t>
            </a:r>
            <a:r>
              <a:rPr lang="it-IT" dirty="0"/>
              <a:t> in </a:t>
            </a:r>
            <a:r>
              <a:rPr lang="it-IT" dirty="0" err="1"/>
              <a:t>real</a:t>
            </a:r>
            <a:r>
              <a:rPr lang="it-IT" dirty="0"/>
              <a:t> time on </a:t>
            </a:r>
            <a:r>
              <a:rPr lang="it-IT" dirty="0" err="1"/>
              <a:t>Redis</a:t>
            </a:r>
            <a:r>
              <a:rPr lang="it-IT" dirty="0"/>
              <a:t> via a publisher-</a:t>
            </a:r>
            <a:r>
              <a:rPr lang="it-IT" dirty="0" err="1"/>
              <a:t>subscriber</a:t>
            </a:r>
            <a:r>
              <a:rPr lang="it-IT" dirty="0"/>
              <a:t> system. After that, the user can monitor the readings via a web app </a:t>
            </a:r>
            <a:r>
              <a:rPr lang="it-IT" dirty="0" err="1"/>
              <a:t>developed</a:t>
            </a:r>
            <a:r>
              <a:rPr lang="it-IT" dirty="0"/>
              <a:t> in </a:t>
            </a:r>
            <a:r>
              <a:rPr lang="it-IT" dirty="0" err="1"/>
              <a:t>streamlit</a:t>
            </a:r>
            <a:r>
              <a:rPr lang="it-IT" dirty="0"/>
              <a:t> thanks to a </a:t>
            </a:r>
            <a:r>
              <a:rPr lang="it-IT" dirty="0" err="1"/>
              <a:t>Rest</a:t>
            </a:r>
            <a:r>
              <a:rPr lang="it-IT" dirty="0"/>
              <a:t> API.</a:t>
            </a:r>
          </a:p>
          <a:p>
            <a:endParaRPr lang="it-IT" dirty="0"/>
          </a:p>
          <a:p>
            <a:r>
              <a:rPr lang="it-IT" dirty="0"/>
              <a:t>A similar </a:t>
            </a:r>
            <a:r>
              <a:rPr lang="it-IT" dirty="0" err="1"/>
              <a:t>infrastructure</a:t>
            </a:r>
            <a:r>
              <a:rPr lang="it-IT" dirty="0"/>
              <a:t> could be </a:t>
            </a:r>
            <a:r>
              <a:rPr lang="it-IT" dirty="0" err="1"/>
              <a:t>realized</a:t>
            </a:r>
            <a:r>
              <a:rPr lang="it-IT" dirty="0"/>
              <a:t> to collect and analyze </a:t>
            </a:r>
            <a:r>
              <a:rPr lang="it-IT" dirty="0" err="1"/>
              <a:t>timeseries</a:t>
            </a:r>
            <a:r>
              <a:rPr lang="it-IT" dirty="0"/>
              <a:t> </a:t>
            </a:r>
            <a:r>
              <a:rPr lang="it-IT" dirty="0" err="1"/>
              <a:t>concerning</a:t>
            </a:r>
            <a:r>
              <a:rPr lang="it-IT" dirty="0"/>
              <a:t> the physical performance of players during training. </a:t>
            </a:r>
          </a:p>
          <a:p>
            <a:endParaRPr lang="it-IT" dirty="0"/>
          </a:p>
          <a:p>
            <a:r>
              <a:rPr lang="it-IT" dirty="0"/>
              <a:t>Here you can find the project and the relative ppt: </a:t>
            </a:r>
          </a:p>
        </p:txBody>
      </p:sp>
      <p:pic>
        <p:nvPicPr>
          <p:cNvPr id="8" name="Picture 2">
            <a:extLst>
              <a:ext uri="{FF2B5EF4-FFF2-40B4-BE49-F238E27FC236}">
                <a16:creationId xmlns:a16="http://schemas.microsoft.com/office/drawing/2014/main" id="{89A21C05-C42F-B88B-307A-1E37555702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0583" y="857091"/>
            <a:ext cx="384938" cy="4218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8" descr="Brand • Streamlit">
            <a:extLst>
              <a:ext uri="{FF2B5EF4-FFF2-40B4-BE49-F238E27FC236}">
                <a16:creationId xmlns:a16="http://schemas.microsoft.com/office/drawing/2014/main" id="{EA1F96CA-0250-8D87-24D7-02EAB4B0AE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1297" y="760127"/>
            <a:ext cx="1015147" cy="59391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4">
            <a:extLst>
              <a:ext uri="{FF2B5EF4-FFF2-40B4-BE49-F238E27FC236}">
                <a16:creationId xmlns:a16="http://schemas.microsoft.com/office/drawing/2014/main" id="{A9468960-4F9D-2D17-9992-15B71DBD22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4822" y="857091"/>
            <a:ext cx="394605" cy="4218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6" descr="Redis logo and symbol, meaning, history, PNG">
            <a:extLst>
              <a:ext uri="{FF2B5EF4-FFF2-40B4-BE49-F238E27FC236}">
                <a16:creationId xmlns:a16="http://schemas.microsoft.com/office/drawing/2014/main" id="{BA2C1E09-8AC3-0198-6131-C19B0E32B0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81040" y="771061"/>
            <a:ext cx="950257" cy="59391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Github Logo - Free social media icons">
            <a:hlinkClick r:id="rId6"/>
            <a:extLst>
              <a:ext uri="{FF2B5EF4-FFF2-40B4-BE49-F238E27FC236}">
                <a16:creationId xmlns:a16="http://schemas.microsoft.com/office/drawing/2014/main" id="{C4DFA6F0-8A12-DE66-7D4B-FB9A54B447D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04822" y="5924075"/>
            <a:ext cx="407707" cy="40770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94CAD6B2-6B71-339C-6BD6-E547E6029E15}"/>
              </a:ext>
            </a:extLst>
          </p:cNvPr>
          <p:cNvPicPr>
            <a:picLocks noChangeAspect="1"/>
          </p:cNvPicPr>
          <p:nvPr/>
        </p:nvPicPr>
        <p:blipFill>
          <a:blip r:embed="rId8"/>
          <a:stretch>
            <a:fillRect/>
          </a:stretch>
        </p:blipFill>
        <p:spPr>
          <a:xfrm>
            <a:off x="6096000" y="2583421"/>
            <a:ext cx="6140844" cy="2425459"/>
          </a:xfrm>
          <a:prstGeom prst="rect">
            <a:avLst/>
          </a:prstGeom>
        </p:spPr>
      </p:pic>
    </p:spTree>
    <p:extLst>
      <p:ext uri="{BB962C8B-B14F-4D97-AF65-F5344CB8AC3E}">
        <p14:creationId xmlns:p14="http://schemas.microsoft.com/office/powerpoint/2010/main" val="1108613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43D218A-EEC1-9633-89BA-37905D6F3002}"/>
              </a:ext>
            </a:extLst>
          </p:cNvPr>
          <p:cNvSpPr txBox="1"/>
          <p:nvPr/>
        </p:nvSpPr>
        <p:spPr>
          <a:xfrm>
            <a:off x="594360" y="149205"/>
            <a:ext cx="11003280" cy="707886"/>
          </a:xfrm>
          <a:prstGeom prst="rect">
            <a:avLst/>
          </a:prstGeom>
          <a:noFill/>
        </p:spPr>
        <p:txBody>
          <a:bodyPr wrap="square" rtlCol="0">
            <a:spAutoFit/>
          </a:bodyPr>
          <a:lstStyle/>
          <a:p>
            <a:pPr algn="ctr"/>
            <a:r>
              <a:rPr lang="it-IT" sz="4000" b="1" dirty="0">
                <a:latin typeface="+mj-lt"/>
              </a:rPr>
              <a:t>WHAT’S NEXT?</a:t>
            </a:r>
          </a:p>
        </p:txBody>
      </p:sp>
      <p:sp>
        <p:nvSpPr>
          <p:cNvPr id="9" name="TextBox 8">
            <a:extLst>
              <a:ext uri="{FF2B5EF4-FFF2-40B4-BE49-F238E27FC236}">
                <a16:creationId xmlns:a16="http://schemas.microsoft.com/office/drawing/2014/main" id="{A0CDE9E9-2DA2-9B5D-91B6-30BE96B3BD98}"/>
              </a:ext>
            </a:extLst>
          </p:cNvPr>
          <p:cNvSpPr txBox="1"/>
          <p:nvPr/>
        </p:nvSpPr>
        <p:spPr>
          <a:xfrm>
            <a:off x="6784258" y="1938567"/>
            <a:ext cx="5053780" cy="1107996"/>
          </a:xfrm>
          <a:prstGeom prst="rect">
            <a:avLst/>
          </a:prstGeom>
          <a:noFill/>
        </p:spPr>
        <p:txBody>
          <a:bodyPr wrap="square" rtlCol="0">
            <a:spAutoFit/>
          </a:bodyPr>
          <a:lstStyle/>
          <a:p>
            <a:pPr algn="ctr"/>
            <a:r>
              <a:rPr lang="it-IT" sz="2200" b="1" dirty="0"/>
              <a:t>UI for AHFAT</a:t>
            </a:r>
          </a:p>
          <a:p>
            <a:pPr algn="ctr"/>
            <a:r>
              <a:rPr lang="en-US" sz="1600" dirty="0"/>
              <a:t>Realize a user interface to use the automatic highlights generator, leaving it for non-coding users to use.</a:t>
            </a:r>
          </a:p>
          <a:p>
            <a:pPr algn="ctr"/>
            <a:r>
              <a:rPr lang="en-US" sz="1200" dirty="0">
                <a:solidFill>
                  <a:schemeClr val="bg2">
                    <a:lumMod val="75000"/>
                  </a:schemeClr>
                </a:solidFill>
              </a:rPr>
              <a:t> (next 1-2 months)</a:t>
            </a:r>
            <a:endParaRPr lang="it-IT" sz="1200" dirty="0">
              <a:solidFill>
                <a:schemeClr val="bg2">
                  <a:lumMod val="75000"/>
                </a:schemeClr>
              </a:solidFill>
            </a:endParaRPr>
          </a:p>
        </p:txBody>
      </p:sp>
      <p:sp>
        <p:nvSpPr>
          <p:cNvPr id="10" name="TextBox 9">
            <a:extLst>
              <a:ext uri="{FF2B5EF4-FFF2-40B4-BE49-F238E27FC236}">
                <a16:creationId xmlns:a16="http://schemas.microsoft.com/office/drawing/2014/main" id="{95300FEF-35AE-F9C4-79DA-BED4F866969F}"/>
              </a:ext>
            </a:extLst>
          </p:cNvPr>
          <p:cNvSpPr txBox="1"/>
          <p:nvPr/>
        </p:nvSpPr>
        <p:spPr>
          <a:xfrm>
            <a:off x="260554" y="1938567"/>
            <a:ext cx="5053780" cy="1107996"/>
          </a:xfrm>
          <a:prstGeom prst="rect">
            <a:avLst/>
          </a:prstGeom>
          <a:noFill/>
        </p:spPr>
        <p:txBody>
          <a:bodyPr wrap="square" rtlCol="0">
            <a:spAutoFit/>
          </a:bodyPr>
          <a:lstStyle/>
          <a:p>
            <a:pPr algn="ctr"/>
            <a:r>
              <a:rPr lang="it-IT" sz="2200" b="1" dirty="0"/>
              <a:t>To </a:t>
            </a:r>
            <a:r>
              <a:rPr lang="it-IT" sz="2200" b="1" dirty="0" err="1"/>
              <a:t>buy</a:t>
            </a:r>
            <a:r>
              <a:rPr lang="it-IT" sz="2200" b="1" dirty="0"/>
              <a:t> or not to </a:t>
            </a:r>
            <a:r>
              <a:rPr lang="it-IT" sz="2200" b="1" dirty="0" err="1"/>
              <a:t>buy</a:t>
            </a:r>
            <a:r>
              <a:rPr lang="it-IT" sz="2200" b="1" dirty="0"/>
              <a:t>?</a:t>
            </a:r>
            <a:br>
              <a:rPr lang="en-US" sz="1600" dirty="0"/>
            </a:br>
            <a:r>
              <a:rPr lang="en-US" sz="1600" dirty="0"/>
              <a:t>Implementation of a dashboard in Tableau to evaluate and compare the players of a fantasy football league.</a:t>
            </a:r>
          </a:p>
          <a:p>
            <a:pPr algn="ctr"/>
            <a:r>
              <a:rPr lang="it-IT" sz="1200" dirty="0">
                <a:solidFill>
                  <a:schemeClr val="bg2">
                    <a:lumMod val="75000"/>
                  </a:schemeClr>
                </a:solidFill>
              </a:rPr>
              <a:t>(</a:t>
            </a:r>
            <a:r>
              <a:rPr lang="it-IT" sz="1200" dirty="0" err="1">
                <a:solidFill>
                  <a:schemeClr val="bg2">
                    <a:lumMod val="75000"/>
                  </a:schemeClr>
                </a:solidFill>
              </a:rPr>
              <a:t>next</a:t>
            </a:r>
            <a:r>
              <a:rPr lang="it-IT" sz="1200" dirty="0">
                <a:solidFill>
                  <a:schemeClr val="bg2">
                    <a:lumMod val="75000"/>
                  </a:schemeClr>
                </a:solidFill>
              </a:rPr>
              <a:t> weeks)</a:t>
            </a:r>
          </a:p>
        </p:txBody>
      </p:sp>
      <p:sp>
        <p:nvSpPr>
          <p:cNvPr id="13" name="TextBox 12">
            <a:extLst>
              <a:ext uri="{FF2B5EF4-FFF2-40B4-BE49-F238E27FC236}">
                <a16:creationId xmlns:a16="http://schemas.microsoft.com/office/drawing/2014/main" id="{C663AB51-7862-9B9F-CC1A-FC5E616118B9}"/>
              </a:ext>
            </a:extLst>
          </p:cNvPr>
          <p:cNvSpPr txBox="1"/>
          <p:nvPr/>
        </p:nvSpPr>
        <p:spPr>
          <a:xfrm>
            <a:off x="3559277" y="3808980"/>
            <a:ext cx="5053780" cy="1908215"/>
          </a:xfrm>
          <a:prstGeom prst="rect">
            <a:avLst/>
          </a:prstGeom>
          <a:noFill/>
        </p:spPr>
        <p:txBody>
          <a:bodyPr wrap="square" rtlCol="0">
            <a:spAutoFit/>
          </a:bodyPr>
          <a:lstStyle/>
          <a:p>
            <a:pPr algn="ctr"/>
            <a:r>
              <a:rPr lang="it-IT" sz="2200" b="1" dirty="0"/>
              <a:t>Pressing Analysis</a:t>
            </a:r>
            <a:br>
              <a:rPr lang="en-US" sz="1600" dirty="0"/>
            </a:br>
            <a:r>
              <a:rPr lang="en-US" sz="1600" dirty="0"/>
              <a:t>Development of a GCN-based deep learning model to analyze and identify the pressing style and effectiveness of teams. Starting from the positions of the players on the field, the model must be able to predict the probability of recovering the ball within a certain period of time.</a:t>
            </a:r>
          </a:p>
          <a:p>
            <a:pPr algn="ctr"/>
            <a:r>
              <a:rPr lang="en-US" sz="1200" dirty="0">
                <a:solidFill>
                  <a:schemeClr val="bg2">
                    <a:lumMod val="75000"/>
                  </a:schemeClr>
                </a:solidFill>
              </a:rPr>
              <a:t> (start in 2024, after the thesis)</a:t>
            </a:r>
            <a:endParaRPr lang="it-IT" sz="1200" dirty="0">
              <a:solidFill>
                <a:schemeClr val="bg2">
                  <a:lumMod val="75000"/>
                </a:schemeClr>
              </a:solidFill>
            </a:endParaRPr>
          </a:p>
        </p:txBody>
      </p:sp>
    </p:spTree>
    <p:extLst>
      <p:ext uri="{BB962C8B-B14F-4D97-AF65-F5344CB8AC3E}">
        <p14:creationId xmlns:p14="http://schemas.microsoft.com/office/powerpoint/2010/main" val="2456823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FD339D8-FA95-F863-8F34-CD4CCDA61691}"/>
              </a:ext>
            </a:extLst>
          </p:cNvPr>
          <p:cNvPicPr>
            <a:picLocks noChangeAspect="1"/>
          </p:cNvPicPr>
          <p:nvPr/>
        </p:nvPicPr>
        <p:blipFill rotWithShape="1">
          <a:blip r:embed="rId2">
            <a:extLst>
              <a:ext uri="{28A0092B-C50C-407E-A947-70E740481C1C}">
                <a14:useLocalDpi xmlns:a14="http://schemas.microsoft.com/office/drawing/2010/main" val="0"/>
              </a:ext>
            </a:extLst>
          </a:blip>
          <a:srcRect l="4095" t="9113" r="25154" b="22662"/>
          <a:stretch/>
        </p:blipFill>
        <p:spPr>
          <a:xfrm>
            <a:off x="8048246" y="1680711"/>
            <a:ext cx="2788131" cy="2809495"/>
          </a:xfrm>
          <a:prstGeom prst="ellipse">
            <a:avLst/>
          </a:prstGeom>
        </p:spPr>
      </p:pic>
      <p:sp>
        <p:nvSpPr>
          <p:cNvPr id="9" name="TextBox 8">
            <a:extLst>
              <a:ext uri="{FF2B5EF4-FFF2-40B4-BE49-F238E27FC236}">
                <a16:creationId xmlns:a16="http://schemas.microsoft.com/office/drawing/2014/main" id="{9E8EA6F1-889C-A638-2878-B3548511C7C5}"/>
              </a:ext>
            </a:extLst>
          </p:cNvPr>
          <p:cNvSpPr txBox="1"/>
          <p:nvPr/>
        </p:nvSpPr>
        <p:spPr>
          <a:xfrm>
            <a:off x="609599" y="3021825"/>
            <a:ext cx="6096000" cy="830997"/>
          </a:xfrm>
          <a:prstGeom prst="rect">
            <a:avLst/>
          </a:prstGeom>
          <a:noFill/>
        </p:spPr>
        <p:txBody>
          <a:bodyPr wrap="square">
            <a:spAutoFit/>
          </a:bodyPr>
          <a:lstStyle/>
          <a:p>
            <a:pPr algn="ctr"/>
            <a:r>
              <a:rPr lang="en-US" sz="2400" b="1" dirty="0">
                <a:latin typeface="+mj-lt"/>
              </a:rPr>
              <a:t>That’s all from here. </a:t>
            </a:r>
          </a:p>
          <a:p>
            <a:pPr algn="ctr"/>
            <a:r>
              <a:rPr lang="en-US" sz="2400" b="1" dirty="0">
                <a:latin typeface="+mj-lt"/>
              </a:rPr>
              <a:t>For more info or any feedback just contact me.</a:t>
            </a:r>
          </a:p>
        </p:txBody>
      </p:sp>
      <p:sp>
        <p:nvSpPr>
          <p:cNvPr id="11" name="TextBox 10">
            <a:extLst>
              <a:ext uri="{FF2B5EF4-FFF2-40B4-BE49-F238E27FC236}">
                <a16:creationId xmlns:a16="http://schemas.microsoft.com/office/drawing/2014/main" id="{4CBF6C10-326E-D5A5-1AAC-CB64DB62B221}"/>
              </a:ext>
            </a:extLst>
          </p:cNvPr>
          <p:cNvSpPr txBox="1"/>
          <p:nvPr/>
        </p:nvSpPr>
        <p:spPr>
          <a:xfrm>
            <a:off x="781666" y="3876327"/>
            <a:ext cx="3161069" cy="369332"/>
          </a:xfrm>
          <a:prstGeom prst="rect">
            <a:avLst/>
          </a:prstGeom>
          <a:noFill/>
        </p:spPr>
        <p:txBody>
          <a:bodyPr wrap="square">
            <a:spAutoFit/>
          </a:bodyPr>
          <a:lstStyle/>
          <a:p>
            <a:r>
              <a:rPr lang="it-IT" sz="1800" dirty="0">
                <a:hlinkClick r:id="rId3"/>
              </a:rPr>
              <a:t>edoardomarchetti2@gmail.com</a:t>
            </a:r>
            <a:endParaRPr lang="it-IT" sz="1800" dirty="0"/>
          </a:p>
        </p:txBody>
      </p:sp>
      <p:sp>
        <p:nvSpPr>
          <p:cNvPr id="13" name="TextBox 12">
            <a:extLst>
              <a:ext uri="{FF2B5EF4-FFF2-40B4-BE49-F238E27FC236}">
                <a16:creationId xmlns:a16="http://schemas.microsoft.com/office/drawing/2014/main" id="{47645F88-4FF4-53B2-F7A2-B5EA8582E2E3}"/>
              </a:ext>
            </a:extLst>
          </p:cNvPr>
          <p:cNvSpPr txBox="1"/>
          <p:nvPr/>
        </p:nvSpPr>
        <p:spPr>
          <a:xfrm>
            <a:off x="4570043" y="3876327"/>
            <a:ext cx="1820923" cy="369332"/>
          </a:xfrm>
          <a:prstGeom prst="rect">
            <a:avLst/>
          </a:prstGeom>
          <a:noFill/>
        </p:spPr>
        <p:txBody>
          <a:bodyPr wrap="square">
            <a:spAutoFit/>
          </a:bodyPr>
          <a:lstStyle/>
          <a:p>
            <a:r>
              <a:rPr lang="it-IT" sz="1800" dirty="0"/>
              <a:t>+39 3665345357</a:t>
            </a:r>
          </a:p>
        </p:txBody>
      </p:sp>
      <p:pic>
        <p:nvPicPr>
          <p:cNvPr id="1028" name="Picture 4" descr="A Privilege to Serve? Attorney-Client Privilege, In-House Counsel &amp;  Whistleblowing - Percipient">
            <a:extLst>
              <a:ext uri="{FF2B5EF4-FFF2-40B4-BE49-F238E27FC236}">
                <a16:creationId xmlns:a16="http://schemas.microsoft.com/office/drawing/2014/main" id="{61F0BB54-8B0B-D417-FDF5-90B4F601A5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50162">
            <a:off x="1609378" y="1744434"/>
            <a:ext cx="1039868" cy="103986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A Privilege to Serve? Attorney-Client Privilege, In-House Counsel &amp;  Whistleblowing - Percipient">
            <a:extLst>
              <a:ext uri="{FF2B5EF4-FFF2-40B4-BE49-F238E27FC236}">
                <a16:creationId xmlns:a16="http://schemas.microsoft.com/office/drawing/2014/main" id="{A387DCE4-5DEA-4074-393C-C3A8FC2A6A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50162">
            <a:off x="3050888" y="1767939"/>
            <a:ext cx="1039868" cy="1039868"/>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A Privilege to Serve? Attorney-Client Privilege, In-House Counsel &amp;  Whistleblowing - Percipient">
            <a:extLst>
              <a:ext uri="{FF2B5EF4-FFF2-40B4-BE49-F238E27FC236}">
                <a16:creationId xmlns:a16="http://schemas.microsoft.com/office/drawing/2014/main" id="{751B1A8F-25D2-7F89-08A5-B96B0BDB59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50162">
            <a:off x="4492398" y="1744433"/>
            <a:ext cx="1039868" cy="103986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Linkedin logo png, Linkedin icon transparent png 18930587 PNG">
            <a:hlinkClick r:id="rId5"/>
            <a:extLst>
              <a:ext uri="{FF2B5EF4-FFF2-40B4-BE49-F238E27FC236}">
                <a16:creationId xmlns:a16="http://schemas.microsoft.com/office/drawing/2014/main" id="{4FCB031A-807E-9A90-6CF7-B9A5B5A81CD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5795" y="4317049"/>
            <a:ext cx="568652" cy="56865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descr="Github Logo - Free social media icons">
            <a:hlinkClick r:id="rId7"/>
            <a:extLst>
              <a:ext uri="{FF2B5EF4-FFF2-40B4-BE49-F238E27FC236}">
                <a16:creationId xmlns:a16="http://schemas.microsoft.com/office/drawing/2014/main" id="{4C6B867A-136F-BC3C-70C4-A42D685EC3B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81275" y="4380618"/>
            <a:ext cx="407707" cy="40770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4" descr="icon-tableau - Analytics Training Hub for Data Analytics ...">
            <a:hlinkClick r:id="rId9"/>
            <a:extLst>
              <a:ext uri="{FF2B5EF4-FFF2-40B4-BE49-F238E27FC236}">
                <a16:creationId xmlns:a16="http://schemas.microsoft.com/office/drawing/2014/main" id="{4FF550CF-C7F2-8C5D-F138-60EB4D188F6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93699" y="4252355"/>
            <a:ext cx="664235" cy="66423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6" descr="data-pizza (Datapizza) · GitHub">
            <a:hlinkClick r:id="rId11"/>
            <a:extLst>
              <a:ext uri="{FF2B5EF4-FFF2-40B4-BE49-F238E27FC236}">
                <a16:creationId xmlns:a16="http://schemas.microsoft.com/office/drawing/2014/main" id="{126D2AC6-F4B5-E243-FC34-1945703391C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53380" y="4395988"/>
            <a:ext cx="452024" cy="452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46634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TotalTime>
  <Words>829</Words>
  <Application>Microsoft Office PowerPoint</Application>
  <PresentationFormat>Widescreen</PresentationFormat>
  <Paragraphs>51</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DIN</vt:lpstr>
      <vt:lpstr>Segoe UI Emoji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Edoardo Marchetti</dc:creator>
  <cp:lastModifiedBy>Edoardo Marchetti</cp:lastModifiedBy>
  <cp:revision>7</cp:revision>
  <cp:lastPrinted>2023-08-02T15:19:02Z</cp:lastPrinted>
  <dcterms:created xsi:type="dcterms:W3CDTF">2023-08-02T11:42:11Z</dcterms:created>
  <dcterms:modified xsi:type="dcterms:W3CDTF">2023-08-02T15:30:32Z</dcterms:modified>
</cp:coreProperties>
</file>