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B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19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201E-8765-4ABA-9D6D-E9F1AB9A54F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0B4E-7962-4E0C-A1A0-8D567D41C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08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201E-8765-4ABA-9D6D-E9F1AB9A54F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0B4E-7962-4E0C-A1A0-8D567D41C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4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201E-8765-4ABA-9D6D-E9F1AB9A54F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0B4E-7962-4E0C-A1A0-8D567D41C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1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201E-8765-4ABA-9D6D-E9F1AB9A54F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0B4E-7962-4E0C-A1A0-8D567D41C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3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201E-8765-4ABA-9D6D-E9F1AB9A54F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0B4E-7962-4E0C-A1A0-8D567D41C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201E-8765-4ABA-9D6D-E9F1AB9A54F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0B4E-7962-4E0C-A1A0-8D567D41C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3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201E-8765-4ABA-9D6D-E9F1AB9A54F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0B4E-7962-4E0C-A1A0-8D567D41C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5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201E-8765-4ABA-9D6D-E9F1AB9A54F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0B4E-7962-4E0C-A1A0-8D567D41C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201E-8765-4ABA-9D6D-E9F1AB9A54F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0B4E-7962-4E0C-A1A0-8D567D41C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3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201E-8765-4ABA-9D6D-E9F1AB9A54F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0B4E-7962-4E0C-A1A0-8D567D41C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6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201E-8765-4ABA-9D6D-E9F1AB9A54F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A0B4E-7962-4E0C-A1A0-8D567D41C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8201E-8765-4ABA-9D6D-E9F1AB9A54F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A0B4E-7962-4E0C-A1A0-8D567D41C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0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99E15401-3C69-78EF-A9C4-74122D4E5B1E}"/>
              </a:ext>
            </a:extLst>
          </p:cNvPr>
          <p:cNvSpPr/>
          <p:nvPr/>
        </p:nvSpPr>
        <p:spPr>
          <a:xfrm>
            <a:off x="2501300" y="240891"/>
            <a:ext cx="1594757" cy="1284901"/>
          </a:xfrm>
          <a:prstGeom prst="rect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Dataset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98D9498-AAD3-BDDA-21E9-87C2FBA68E7C}"/>
              </a:ext>
            </a:extLst>
          </p:cNvPr>
          <p:cNvSpPr/>
          <p:nvPr/>
        </p:nvSpPr>
        <p:spPr>
          <a:xfrm>
            <a:off x="2343003" y="2044933"/>
            <a:ext cx="1911350" cy="990059"/>
          </a:xfrm>
          <a:prstGeom prst="ellips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Space Analysis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BB443CD-0C50-B053-47CA-828EBB44D2E4}"/>
              </a:ext>
            </a:extLst>
          </p:cNvPr>
          <p:cNvCxnSpPr/>
          <p:nvPr/>
        </p:nvCxnSpPr>
        <p:spPr>
          <a:xfrm>
            <a:off x="3298678" y="1670050"/>
            <a:ext cx="0" cy="2349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82BFD44-B100-8C24-E843-AD5A746E6E63}"/>
              </a:ext>
            </a:extLst>
          </p:cNvPr>
          <p:cNvGrpSpPr/>
          <p:nvPr/>
        </p:nvGrpSpPr>
        <p:grpSpPr>
          <a:xfrm>
            <a:off x="712656" y="3378994"/>
            <a:ext cx="5432687" cy="2222679"/>
            <a:chOff x="712656" y="3486944"/>
            <a:chExt cx="5432687" cy="2222679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C42DCFC-053F-2F22-8E85-9C63B4C3DC00}"/>
                </a:ext>
              </a:extLst>
            </p:cNvPr>
            <p:cNvGrpSpPr/>
            <p:nvPr/>
          </p:nvGrpSpPr>
          <p:grpSpPr>
            <a:xfrm>
              <a:off x="712656" y="3486944"/>
              <a:ext cx="5432687" cy="1307073"/>
              <a:chOff x="206206" y="3060719"/>
              <a:chExt cx="5432687" cy="1307073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3050D5E-63C1-D90E-213C-ADC421E53547}"/>
                  </a:ext>
                </a:extLst>
              </p:cNvPr>
              <p:cNvGrpSpPr/>
              <p:nvPr/>
            </p:nvGrpSpPr>
            <p:grpSpPr>
              <a:xfrm>
                <a:off x="958464" y="3060719"/>
                <a:ext cx="4680429" cy="1307073"/>
                <a:chOff x="657034" y="1767721"/>
                <a:chExt cx="4680429" cy="1308919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13FA274-A048-88CA-94FE-99E9588A1496}"/>
                    </a:ext>
                  </a:extLst>
                </p:cNvPr>
                <p:cNvSpPr/>
                <p:nvPr/>
              </p:nvSpPr>
              <p:spPr>
                <a:xfrm>
                  <a:off x="1409291" y="1780852"/>
                  <a:ext cx="920218" cy="1295788"/>
                </a:xfrm>
                <a:prstGeom prst="rect">
                  <a:avLst/>
                </a:prstGeom>
                <a:noFill/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013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it-IT" sz="1400" b="1" dirty="0">
                      <a:solidFill>
                        <a:srgbClr val="C00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Stability</a:t>
                  </a:r>
                  <a:endParaRPr lang="en-US" sz="14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013" dirty="0">
                    <a:solidFill>
                      <a:srgbClr val="C00000"/>
                    </a:solidFill>
                  </a:endParaRPr>
                </a:p>
                <a:p>
                  <a:pPr algn="ctr"/>
                  <a:endParaRPr lang="en-US" sz="1013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E716BF2-7DFC-CA5D-15A4-CC106AE3AB31}"/>
                    </a:ext>
                  </a:extLst>
                </p:cNvPr>
                <p:cNvSpPr/>
                <p:nvPr/>
              </p:nvSpPr>
              <p:spPr>
                <a:xfrm>
                  <a:off x="2160472" y="1779426"/>
                  <a:ext cx="920217" cy="1295787"/>
                </a:xfrm>
                <a:prstGeom prst="rect">
                  <a:avLst/>
                </a:prstGeom>
                <a:noFill/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400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it-IT" sz="1400" b="1" dirty="0">
                      <a:solidFill>
                        <a:srgbClr val="C00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Polarity</a:t>
                  </a:r>
                  <a:endParaRPr lang="en-US" sz="14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400" dirty="0"/>
                </a:p>
                <a:p>
                  <a:pPr algn="ctr"/>
                  <a:endParaRPr lang="en-US" sz="1400" dirty="0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A40DD97-8990-4904-3B15-54E2EB9F53AC}"/>
                    </a:ext>
                  </a:extLst>
                </p:cNvPr>
                <p:cNvSpPr/>
                <p:nvPr/>
              </p:nvSpPr>
              <p:spPr>
                <a:xfrm>
                  <a:off x="3664988" y="1776346"/>
                  <a:ext cx="920217" cy="1295788"/>
                </a:xfrm>
                <a:prstGeom prst="rect">
                  <a:avLst/>
                </a:prstGeom>
                <a:noFill/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400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it-IT" sz="1400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it-IT" sz="1400" b="1" dirty="0">
                      <a:solidFill>
                        <a:srgbClr val="C00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Steric Property</a:t>
                  </a:r>
                  <a:endParaRPr lang="en-US" sz="14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400" dirty="0"/>
                </a:p>
                <a:p>
                  <a:pPr algn="ctr"/>
                  <a:endParaRPr lang="en-US" sz="1400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DCE5005A-1D29-4FA8-70C2-251849BC50F6}"/>
                    </a:ext>
                  </a:extLst>
                </p:cNvPr>
                <p:cNvSpPr/>
                <p:nvPr/>
              </p:nvSpPr>
              <p:spPr>
                <a:xfrm>
                  <a:off x="2912730" y="1777999"/>
                  <a:ext cx="920217" cy="1295787"/>
                </a:xfrm>
                <a:prstGeom prst="rect">
                  <a:avLst/>
                </a:prstGeom>
                <a:noFill/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400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it-IT" sz="1400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it-IT" sz="1400" b="1" dirty="0">
                      <a:solidFill>
                        <a:srgbClr val="C00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Flexibility/Rigidity</a:t>
                  </a:r>
                  <a:endParaRPr lang="en-US" sz="14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400" dirty="0"/>
                </a:p>
                <a:p>
                  <a:pPr algn="ctr"/>
                  <a:endParaRPr lang="en-US" sz="1400" dirty="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CFADB8FA-C08C-F5B5-C6CE-5E3C23AF6D9A}"/>
                    </a:ext>
                  </a:extLst>
                </p:cNvPr>
                <p:cNvSpPr/>
                <p:nvPr/>
              </p:nvSpPr>
              <p:spPr>
                <a:xfrm>
                  <a:off x="4417246" y="1767721"/>
                  <a:ext cx="920217" cy="1295788"/>
                </a:xfrm>
                <a:prstGeom prst="rect">
                  <a:avLst/>
                </a:prstGeom>
                <a:noFill/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400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it-IT" sz="1400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it-IT" sz="1400" b="1" dirty="0">
                      <a:solidFill>
                        <a:srgbClr val="C00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Size</a:t>
                  </a:r>
                  <a:endParaRPr lang="en-US" sz="14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400" dirty="0"/>
                </a:p>
                <a:p>
                  <a:pPr algn="ctr"/>
                  <a:endParaRPr lang="en-US" sz="1400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E65B878-CA6B-88A0-0F13-81CCC4E203BC}"/>
                    </a:ext>
                  </a:extLst>
                </p:cNvPr>
                <p:cNvSpPr/>
                <p:nvPr/>
              </p:nvSpPr>
              <p:spPr>
                <a:xfrm>
                  <a:off x="657034" y="1779426"/>
                  <a:ext cx="920217" cy="1295788"/>
                </a:xfrm>
                <a:prstGeom prst="rect">
                  <a:avLst/>
                </a:prstGeom>
                <a:noFill/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125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it-IT" sz="1400" b="1" dirty="0">
                      <a:solidFill>
                        <a:srgbClr val="C00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Reactivity</a:t>
                  </a:r>
                  <a:endParaRPr lang="en-US" sz="16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1013" b="1" dirty="0">
                    <a:solidFill>
                      <a:srgbClr val="C00000"/>
                    </a:solidFill>
                  </a:endParaRPr>
                </a:p>
                <a:p>
                  <a:pPr algn="ctr"/>
                  <a:endParaRPr lang="en-US" sz="1013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1948329-CF2E-1899-7247-CE38248DDC3B}"/>
                  </a:ext>
                </a:extLst>
              </p:cNvPr>
              <p:cNvSpPr/>
              <p:nvPr/>
            </p:nvSpPr>
            <p:spPr>
              <a:xfrm>
                <a:off x="206206" y="3069332"/>
                <a:ext cx="920217" cy="1293961"/>
              </a:xfrm>
              <a:prstGeom prst="rect">
                <a:avLst/>
              </a:prstGeom>
              <a:noFill/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400" dirty="0">
                  <a:solidFill>
                    <a:srgbClr val="C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endParaRPr lang="it-IT" sz="1400" dirty="0">
                  <a:solidFill>
                    <a:srgbClr val="C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it-IT" sz="14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Structural</a:t>
                </a:r>
                <a:endParaRPr lang="en-US" sz="1400" b="1" dirty="0">
                  <a:solidFill>
                    <a:srgbClr val="C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EB97347-89BA-1BCF-16A0-F2D46B645CD1}"/>
                </a:ext>
              </a:extLst>
            </p:cNvPr>
            <p:cNvGrpSpPr/>
            <p:nvPr/>
          </p:nvGrpSpPr>
          <p:grpSpPr>
            <a:xfrm>
              <a:off x="960735" y="4933950"/>
              <a:ext cx="5044215" cy="775673"/>
              <a:chOff x="960735" y="4933950"/>
              <a:chExt cx="5044215" cy="775673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356B12D0-41DF-DD1A-6132-A8A4E78575C3}"/>
                  </a:ext>
                </a:extLst>
              </p:cNvPr>
              <p:cNvGrpSpPr/>
              <p:nvPr/>
            </p:nvGrpSpPr>
            <p:grpSpPr>
              <a:xfrm>
                <a:off x="960735" y="4933950"/>
                <a:ext cx="584798" cy="775673"/>
                <a:chOff x="787401" y="4933950"/>
                <a:chExt cx="584798" cy="775673"/>
              </a:xfrm>
            </p:grpSpPr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2CD2DA26-8C25-A76A-4678-DC983AD072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4814" y="4933950"/>
                  <a:ext cx="0" cy="40096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9AF7867A-C39A-03DE-87B8-4A4F20C54EEC}"/>
                    </a:ext>
                  </a:extLst>
                </p:cNvPr>
                <p:cNvSpPr/>
                <p:nvPr/>
              </p:nvSpPr>
              <p:spPr>
                <a:xfrm>
                  <a:off x="787401" y="5385773"/>
                  <a:ext cx="584798" cy="3238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Cluster</a:t>
                  </a:r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02F18F94-3911-DC5F-9EAA-5D373FEE039B}"/>
                  </a:ext>
                </a:extLst>
              </p:cNvPr>
              <p:cNvGrpSpPr/>
              <p:nvPr/>
            </p:nvGrpSpPr>
            <p:grpSpPr>
              <a:xfrm>
                <a:off x="2431555" y="4933950"/>
                <a:ext cx="584798" cy="775673"/>
                <a:chOff x="787401" y="4933950"/>
                <a:chExt cx="584798" cy="775673"/>
              </a:xfrm>
            </p:grpSpPr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221FD321-F8F1-9719-3D6E-0E0992590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4814" y="4933950"/>
                  <a:ext cx="0" cy="40096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F2E4CA6D-3696-9998-803D-4D4C3E4B1B42}"/>
                    </a:ext>
                  </a:extLst>
                </p:cNvPr>
                <p:cNvSpPr/>
                <p:nvPr/>
              </p:nvSpPr>
              <p:spPr>
                <a:xfrm>
                  <a:off x="787401" y="5385773"/>
                  <a:ext cx="584798" cy="3238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Cluster</a:t>
                  </a:r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091EF3E2-C767-C739-DF3C-886BDD3120E8}"/>
                  </a:ext>
                </a:extLst>
              </p:cNvPr>
              <p:cNvGrpSpPr/>
              <p:nvPr/>
            </p:nvGrpSpPr>
            <p:grpSpPr>
              <a:xfrm>
                <a:off x="3183671" y="4933950"/>
                <a:ext cx="584798" cy="775673"/>
                <a:chOff x="787401" y="4933950"/>
                <a:chExt cx="584798" cy="775673"/>
              </a:xfrm>
            </p:grpSpPr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74300035-8FC6-AA84-421D-2F3CED1692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4814" y="4933950"/>
                  <a:ext cx="0" cy="40096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46F474CF-8519-878D-7B83-FCEB6A5B821A}"/>
                    </a:ext>
                  </a:extLst>
                </p:cNvPr>
                <p:cNvSpPr/>
                <p:nvPr/>
              </p:nvSpPr>
              <p:spPr>
                <a:xfrm>
                  <a:off x="787401" y="5385773"/>
                  <a:ext cx="584798" cy="3238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Cluster</a:t>
                  </a:r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A6ACD1D5-99A0-6867-DD54-66BC1EA3CFCF}"/>
                  </a:ext>
                </a:extLst>
              </p:cNvPr>
              <p:cNvGrpSpPr/>
              <p:nvPr/>
            </p:nvGrpSpPr>
            <p:grpSpPr>
              <a:xfrm>
                <a:off x="3915918" y="4933950"/>
                <a:ext cx="584798" cy="775673"/>
                <a:chOff x="787401" y="4933950"/>
                <a:chExt cx="584798" cy="775673"/>
              </a:xfrm>
            </p:grpSpPr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CE0AB0EE-E40A-A3F9-D040-375FB46FDC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4814" y="4933950"/>
                  <a:ext cx="0" cy="40096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8550B652-8F79-8477-A4AE-2C31651415C9}"/>
                    </a:ext>
                  </a:extLst>
                </p:cNvPr>
                <p:cNvSpPr/>
                <p:nvPr/>
              </p:nvSpPr>
              <p:spPr>
                <a:xfrm>
                  <a:off x="787401" y="5385773"/>
                  <a:ext cx="584798" cy="3238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Cluster</a:t>
                  </a:r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83C8DA9E-0CC0-5355-3E02-A6D9D96ADFDD}"/>
                  </a:ext>
                </a:extLst>
              </p:cNvPr>
              <p:cNvGrpSpPr/>
              <p:nvPr/>
            </p:nvGrpSpPr>
            <p:grpSpPr>
              <a:xfrm>
                <a:off x="4668035" y="4933950"/>
                <a:ext cx="584798" cy="775673"/>
                <a:chOff x="787401" y="4933950"/>
                <a:chExt cx="584798" cy="775673"/>
              </a:xfrm>
            </p:grpSpPr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0537979F-895E-44A1-080F-432D4FEC47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4814" y="4933950"/>
                  <a:ext cx="0" cy="40096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FBB6D8C6-E60B-FDF7-CD56-D3E298C336F4}"/>
                    </a:ext>
                  </a:extLst>
                </p:cNvPr>
                <p:cNvSpPr/>
                <p:nvPr/>
              </p:nvSpPr>
              <p:spPr>
                <a:xfrm>
                  <a:off x="787401" y="5385773"/>
                  <a:ext cx="584798" cy="3238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Cluster</a:t>
                  </a: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B61B6815-31FE-C991-6308-A0F032BA4B69}"/>
                  </a:ext>
                </a:extLst>
              </p:cNvPr>
              <p:cNvGrpSpPr/>
              <p:nvPr/>
            </p:nvGrpSpPr>
            <p:grpSpPr>
              <a:xfrm>
                <a:off x="5420152" y="4933950"/>
                <a:ext cx="584798" cy="775673"/>
                <a:chOff x="787401" y="4933950"/>
                <a:chExt cx="584798" cy="775673"/>
              </a:xfrm>
            </p:grpSpPr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9943E955-6E9F-A71F-2CE2-4824D9ACD3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4814" y="4933950"/>
                  <a:ext cx="0" cy="40096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CDFF700B-3A36-8EE3-0211-BCD731229463}"/>
                    </a:ext>
                  </a:extLst>
                </p:cNvPr>
                <p:cNvSpPr/>
                <p:nvPr/>
              </p:nvSpPr>
              <p:spPr>
                <a:xfrm>
                  <a:off x="787401" y="5385773"/>
                  <a:ext cx="584798" cy="3238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Cluster</a:t>
                  </a: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052D9CC6-29DF-4167-7A97-A321EC27FE31}"/>
                  </a:ext>
                </a:extLst>
              </p:cNvPr>
              <p:cNvGrpSpPr/>
              <p:nvPr/>
            </p:nvGrpSpPr>
            <p:grpSpPr>
              <a:xfrm>
                <a:off x="1692420" y="4933950"/>
                <a:ext cx="584798" cy="775673"/>
                <a:chOff x="787401" y="4933950"/>
                <a:chExt cx="584798" cy="775673"/>
              </a:xfrm>
            </p:grpSpPr>
            <p:cxnSp>
              <p:nvCxnSpPr>
                <p:cNvPr id="88" name="Straight Arrow Connector 87">
                  <a:extLst>
                    <a:ext uri="{FF2B5EF4-FFF2-40B4-BE49-F238E27FC236}">
                      <a16:creationId xmlns:a16="http://schemas.microsoft.com/office/drawing/2014/main" id="{123F8F02-036F-71D9-A72B-BFD8F33C17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4814" y="4933950"/>
                  <a:ext cx="0" cy="40096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EF262AFF-FA10-4B2D-BA0B-59EFF9ED4C7F}"/>
                    </a:ext>
                  </a:extLst>
                </p:cNvPr>
                <p:cNvSpPr/>
                <p:nvPr/>
              </p:nvSpPr>
              <p:spPr>
                <a:xfrm>
                  <a:off x="787401" y="5385773"/>
                  <a:ext cx="584798" cy="3238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Cluster</a:t>
                  </a:r>
                </a:p>
              </p:txBody>
            </p:sp>
          </p:grp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6A05B76C-BCEC-FA86-AB17-0F81652CB220}"/>
              </a:ext>
            </a:extLst>
          </p:cNvPr>
          <p:cNvGrpSpPr/>
          <p:nvPr/>
        </p:nvGrpSpPr>
        <p:grpSpPr>
          <a:xfrm>
            <a:off x="733332" y="5939649"/>
            <a:ext cx="5432687" cy="1307073"/>
            <a:chOff x="572263" y="5943347"/>
            <a:chExt cx="5432687" cy="1307073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82AF2BF-3E5B-E6AA-93AA-C45608BFBD9B}"/>
                </a:ext>
              </a:extLst>
            </p:cNvPr>
            <p:cNvSpPr/>
            <p:nvPr/>
          </p:nvSpPr>
          <p:spPr>
            <a:xfrm>
              <a:off x="2076778" y="5956459"/>
              <a:ext cx="920218" cy="1293961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13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endParaRPr lang="en-US" sz="1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endParaRPr lang="en-US" sz="1013" dirty="0">
                <a:solidFill>
                  <a:srgbClr val="C00000"/>
                </a:solidFill>
              </a:endParaRPr>
            </a:p>
            <a:p>
              <a:pPr algn="ctr"/>
              <a:endParaRPr lang="en-US" sz="1013" dirty="0">
                <a:solidFill>
                  <a:srgbClr val="C00000"/>
                </a:solidFill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A9401AD-B012-5228-3EB3-66F4D33A2681}"/>
                </a:ext>
              </a:extLst>
            </p:cNvPr>
            <p:cNvSpPr/>
            <p:nvPr/>
          </p:nvSpPr>
          <p:spPr>
            <a:xfrm>
              <a:off x="2827959" y="5955035"/>
              <a:ext cx="920217" cy="1293960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endParaRPr lang="en-US" sz="1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C1E4E80-0DE8-113D-0D91-317B99071283}"/>
                </a:ext>
              </a:extLst>
            </p:cNvPr>
            <p:cNvSpPr/>
            <p:nvPr/>
          </p:nvSpPr>
          <p:spPr>
            <a:xfrm>
              <a:off x="4332475" y="5951960"/>
              <a:ext cx="920217" cy="1293961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endParaRPr lang="it-IT" sz="1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endParaRPr lang="en-US" sz="1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endPara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AB01BD9-8BDE-A46F-5A21-F1D3FFBF8093}"/>
                </a:ext>
              </a:extLst>
            </p:cNvPr>
            <p:cNvSpPr/>
            <p:nvPr/>
          </p:nvSpPr>
          <p:spPr>
            <a:xfrm>
              <a:off x="3580217" y="5953611"/>
              <a:ext cx="920217" cy="1293960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endParaRPr lang="it-IT" sz="1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endParaRPr lang="en-US" sz="1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endPara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A52CEAE-D18F-3C97-7884-7C7AA22BC5D2}"/>
                </a:ext>
              </a:extLst>
            </p:cNvPr>
            <p:cNvSpPr/>
            <p:nvPr/>
          </p:nvSpPr>
          <p:spPr>
            <a:xfrm>
              <a:off x="5084733" y="5943347"/>
              <a:ext cx="920217" cy="1293961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endParaRPr lang="it-IT" sz="1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endParaRPr lang="en-US" sz="1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endPara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C7963ED-4439-19A2-44CE-CE9589874202}"/>
                </a:ext>
              </a:extLst>
            </p:cNvPr>
            <p:cNvSpPr/>
            <p:nvPr/>
          </p:nvSpPr>
          <p:spPr>
            <a:xfrm>
              <a:off x="1324521" y="5955035"/>
              <a:ext cx="920217" cy="1293961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25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endParaRPr lang="en-US" sz="1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endParaRPr lang="en-US" sz="1013" b="1" dirty="0">
                <a:solidFill>
                  <a:srgbClr val="C00000"/>
                </a:solidFill>
              </a:endParaRPr>
            </a:p>
            <a:p>
              <a:pPr algn="ctr"/>
              <a:endParaRPr lang="en-US" sz="1013" dirty="0">
                <a:solidFill>
                  <a:srgbClr val="C0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DE261C8-6875-7789-6E0F-DFDB0F560C9D}"/>
                </a:ext>
              </a:extLst>
            </p:cNvPr>
            <p:cNvSpPr/>
            <p:nvPr/>
          </p:nvSpPr>
          <p:spPr>
            <a:xfrm>
              <a:off x="572263" y="5951960"/>
              <a:ext cx="920217" cy="1293961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endParaRPr lang="it-IT" sz="1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endParaRPr lang="en-US" sz="1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endPara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D5795D6-7A1B-9395-0DFF-288FAE048058}"/>
                </a:ext>
              </a:extLst>
            </p:cNvPr>
            <p:cNvSpPr/>
            <p:nvPr/>
          </p:nvSpPr>
          <p:spPr>
            <a:xfrm rot="18542898">
              <a:off x="726844" y="6264154"/>
              <a:ext cx="386832" cy="3323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425BB9D7-48AA-76EF-4338-FD9AB0F26631}"/>
                </a:ext>
              </a:extLst>
            </p:cNvPr>
            <p:cNvSpPr/>
            <p:nvPr/>
          </p:nvSpPr>
          <p:spPr>
            <a:xfrm rot="18542898">
              <a:off x="823271" y="6420026"/>
              <a:ext cx="344729" cy="3834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1735054A-27DE-B07D-8FFC-A7174F6E98F7}"/>
                </a:ext>
              </a:extLst>
            </p:cNvPr>
            <p:cNvSpPr/>
            <p:nvPr/>
          </p:nvSpPr>
          <p:spPr>
            <a:xfrm rot="18542898">
              <a:off x="762757" y="6715824"/>
              <a:ext cx="529281" cy="1963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BCB2507-2A83-3ABD-0FDA-0058ECC695B4}"/>
                </a:ext>
              </a:extLst>
            </p:cNvPr>
            <p:cNvSpPr/>
            <p:nvPr/>
          </p:nvSpPr>
          <p:spPr>
            <a:xfrm rot="18542898">
              <a:off x="1757601" y="6097022"/>
              <a:ext cx="333744" cy="28604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9261B3A-1058-48A8-813D-DE522EAC3AB0}"/>
                </a:ext>
              </a:extLst>
            </p:cNvPr>
            <p:cNvSpPr/>
            <p:nvPr/>
          </p:nvSpPr>
          <p:spPr>
            <a:xfrm rot="18542898">
              <a:off x="1575177" y="6579651"/>
              <a:ext cx="419006" cy="39730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5D5A4F2-9C01-75B5-7726-216C3313FF86}"/>
                </a:ext>
              </a:extLst>
            </p:cNvPr>
            <p:cNvSpPr/>
            <p:nvPr/>
          </p:nvSpPr>
          <p:spPr>
            <a:xfrm rot="18542898">
              <a:off x="1792302" y="6640854"/>
              <a:ext cx="337125" cy="2818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23DF1891-32AE-8080-CFE0-F1A689A50424}"/>
                </a:ext>
              </a:extLst>
            </p:cNvPr>
            <p:cNvSpPr/>
            <p:nvPr/>
          </p:nvSpPr>
          <p:spPr>
            <a:xfrm rot="18542898">
              <a:off x="1523202" y="6866416"/>
              <a:ext cx="373656" cy="2338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7197A29-ADE9-3916-6C7A-E412B2AF949E}"/>
                </a:ext>
              </a:extLst>
            </p:cNvPr>
            <p:cNvSpPr/>
            <p:nvPr/>
          </p:nvSpPr>
          <p:spPr>
            <a:xfrm rot="18542898">
              <a:off x="2513541" y="6561624"/>
              <a:ext cx="241048" cy="4248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074579D2-E1D4-25FA-0302-6200E8EFB787}"/>
                </a:ext>
              </a:extLst>
            </p:cNvPr>
            <p:cNvSpPr/>
            <p:nvPr/>
          </p:nvSpPr>
          <p:spPr>
            <a:xfrm rot="18542898">
              <a:off x="3175835" y="6522434"/>
              <a:ext cx="236440" cy="48333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4D9AC998-D585-3133-70E3-D3EB8D9EFCF3}"/>
                </a:ext>
              </a:extLst>
            </p:cNvPr>
            <p:cNvSpPr/>
            <p:nvPr/>
          </p:nvSpPr>
          <p:spPr>
            <a:xfrm rot="18542898">
              <a:off x="2267820" y="6358893"/>
              <a:ext cx="194220" cy="1714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28C87245-E574-7772-F39E-87F6E2290287}"/>
                </a:ext>
              </a:extLst>
            </p:cNvPr>
            <p:cNvSpPr/>
            <p:nvPr/>
          </p:nvSpPr>
          <p:spPr>
            <a:xfrm rot="19374193">
              <a:off x="3771789" y="6778348"/>
              <a:ext cx="539386" cy="28250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6C527628-133A-735E-5DB4-D3BB8FDA72B1}"/>
                </a:ext>
              </a:extLst>
            </p:cNvPr>
            <p:cNvSpPr/>
            <p:nvPr/>
          </p:nvSpPr>
          <p:spPr>
            <a:xfrm rot="18542898">
              <a:off x="1038188" y="6114692"/>
              <a:ext cx="295240" cy="19664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923748E1-E8A7-0F85-3E00-4BD4112DA109}"/>
                </a:ext>
              </a:extLst>
            </p:cNvPr>
            <p:cNvSpPr/>
            <p:nvPr/>
          </p:nvSpPr>
          <p:spPr>
            <a:xfrm rot="18542898">
              <a:off x="4640606" y="6125029"/>
              <a:ext cx="450453" cy="4319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A399908-AD3C-1652-5CD3-3D786C95E8D1}"/>
                </a:ext>
              </a:extLst>
            </p:cNvPr>
            <p:cNvSpPr/>
            <p:nvPr/>
          </p:nvSpPr>
          <p:spPr>
            <a:xfrm rot="18542898">
              <a:off x="4472703" y="6734602"/>
              <a:ext cx="549326" cy="20787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A35ABF49-AE1B-B6F9-4977-1496A8AAF8EF}"/>
                </a:ext>
              </a:extLst>
            </p:cNvPr>
            <p:cNvSpPr/>
            <p:nvPr/>
          </p:nvSpPr>
          <p:spPr>
            <a:xfrm rot="18542898">
              <a:off x="3102633" y="6257370"/>
              <a:ext cx="521840" cy="179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8B8E40D-ABFB-5954-F1DC-BA1CC968DC27}"/>
                </a:ext>
              </a:extLst>
            </p:cNvPr>
            <p:cNvSpPr/>
            <p:nvPr/>
          </p:nvSpPr>
          <p:spPr>
            <a:xfrm rot="18542898">
              <a:off x="1499354" y="6303108"/>
              <a:ext cx="291071" cy="2000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432B217-67E9-DC6F-C067-53D2E0941543}"/>
                </a:ext>
              </a:extLst>
            </p:cNvPr>
            <p:cNvSpPr/>
            <p:nvPr/>
          </p:nvSpPr>
          <p:spPr>
            <a:xfrm rot="18542898">
              <a:off x="2207073" y="6248976"/>
              <a:ext cx="632104" cy="4563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682404D3-F8AA-92BA-EE54-7BB7BD5CFFB8}"/>
                </a:ext>
              </a:extLst>
            </p:cNvPr>
            <p:cNvSpPr/>
            <p:nvPr/>
          </p:nvSpPr>
          <p:spPr>
            <a:xfrm rot="18542898">
              <a:off x="5286264" y="6388899"/>
              <a:ext cx="634328" cy="32455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9933208-3054-BB27-9835-EB8DE72945EA}"/>
                </a:ext>
              </a:extLst>
            </p:cNvPr>
            <p:cNvSpPr/>
            <p:nvPr/>
          </p:nvSpPr>
          <p:spPr>
            <a:xfrm rot="18542898">
              <a:off x="4698094" y="6384356"/>
              <a:ext cx="291071" cy="5365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D453171C-814B-F450-4D3A-E7C762B14CE4}"/>
                </a:ext>
              </a:extLst>
            </p:cNvPr>
            <p:cNvSpPr/>
            <p:nvPr/>
          </p:nvSpPr>
          <p:spPr>
            <a:xfrm rot="18542898">
              <a:off x="3743426" y="6344607"/>
              <a:ext cx="194220" cy="1714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08F6C823-FC15-EE7E-0B84-F45518C49EFD}"/>
                </a:ext>
              </a:extLst>
            </p:cNvPr>
            <p:cNvSpPr/>
            <p:nvPr/>
          </p:nvSpPr>
          <p:spPr>
            <a:xfrm rot="18542898">
              <a:off x="3856111" y="6584664"/>
              <a:ext cx="395500" cy="19814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55B70980-EE5B-FAFE-9F93-C00ABFFD24CB}"/>
                </a:ext>
              </a:extLst>
            </p:cNvPr>
            <p:cNvSpPr/>
            <p:nvPr/>
          </p:nvSpPr>
          <p:spPr>
            <a:xfrm rot="18542898">
              <a:off x="3362914" y="6474027"/>
              <a:ext cx="194220" cy="1714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C4AAAF91-F14F-6F3E-803F-FFEA950906AB}"/>
                </a:ext>
              </a:extLst>
            </p:cNvPr>
            <p:cNvSpPr/>
            <p:nvPr/>
          </p:nvSpPr>
          <p:spPr>
            <a:xfrm rot="18521812">
              <a:off x="3834174" y="6180943"/>
              <a:ext cx="514091" cy="40677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FD6DF1C4-D73C-2AA6-DF8A-AA7494744D7C}"/>
                </a:ext>
              </a:extLst>
            </p:cNvPr>
            <p:cNvSpPr/>
            <p:nvPr/>
          </p:nvSpPr>
          <p:spPr>
            <a:xfrm rot="18542898">
              <a:off x="5353543" y="6432982"/>
              <a:ext cx="381055" cy="53761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9F9CBC9C-6B30-B67A-CD96-3CD5CDC1ECF8}"/>
                </a:ext>
              </a:extLst>
            </p:cNvPr>
            <p:cNvSpPr/>
            <p:nvPr/>
          </p:nvSpPr>
          <p:spPr>
            <a:xfrm rot="18542898">
              <a:off x="3895826" y="6497007"/>
              <a:ext cx="194220" cy="1714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8E3A95EE-C03B-2926-DC54-D2328E49032B}"/>
                </a:ext>
              </a:extLst>
            </p:cNvPr>
            <p:cNvSpPr/>
            <p:nvPr/>
          </p:nvSpPr>
          <p:spPr>
            <a:xfrm rot="15586588">
              <a:off x="2854849" y="6500133"/>
              <a:ext cx="596903" cy="295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2AD5331A-4AC1-029E-0876-D5E096EDD777}"/>
              </a:ext>
            </a:extLst>
          </p:cNvPr>
          <p:cNvCxnSpPr/>
          <p:nvPr/>
        </p:nvCxnSpPr>
        <p:spPr>
          <a:xfrm>
            <a:off x="1177521" y="7242223"/>
            <a:ext cx="0" cy="10217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>
            <a:extLst>
              <a:ext uri="{FF2B5EF4-FFF2-40B4-BE49-F238E27FC236}">
                <a16:creationId xmlns:a16="http://schemas.microsoft.com/office/drawing/2014/main" id="{D9E34CBC-40D2-D391-B1B0-5EE9CD244D25}"/>
              </a:ext>
            </a:extLst>
          </p:cNvPr>
          <p:cNvSpPr/>
          <p:nvPr/>
        </p:nvSpPr>
        <p:spPr>
          <a:xfrm rot="16200000">
            <a:off x="1082254" y="6333652"/>
            <a:ext cx="487923" cy="3171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0" name="Table 160">
            <a:extLst>
              <a:ext uri="{FF2B5EF4-FFF2-40B4-BE49-F238E27FC236}">
                <a16:creationId xmlns:a16="http://schemas.microsoft.com/office/drawing/2014/main" id="{C8C5DFB9-2C90-8038-E7DF-56D8AB139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766388"/>
              </p:ext>
            </p:extLst>
          </p:nvPr>
        </p:nvGraphicFramePr>
        <p:xfrm>
          <a:off x="669691" y="8385053"/>
          <a:ext cx="10414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06788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30681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4040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04607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5547789"/>
                    </a:ext>
                  </a:extLst>
                </a:gridCol>
              </a:tblGrid>
              <a:tr h="231575">
                <a:tc gridSpan="5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70B11"/>
                          </a:solidFill>
                        </a:rPr>
                        <a:t>Clusters</a:t>
                      </a:r>
                      <a:r>
                        <a:rPr lang="it-IT" sz="1000" dirty="0">
                          <a:solidFill>
                            <a:srgbClr val="070B11"/>
                          </a:solidFill>
                        </a:rPr>
                        <a:t>: Structural</a:t>
                      </a:r>
                      <a:endParaRPr lang="en-US" sz="1000" dirty="0">
                        <a:solidFill>
                          <a:srgbClr val="070B1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rgbClr val="070B1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860661"/>
                  </a:ext>
                </a:extLst>
              </a:tr>
              <a:tr h="231575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70B1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834623"/>
                  </a:ext>
                </a:extLst>
              </a:tr>
            </a:tbl>
          </a:graphicData>
        </a:graphic>
      </p:graphicFrame>
      <p:graphicFrame>
        <p:nvGraphicFramePr>
          <p:cNvPr id="161" name="Table 160">
            <a:extLst>
              <a:ext uri="{FF2B5EF4-FFF2-40B4-BE49-F238E27FC236}">
                <a16:creationId xmlns:a16="http://schemas.microsoft.com/office/drawing/2014/main" id="{B0D74B33-70AC-2101-EF22-6FBE6FC3B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77960"/>
              </p:ext>
            </p:extLst>
          </p:nvPr>
        </p:nvGraphicFramePr>
        <p:xfrm>
          <a:off x="1399217" y="7623922"/>
          <a:ext cx="10414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06788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30681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4040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04607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5547789"/>
                    </a:ext>
                  </a:extLst>
                </a:gridCol>
              </a:tblGrid>
              <a:tr h="231575">
                <a:tc gridSpan="5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70B11"/>
                          </a:solidFill>
                        </a:rPr>
                        <a:t>Clusters: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rgbClr val="070B11"/>
                          </a:solidFill>
                        </a:rPr>
                        <a:t>Reactivity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rgbClr val="070B1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860661"/>
                  </a:ext>
                </a:extLst>
              </a:tr>
              <a:tr h="231575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70B1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834623"/>
                  </a:ext>
                </a:extLst>
              </a:tr>
            </a:tbl>
          </a:graphicData>
        </a:graphic>
      </p:graphicFrame>
      <p:graphicFrame>
        <p:nvGraphicFramePr>
          <p:cNvPr id="162" name="Table 160">
            <a:extLst>
              <a:ext uri="{FF2B5EF4-FFF2-40B4-BE49-F238E27FC236}">
                <a16:creationId xmlns:a16="http://schemas.microsoft.com/office/drawing/2014/main" id="{D8C00393-6F9C-B81C-7772-BFBA3D1E2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257071"/>
              </p:ext>
            </p:extLst>
          </p:nvPr>
        </p:nvGraphicFramePr>
        <p:xfrm>
          <a:off x="2315041" y="8385053"/>
          <a:ext cx="78639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543">
                  <a:extLst>
                    <a:ext uri="{9D8B030D-6E8A-4147-A177-3AD203B41FA5}">
                      <a16:colId xmlns:a16="http://schemas.microsoft.com/office/drawing/2014/main" val="230678816"/>
                    </a:ext>
                  </a:extLst>
                </a:gridCol>
                <a:gridCol w="268556">
                  <a:extLst>
                    <a:ext uri="{9D8B030D-6E8A-4147-A177-3AD203B41FA5}">
                      <a16:colId xmlns:a16="http://schemas.microsoft.com/office/drawing/2014/main" val="2330681522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674040738"/>
                    </a:ext>
                  </a:extLst>
                </a:gridCol>
              </a:tblGrid>
              <a:tr h="231575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70B11"/>
                          </a:solidFill>
                        </a:rPr>
                        <a:t>Clusters: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rgbClr val="070B11"/>
                          </a:solidFill>
                        </a:rPr>
                        <a:t>Stability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rgbClr val="070B1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860661"/>
                  </a:ext>
                </a:extLst>
              </a:tr>
              <a:tr h="231575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70B1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834623"/>
                  </a:ext>
                </a:extLst>
              </a:tr>
            </a:tbl>
          </a:graphicData>
        </a:graphic>
      </p:graphicFrame>
      <p:graphicFrame>
        <p:nvGraphicFramePr>
          <p:cNvPr id="163" name="Table 160">
            <a:extLst>
              <a:ext uri="{FF2B5EF4-FFF2-40B4-BE49-F238E27FC236}">
                <a16:creationId xmlns:a16="http://schemas.microsoft.com/office/drawing/2014/main" id="{3C4E602C-91D3-06EF-01B1-27DA168B1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653956"/>
              </p:ext>
            </p:extLst>
          </p:nvPr>
        </p:nvGraphicFramePr>
        <p:xfrm>
          <a:off x="3610247" y="8385053"/>
          <a:ext cx="124968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06788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30681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4040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04607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55477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71145836"/>
                    </a:ext>
                  </a:extLst>
                </a:gridCol>
              </a:tblGrid>
              <a:tr h="231575">
                <a:tc gridSpan="6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70B11"/>
                          </a:solidFill>
                        </a:rPr>
                        <a:t>Clusters: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rgbClr val="070B11"/>
                          </a:solidFill>
                        </a:rPr>
                        <a:t>Flexibility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rgbClr val="070B1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rgbClr val="070B1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860661"/>
                  </a:ext>
                </a:extLst>
              </a:tr>
              <a:tr h="231575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70B1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000" dirty="0"/>
                        <a:t>6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834623"/>
                  </a:ext>
                </a:extLst>
              </a:tr>
            </a:tbl>
          </a:graphicData>
        </a:graphic>
      </p:graphicFrame>
      <p:graphicFrame>
        <p:nvGraphicFramePr>
          <p:cNvPr id="164" name="Table 160">
            <a:extLst>
              <a:ext uri="{FF2B5EF4-FFF2-40B4-BE49-F238E27FC236}">
                <a16:creationId xmlns:a16="http://schemas.microsoft.com/office/drawing/2014/main" id="{03E2FAD1-9BF4-FF7C-156D-FDD65DBA1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626942"/>
              </p:ext>
            </p:extLst>
          </p:nvPr>
        </p:nvGraphicFramePr>
        <p:xfrm>
          <a:off x="3107935" y="7586243"/>
          <a:ext cx="83312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06788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30681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4040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0460751"/>
                    </a:ext>
                  </a:extLst>
                </a:gridCol>
              </a:tblGrid>
              <a:tr h="22891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70B11"/>
                          </a:solidFill>
                        </a:rPr>
                        <a:t>Clusters: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rgbClr val="070B11"/>
                          </a:solidFill>
                        </a:rPr>
                        <a:t>Polarity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rgbClr val="070B1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860661"/>
                  </a:ext>
                </a:extLst>
              </a:tr>
              <a:tr h="231575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70B1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834623"/>
                  </a:ext>
                </a:extLst>
              </a:tr>
            </a:tbl>
          </a:graphicData>
        </a:graphic>
      </p:graphicFrame>
      <p:graphicFrame>
        <p:nvGraphicFramePr>
          <p:cNvPr id="165" name="Table 160">
            <a:extLst>
              <a:ext uri="{FF2B5EF4-FFF2-40B4-BE49-F238E27FC236}">
                <a16:creationId xmlns:a16="http://schemas.microsoft.com/office/drawing/2014/main" id="{5A37DC12-0D53-BE50-273E-B91037CC2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682555"/>
              </p:ext>
            </p:extLst>
          </p:nvPr>
        </p:nvGraphicFramePr>
        <p:xfrm>
          <a:off x="4459110" y="7608343"/>
          <a:ext cx="99136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41">
                  <a:extLst>
                    <a:ext uri="{9D8B030D-6E8A-4147-A177-3AD203B41FA5}">
                      <a16:colId xmlns:a16="http://schemas.microsoft.com/office/drawing/2014/main" val="230678816"/>
                    </a:ext>
                  </a:extLst>
                </a:gridCol>
                <a:gridCol w="247841">
                  <a:extLst>
                    <a:ext uri="{9D8B030D-6E8A-4147-A177-3AD203B41FA5}">
                      <a16:colId xmlns:a16="http://schemas.microsoft.com/office/drawing/2014/main" val="2330681522"/>
                    </a:ext>
                  </a:extLst>
                </a:gridCol>
                <a:gridCol w="247841">
                  <a:extLst>
                    <a:ext uri="{9D8B030D-6E8A-4147-A177-3AD203B41FA5}">
                      <a16:colId xmlns:a16="http://schemas.microsoft.com/office/drawing/2014/main" val="674040738"/>
                    </a:ext>
                  </a:extLst>
                </a:gridCol>
                <a:gridCol w="247841">
                  <a:extLst>
                    <a:ext uri="{9D8B030D-6E8A-4147-A177-3AD203B41FA5}">
                      <a16:colId xmlns:a16="http://schemas.microsoft.com/office/drawing/2014/main" val="1790460751"/>
                    </a:ext>
                  </a:extLst>
                </a:gridCol>
              </a:tblGrid>
              <a:tr h="23157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70B11"/>
                          </a:solidFill>
                        </a:rPr>
                        <a:t>Clusters: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rgbClr val="070B11"/>
                          </a:solidFill>
                        </a:rPr>
                        <a:t>Steric Property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rgbClr val="070B1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860661"/>
                  </a:ext>
                </a:extLst>
              </a:tr>
              <a:tr h="231575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70B1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834623"/>
                  </a:ext>
                </a:extLst>
              </a:tr>
            </a:tbl>
          </a:graphicData>
        </a:graphic>
      </p:graphicFrame>
      <p:graphicFrame>
        <p:nvGraphicFramePr>
          <p:cNvPr id="166" name="Table 160">
            <a:extLst>
              <a:ext uri="{FF2B5EF4-FFF2-40B4-BE49-F238E27FC236}">
                <a16:creationId xmlns:a16="http://schemas.microsoft.com/office/drawing/2014/main" id="{D96E77C0-7391-A28E-A578-9BC447E79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167127"/>
              </p:ext>
            </p:extLst>
          </p:nvPr>
        </p:nvGraphicFramePr>
        <p:xfrm>
          <a:off x="5420894" y="8384366"/>
          <a:ext cx="72919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66">
                  <a:extLst>
                    <a:ext uri="{9D8B030D-6E8A-4147-A177-3AD203B41FA5}">
                      <a16:colId xmlns:a16="http://schemas.microsoft.com/office/drawing/2014/main" val="230678816"/>
                    </a:ext>
                  </a:extLst>
                </a:gridCol>
                <a:gridCol w="243066">
                  <a:extLst>
                    <a:ext uri="{9D8B030D-6E8A-4147-A177-3AD203B41FA5}">
                      <a16:colId xmlns:a16="http://schemas.microsoft.com/office/drawing/2014/main" val="2330681522"/>
                    </a:ext>
                  </a:extLst>
                </a:gridCol>
                <a:gridCol w="243066">
                  <a:extLst>
                    <a:ext uri="{9D8B030D-6E8A-4147-A177-3AD203B41FA5}">
                      <a16:colId xmlns:a16="http://schemas.microsoft.com/office/drawing/2014/main" val="674040738"/>
                    </a:ext>
                  </a:extLst>
                </a:gridCol>
              </a:tblGrid>
              <a:tr h="231575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70B11"/>
                          </a:solidFill>
                        </a:rPr>
                        <a:t>Clusters:</a:t>
                      </a:r>
                    </a:p>
                    <a:p>
                      <a:pPr algn="ctr"/>
                      <a:r>
                        <a:rPr lang="en-US" sz="1000" dirty="0">
                          <a:solidFill>
                            <a:srgbClr val="070B11"/>
                          </a:solidFill>
                        </a:rPr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rgbClr val="070B1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860661"/>
                  </a:ext>
                </a:extLst>
              </a:tr>
              <a:tr h="231575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70B1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834623"/>
                  </a:ext>
                </a:extLst>
              </a:tr>
            </a:tbl>
          </a:graphicData>
        </a:graphic>
      </p:graphicFrame>
      <p:sp>
        <p:nvSpPr>
          <p:cNvPr id="167" name="Oval 166">
            <a:extLst>
              <a:ext uri="{FF2B5EF4-FFF2-40B4-BE49-F238E27FC236}">
                <a16:creationId xmlns:a16="http://schemas.microsoft.com/office/drawing/2014/main" id="{073FFE2D-B220-C210-2EFC-5D5CEC36C844}"/>
              </a:ext>
            </a:extLst>
          </p:cNvPr>
          <p:cNvSpPr/>
          <p:nvPr/>
        </p:nvSpPr>
        <p:spPr>
          <a:xfrm rot="18542898">
            <a:off x="3897851" y="7041485"/>
            <a:ext cx="194220" cy="171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93EC4D2B-ED68-55EA-EFCC-38614959B025}"/>
              </a:ext>
            </a:extLst>
          </p:cNvPr>
          <p:cNvSpPr/>
          <p:nvPr/>
        </p:nvSpPr>
        <p:spPr>
          <a:xfrm rot="18542898">
            <a:off x="5428287" y="6969302"/>
            <a:ext cx="194220" cy="171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E0E0B752-97FB-C1CF-62A0-8CFF06FD2CC3}"/>
              </a:ext>
            </a:extLst>
          </p:cNvPr>
          <p:cNvSpPr/>
          <p:nvPr/>
        </p:nvSpPr>
        <p:spPr>
          <a:xfrm rot="18542898">
            <a:off x="4942817" y="6765930"/>
            <a:ext cx="257831" cy="2302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B6B9AAF3-028C-9F60-2E5B-5E711D9E602D}"/>
              </a:ext>
            </a:extLst>
          </p:cNvPr>
          <p:cNvCxnSpPr/>
          <p:nvPr/>
        </p:nvCxnSpPr>
        <p:spPr>
          <a:xfrm>
            <a:off x="4239575" y="7232502"/>
            <a:ext cx="0" cy="10217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4C81F6C-E802-FB8D-9FCE-A77B16CEDEA2}"/>
              </a:ext>
            </a:extLst>
          </p:cNvPr>
          <p:cNvCxnSpPr/>
          <p:nvPr/>
        </p:nvCxnSpPr>
        <p:spPr>
          <a:xfrm>
            <a:off x="2708241" y="7256632"/>
            <a:ext cx="0" cy="10217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B2C7AE1-D76E-9217-532B-4A272E2865B5}"/>
              </a:ext>
            </a:extLst>
          </p:cNvPr>
          <p:cNvCxnSpPr/>
          <p:nvPr/>
        </p:nvCxnSpPr>
        <p:spPr>
          <a:xfrm>
            <a:off x="5783050" y="7256632"/>
            <a:ext cx="0" cy="10217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0AA1D80C-D21B-CEB4-D90F-22985F4E7BDB}"/>
              </a:ext>
            </a:extLst>
          </p:cNvPr>
          <p:cNvCxnSpPr>
            <a:cxnSpLocks/>
          </p:cNvCxnSpPr>
          <p:nvPr/>
        </p:nvCxnSpPr>
        <p:spPr>
          <a:xfrm flipH="1">
            <a:off x="1983879" y="7164810"/>
            <a:ext cx="7319" cy="3747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8051909C-18F8-C9F7-C30F-2E657923532C}"/>
              </a:ext>
            </a:extLst>
          </p:cNvPr>
          <p:cNvCxnSpPr>
            <a:cxnSpLocks/>
          </p:cNvCxnSpPr>
          <p:nvPr/>
        </p:nvCxnSpPr>
        <p:spPr>
          <a:xfrm flipH="1">
            <a:off x="3520498" y="7146673"/>
            <a:ext cx="7319" cy="3747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EB46E6E-D992-F50A-0C70-7022DB2C2927}"/>
              </a:ext>
            </a:extLst>
          </p:cNvPr>
          <p:cNvCxnSpPr>
            <a:cxnSpLocks/>
          </p:cNvCxnSpPr>
          <p:nvPr/>
        </p:nvCxnSpPr>
        <p:spPr>
          <a:xfrm flipH="1">
            <a:off x="4961614" y="7160078"/>
            <a:ext cx="7319" cy="3747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Arrow: Down 177">
            <a:extLst>
              <a:ext uri="{FF2B5EF4-FFF2-40B4-BE49-F238E27FC236}">
                <a16:creationId xmlns:a16="http://schemas.microsoft.com/office/drawing/2014/main" id="{CD0BF236-4044-00FA-F8D6-61D3FEF7F6E3}"/>
              </a:ext>
            </a:extLst>
          </p:cNvPr>
          <p:cNvSpPr/>
          <p:nvPr/>
        </p:nvSpPr>
        <p:spPr>
          <a:xfrm>
            <a:off x="3129447" y="9313313"/>
            <a:ext cx="265507" cy="933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F02E37FD-06FB-97BE-2FDE-D2EFE84671C1}"/>
              </a:ext>
            </a:extLst>
          </p:cNvPr>
          <p:cNvSpPr/>
          <p:nvPr/>
        </p:nvSpPr>
        <p:spPr>
          <a:xfrm>
            <a:off x="643387" y="518216"/>
            <a:ext cx="1153452" cy="73025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Target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E44EBD8-D7D6-7610-7E64-AA189B41D12D}"/>
              </a:ext>
            </a:extLst>
          </p:cNvPr>
          <p:cNvSpPr/>
          <p:nvPr/>
        </p:nvSpPr>
        <p:spPr>
          <a:xfrm>
            <a:off x="128357" y="3805963"/>
            <a:ext cx="608730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/>
              <a:t>Same descriptor used for training</a:t>
            </a:r>
            <a:endParaRPr lang="en-US" sz="800" dirty="0"/>
          </a:p>
        </p:txBody>
      </p:sp>
      <p:sp>
        <p:nvSpPr>
          <p:cNvPr id="194" name="Arrow: Bent-Up 193">
            <a:extLst>
              <a:ext uri="{FF2B5EF4-FFF2-40B4-BE49-F238E27FC236}">
                <a16:creationId xmlns:a16="http://schemas.microsoft.com/office/drawing/2014/main" id="{6C5B2A8A-0736-D4D9-459E-55467516FD31}"/>
              </a:ext>
            </a:extLst>
          </p:cNvPr>
          <p:cNvSpPr/>
          <p:nvPr/>
        </p:nvSpPr>
        <p:spPr>
          <a:xfrm rot="10800000">
            <a:off x="380715" y="1041168"/>
            <a:ext cx="127907" cy="26670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5" name="Table 205">
            <a:extLst>
              <a:ext uri="{FF2B5EF4-FFF2-40B4-BE49-F238E27FC236}">
                <a16:creationId xmlns:a16="http://schemas.microsoft.com/office/drawing/2014/main" id="{909C382A-D897-A8C3-6372-9364547C9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123059"/>
              </p:ext>
            </p:extLst>
          </p:nvPr>
        </p:nvGraphicFramePr>
        <p:xfrm>
          <a:off x="29940" y="10475915"/>
          <a:ext cx="679704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6890484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378266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86354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653051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430131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383280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699614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9880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5821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006595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69070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1764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568800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541016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589274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70612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222105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761738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428954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87026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03455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154319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66693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58145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727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989958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823836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70918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372914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19191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9336738"/>
                    </a:ext>
                  </a:extLst>
                </a:gridCol>
              </a:tblGrid>
              <a:tr h="218127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0"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solidFill>
                            <a:schemeClr val="tx1"/>
                          </a:solidFill>
                        </a:rPr>
                        <a:t>IRFMN Fingerprint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11918"/>
                  </a:ext>
                </a:extLst>
              </a:tr>
              <a:tr h="284732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it-IT" sz="1000" b="1" dirty="0"/>
                        <a:t>Structural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it-IT" sz="1000" b="1" dirty="0"/>
                        <a:t>Reactivity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t-IT" sz="1000" b="1" dirty="0"/>
                        <a:t>Stability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it-IT" sz="1000" b="1" dirty="0"/>
                        <a:t>Polarity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it-IT" sz="1000" b="1" dirty="0"/>
                        <a:t>Flexibility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it-IT" sz="1000" b="1" dirty="0"/>
                        <a:t>Steric Property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t-IT" sz="1000" b="1" dirty="0"/>
                        <a:t>Size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452586"/>
                  </a:ext>
                </a:extLst>
              </a:tr>
              <a:tr h="218127">
                <a:tc>
                  <a:txBody>
                    <a:bodyPr/>
                    <a:lstStyle/>
                    <a:p>
                      <a:r>
                        <a:rPr lang="it-IT" sz="1100" b="1" dirty="0"/>
                        <a:t>target</a:t>
                      </a:r>
                      <a:endParaRPr 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0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1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315661"/>
                  </a:ext>
                </a:extLst>
              </a:tr>
            </a:tbl>
          </a:graphicData>
        </a:graphic>
      </p:graphicFrame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1FD313D8-3F40-49C2-6779-805AEB22CAA6}"/>
              </a:ext>
            </a:extLst>
          </p:cNvPr>
          <p:cNvCxnSpPr/>
          <p:nvPr/>
        </p:nvCxnSpPr>
        <p:spPr>
          <a:xfrm flipH="1">
            <a:off x="355632" y="4543838"/>
            <a:ext cx="52008" cy="6324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27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BF6B-A724-DF12-4061-03410B1430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Chemical Entities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732B1-1671-42CD-A5B6-261A0213D0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9D3027-64A2-F71D-206B-B7F4004EA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847999"/>
              </p:ext>
            </p:extLst>
          </p:nvPr>
        </p:nvGraphicFramePr>
        <p:xfrm>
          <a:off x="269772" y="1859513"/>
          <a:ext cx="19367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188">
                  <a:extLst>
                    <a:ext uri="{9D8B030D-6E8A-4147-A177-3AD203B41FA5}">
                      <a16:colId xmlns:a16="http://schemas.microsoft.com/office/drawing/2014/main" val="1399388113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968281513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634816584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3264154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141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569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175</TotalTime>
  <Words>123</Words>
  <Application>Microsoft Office PowerPoint</Application>
  <PresentationFormat>Widescreen</PresentationFormat>
  <Paragraphs>138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Chemical Entities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Edoardo Luca Viganò</dc:creator>
  <cp:lastModifiedBy>Edoardo Luca Viganò</cp:lastModifiedBy>
  <cp:revision>3</cp:revision>
  <dcterms:created xsi:type="dcterms:W3CDTF">2023-01-30T09:46:03Z</dcterms:created>
  <dcterms:modified xsi:type="dcterms:W3CDTF">2023-01-30T12:41:07Z</dcterms:modified>
</cp:coreProperties>
</file>