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7"/>
  </p:notesMasterIdLst>
  <p:sldIdLst>
    <p:sldId id="256" r:id="rId2"/>
    <p:sldId id="265" r:id="rId3"/>
    <p:sldId id="264" r:id="rId4"/>
    <p:sldId id="259" r:id="rId5"/>
    <p:sldId id="258" r:id="rId6"/>
    <p:sldId id="257" r:id="rId7"/>
    <p:sldId id="268" r:id="rId8"/>
    <p:sldId id="266" r:id="rId9"/>
    <p:sldId id="269" r:id="rId10"/>
    <p:sldId id="267" r:id="rId11"/>
    <p:sldId id="270" r:id="rId12"/>
    <p:sldId id="261" r:id="rId13"/>
    <p:sldId id="262" r:id="rId14"/>
    <p:sldId id="26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E308-4786-4121-8EEE-F6043383D972}" type="datetimeFigureOut">
              <a:rPr lang="it-IT"/>
              <a:t>15/11/2016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E019B-6663-4652-BA40-344A9E70817C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16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E019B-6663-4652-BA40-344A9E70817C}" type="slidenum">
              <a:rPr lang="it-IT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00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0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0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92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3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4A09-EA09-4451-9C08-758913C5F77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6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268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1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86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2677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03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5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9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814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823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780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490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81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171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353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20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3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317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b="1" dirty="0" err="1">
                <a:solidFill>
                  <a:schemeClr val="tx1"/>
                </a:solidFill>
              </a:rPr>
              <a:t>Requirements</a:t>
            </a:r>
            <a:r>
              <a:rPr lang="IT-IT" sz="6000" b="1" dirty="0">
                <a:solidFill>
                  <a:schemeClr val="tx1"/>
                </a:solidFill>
              </a:rPr>
              <a:t> Analysis</a:t>
            </a:r>
            <a:r>
              <a:rPr lang="IT-IT" sz="6000" dirty="0">
                <a:solidFill>
                  <a:schemeClr val="tx1"/>
                </a:solidFill>
              </a:rPr>
              <a:t> and </a:t>
            </a:r>
            <a:r>
              <a:rPr lang="IT-IT" sz="6000" b="1" dirty="0" err="1">
                <a:solidFill>
                  <a:schemeClr val="tx1"/>
                </a:solidFill>
              </a:rPr>
              <a:t>Specification</a:t>
            </a:r>
            <a:r>
              <a:rPr lang="IT-IT" sz="6000" b="1" dirty="0">
                <a:solidFill>
                  <a:schemeClr val="tx1"/>
                </a:solidFill>
              </a:rPr>
              <a:t> </a:t>
            </a:r>
            <a:r>
              <a:rPr lang="IT-IT" sz="6000" b="1" dirty="0" err="1">
                <a:solidFill>
                  <a:schemeClr val="tx1"/>
                </a:solidFill>
              </a:rPr>
              <a:t>Document</a:t>
            </a:r>
            <a:endParaRPr lang="IT-IT" b="1" dirty="0" err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IT-IT" dirty="0">
                <a:solidFill>
                  <a:srgbClr val="92D050"/>
                </a:solidFill>
              </a:rPr>
              <a:t>Piccirillo luca</a:t>
            </a:r>
            <a:endParaRPr lang="it-IT" dirty="0">
              <a:solidFill>
                <a:srgbClr val="92D050"/>
              </a:solidFill>
            </a:endParaRPr>
          </a:p>
          <a:p>
            <a:pPr algn="r"/>
            <a:r>
              <a:rPr lang="IT-IT" dirty="0">
                <a:solidFill>
                  <a:srgbClr val="92D050"/>
                </a:solidFill>
              </a:rPr>
              <a:t>Zampogna </a:t>
            </a:r>
            <a:r>
              <a:rPr lang="IT-IT" dirty="0" err="1">
                <a:solidFill>
                  <a:srgbClr val="92D050"/>
                </a:solidFill>
              </a:rPr>
              <a:t>gian</a:t>
            </a:r>
            <a:r>
              <a:rPr lang="IT-IT" dirty="0">
                <a:solidFill>
                  <a:srgbClr val="92D050"/>
                </a:solidFill>
              </a:rPr>
              <a:t> luca</a:t>
            </a:r>
            <a:endParaRPr lang="it-IT" dirty="0">
              <a:solidFill>
                <a:srgbClr val="92D050"/>
              </a:solidFill>
            </a:endParaRPr>
          </a:p>
          <a:p>
            <a:pPr algn="r"/>
            <a:r>
              <a:rPr lang="IT-IT" dirty="0">
                <a:solidFill>
                  <a:srgbClr val="92D050"/>
                </a:solidFill>
              </a:rPr>
              <a:t>Zini </a:t>
            </a:r>
            <a:r>
              <a:rPr lang="IT-IT" dirty="0" err="1">
                <a:solidFill>
                  <a:srgbClr val="92D050"/>
                </a:solidFill>
              </a:rPr>
              <a:t>edoardo</a:t>
            </a:r>
            <a:endParaRPr lang="it-IT" dirty="0" err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42875"/>
            <a:ext cx="8520441" cy="1196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GOAL 15: 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 the system to lock the Car in a Safe Parking Area at the end of the ride.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639888"/>
            <a:ext cx="11606973" cy="50260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IT-IT" sz="3600" b="1" dirty="0" err="1">
                <a:latin typeface="SFRM1095"/>
              </a:rPr>
              <a:t>Requirements</a:t>
            </a:r>
            <a:r>
              <a:rPr lang="IT-IT" sz="3600" dirty="0">
                <a:latin typeface="SFRM1095"/>
                <a:ea typeface="SFRM1095"/>
                <a:cs typeface="SFRM1095"/>
              </a:rPr>
              <a:t> </a:t>
            </a:r>
            <a:r>
              <a:rPr lang="EN-US" dirty="0"/>
              <a:t> </a:t>
            </a:r>
            <a:endParaRPr lang="IT-IT" sz="3600" dirty="0">
              <a:latin typeface="SFRM1095"/>
            </a:endParaRPr>
          </a:p>
          <a:p>
            <a:pPr lvl="1" algn="just"/>
            <a:r>
              <a:rPr lang="IT-IT" sz="3600" dirty="0">
                <a:latin typeface="sans-serif"/>
              </a:rPr>
              <a:t>The system must lock the Car </a:t>
            </a:r>
            <a:r>
              <a:rPr lang="IT-IT" sz="3600" dirty="0" err="1">
                <a:latin typeface="sans-serif"/>
              </a:rPr>
              <a:t>if</a:t>
            </a:r>
            <a:r>
              <a:rPr lang="IT-IT" sz="3600" dirty="0">
                <a:latin typeface="sans-serif"/>
              </a:rPr>
              <a:t> </a:t>
            </a:r>
            <a:r>
              <a:rPr lang="IT-IT" sz="3600" dirty="0" err="1">
                <a:latin typeface="sans-serif"/>
              </a:rPr>
              <a:t>its</a:t>
            </a:r>
            <a:r>
              <a:rPr lang="IT-IT" sz="3600" dirty="0">
                <a:latin typeface="sans-serif"/>
              </a:rPr>
              <a:t> position </a:t>
            </a:r>
            <a:r>
              <a:rPr lang="IT-IT" sz="3600" dirty="0" err="1">
                <a:latin typeface="sans-serif"/>
              </a:rPr>
              <a:t>belong</a:t>
            </a:r>
            <a:r>
              <a:rPr lang="IT-IT" sz="3600" dirty="0">
                <a:latin typeface="sans-serif"/>
              </a:rPr>
              <a:t> to the set of </a:t>
            </a:r>
            <a:r>
              <a:rPr lang="IT-IT" sz="3600" dirty="0" err="1">
                <a:latin typeface="sans-serif"/>
              </a:rPr>
              <a:t>Safe</a:t>
            </a:r>
            <a:r>
              <a:rPr lang="IT-IT" sz="3600" dirty="0">
                <a:latin typeface="sans-serif"/>
              </a:rPr>
              <a:t> Parking </a:t>
            </a:r>
            <a:r>
              <a:rPr lang="IT-IT" sz="3600" dirty="0" err="1">
                <a:latin typeface="sans-serif"/>
              </a:rPr>
              <a:t>Areas</a:t>
            </a:r>
            <a:r>
              <a:rPr lang="IT-IT" sz="3600" dirty="0">
                <a:latin typeface="sans-serif"/>
              </a:rPr>
              <a:t>, </a:t>
            </a:r>
            <a:r>
              <a:rPr lang="IT-IT" sz="3600" dirty="0" err="1">
                <a:latin typeface="sans-serif"/>
              </a:rPr>
              <a:t>engine</a:t>
            </a:r>
            <a:r>
              <a:rPr lang="IT-IT" sz="3600" dirty="0">
                <a:latin typeface="sans-serif"/>
              </a:rPr>
              <a:t> </a:t>
            </a:r>
            <a:r>
              <a:rPr lang="IT-IT" sz="3600" dirty="0" err="1">
                <a:latin typeface="sans-serif"/>
              </a:rPr>
              <a:t>is</a:t>
            </a:r>
            <a:r>
              <a:rPr lang="IT-IT" sz="3600" dirty="0">
                <a:latin typeface="sans-serif"/>
              </a:rPr>
              <a:t> </a:t>
            </a:r>
            <a:r>
              <a:rPr lang="IT-IT" sz="3600" dirty="0" err="1">
                <a:latin typeface="sans-serif"/>
              </a:rPr>
              <a:t>stopped</a:t>
            </a:r>
            <a:r>
              <a:rPr lang="IT-IT" sz="3600" dirty="0">
                <a:latin typeface="sans-serif"/>
              </a:rPr>
              <a:t>, </a:t>
            </a:r>
            <a:r>
              <a:rPr lang="IT-IT" sz="3600" dirty="0" err="1">
                <a:latin typeface="sans-serif"/>
              </a:rPr>
              <a:t>all</a:t>
            </a:r>
            <a:r>
              <a:rPr lang="IT-IT" sz="3600" dirty="0">
                <a:latin typeface="sans-serif"/>
              </a:rPr>
              <a:t> </a:t>
            </a:r>
            <a:r>
              <a:rPr lang="IT-IT" sz="3600" dirty="0" err="1">
                <a:latin typeface="sans-serif"/>
              </a:rPr>
              <a:t>doors</a:t>
            </a:r>
            <a:r>
              <a:rPr lang="IT-IT" sz="3600" dirty="0">
                <a:latin typeface="sans-serif"/>
              </a:rPr>
              <a:t> are </a:t>
            </a:r>
            <a:r>
              <a:rPr lang="IT-IT" sz="3600" dirty="0" err="1">
                <a:latin typeface="sans-serif"/>
              </a:rPr>
              <a:t>closed</a:t>
            </a:r>
            <a:r>
              <a:rPr lang="IT-IT" sz="3600" dirty="0">
                <a:latin typeface="sans-serif"/>
              </a:rPr>
              <a:t> and S# seconds </a:t>
            </a:r>
            <a:r>
              <a:rPr lang="IT-IT" sz="3600" dirty="0" err="1">
                <a:latin typeface="sans-serif"/>
              </a:rPr>
              <a:t>passed</a:t>
            </a:r>
            <a:r>
              <a:rPr lang="IT-IT" sz="3600">
                <a:latin typeface="sans-serif"/>
              </a:rPr>
              <a:t> from </a:t>
            </a:r>
            <a:r>
              <a:rPr lang="IT-IT" sz="3600" dirty="0">
                <a:latin typeface="sans-serif"/>
              </a:rPr>
              <a:t>the </a:t>
            </a:r>
            <a:r>
              <a:rPr lang="IT-IT" sz="3600">
                <a:latin typeface="sans-serif"/>
              </a:rPr>
              <a:t>last door </a:t>
            </a:r>
            <a:r>
              <a:rPr lang="IT-IT" sz="3600" dirty="0" err="1">
                <a:latin typeface="sans-serif"/>
              </a:rPr>
              <a:t>closure</a:t>
            </a:r>
            <a:r>
              <a:rPr lang="IT-IT" sz="3600" dirty="0">
                <a:latin typeface="sans-serif"/>
              </a:rPr>
              <a:t>.</a:t>
            </a:r>
            <a:endParaRPr lang="it-IT" sz="3600" dirty="0">
              <a:latin typeface="SFRM1095"/>
            </a:endParaRPr>
          </a:p>
          <a:p>
            <a:pPr lvl="1" algn="just"/>
            <a:endParaRPr lang="IT-IT" sz="3600" dirty="0">
              <a:latin typeface="SFRM1095"/>
            </a:endParaRPr>
          </a:p>
          <a:p>
            <a:pPr algn="just"/>
            <a:r>
              <a:rPr lang="IT-IT" sz="3600" b="1" dirty="0">
                <a:latin typeface="SFRM1095"/>
              </a:rPr>
              <a:t>Domain </a:t>
            </a:r>
            <a:r>
              <a:rPr lang="IT-IT" sz="3600" b="1" dirty="0" err="1">
                <a:latin typeface="SFRM1095"/>
              </a:rPr>
              <a:t>properties</a:t>
            </a:r>
            <a:r>
              <a:rPr lang="IT-IT" sz="3600" b="1" dirty="0">
                <a:latin typeface="SFRM1095"/>
                <a:ea typeface="SFRM1095"/>
                <a:cs typeface="SFRM1095"/>
              </a:rPr>
              <a:t> </a:t>
            </a:r>
            <a:endParaRPr lang="IT-IT" sz="3600" b="1" dirty="0">
              <a:latin typeface="SFRM1095"/>
            </a:endParaRPr>
          </a:p>
          <a:p>
            <a:pPr lvl="1" algn="just"/>
            <a:r>
              <a:rPr lang="IT-IT" sz="3400" dirty="0">
                <a:latin typeface="SFRM1095"/>
              </a:rPr>
              <a:t>S# </a:t>
            </a:r>
            <a:r>
              <a:rPr lang="IT-IT" sz="3400" dirty="0" err="1">
                <a:latin typeface="SFRM1095"/>
              </a:rPr>
              <a:t>is</a:t>
            </a:r>
            <a:r>
              <a:rPr lang="IT-IT" sz="3400" dirty="0">
                <a:latin typeface="SFRM1095"/>
              </a:rPr>
              <a:t> a time-</a:t>
            </a:r>
            <a:r>
              <a:rPr lang="IT-IT" sz="3400" dirty="0" err="1">
                <a:latin typeface="SFRM1095"/>
              </a:rPr>
              <a:t>span</a:t>
            </a:r>
            <a:r>
              <a:rPr lang="IT-IT" sz="3400" dirty="0">
                <a:latin typeface="SFRM1095"/>
              </a:rPr>
              <a:t> </a:t>
            </a:r>
            <a:r>
              <a:rPr lang="IT-IT" sz="3400" dirty="0" err="1">
                <a:latin typeface="SFRM1095"/>
              </a:rPr>
              <a:t>defined</a:t>
            </a:r>
            <a:r>
              <a:rPr lang="IT-IT" sz="3400" dirty="0">
                <a:latin typeface="SFRM1095"/>
              </a:rPr>
              <a:t> </a:t>
            </a:r>
            <a:r>
              <a:rPr lang="IT-IT" sz="3400" dirty="0" err="1">
                <a:latin typeface="SFRM1095"/>
              </a:rPr>
              <a:t>during</a:t>
            </a:r>
            <a:r>
              <a:rPr lang="IT-IT" sz="3400" dirty="0">
                <a:latin typeface="SFRM1095"/>
              </a:rPr>
              <a:t> setup.</a:t>
            </a:r>
          </a:p>
          <a:p>
            <a:pPr lvl="1" algn="just"/>
            <a:r>
              <a:rPr lang="IT-IT" sz="3400" dirty="0">
                <a:latin typeface="sans-serif"/>
              </a:rPr>
              <a:t>At </a:t>
            </a:r>
            <a:r>
              <a:rPr lang="IT-IT" sz="3400" dirty="0" err="1">
                <a:latin typeface="sans-serif"/>
              </a:rPr>
              <a:t>least</a:t>
            </a:r>
            <a:r>
              <a:rPr lang="IT-IT" sz="3400" dirty="0">
                <a:latin typeface="sans-serif"/>
              </a:rPr>
              <a:t> a free parking slot </a:t>
            </a:r>
            <a:r>
              <a:rPr lang="IT-IT" sz="3400" dirty="0" err="1">
                <a:latin typeface="sans-serif"/>
              </a:rPr>
              <a:t>is</a:t>
            </a:r>
            <a:r>
              <a:rPr lang="IT-IT" sz="3400" dirty="0">
                <a:latin typeface="sans-serif"/>
              </a:rPr>
              <a:t> </a:t>
            </a:r>
            <a:r>
              <a:rPr lang="IT-IT" sz="3400" dirty="0" err="1">
                <a:latin typeface="sans-serif"/>
              </a:rPr>
              <a:t>available</a:t>
            </a:r>
            <a:r>
              <a:rPr lang="IT-IT" sz="3400" dirty="0">
                <a:latin typeface="sans-serif"/>
              </a:rPr>
              <a:t> for the user </a:t>
            </a:r>
            <a:r>
              <a:rPr lang="IT-IT" sz="3400" dirty="0" err="1">
                <a:latin typeface="sans-serif"/>
              </a:rPr>
              <a:t>among</a:t>
            </a:r>
            <a:r>
              <a:rPr lang="IT-IT" sz="3400" dirty="0">
                <a:latin typeface="sans-serif"/>
              </a:rPr>
              <a:t> </a:t>
            </a:r>
            <a:r>
              <a:rPr lang="IT-IT" sz="3400" dirty="0" err="1">
                <a:latin typeface="sans-serif"/>
              </a:rPr>
              <a:t>all</a:t>
            </a:r>
            <a:r>
              <a:rPr lang="IT-IT" sz="3400" dirty="0">
                <a:latin typeface="sans-serif"/>
              </a:rPr>
              <a:t> </a:t>
            </a:r>
            <a:r>
              <a:rPr lang="IT-IT" sz="3400" dirty="0" err="1">
                <a:latin typeface="sans-serif"/>
              </a:rPr>
              <a:t>Safe</a:t>
            </a:r>
            <a:r>
              <a:rPr lang="IT-IT" sz="3400" dirty="0">
                <a:latin typeface="sans-serif"/>
              </a:rPr>
              <a:t> Parking </a:t>
            </a:r>
            <a:r>
              <a:rPr lang="IT-IT" sz="3400" dirty="0" err="1">
                <a:latin typeface="sans-serif"/>
              </a:rPr>
              <a:t>Areas</a:t>
            </a:r>
            <a:r>
              <a:rPr lang="IT-IT" sz="3400" dirty="0">
                <a:latin typeface="sans-serif"/>
              </a:rPr>
              <a:t>.</a:t>
            </a:r>
          </a:p>
          <a:p>
            <a:pPr lvl="1" algn="just"/>
            <a:endParaRPr lang="IT-IT" sz="3400" dirty="0">
              <a:latin typeface="sans-serif"/>
            </a:endParaRPr>
          </a:p>
          <a:p>
            <a:pPr lvl="1" algn="just"/>
            <a:endParaRPr lang="IT-IT" sz="3400">
              <a:latin typeface="SFRM1095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/>
          </a:p>
          <a:p>
            <a:pPr marL="0" indent="0" algn="just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28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 descr="lockCar_worl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034" y="438150"/>
            <a:ext cx="11781437" cy="6087035"/>
          </a:xfrm>
        </p:spPr>
      </p:pic>
    </p:spTree>
    <p:extLst>
      <p:ext uri="{BB962C8B-B14F-4D97-AF65-F5344CB8AC3E}">
        <p14:creationId xmlns:p14="http://schemas.microsoft.com/office/powerpoint/2010/main" val="275631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1" descr="UseCaseDiagram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9309" y="171450"/>
            <a:ext cx="7497954" cy="6580975"/>
          </a:xfrm>
        </p:spPr>
      </p:pic>
    </p:spTree>
    <p:extLst>
      <p:ext uri="{BB962C8B-B14F-4D97-AF65-F5344CB8AC3E}">
        <p14:creationId xmlns:p14="http://schemas.microsoft.com/office/powerpoint/2010/main" val="73738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1" descr="UseCaseDiagramB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724" y="123825"/>
            <a:ext cx="7873117" cy="6516738"/>
          </a:xfrm>
        </p:spPr>
      </p:pic>
    </p:spTree>
    <p:extLst>
      <p:ext uri="{BB962C8B-B14F-4D97-AF65-F5344CB8AC3E}">
        <p14:creationId xmlns:p14="http://schemas.microsoft.com/office/powerpoint/2010/main" val="163518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923925"/>
            <a:ext cx="8947150" cy="51392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it-IT">
              <a:latin typeface="Arial"/>
            </a:endParaRPr>
          </a:p>
          <a:p>
            <a:endParaRPr lang="en-US"/>
          </a:p>
        </p:txBody>
      </p:sp>
      <p:pic>
        <p:nvPicPr>
          <p:cNvPr id="5" name="Immagine 4" descr="Class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47" y="257175"/>
            <a:ext cx="9187742" cy="63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33450"/>
            <a:ext cx="11086800" cy="5138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it-IT">
              <a:latin typeface="Arial"/>
            </a:endParaRPr>
          </a:p>
          <a:p>
            <a:pPr marL="0" indent="0" algn="ctr">
              <a:buNone/>
            </a:pPr>
            <a:r>
              <a:rPr lang="EN-US" sz="6600" b="1" dirty="0"/>
              <a:t>Thank you for listening!</a:t>
            </a:r>
            <a:endParaRPr lang="en-US" sz="6600" b="1" dirty="0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3200" dirty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859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99" y="1549400"/>
            <a:ext cx="11580639" cy="4699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dirty="0">
                <a:latin typeface="Arial"/>
              </a:rPr>
              <a:t>Cars belonging to </a:t>
            </a:r>
            <a:r>
              <a:rPr lang="EN-US" dirty="0" err="1">
                <a:latin typeface="Arial"/>
              </a:rPr>
              <a:t>PowerEnJoy</a:t>
            </a:r>
            <a:r>
              <a:rPr lang="EN-US" dirty="0">
                <a:latin typeface="Arial"/>
              </a:rPr>
              <a:t> service have a clearly recognizable logo. </a:t>
            </a:r>
            <a:endParaRPr lang="EN-US" dirty="0"/>
          </a:p>
          <a:p>
            <a:pPr algn="just"/>
            <a:r>
              <a:rPr lang="EN-US" dirty="0">
                <a:latin typeface="Arial"/>
              </a:rPr>
              <a:t>Cars are already equipped with onboard infotainment device which is able to provide basic offline navigation services in case of missing Internet connectivity. </a:t>
            </a:r>
          </a:p>
          <a:p>
            <a:pPr algn="just"/>
            <a:r>
              <a:rPr lang="EN-US" dirty="0">
                <a:latin typeface="Arial"/>
              </a:rPr>
              <a:t>All Cars have an interface that is able to provide any kind of data from all sensors available in the car itself. </a:t>
            </a:r>
          </a:p>
          <a:p>
            <a:pPr algn="just"/>
            <a:r>
              <a:rPr lang="EN-US" dirty="0">
                <a:latin typeface="Arial"/>
              </a:rPr>
              <a:t>Availability of the following sensors (or functional equivalents) is assumed: GPS receiver, battery status, core vehicle diagnostic. </a:t>
            </a:r>
            <a:endParaRPr lang="EN-US" dirty="0"/>
          </a:p>
          <a:p>
            <a:pPr algn="just"/>
            <a:r>
              <a:rPr lang="EN-US" dirty="0">
                <a:latin typeface="Arial"/>
              </a:rPr>
              <a:t>Onboard navigation software will not be developed, an existing solution will be integrated. </a:t>
            </a:r>
            <a:endParaRPr lang="EN-US" dirty="0"/>
          </a:p>
          <a:p>
            <a:pPr algn="just"/>
            <a:r>
              <a:rPr lang="EN-US" b="1" dirty="0">
                <a:latin typeface="Arial"/>
              </a:rPr>
              <a:t>Predefined Safe Parking Areas are assumed to be under mobile data connectivity service coverage. </a:t>
            </a:r>
            <a:endParaRPr lang="EN-US" b="1" dirty="0"/>
          </a:p>
          <a:p>
            <a:pPr algn="just"/>
            <a:r>
              <a:rPr lang="EN-US" b="1" dirty="0">
                <a:latin typeface="Arial"/>
              </a:rPr>
              <a:t>Special Parking Areas and exclusive power sockets allocation are pre-determined in such a way that spreading Cars among all the available sockets and filling them all corresponds to the best possible distribution of vehicles. </a:t>
            </a:r>
            <a:endParaRPr lang="EN-US" b="1" dirty="0"/>
          </a:p>
          <a:p>
            <a:pPr algn="just"/>
            <a:r>
              <a:rPr lang="EN-US" b="1" dirty="0">
                <a:latin typeface="Arial"/>
              </a:rPr>
              <a:t>User’s device used to access the service via mobile app is able to send geolocation data while nearby the reserved Car (i.e. both data connectivity and GPS sensors are functional). </a:t>
            </a:r>
            <a:endParaRPr lang="en-US" b="1" dirty="0">
              <a:latin typeface="Arial"/>
            </a:endParaRPr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WORLD ASSUMPTIONS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212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316006"/>
            <a:ext cx="8947150" cy="49323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[G1]  Allow any kind of user to view the map of the available nearby Cars. </a:t>
            </a:r>
          </a:p>
          <a:p>
            <a:r>
              <a:rPr lang="EN-US" dirty="0"/>
              <a:t>[G2]  Allow Visitor user to register to the service. </a:t>
            </a:r>
            <a:endParaRPr lang="en-US" dirty="0"/>
          </a:p>
          <a:p>
            <a:r>
              <a:rPr lang="EN-US" dirty="0"/>
              <a:t>[G3]  Allow Visitor user to log-in and out as a </a:t>
            </a:r>
            <a:r>
              <a:rPr lang="EN-US" dirty="0" err="1"/>
              <a:t>PowerUser</a:t>
            </a:r>
            <a:r>
              <a:rPr lang="EN-US" dirty="0"/>
              <a:t>. </a:t>
            </a:r>
            <a:endParaRPr lang="en-US" dirty="0"/>
          </a:p>
          <a:p>
            <a:r>
              <a:rPr lang="EN-US" dirty="0"/>
              <a:t>[G4]  Allow </a:t>
            </a:r>
            <a:r>
              <a:rPr lang="EN-US" dirty="0" err="1"/>
              <a:t>PowerUser</a:t>
            </a:r>
            <a:r>
              <a:rPr lang="EN-US" dirty="0"/>
              <a:t> to check the status of the Car. </a:t>
            </a:r>
            <a:endParaRPr lang="en-US" dirty="0"/>
          </a:p>
          <a:p>
            <a:r>
              <a:rPr lang="EN-US" dirty="0"/>
              <a:t>[G5]  Allow </a:t>
            </a:r>
            <a:r>
              <a:rPr lang="EN-US" dirty="0" err="1"/>
              <a:t>PowerUser</a:t>
            </a:r>
            <a:r>
              <a:rPr lang="EN-US" dirty="0"/>
              <a:t> to reserve a Car. </a:t>
            </a:r>
            <a:endParaRPr lang="en-US" dirty="0"/>
          </a:p>
          <a:p>
            <a:r>
              <a:rPr lang="EN-US" dirty="0"/>
              <a:t>[G6]  Allow </a:t>
            </a:r>
            <a:r>
              <a:rPr lang="EN-US" dirty="0" err="1"/>
              <a:t>PowerUser</a:t>
            </a:r>
            <a:r>
              <a:rPr lang="EN-US" dirty="0"/>
              <a:t> to cancel a reservation. </a:t>
            </a:r>
            <a:endParaRPr lang="en-US" dirty="0"/>
          </a:p>
          <a:p>
            <a:r>
              <a:rPr lang="EN-US" dirty="0"/>
              <a:t>[G7]  Allow </a:t>
            </a:r>
            <a:r>
              <a:rPr lang="EN-US" dirty="0" err="1"/>
              <a:t>PowerUser</a:t>
            </a:r>
            <a:r>
              <a:rPr lang="EN-US" dirty="0"/>
              <a:t> to check the position of the reserved car. </a:t>
            </a:r>
            <a:endParaRPr lang="en-US" dirty="0"/>
          </a:p>
          <a:p>
            <a:r>
              <a:rPr lang="EN-US" b="1" dirty="0"/>
              <a:t>[G8]  Allow </a:t>
            </a:r>
            <a:r>
              <a:rPr lang="EN-US" b="1" dirty="0" err="1"/>
              <a:t>PowerUser</a:t>
            </a:r>
            <a:r>
              <a:rPr lang="EN-US" b="1" dirty="0"/>
              <a:t> to unlock and enter the Car when inside the specific range. </a:t>
            </a:r>
            <a:endParaRPr lang="en-US" b="1" dirty="0"/>
          </a:p>
          <a:p>
            <a:r>
              <a:rPr lang="EN-US" dirty="0"/>
              <a:t>[G9]  Allow </a:t>
            </a:r>
            <a:r>
              <a:rPr lang="EN-US" dirty="0" err="1"/>
              <a:t>PowerUser</a:t>
            </a:r>
            <a:r>
              <a:rPr lang="EN-US" dirty="0"/>
              <a:t> to get driving directions to his destination.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510604"/>
            <a:ext cx="8947150" cy="5552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it-IT">
              <a:latin typeface="Arial"/>
            </a:endParaRPr>
          </a:p>
          <a:p>
            <a:r>
              <a:rPr lang="EN-US" dirty="0">
                <a:latin typeface="Century Gothic"/>
              </a:rPr>
              <a:t>[G10]  Bill the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for the amount of time spent riding a Car. </a:t>
            </a:r>
          </a:p>
          <a:p>
            <a:r>
              <a:rPr lang="EN-US" dirty="0">
                <a:latin typeface="Century Gothic"/>
              </a:rPr>
              <a:t>[G11]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see a list of the closest Special Parking Areas to his destination.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[G12]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keep track of the current charged fare.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[G13]  Allow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to check whether he can be eligible for any discount or penalty. </a:t>
            </a:r>
            <a:endParaRPr lang="en-US" dirty="0">
              <a:latin typeface="Century Gothic"/>
            </a:endParaRPr>
          </a:p>
          <a:p>
            <a:r>
              <a:rPr lang="EN-US" b="1" dirty="0">
                <a:latin typeface="Century Gothic"/>
              </a:rPr>
              <a:t>[G14]  Allow </a:t>
            </a:r>
            <a:r>
              <a:rPr lang="EN-US" b="1" dirty="0" err="1">
                <a:latin typeface="Century Gothic"/>
              </a:rPr>
              <a:t>PowerUser</a:t>
            </a:r>
            <a:r>
              <a:rPr lang="EN-US" b="1" dirty="0">
                <a:latin typeface="Century Gothic"/>
              </a:rPr>
              <a:t> to get a money saving alternative destination. </a:t>
            </a:r>
            <a:endParaRPr lang="en-US" b="1" dirty="0">
              <a:latin typeface="Century Gothic"/>
            </a:endParaRPr>
          </a:p>
          <a:p>
            <a:r>
              <a:rPr lang="EN-US" b="1" dirty="0">
                <a:latin typeface="Century Gothic"/>
              </a:rPr>
              <a:t>[G15]  Allow the system to lock the Car in a Safe Parking Area at the end of the ride. </a:t>
            </a:r>
            <a:endParaRPr lang="en-US" b="1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[G16]  Allow the system to apply penalty or discount according to the given criteria. </a:t>
            </a:r>
            <a:endParaRPr lang="en-US" dirty="0">
              <a:latin typeface="Century Gothic"/>
            </a:endParaRPr>
          </a:p>
          <a:p>
            <a:r>
              <a:rPr lang="EN-US" dirty="0">
                <a:latin typeface="Century Gothic"/>
              </a:rPr>
              <a:t>[G17]  Let the system bill the </a:t>
            </a:r>
            <a:r>
              <a:rPr lang="EN-US" dirty="0" err="1">
                <a:latin typeface="Century Gothic"/>
              </a:rPr>
              <a:t>PowerUser</a:t>
            </a:r>
            <a:r>
              <a:rPr lang="EN-US" dirty="0">
                <a:latin typeface="Century Gothic"/>
              </a:rPr>
              <a:t> for the total ride fare and issue a payment request for that amount at the end of the ride. </a:t>
            </a:r>
            <a:endParaRPr lang="en-US" dirty="0">
              <a:latin typeface="Century Gothic"/>
            </a:endParaRPr>
          </a:p>
          <a:p>
            <a:endParaRPr lang="EN-US">
              <a:latin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591471"/>
            <a:ext cx="9304182" cy="4656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Cars Unlocking [G8]</a:t>
            </a:r>
            <a:endParaRPr lang="en-US" sz="2800" dirty="0"/>
          </a:p>
          <a:p>
            <a:pPr lvl="1"/>
            <a:r>
              <a:rPr lang="EN-US" sz="2400" dirty="0"/>
              <a:t>Assumption: User already booked a car.</a:t>
            </a:r>
            <a:endParaRPr lang="en-US" sz="2400" dirty="0"/>
          </a:p>
          <a:p>
            <a:r>
              <a:rPr lang="EN-US" sz="2800" dirty="0"/>
              <a:t>Cars Locking [G15]</a:t>
            </a:r>
            <a:endParaRPr lang="en-US" sz="2800" dirty="0"/>
          </a:p>
          <a:p>
            <a:pPr lvl="1"/>
            <a:r>
              <a:rPr lang="EN-US" sz="2400" dirty="0"/>
              <a:t>Assumption: Car is not moving.</a:t>
            </a:r>
            <a:endParaRPr lang="en-US" sz="2400" dirty="0"/>
          </a:p>
          <a:p>
            <a:r>
              <a:rPr lang="EN-US" sz="2800" dirty="0"/>
              <a:t>Money Saving Options [G14]</a:t>
            </a:r>
            <a:endParaRPr lang="en-US" sz="2800" dirty="0"/>
          </a:p>
          <a:p>
            <a:pPr lvl="1"/>
            <a:r>
              <a:rPr lang="EN-US" sz="2400" dirty="0"/>
              <a:t>Assumption: The closest Special Parking Area </a:t>
            </a:r>
            <a:r>
              <a:rPr lang="EN-US" sz="2400"/>
              <a:t>is known.</a:t>
            </a:r>
            <a:r>
              <a:rPr lang="EN-US" sz="2800" dirty="0"/>
              <a:t>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4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745662" cy="924242"/>
          </a:xfrm>
        </p:spPr>
        <p:txBody>
          <a:bodyPr/>
          <a:lstStyle/>
          <a:p>
            <a:r>
              <a:rPr lang="EN-US" sz="2800" dirty="0">
                <a:solidFill>
                  <a:srgbClr val="EBEBEB"/>
                </a:solidFill>
                <a:latin typeface="Century Gothic"/>
              </a:rPr>
              <a:t>GOAL 8: 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 </a:t>
            </a:r>
            <a:r>
              <a:rPr lang="EN-US" sz="2800" b="1" dirty="0" err="1">
                <a:solidFill>
                  <a:schemeClr val="tx1"/>
                </a:solidFill>
                <a:latin typeface="Century Gothic"/>
              </a:rPr>
              <a:t>PowerUser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 to unlock and enter the Car when inside the specific range.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1639697"/>
            <a:ext cx="9386887" cy="460870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just"/>
            <a:r>
              <a:rPr lang="IT-IT" sz="3600" b="1" dirty="0" err="1">
                <a:latin typeface="Century Gothic"/>
              </a:rPr>
              <a:t>Requirements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r>
              <a:rPr lang="EN-US" sz="3600" dirty="0"/>
              <a:t> </a:t>
            </a:r>
            <a:endParaRPr lang="IT-IT" sz="3600" dirty="0">
              <a:latin typeface="SFRM1095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remotely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the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compute the </a:t>
            </a:r>
            <a:r>
              <a:rPr lang="IT-IT" sz="3600" dirty="0" err="1">
                <a:latin typeface="Century Gothic"/>
              </a:rPr>
              <a:t>distance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between</a:t>
            </a:r>
            <a:r>
              <a:rPr lang="IT-IT" sz="3600" dirty="0">
                <a:latin typeface="Century Gothic"/>
              </a:rPr>
              <a:t> the user location and </a:t>
            </a:r>
            <a:r>
              <a:rPr lang="IT-IT" sz="3600" dirty="0" err="1">
                <a:latin typeface="Century Gothic"/>
              </a:rPr>
              <a:t>his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reserved</a:t>
            </a:r>
            <a:r>
              <a:rPr lang="IT-IT" sz="3600" dirty="0">
                <a:latin typeface="Century Gothic"/>
              </a:rPr>
              <a:t>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must </a:t>
            </a:r>
            <a:r>
              <a:rPr lang="IT-IT" sz="3600" dirty="0" err="1">
                <a:latin typeface="Century Gothic"/>
              </a:rPr>
              <a:t>have</a:t>
            </a:r>
            <a:r>
              <a:rPr lang="IT-IT" sz="3600" dirty="0">
                <a:latin typeface="Century Gothic"/>
              </a:rPr>
              <a:t> an input </a:t>
            </a:r>
            <a:r>
              <a:rPr lang="IT-IT" sz="3600" dirty="0" err="1">
                <a:latin typeface="Century Gothic"/>
              </a:rPr>
              <a:t>allowing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him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send</a:t>
            </a:r>
            <a:r>
              <a:rPr lang="IT-IT" sz="3600" dirty="0">
                <a:latin typeface="Century Gothic"/>
              </a:rPr>
              <a:t> an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system must </a:t>
            </a:r>
            <a:r>
              <a:rPr lang="IT-IT" sz="3600" dirty="0" err="1">
                <a:latin typeface="Century Gothic"/>
              </a:rPr>
              <a:t>accept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issued</a:t>
            </a:r>
            <a:r>
              <a:rPr lang="IT-IT" sz="3600" dirty="0">
                <a:latin typeface="Century Gothic"/>
              </a:rPr>
              <a:t> by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and </a:t>
            </a:r>
            <a:r>
              <a:rPr lang="IT-IT" sz="3600" dirty="0" err="1">
                <a:latin typeface="Century Gothic"/>
              </a:rPr>
              <a:t>only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in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allowance</a:t>
            </a:r>
            <a:r>
              <a:rPr lang="IT-IT" sz="3600" dirty="0">
                <a:latin typeface="Century Gothic"/>
              </a:rPr>
              <a:t> area.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unlock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request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accepted</a:t>
            </a:r>
            <a:r>
              <a:rPr lang="IT-IT" sz="3600" dirty="0">
                <a:latin typeface="Century Gothic"/>
              </a:rPr>
              <a:t>, 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must be </a:t>
            </a:r>
            <a:r>
              <a:rPr lang="IT-IT" sz="3600" dirty="0" err="1">
                <a:latin typeface="Century Gothic"/>
              </a:rPr>
              <a:t>able</a:t>
            </a:r>
            <a:r>
              <a:rPr lang="IT-IT" sz="3600" dirty="0">
                <a:latin typeface="Century Gothic"/>
              </a:rPr>
              <a:t> to </a:t>
            </a:r>
            <a:r>
              <a:rPr lang="IT-IT" sz="3600" dirty="0" err="1">
                <a:latin typeface="Century Gothic"/>
              </a:rPr>
              <a:t>enter</a:t>
            </a:r>
            <a:r>
              <a:rPr lang="IT-IT" sz="3600" dirty="0">
                <a:latin typeface="Century Gothic"/>
              </a:rPr>
              <a:t> the Car.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algn="just"/>
            <a:r>
              <a:rPr lang="IT-IT" sz="3600" b="1" dirty="0">
                <a:latin typeface="Century Gothic"/>
              </a:rPr>
              <a:t>Domain </a:t>
            </a:r>
            <a:r>
              <a:rPr lang="IT-IT" sz="3600" b="1" dirty="0" err="1">
                <a:latin typeface="Century Gothic"/>
              </a:rPr>
              <a:t>properties</a:t>
            </a:r>
            <a:r>
              <a:rPr lang="IT-IT" sz="3600" b="1" dirty="0">
                <a:latin typeface="Century Gothic"/>
                <a:ea typeface="SFRM1095"/>
                <a:cs typeface="SFRM1095"/>
              </a:rPr>
              <a:t> </a:t>
            </a:r>
            <a:endParaRPr lang="IT-IT" sz="3600" b="1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position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always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same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as</a:t>
            </a:r>
            <a:r>
              <a:rPr lang="IT-IT" sz="3600" dirty="0">
                <a:latin typeface="Century Gothic"/>
              </a:rPr>
              <a:t> of </a:t>
            </a:r>
            <a:r>
              <a:rPr lang="IT-IT" sz="3600" dirty="0" err="1">
                <a:latin typeface="Century Gothic"/>
              </a:rPr>
              <a:t>its</a:t>
            </a:r>
            <a:r>
              <a:rPr lang="IT-IT" sz="3600" dirty="0">
                <a:latin typeface="Century Gothic"/>
              </a:rPr>
              <a:t> mobile device </a:t>
            </a:r>
            <a:r>
              <a:rPr lang="IT-IT" sz="3600" dirty="0" err="1">
                <a:latin typeface="Century Gothic"/>
              </a:rPr>
              <a:t>that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runs</a:t>
            </a:r>
            <a:r>
              <a:rPr lang="IT-IT" sz="3600" dirty="0">
                <a:latin typeface="Century Gothic"/>
              </a:rPr>
              <a:t> 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application</a:t>
            </a:r>
            <a:r>
              <a:rPr lang="IT-IT" sz="3600" dirty="0">
                <a:latin typeface="Century Gothic"/>
              </a:rPr>
              <a:t>.</a:t>
            </a:r>
            <a:r>
              <a:rPr lang="IT-IT" sz="3600" dirty="0">
                <a:latin typeface="Century Gothic"/>
                <a:ea typeface="SFRM1095"/>
                <a:cs typeface="SFRM1095"/>
              </a:rPr>
              <a:t> </a:t>
            </a:r>
            <a:endParaRPr lang="IT-IT" sz="3600" dirty="0">
              <a:latin typeface="Century Gothic"/>
            </a:endParaRPr>
          </a:p>
          <a:p>
            <a:pPr lvl="1" algn="just"/>
            <a:r>
              <a:rPr lang="IT-IT" sz="3600" dirty="0">
                <a:latin typeface="Century Gothic"/>
              </a:rPr>
              <a:t>The </a:t>
            </a:r>
            <a:r>
              <a:rPr lang="IT-IT" sz="3600" dirty="0" err="1">
                <a:latin typeface="Century Gothic"/>
              </a:rPr>
              <a:t>PowerUser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considered</a:t>
            </a:r>
            <a:r>
              <a:rPr lang="IT-IT" sz="3600" dirty="0">
                <a:latin typeface="Century Gothic"/>
              </a:rPr>
              <a:t> to be in the </a:t>
            </a:r>
            <a:r>
              <a:rPr lang="IT-IT" sz="3600" dirty="0" err="1">
                <a:latin typeface="Century Gothic"/>
              </a:rPr>
              <a:t>unlocking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allowance</a:t>
            </a:r>
            <a:r>
              <a:rPr lang="IT-IT" sz="3600" dirty="0">
                <a:latin typeface="Century Gothic"/>
              </a:rPr>
              <a:t> area </a:t>
            </a:r>
            <a:r>
              <a:rPr lang="IT-IT" sz="3600" dirty="0" err="1">
                <a:latin typeface="Century Gothic"/>
              </a:rPr>
              <a:t>if</a:t>
            </a:r>
            <a:r>
              <a:rPr lang="IT-IT" sz="3600" dirty="0">
                <a:latin typeface="Century Gothic"/>
              </a:rPr>
              <a:t> the </a:t>
            </a:r>
            <a:r>
              <a:rPr lang="IT-IT" sz="3600" dirty="0" err="1">
                <a:latin typeface="Century Gothic"/>
              </a:rPr>
              <a:t>distance</a:t>
            </a:r>
            <a:r>
              <a:rPr lang="IT-IT" sz="3600" dirty="0">
                <a:latin typeface="Century Gothic"/>
              </a:rPr>
              <a:t> to the Car </a:t>
            </a:r>
            <a:r>
              <a:rPr lang="IT-IT" sz="3600" dirty="0" err="1">
                <a:latin typeface="Century Gothic"/>
              </a:rPr>
              <a:t>is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at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most</a:t>
            </a:r>
            <a:r>
              <a:rPr lang="IT-IT" sz="3600" dirty="0">
                <a:latin typeface="Century Gothic"/>
              </a:rPr>
              <a:t> </a:t>
            </a:r>
            <a:r>
              <a:rPr lang="IT-IT" sz="3600" dirty="0" err="1">
                <a:latin typeface="Century Gothic"/>
              </a:rPr>
              <a:t>equal</a:t>
            </a:r>
            <a:r>
              <a:rPr lang="IT-IT" sz="3600" dirty="0">
                <a:latin typeface="Century Gothic"/>
              </a:rPr>
              <a:t> to 5 meters. </a:t>
            </a:r>
            <a:endParaRPr lang="IT-IT" sz="3600" dirty="0">
              <a:latin typeface="Century Gothic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/>
          </a:p>
          <a:p>
            <a:pPr marL="0" indent="0" algn="just">
              <a:buNone/>
            </a:pPr>
            <a:endParaRPr lang="it-IT"/>
          </a:p>
        </p:txBody>
      </p:sp>
      <p:pic>
        <p:nvPicPr>
          <p:cNvPr id="4" name="Immagine 3" descr="6CarNearb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987" y="1495425"/>
            <a:ext cx="2233486" cy="4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6059"/>
            <a:ext cx="9157487" cy="6782729"/>
          </a:xfrm>
        </p:spPr>
      </p:pic>
    </p:spTree>
    <p:extLst>
      <p:ext uri="{BB962C8B-B14F-4D97-AF65-F5344CB8AC3E}">
        <p14:creationId xmlns:p14="http://schemas.microsoft.com/office/powerpoint/2010/main" val="212502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14300"/>
            <a:ext cx="8520441" cy="1196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Century Gothic"/>
              </a:rPr>
              <a:t>GOAL 14: 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Allow </a:t>
            </a:r>
            <a:r>
              <a:rPr lang="EN-US" sz="2800" b="1" dirty="0" err="1">
                <a:solidFill>
                  <a:schemeClr val="tx1"/>
                </a:solidFill>
                <a:latin typeface="Century Gothic"/>
              </a:rPr>
              <a:t>PowerUser</a:t>
            </a: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 to get a</a:t>
            </a:r>
            <a:br>
              <a:rPr lang="en-US" sz="2800" b="1" dirty="0">
                <a:solidFill>
                  <a:schemeClr val="tx1"/>
                </a:solidFill>
                <a:latin typeface="Century Gothic"/>
              </a:rPr>
            </a:br>
            <a:r>
              <a:rPr lang="EN-US" sz="2800" b="1" dirty="0">
                <a:solidFill>
                  <a:schemeClr val="tx1"/>
                </a:solidFill>
                <a:latin typeface="Century Gothic"/>
              </a:rPr>
              <a:t>money saving alternative destination. </a:t>
            </a:r>
            <a:r>
              <a:rPr lang="EN-US" sz="2800" dirty="0">
                <a:solidFill>
                  <a:srgbClr val="000000"/>
                </a:solidFill>
                <a:latin typeface="Century Gothic"/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Immagine 4" descr="12cMoneySavingOp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13" y="259358"/>
            <a:ext cx="5048250" cy="3314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03" y="1831947"/>
            <a:ext cx="11606973" cy="50260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IT-IT" sz="1800" b="1" dirty="0" err="1">
                <a:latin typeface="Century Gothic"/>
              </a:rPr>
              <a:t>Requirements</a:t>
            </a:r>
            <a:r>
              <a:rPr lang="IT-IT" sz="1800" dirty="0">
                <a:latin typeface="Century Gothic"/>
                <a:ea typeface="SFRM1095"/>
                <a:cs typeface="SFRM1095"/>
              </a:rPr>
              <a:t> </a:t>
            </a:r>
            <a:r>
              <a:rPr lang="EN-US" sz="1800" dirty="0"/>
              <a:t> </a:t>
            </a:r>
            <a:endParaRPr lang="IT-IT" sz="1800" dirty="0">
              <a:latin typeface="+mn-lt"/>
            </a:endParaRPr>
          </a:p>
          <a:p>
            <a:pPr lvl="1"/>
            <a:r>
              <a:rPr lang="IT-IT" dirty="0">
                <a:latin typeface="Century Gothic"/>
              </a:rPr>
              <a:t>Show the PowerUser the option to </a:t>
            </a:r>
            <a:r>
              <a:rPr lang="IT-IT" dirty="0" err="1">
                <a:latin typeface="Century Gothic"/>
              </a:rPr>
              <a:t>get</a:t>
            </a:r>
            <a:r>
              <a:rPr lang="IT-IT" dirty="0">
                <a:latin typeface="Century Gothic"/>
              </a:rPr>
              <a:t> a money </a:t>
            </a:r>
            <a:r>
              <a:rPr lang="IT-IT" dirty="0" err="1">
                <a:latin typeface="Century Gothic"/>
              </a:rPr>
              <a:t>saving</a:t>
            </a:r>
            <a:r>
              <a:rPr lang="IT-IT" dirty="0">
                <a:latin typeface="Century Gothic"/>
              </a:rPr>
              <a:t> </a:t>
            </a:r>
            <a:br>
              <a:rPr lang="it-IT" dirty="0">
                <a:latin typeface="Century Gothic"/>
              </a:rPr>
            </a:b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alternative</a:t>
            </a:r>
            <a:r>
              <a:rPr lang="EN-US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after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entering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desired</a:t>
            </a:r>
            <a:r>
              <a:rPr lang="IT-IT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destinazione</a:t>
            </a:r>
            <a:br>
              <a:rPr lang="en-US" dirty="0">
                <a:latin typeface="Century Gothic"/>
              </a:rPr>
            </a:br>
            <a:r>
              <a:rPr lang="IT-IT" dirty="0" err="1">
                <a:latin typeface="Century Gothic"/>
              </a:rPr>
              <a:t>address</a:t>
            </a:r>
            <a:r>
              <a:rPr lang="IT-IT" dirty="0">
                <a:latin typeface="Century Gothic"/>
              </a:rPr>
              <a:t>.</a:t>
            </a:r>
            <a:endParaRPr lang="EN-US" dirty="0">
              <a:latin typeface="Century Gothic"/>
            </a:endParaRPr>
          </a:p>
          <a:p>
            <a:pPr lvl="1"/>
            <a:r>
              <a:rPr lang="IT-IT" dirty="0">
                <a:latin typeface="Century Gothic"/>
              </a:rPr>
              <a:t>Always show to PowerUser an input to </a:t>
            </a:r>
            <a:r>
              <a:rPr lang="IT-IT" dirty="0" err="1">
                <a:latin typeface="Century Gothic"/>
              </a:rPr>
              <a:t>get</a:t>
            </a:r>
            <a:r>
              <a:rPr lang="IT-IT" dirty="0">
                <a:latin typeface="Century Gothic"/>
              </a:rPr>
              <a:t> money </a:t>
            </a:r>
            <a:r>
              <a:rPr lang="IT-IT" dirty="0" err="1">
                <a:latin typeface="Century Gothic"/>
              </a:rPr>
              <a:t>saving</a:t>
            </a:r>
            <a:br>
              <a:rPr lang="it-IT" dirty="0">
                <a:latin typeface="Century Gothic"/>
              </a:rPr>
            </a:b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even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ifthere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already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exists</a:t>
            </a:r>
            <a:r>
              <a:rPr lang="IT-IT" dirty="0">
                <a:latin typeface="Century Gothic"/>
              </a:rPr>
              <a:t> a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.</a:t>
            </a:r>
            <a:endParaRPr lang="it-IT" dirty="0">
              <a:latin typeface="Century Gothic"/>
            </a:endParaRPr>
          </a:p>
          <a:p>
            <a:pPr lvl="1"/>
            <a:r>
              <a:rPr lang="IT-IT" dirty="0">
                <a:latin typeface="Century Gothic"/>
              </a:rPr>
              <a:t>The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 must </a:t>
            </a:r>
            <a:r>
              <a:rPr lang="IT-IT" dirty="0" err="1">
                <a:latin typeface="Century Gothic"/>
              </a:rPr>
              <a:t>correspond</a:t>
            </a:r>
            <a:r>
              <a:rPr lang="IT-IT" dirty="0">
                <a:latin typeface="Century Gothic"/>
              </a:rPr>
              <a:t> to the </a:t>
            </a:r>
            <a:r>
              <a:rPr lang="IT-IT" dirty="0" err="1">
                <a:latin typeface="Century Gothic"/>
              </a:rPr>
              <a:t>nearest</a:t>
            </a:r>
            <a:r>
              <a:rPr lang="IT-IT" dirty="0">
                <a:latin typeface="Century Gothic"/>
              </a:rPr>
              <a:t> (w.r.t. PowerUser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) Special Parking Area </a:t>
            </a:r>
            <a:r>
              <a:rPr lang="IT-IT" dirty="0" err="1">
                <a:latin typeface="Century Gothic"/>
              </a:rPr>
              <a:t>where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there</a:t>
            </a:r>
            <a:r>
              <a:rPr lang="IT-IT" dirty="0">
                <a:latin typeface="Century Gothic"/>
              </a:rPr>
              <a:t> are </a:t>
            </a:r>
            <a:r>
              <a:rPr lang="IT-IT" dirty="0" err="1">
                <a:latin typeface="Century Gothic"/>
              </a:rPr>
              <a:t>less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than</a:t>
            </a:r>
            <a:r>
              <a:rPr lang="IT-IT" dirty="0">
                <a:latin typeface="Century Gothic"/>
              </a:rPr>
              <a:t> N# </a:t>
            </a:r>
            <a:r>
              <a:rPr lang="IT-IT" dirty="0" err="1">
                <a:latin typeface="Century Gothic"/>
              </a:rPr>
              <a:t>Cars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attached</a:t>
            </a:r>
            <a:r>
              <a:rPr lang="IT-IT" dirty="0">
                <a:latin typeface="Century Gothic"/>
              </a:rPr>
              <a:t> to the power source.</a:t>
            </a:r>
            <a:endParaRPr lang="it-IT" dirty="0">
              <a:latin typeface="Century Gothic"/>
            </a:endParaRPr>
          </a:p>
          <a:p>
            <a:pPr lvl="1" algn="just"/>
            <a:r>
              <a:rPr lang="IT-IT" dirty="0" err="1">
                <a:latin typeface="Century Gothic"/>
              </a:rPr>
              <a:t>If</a:t>
            </a:r>
            <a:r>
              <a:rPr lang="IT-IT" dirty="0">
                <a:latin typeface="Century Gothic"/>
              </a:rPr>
              <a:t> the </a:t>
            </a:r>
            <a:r>
              <a:rPr lang="IT-IT" dirty="0" err="1">
                <a:latin typeface="Century Gothic"/>
              </a:rPr>
              <a:t>PowerUser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accepts</a:t>
            </a:r>
            <a:r>
              <a:rPr lang="IT-IT" dirty="0">
                <a:latin typeface="Century Gothic"/>
              </a:rPr>
              <a:t> the money </a:t>
            </a:r>
            <a:r>
              <a:rPr lang="IT-IT" dirty="0" err="1">
                <a:latin typeface="Century Gothic"/>
              </a:rPr>
              <a:t>saving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proposal</a:t>
            </a:r>
            <a:r>
              <a:rPr lang="IT-IT" dirty="0">
                <a:latin typeface="Century Gothic"/>
              </a:rPr>
              <a:t>, the </a:t>
            </a:r>
            <a:r>
              <a:rPr lang="IT-IT" dirty="0" err="1">
                <a:latin typeface="Century Gothic"/>
              </a:rPr>
              <a:t>current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selected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destination</a:t>
            </a:r>
            <a:r>
              <a:rPr lang="IT-IT" dirty="0">
                <a:latin typeface="Century Gothic"/>
              </a:rPr>
              <a:t> must be </a:t>
            </a:r>
            <a:r>
              <a:rPr lang="IT-IT" dirty="0" err="1">
                <a:latin typeface="Century Gothic"/>
              </a:rPr>
              <a:t>updated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accordingly</a:t>
            </a:r>
            <a:r>
              <a:rPr lang="IT-IT" dirty="0">
                <a:latin typeface="Century Gothic"/>
              </a:rPr>
              <a:t>.</a:t>
            </a:r>
          </a:p>
          <a:p>
            <a:pPr algn="just"/>
            <a:r>
              <a:rPr lang="IT-IT" sz="1800" b="1" dirty="0">
                <a:latin typeface="Century Gothic"/>
              </a:rPr>
              <a:t>Domain </a:t>
            </a:r>
            <a:r>
              <a:rPr lang="IT-IT" sz="1800" b="1" dirty="0" err="1">
                <a:latin typeface="Century Gothic"/>
              </a:rPr>
              <a:t>properties</a:t>
            </a:r>
            <a:r>
              <a:rPr lang="IT-IT" sz="1800" b="1" dirty="0">
                <a:latin typeface="Century Gothic"/>
                <a:ea typeface="SFRM1095"/>
                <a:cs typeface="SFRM1095"/>
              </a:rPr>
              <a:t> </a:t>
            </a:r>
            <a:endParaRPr lang="IT-IT" sz="1800" b="1" dirty="0">
              <a:latin typeface="Century Gothic"/>
            </a:endParaRPr>
          </a:p>
          <a:p>
            <a:pPr lvl="1" algn="just"/>
            <a:r>
              <a:rPr lang="IT-IT" dirty="0">
                <a:latin typeface="Century Gothic"/>
              </a:rPr>
              <a:t>N# </a:t>
            </a:r>
            <a:r>
              <a:rPr lang="IT-IT" dirty="0" err="1">
                <a:latin typeface="Century Gothic"/>
              </a:rPr>
              <a:t>is</a:t>
            </a:r>
            <a:r>
              <a:rPr lang="IT-IT" dirty="0">
                <a:latin typeface="Century Gothic"/>
              </a:rPr>
              <a:t> an </a:t>
            </a:r>
            <a:r>
              <a:rPr lang="IT-IT" dirty="0" err="1">
                <a:latin typeface="Century Gothic"/>
              </a:rPr>
              <a:t>integer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number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defined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during</a:t>
            </a:r>
            <a:r>
              <a:rPr lang="IT-IT" dirty="0">
                <a:latin typeface="Century Gothic"/>
              </a:rPr>
              <a:t> setup.</a:t>
            </a:r>
          </a:p>
          <a:p>
            <a:pPr lvl="1" algn="just"/>
            <a:r>
              <a:rPr lang="IT-IT" dirty="0">
                <a:latin typeface="Century Gothic"/>
              </a:rPr>
              <a:t>Special Parking </a:t>
            </a:r>
            <a:r>
              <a:rPr lang="IT-IT" dirty="0" err="1">
                <a:latin typeface="Century Gothic"/>
              </a:rPr>
              <a:t>Areas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provide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at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least</a:t>
            </a:r>
            <a:r>
              <a:rPr lang="IT-IT" dirty="0">
                <a:latin typeface="Century Gothic"/>
              </a:rPr>
              <a:t> N# power </a:t>
            </a:r>
            <a:r>
              <a:rPr lang="IT-IT" dirty="0" err="1">
                <a:latin typeface="Century Gothic"/>
              </a:rPr>
              <a:t>sockets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as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exclusively</a:t>
            </a:r>
            <a:r>
              <a:rPr lang="IT-IT" dirty="0">
                <a:latin typeface="Century Gothic"/>
              </a:rPr>
              <a:t> available to </a:t>
            </a:r>
            <a:r>
              <a:rPr lang="IT-IT" dirty="0" err="1">
                <a:latin typeface="Century Gothic"/>
              </a:rPr>
              <a:t>available</a:t>
            </a:r>
            <a:r>
              <a:rPr lang="IT-IT" dirty="0">
                <a:latin typeface="Century Gothic"/>
              </a:rPr>
              <a:t> to </a:t>
            </a:r>
            <a:r>
              <a:rPr lang="IT-IT" dirty="0" err="1">
                <a:latin typeface="Century Gothic"/>
              </a:rPr>
              <a:t>available</a:t>
            </a:r>
            <a:r>
              <a:rPr lang="IT-IT" dirty="0">
                <a:latin typeface="Century Gothic"/>
              </a:rPr>
              <a:t> to </a:t>
            </a:r>
            <a:r>
              <a:rPr lang="IT-IT" dirty="0" err="1">
                <a:latin typeface="Century Gothic"/>
              </a:rPr>
              <a:t>PowerEnJoy</a:t>
            </a:r>
            <a:r>
              <a:rPr lang="IT-IT" dirty="0">
                <a:latin typeface="Century Gothic"/>
              </a:rPr>
              <a:t> </a:t>
            </a:r>
            <a:r>
              <a:rPr lang="IT-IT" dirty="0" err="1">
                <a:latin typeface="Century Gothic"/>
              </a:rPr>
              <a:t>customers</a:t>
            </a:r>
            <a:r>
              <a:rPr lang="IT-IT" dirty="0">
                <a:latin typeface="Century Gothic"/>
              </a:rPr>
              <a:t>.</a:t>
            </a:r>
          </a:p>
          <a:p>
            <a:pPr lvl="1" algn="just"/>
            <a:endParaRPr lang="IT-IT" dirty="0">
              <a:latin typeface="+mn-lt"/>
              <a:ea typeface="SFRM1095"/>
              <a:cs typeface="SFRM1095"/>
            </a:endParaRPr>
          </a:p>
          <a:p>
            <a:pPr marL="0" indent="0" algn="just">
              <a:buNone/>
            </a:pPr>
            <a:endParaRPr lang="it-IT" sz="1800" dirty="0">
              <a:latin typeface="+mn-lt"/>
            </a:endParaRPr>
          </a:p>
          <a:p>
            <a:pPr marL="0" indent="0" algn="just">
              <a:buNone/>
            </a:pPr>
            <a:endParaRPr lang="it-IT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40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msaving_worl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66" y="600075"/>
            <a:ext cx="12006174" cy="5539773"/>
          </a:xfrm>
        </p:spPr>
      </p:pic>
    </p:spTree>
    <p:extLst>
      <p:ext uri="{BB962C8B-B14F-4D97-AF65-F5344CB8AC3E}">
        <p14:creationId xmlns:p14="http://schemas.microsoft.com/office/powerpoint/2010/main" val="397009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132</Words>
  <Application>Microsoft Office PowerPoint</Application>
  <PresentationFormat>Widescreen</PresentationFormat>
  <Paragraphs>89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sans-serif</vt:lpstr>
      <vt:lpstr>SFRM1095</vt:lpstr>
      <vt:lpstr>Wingdings 3</vt:lpstr>
      <vt:lpstr>Ion</vt:lpstr>
      <vt:lpstr>Requirements Analysis and Specification Document</vt:lpstr>
      <vt:lpstr>WORLD ASSUMPTIONS</vt:lpstr>
      <vt:lpstr>GOALS</vt:lpstr>
      <vt:lpstr>Presentazione standard di PowerPoint</vt:lpstr>
      <vt:lpstr>ALLOY</vt:lpstr>
      <vt:lpstr>GOAL 8: Allow PowerUser to unlock and enter the Car when inside the specific range.  </vt:lpstr>
      <vt:lpstr>Presentazione standard di PowerPoint</vt:lpstr>
      <vt:lpstr>GOAL 14: Allow PowerUser to get a money saving alternative destination.  </vt:lpstr>
      <vt:lpstr>Presentazione standard di PowerPoint</vt:lpstr>
      <vt:lpstr>GOAL 15: Allow the system to lock the Car in a Safe Parking Area at the end of the ride.  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Luca Piccirillo</cp:lastModifiedBy>
  <cp:revision>8</cp:revision>
  <dcterms:created xsi:type="dcterms:W3CDTF">2013-08-01T12:31:15Z</dcterms:created>
  <dcterms:modified xsi:type="dcterms:W3CDTF">2016-11-15T17:45:56Z</dcterms:modified>
  <cp:contentStatus/>
</cp:coreProperties>
</file>