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8" r:id="rId3"/>
    <p:sldId id="264" r:id="rId4"/>
    <p:sldId id="275" r:id="rId5"/>
    <p:sldId id="262" r:id="rId6"/>
    <p:sldId id="277" r:id="rId7"/>
    <p:sldId id="276" r:id="rId8"/>
    <p:sldId id="265" r:id="rId9"/>
    <p:sldId id="263" r:id="rId10"/>
    <p:sldId id="259" r:id="rId11"/>
    <p:sldId id="278"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0D909C-314B-41A5-B1EB-A743A973ACF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5AB7F-6AF3-4DEE-BA13-872DAD2C9D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D909C-314B-41A5-B1EB-A743A973ACF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5AB7F-6AF3-4DEE-BA13-872DAD2C9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jpeg"/><Relationship Id="rId3" Type="http://schemas.openxmlformats.org/officeDocument/2006/relationships/image" Target="../media/image10.png"/><Relationship Id="rId2" Type="http://schemas.openxmlformats.org/officeDocument/2006/relationships/tags" Target="../tags/tag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231140" y="285750"/>
            <a:ext cx="11670665" cy="1477010"/>
          </a:xfrm>
          <a:prstGeom prst="rect">
            <a:avLst/>
          </a:prstGeom>
          <a:noFill/>
        </p:spPr>
        <p:txBody>
          <a:bodyPr vert="horz" wrap="square" lIns="0" tIns="0" rIns="0" bIns="0" rtlCol="0">
            <a:spAutoFit/>
          </a:bodyPr>
          <a:lstStyle/>
          <a:p>
            <a:pPr algn="just"/>
            <a:r>
              <a:rPr lang="fr-FR" altLang="en-US" sz="4000" b="1" u="sng" dirty="0">
                <a:solidFill>
                  <a:schemeClr val="bg1"/>
                </a:solidFill>
                <a:latin typeface="Times New Roman" panose="02020603050405020304" charset="0"/>
                <a:ea typeface="Calibri" panose="020F0502020204030204" pitchFamily="34" charset="0"/>
                <a:cs typeface="Times New Roman" panose="02020603050405020304" charset="0"/>
              </a:rPr>
              <a:t>Projet 4 :</a:t>
            </a:r>
            <a:r>
              <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a:solidFill>
                  <a:schemeClr val="bg1"/>
                </a:solidFill>
                <a:latin typeface="Times New Roman" panose="02020603050405020304" charset="0"/>
                <a:ea typeface="Calibri" panose="020F0502020204030204" pitchFamily="34" charset="0"/>
                <a:cs typeface="Times New Roman" panose="02020603050405020304" charset="0"/>
              </a:rPr>
              <a:t>Analyse multicritère pour la gestion des inondations au Sénégal cas de la Commune de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Diamaguene</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Sicap</a:t>
            </a:r>
            <a:r>
              <a:rPr lang="fr-FR" altLang="en-US" sz="32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en-US" sz="3200" b="1" dirty="0" err="1" smtClean="0">
                <a:solidFill>
                  <a:schemeClr val="bg1"/>
                </a:solidFill>
                <a:latin typeface="Times New Roman" panose="02020603050405020304" charset="0"/>
                <a:ea typeface="Calibri" panose="020F0502020204030204" pitchFamily="34" charset="0"/>
                <a:cs typeface="Times New Roman" panose="02020603050405020304" charset="0"/>
              </a:rPr>
              <a:t>Mbao</a:t>
            </a:r>
            <a:r>
              <a:rPr lang="fr-FR" altLang="en-US" sz="4800" b="1" dirty="0" smtClean="0">
                <a:solidFill>
                  <a:schemeClr val="bg1"/>
                </a:solidFill>
                <a:latin typeface="Times New Roman" panose="02020603050405020304" charset="0"/>
                <a:ea typeface="Calibri" panose="020F0502020204030204" pitchFamily="34" charset="0"/>
                <a:cs typeface="Times New Roman" panose="02020603050405020304" charset="0"/>
              </a:rPr>
              <a:t> </a:t>
            </a:r>
            <a:endParaRPr lang="fr-FR" altLang="en-US" sz="48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4" name="文本占位符 13"/>
          <p:cNvSpPr txBox="1"/>
          <p:nvPr/>
        </p:nvSpPr>
        <p:spPr>
          <a:xfrm>
            <a:off x="98425" y="3502856"/>
            <a:ext cx="6086475" cy="3084000"/>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5" name="文本框 4"/>
          <p:cNvSpPr txBox="1"/>
          <p:nvPr/>
        </p:nvSpPr>
        <p:spPr>
          <a:xfrm>
            <a:off x="347979" y="4370864"/>
            <a:ext cx="5587365" cy="2215991"/>
          </a:xfrm>
          <a:prstGeom prst="rect">
            <a:avLst/>
          </a:prstGeom>
          <a:noFill/>
        </p:spPr>
        <p:txBody>
          <a:bodyPr vert="horz" wrap="square" lIns="0" tIns="0" rIns="0" bIns="0" rtlCol="0">
            <a:spAutoFit/>
          </a:bodyPr>
          <a:lstStyle/>
          <a:p>
            <a:pPr algn="l"/>
            <a:r>
              <a:rPr lang="fr-FR" altLang="zh-CN" b="1" dirty="0" smtClean="0">
                <a:latin typeface="Times New Roman" panose="02020603050405020304" charset="0"/>
                <a:ea typeface="Calibri" panose="020F0502020204030204" pitchFamily="34" charset="0"/>
                <a:cs typeface="Times New Roman" panose="02020603050405020304" charset="0"/>
              </a:rPr>
              <a:t>Sciences des données au Féminin en Afrique : Cohorte 2</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l"/>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u="sng" dirty="0" smtClean="0">
                <a:latin typeface="Times New Roman" panose="02020603050405020304" charset="0"/>
                <a:ea typeface="Calibri" panose="020F0502020204030204" pitchFamily="34" charset="0"/>
                <a:cs typeface="Times New Roman" panose="02020603050405020304" charset="0"/>
              </a:rPr>
              <a:t>Projet présenté par</a:t>
            </a:r>
            <a:r>
              <a:rPr lang="fr-FR" altLang="zh-CN" b="1" dirty="0" smtClean="0">
                <a:latin typeface="Times New Roman" panose="02020603050405020304" charset="0"/>
                <a:ea typeface="Calibri" panose="020F0502020204030204" pitchFamily="34" charset="0"/>
                <a:cs typeface="Times New Roman" panose="02020603050405020304" charset="0"/>
              </a:rPr>
              <a:t> : Khady Mame Diarra </a:t>
            </a:r>
            <a:r>
              <a:rPr lang="fr-FR" altLang="zh-CN" b="1" dirty="0" smtClean="0">
                <a:latin typeface="Times New Roman" panose="02020603050405020304" charset="0"/>
                <a:ea typeface="Calibri" panose="020F0502020204030204" pitchFamily="34" charset="0"/>
                <a:cs typeface="Times New Roman" panose="02020603050405020304" charset="0"/>
              </a:rPr>
              <a:t>SENE</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Ndeye</a:t>
            </a:r>
            <a:r>
              <a:rPr lang="fr-FR" altLang="zh-CN" b="1" dirty="0" smtClean="0">
                <a:latin typeface="Times New Roman" panose="02020603050405020304" charset="0"/>
                <a:ea typeface="Calibri" panose="020F0502020204030204" pitchFamily="34" charset="0"/>
                <a:cs typeface="Times New Roman" panose="02020603050405020304" charset="0"/>
              </a:rPr>
              <a:t> </a:t>
            </a:r>
            <a:r>
              <a:rPr lang="fr-FR" altLang="zh-CN" b="1" dirty="0" err="1" smtClean="0">
                <a:latin typeface="Times New Roman" panose="02020603050405020304" charset="0"/>
                <a:ea typeface="Calibri" panose="020F0502020204030204" pitchFamily="34" charset="0"/>
                <a:cs typeface="Times New Roman" panose="02020603050405020304" charset="0"/>
              </a:rPr>
              <a:t>Diobé</a:t>
            </a:r>
            <a:r>
              <a:rPr lang="fr-FR" altLang="zh-CN" b="1" dirty="0" smtClean="0">
                <a:latin typeface="Times New Roman" panose="02020603050405020304" charset="0"/>
                <a:ea typeface="Calibri" panose="020F0502020204030204" pitchFamily="34" charset="0"/>
                <a:cs typeface="Times New Roman" panose="02020603050405020304" charset="0"/>
              </a:rPr>
              <a:t> DIENG</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Hermione DENAKPO</a:t>
            </a:r>
            <a:endParaRPr lang="fr-FR" altLang="zh-CN"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zh-CN" b="1" dirty="0">
                <a:latin typeface="Times New Roman" panose="02020603050405020304" charset="0"/>
                <a:ea typeface="Calibri" panose="020F0502020204030204" pitchFamily="34" charset="0"/>
                <a:cs typeface="Times New Roman" panose="02020603050405020304" charset="0"/>
              </a:rPr>
              <a:t>	</a:t>
            </a:r>
            <a:r>
              <a:rPr lang="fr-FR" altLang="zh-CN" b="1" dirty="0" smtClean="0">
                <a:latin typeface="Times New Roman" panose="02020603050405020304" charset="0"/>
                <a:ea typeface="Calibri" panose="020F0502020204030204" pitchFamily="34" charset="0"/>
                <a:cs typeface="Times New Roman" panose="02020603050405020304" charset="0"/>
              </a:rPr>
              <a:t>	     Maryse GAHOU</a:t>
            </a:r>
            <a:endParaRPr lang="fr-FR" altLang="zh-CN" b="1" dirty="0" smtClean="0">
              <a:latin typeface="Times New Roman" panose="02020603050405020304" charset="0"/>
              <a:ea typeface="Calibri" panose="020F0502020204030204" pitchFamily="34" charset="0"/>
              <a:cs typeface="Times New Roman" panose="02020603050405020304" charset="0"/>
            </a:endParaRPr>
          </a:p>
        </p:txBody>
      </p:sp>
      <p:pic>
        <p:nvPicPr>
          <p:cNvPr id="6" name="Image 5" descr="R"/>
          <p:cNvPicPr>
            <a:picLocks noChangeAspect="1"/>
          </p:cNvPicPr>
          <p:nvPr/>
        </p:nvPicPr>
        <p:blipFill>
          <a:blip r:embed="rId2"/>
          <a:stretch>
            <a:fillRect/>
          </a:stretch>
        </p:blipFill>
        <p:spPr>
          <a:xfrm>
            <a:off x="6796357" y="2495599"/>
            <a:ext cx="2080358" cy="1538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4"/>
          <p:cNvSpPr txBox="1"/>
          <p:nvPr/>
        </p:nvSpPr>
        <p:spPr>
          <a:xfrm>
            <a:off x="0" y="0"/>
            <a:ext cx="7722870" cy="829945"/>
          </a:xfrm>
          <a:prstGeom prst="rect">
            <a:avLst/>
          </a:prstGeom>
          <a:noFill/>
          <a:ln>
            <a:noFill/>
          </a:ln>
        </p:spPr>
        <p:txBody>
          <a:bodyPr wrap="square" rtlCol="0">
            <a:spAutoFit/>
          </a:bodyPr>
          <a:lstStyle/>
          <a:p>
            <a:pPr algn="l"/>
            <a:r>
              <a:rPr lang="fr-FR" altLang="zh-CN" sz="4800" b="1" dirty="0" smtClean="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Déroulement du projet</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18960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Collecte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180973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Phase de traitement des données</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pic>
        <p:nvPicPr>
          <p:cNvPr id="19" name="Image 18" descr="R"/>
          <p:cNvPicPr>
            <a:picLocks noChangeAspect="1"/>
          </p:cNvPicPr>
          <p:nvPr/>
        </p:nvPicPr>
        <p:blipFill>
          <a:blip r:embed="rId1"/>
          <a:stretch>
            <a:fillRect/>
          </a:stretch>
        </p:blipFill>
        <p:spPr>
          <a:xfrm>
            <a:off x="11281410" y="29210"/>
            <a:ext cx="910590" cy="673735"/>
          </a:xfrm>
          <a:prstGeom prst="rect">
            <a:avLst/>
          </a:prstGeom>
        </p:spPr>
      </p:pic>
      <p:sp>
        <p:nvSpPr>
          <p:cNvPr id="21" name="Organigramme : Procédé prédéfini 20"/>
          <p:cNvSpPr/>
          <p:nvPr/>
        </p:nvSpPr>
        <p:spPr>
          <a:xfrm>
            <a:off x="0" y="407543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Mise en place du tableau de bord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Rédaction du rapport technique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 name="Rectangle 1"/>
          <p:cNvSpPr/>
          <p:nvPr/>
        </p:nvSpPr>
        <p:spPr>
          <a:xfrm>
            <a:off x="211015" y="1126489"/>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1</a:t>
            </a:r>
            <a:endParaRPr lang="fr-FR" sz="4000" b="1" dirty="0">
              <a:latin typeface="Georgia" panose="02040502050405020303" pitchFamily="18" charset="0"/>
            </a:endParaRPr>
          </a:p>
        </p:txBody>
      </p:sp>
      <p:sp>
        <p:nvSpPr>
          <p:cNvPr id="10" name="Rectangle 9"/>
          <p:cNvSpPr/>
          <p:nvPr/>
        </p:nvSpPr>
        <p:spPr>
          <a:xfrm>
            <a:off x="60960" y="571033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4</a:t>
            </a:r>
            <a:endParaRPr lang="fr-FR" sz="4000" b="1" dirty="0">
              <a:latin typeface="Georgia" panose="02040502050405020303" pitchFamily="18" charset="0"/>
            </a:endParaRPr>
          </a:p>
        </p:txBody>
      </p:sp>
      <p:sp>
        <p:nvSpPr>
          <p:cNvPr id="11" name="Rectangle 10"/>
          <p:cNvSpPr/>
          <p:nvPr/>
        </p:nvSpPr>
        <p:spPr>
          <a:xfrm>
            <a:off x="60960" y="423586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a:latin typeface="Georgia" panose="02040502050405020303" pitchFamily="18" charset="0"/>
              </a:rPr>
              <a:t>3</a:t>
            </a:r>
            <a:endParaRPr lang="fr-FR" sz="4000" b="1" dirty="0">
              <a:latin typeface="Georgia" panose="02040502050405020303" pitchFamily="18" charset="0"/>
            </a:endParaRPr>
          </a:p>
        </p:txBody>
      </p:sp>
      <p:sp>
        <p:nvSpPr>
          <p:cNvPr id="12" name="Rectangle 11"/>
          <p:cNvSpPr/>
          <p:nvPr/>
        </p:nvSpPr>
        <p:spPr>
          <a:xfrm>
            <a:off x="211015" y="2761394"/>
            <a:ext cx="1209822" cy="8570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latin typeface="Georgia" panose="02040502050405020303" pitchFamily="18" charset="0"/>
              </a:rPr>
              <a:t>2</a:t>
            </a:r>
            <a:endParaRPr lang="fr-FR" sz="4000" b="1" dirty="0">
              <a:latin typeface="Georgia" panose="02040502050405020303" pitchFamily="18"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643255" y="1790700"/>
            <a:ext cx="7969250" cy="1477010"/>
          </a:xfrm>
          <a:prstGeom prst="rect">
            <a:avLst/>
          </a:prstGeom>
          <a:noFill/>
        </p:spPr>
        <p:txBody>
          <a:bodyPr vert="horz" wrap="square" lIns="0" tIns="0" rIns="0" bIns="0" rtlCol="0">
            <a:spAutoFit/>
          </a:bodyPr>
          <a:lstStyle/>
          <a:p>
            <a:pPr algn="dist"/>
            <a:r>
              <a:rPr lang="en-US" sz="9600" b="1" dirty="0">
                <a:solidFill>
                  <a:schemeClr val="bg1"/>
                </a:solidFill>
                <a:latin typeface="Times New Roman" panose="02020603050405020304" charset="0"/>
                <a:ea typeface="Calibri" panose="020F0502020204030204" pitchFamily="34" charset="0"/>
                <a:cs typeface="Times New Roman" panose="02020603050405020304" charset="0"/>
              </a:rPr>
              <a:t>THANK YOU</a:t>
            </a:r>
            <a:endParaRPr lang="en-US" sz="96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4" name="文本占位符 13"/>
          <p:cNvSpPr txBox="1"/>
          <p:nvPr/>
        </p:nvSpPr>
        <p:spPr>
          <a:xfrm>
            <a:off x="2702511" y="4146501"/>
            <a:ext cx="5483225" cy="436245"/>
          </a:xfrm>
          <a:prstGeom prst="roundRect">
            <a:avLst>
              <a:gd name="adj" fmla="val 50000"/>
            </a:avLst>
          </a:prstGeom>
          <a:solidFill>
            <a:schemeClr val="bg1"/>
          </a:solidFill>
        </p:spPr>
        <p:txBody>
          <a:bodyPr vert="horz" anchor="ctr">
            <a:noAutofit/>
          </a:bodyPr>
          <a:lstStyle>
            <a:lvl1pPr marL="0" indent="0" algn="l" defTabSz="914400"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en-US" sz="1800" b="1" dirty="0">
                <a:latin typeface="Times New Roman" panose="02020603050405020304" charset="0"/>
                <a:cs typeface="Times New Roman" panose="02020603050405020304" charset="0"/>
              </a:rPr>
              <a:t>Sciences des données au Féminin  en Afrique</a:t>
            </a:r>
            <a:endParaRPr lang="fr-FR" altLang="en-US" sz="1800" b="1"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La question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inondations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est une véritable problématique qui touche la plupart de nos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pays africains</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surtout dans les zones de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banlieue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où l’installation de la population n’est pas souvent bien encadré</a:t>
            </a:r>
            <a:r>
              <a:rPr lang="zh-CN" altLang="en-US" sz="3100" b="1" dirty="0" smtClean="0">
                <a:solidFill>
                  <a:schemeClr val="bg1"/>
                </a:solidFill>
                <a:latin typeface="Times New Roman" panose="02020603050405020304" charset="0"/>
                <a:ea typeface="Calibri" panose="020F0502020204030204" pitchFamily="34" charset="0"/>
                <a:cs typeface="Times New Roman" panose="02020603050405020304" charset="0"/>
              </a:rPr>
              <a:t>e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n’est pas précédée d’un aménagement avec l’absence notoire de canaux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d’évacuation des eaux pluviales</a:t>
            </a:r>
            <a:r>
              <a:rPr lang="zh-CN" altLang="en-US" sz="3100" b="1" dirty="0" smtClean="0">
                <a:solidFill>
                  <a:schemeClr val="bg1"/>
                </a:solidFill>
                <a:latin typeface="Times New Roman" panose="02020603050405020304" charset="0"/>
                <a:ea typeface="Calibri" panose="020F0502020204030204" pitchFamily="34" charset="0"/>
                <a:cs typeface="Times New Roman" panose="02020603050405020304" charset="0"/>
              </a:rPr>
              <a:t>.</a:t>
            </a:r>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dist"/>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a:p>
            <a:pPr algn="just" fontAlgn="ctr">
              <a:lnSpc>
                <a:spcPct val="90000"/>
              </a:lnSpc>
            </a:pP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Soucieux de cette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problématique</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 et des </a:t>
            </a:r>
            <a:r>
              <a:rPr lang="zh-CN" altLang="en-US" sz="3100" b="1" dirty="0">
                <a:solidFill>
                  <a:srgbClr val="FF0000"/>
                </a:solidFill>
                <a:latin typeface="Times New Roman" panose="02020603050405020304" charset="0"/>
                <a:ea typeface="Calibri" panose="020F0502020204030204" pitchFamily="34" charset="0"/>
                <a:cs typeface="Times New Roman" panose="02020603050405020304" charset="0"/>
              </a:rPr>
              <a:t>problèmes rencontrés </a:t>
            </a:r>
            <a:r>
              <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rPr>
              <a:t>par les populations, l’objectif de cette étude est de mettre en confluence plusieurs paramètres afin de déterminer les facteurs physiques ou humains ayant une influence directe ou indirecte sur l’augmentation des inondations.</a:t>
            </a:r>
            <a:endParaRPr lang="zh-CN" altLang="en-US" sz="31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45745" y="255905"/>
            <a:ext cx="11700510"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solidFill>
                  <a:schemeClr val="tx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projet</a:t>
            </a:r>
            <a:endParaRPr lang="fr-FR" altLang="zh-CN" sz="4800" b="1" dirty="0">
              <a:ln w="12700" cmpd="sng">
                <a:noFill/>
                <a:prstDash val="solid"/>
              </a:ln>
              <a:solidFill>
                <a:schemeClr val="tx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128053"/>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Le choix de la zone se justifie par plusieurs raison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Situation géographique de la zone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Précarité de la zone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Problématique liées aux inondations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lnSpc>
                <a:spcPct val="150000"/>
              </a:lnSpc>
              <a:buFont typeface="Wingdings" panose="05000000000000000000" pitchFamily="2" charset="2"/>
              <a:buChar char="Ø"/>
            </a:pP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Manque d’assainissement notoire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lnSpc>
                <a:spcPct val="150000"/>
              </a:lnSpc>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015" cy="829945"/>
          </a:xfrm>
          <a:prstGeom prst="rect">
            <a:avLst/>
          </a:prstGeom>
          <a:solidFill>
            <a:schemeClr val="accent5">
              <a:lumMod val="75000"/>
            </a:schemeClr>
          </a:solidFill>
          <a:ln>
            <a:noFill/>
          </a:ln>
        </p:spPr>
        <p:txBody>
          <a:bodyPr wrap="square" rtlCol="0">
            <a:sp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projet  : </a:t>
            </a:r>
            <a:r>
              <a:rPr lang="fr-FR" altLang="zh-CN" sz="36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A. Pourquoi </a:t>
            </a:r>
            <a:r>
              <a:rPr lang="fr-FR" altLang="zh-CN" sz="44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cette zone</a:t>
            </a:r>
            <a:endParaRPr lang="fr-FR" altLang="zh-CN" sz="44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6965950" y="0"/>
            <a:ext cx="5226685" cy="724535"/>
          </a:xfrm>
          <a:prstGeom prst="rect">
            <a:avLst/>
          </a:prstGeom>
          <a:solidFill>
            <a:schemeClr val="accent1">
              <a:lumMod val="75000"/>
            </a:schemeClr>
          </a:solidFill>
        </p:spPr>
        <p:txBody>
          <a:bodyPr wrap="square" lIns="0" tIns="0" rIns="0" bIns="0" rtlCol="0">
            <a:noAutofit/>
          </a:bodyPr>
          <a:lstStyle/>
          <a:p>
            <a:r>
              <a:rPr lang="fr-FR" altLang="zh-CN" sz="32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A. Pourquoi </a:t>
            </a:r>
            <a:r>
              <a:rPr lang="fr-FR" altLang="zh-CN" sz="40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cette zone</a:t>
            </a:r>
            <a:endParaRPr lang="fr-FR" altLang="zh-CN" sz="32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0" y="0"/>
            <a:ext cx="6966585" cy="846455"/>
          </a:xfrm>
          <a:prstGeom prst="rect">
            <a:avLst/>
          </a:prstGeom>
          <a:solidFill>
            <a:schemeClr val="accent1">
              <a:lumMod val="75000"/>
            </a:schemeClr>
          </a:solidFill>
          <a:ln>
            <a:noFill/>
          </a:ln>
        </p:spPr>
        <p:txBody>
          <a:bodyPr wrap="square" rtlCol="0" anchor="ctr">
            <a:no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projet</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pic>
        <p:nvPicPr>
          <p:cNvPr id="5" name="Image 4" descr="1"/>
          <p:cNvPicPr>
            <a:picLocks noChangeAspect="1"/>
          </p:cNvPicPr>
          <p:nvPr/>
        </p:nvPicPr>
        <p:blipFill>
          <a:blip r:embed="rId2"/>
          <a:stretch>
            <a:fillRect/>
          </a:stretch>
        </p:blipFill>
        <p:spPr>
          <a:xfrm>
            <a:off x="379095" y="1003300"/>
            <a:ext cx="10003155" cy="5630545"/>
          </a:xfrm>
          <a:prstGeom prst="rect">
            <a:avLst/>
          </a:prstGeom>
        </p:spPr>
      </p:pic>
      <p:pic>
        <p:nvPicPr>
          <p:cNvPr id="7" name="Image 6" descr="2"/>
          <p:cNvPicPr>
            <a:picLocks noChangeAspect="1"/>
          </p:cNvPicPr>
          <p:nvPr/>
        </p:nvPicPr>
        <p:blipFill>
          <a:blip r:embed="rId3"/>
          <a:stretch>
            <a:fillRect/>
          </a:stretch>
        </p:blipFill>
        <p:spPr>
          <a:xfrm>
            <a:off x="10477500" y="1003300"/>
            <a:ext cx="1567180" cy="2667000"/>
          </a:xfrm>
          <a:prstGeom prst="rect">
            <a:avLst/>
          </a:prstGeom>
        </p:spPr>
      </p:pic>
      <p:pic>
        <p:nvPicPr>
          <p:cNvPr id="8" name="Image 7" descr="2"/>
          <p:cNvPicPr>
            <a:picLocks noChangeAspect="1"/>
          </p:cNvPicPr>
          <p:nvPr/>
        </p:nvPicPr>
        <p:blipFill>
          <a:blip r:embed="rId3"/>
          <a:stretch>
            <a:fillRect/>
          </a:stretch>
        </p:blipFill>
        <p:spPr>
          <a:xfrm>
            <a:off x="10477500" y="3843655"/>
            <a:ext cx="1567180" cy="2667000"/>
          </a:xfrm>
          <a:prstGeom prst="rect">
            <a:avLst/>
          </a:prstGeom>
        </p:spPr>
      </p:pic>
      <p:pic>
        <p:nvPicPr>
          <p:cNvPr id="9" name="Image 8" descr="3"/>
          <p:cNvPicPr>
            <a:picLocks noChangeAspect="1"/>
          </p:cNvPicPr>
          <p:nvPr/>
        </p:nvPicPr>
        <p:blipFill>
          <a:blip r:embed="rId4"/>
          <a:stretch>
            <a:fillRect/>
          </a:stretch>
        </p:blipFill>
        <p:spPr>
          <a:xfrm>
            <a:off x="8171180" y="1003300"/>
            <a:ext cx="2211070" cy="1842135"/>
          </a:xfrm>
          <a:prstGeom prst="rect">
            <a:avLst/>
          </a:prstGeom>
        </p:spPr>
      </p:pic>
      <p:pic>
        <p:nvPicPr>
          <p:cNvPr id="10" name="Image 9" descr="4"/>
          <p:cNvPicPr>
            <a:picLocks noChangeAspect="1"/>
          </p:cNvPicPr>
          <p:nvPr/>
        </p:nvPicPr>
        <p:blipFill>
          <a:blip r:embed="rId5"/>
          <a:stretch>
            <a:fillRect/>
          </a:stretch>
        </p:blipFill>
        <p:spPr>
          <a:xfrm>
            <a:off x="1101725" y="1003300"/>
            <a:ext cx="9280525" cy="5630545"/>
          </a:xfrm>
          <a:prstGeom prst="rect">
            <a:avLst/>
          </a:prstGeom>
        </p:spPr>
      </p:pic>
      <p:pic>
        <p:nvPicPr>
          <p:cNvPr id="3" name="Image 2" descr="Presentation de la zone d'etude"/>
          <p:cNvPicPr>
            <a:picLocks noChangeAspect="1"/>
          </p:cNvPicPr>
          <p:nvPr/>
        </p:nvPicPr>
        <p:blipFill>
          <a:blip r:embed="rId6"/>
          <a:stretch>
            <a:fillRect/>
          </a:stretch>
        </p:blipFill>
        <p:spPr>
          <a:xfrm>
            <a:off x="0" y="725170"/>
            <a:ext cx="8709660" cy="61328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7"/>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Ainsi, par l’utilisation de différents paramètres tel que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L’analyse du pendage, des altitudes et du réseau hydrographique de la zone</a:t>
            </a:r>
            <a:r>
              <a:rPr lang="zh-CN" altLang="fr-FR" sz="3100" b="1" dirty="0" smtClean="0">
                <a:solidFill>
                  <a:srgbClr val="FF0000"/>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qui permettra de ressortir les zones les plus basses qui sont le plus susceptibles de recueillir l’eau lors des épisodes pluvieuses. Et cette partie du projet se fera essentiellement avec l’</a:t>
            </a:r>
            <a:r>
              <a:rPr lang="fr-FR" altLang="zh-CN" sz="3100" b="1" dirty="0">
                <a:solidFill>
                  <a:schemeClr val="bg1"/>
                </a:solidFill>
                <a:latin typeface="Times New Roman" panose="02020603050405020304" charset="0"/>
                <a:ea typeface="Calibri" panose="020F0502020204030204" pitchFamily="34" charset="0"/>
                <a:cs typeface="Times New Roman" panose="02020603050405020304" charset="0"/>
              </a:rPr>
              <a:t>e</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xploitation d’un modèle numérique de terrain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MNT</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SRTM. Cette partie sera en même temps accompagnée d’une phase collecte de données terrain.</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algn="just"/>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Collecte de données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Cette phase permettra de collecter les points d’eaux de la commune. Il se fera à l’aide du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GPS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(Global </a:t>
            </a:r>
            <a:r>
              <a:rPr lang="fr-FR" altLang="zh-CN" sz="3100" b="1" dirty="0" err="1" smtClean="0">
                <a:solidFill>
                  <a:srgbClr val="FF0000"/>
                </a:solidFill>
                <a:latin typeface="Times New Roman" panose="02020603050405020304" charset="0"/>
                <a:ea typeface="Calibri" panose="020F0502020204030204" pitchFamily="34" charset="0"/>
                <a:cs typeface="Times New Roman" panose="02020603050405020304" charset="0"/>
              </a:rPr>
              <a:t>Positionning</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 System</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projet : </a:t>
            </a:r>
            <a:r>
              <a:rPr lang="fr-FR" altLang="zh-CN" sz="4000" b="1" dirty="0" smtClean="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B. Missions du projet</a:t>
            </a:r>
            <a:endParaRPr lang="fr-FR" altLang="zh-CN" sz="48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46000" y="1085850"/>
            <a:ext cx="11700000" cy="5616000"/>
          </a:xfrm>
          <a:prstGeom prst="rect">
            <a:avLst/>
          </a:prstGeom>
          <a:solidFill>
            <a:srgbClr val="002060"/>
          </a:solidFill>
          <a:ln w="28575">
            <a:noFill/>
          </a:ln>
          <a:effectLst>
            <a:innerShdw blurRad="63500" dist="50800" dir="10800000">
              <a:prstClr val="black">
                <a:alpha val="50000"/>
              </a:prstClr>
            </a:innerShdw>
          </a:effectLst>
        </p:spPr>
        <p:txBody>
          <a:bodyPr wrap="square" lIns="0" tIns="0" rIns="0" bIns="0" rtlCol="0" anchor="ctr" anchorCtr="0">
            <a:noAutofit/>
          </a:bodyPr>
          <a:lstStyle/>
          <a:p>
            <a:pPr algn="just"/>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Cette parte de collecte est très cruciale et permettra d’avoir un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répertoire des points d’eau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de la commune ainsi que de leur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localisation</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Ainsi cela permettra aux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décideurs</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de savoir les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quartiers les plus inondés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les zones d’urgences qui ont le plus besoin d’aide.</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Wingdings" panose="05000000000000000000" pitchFamily="2" charset="2"/>
              <a:buChar char="q"/>
            </a:pP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Analyse de l’occupation du sol</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 : L’utilisation de l’imagerie satellitaire et des données démographique permettra de ressortir la </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dynamique </a:t>
            </a:r>
            <a:r>
              <a:rPr lang="fr-FR" altLang="zh-CN" sz="3100" b="1" dirty="0">
                <a:solidFill>
                  <a:srgbClr val="FF0000"/>
                </a:solidFill>
                <a:latin typeface="Times New Roman" panose="02020603050405020304" charset="0"/>
                <a:ea typeface="Calibri" panose="020F0502020204030204" pitchFamily="34" charset="0"/>
                <a:cs typeface="Times New Roman" panose="02020603050405020304" charset="0"/>
              </a:rPr>
              <a:t>d</a:t>
            </a:r>
            <a:r>
              <a:rPr lang="fr-FR" altLang="zh-CN" sz="3100" b="1" dirty="0" smtClean="0">
                <a:solidFill>
                  <a:srgbClr val="FF0000"/>
                </a:solidFill>
                <a:latin typeface="Times New Roman" panose="02020603050405020304" charset="0"/>
                <a:ea typeface="Calibri" panose="020F0502020204030204" pitchFamily="34" charset="0"/>
                <a:cs typeface="Times New Roman" panose="02020603050405020304" charset="0"/>
              </a:rPr>
              <a:t>’occupation du sol </a:t>
            </a:r>
            <a:r>
              <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rPr>
              <a:t>et de savoir comment est ce que la population s’est augmentée durant ces années. Cette partie se fera suivant une analyse spatiale mais aussi par des études statistiques,</a:t>
            </a: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a:p>
            <a:pPr marL="457200" indent="-457200" algn="just">
              <a:buFont typeface="Arial" panose="020B0604020202020204" pitchFamily="34" charset="0"/>
              <a:buChar char="•"/>
            </a:pPr>
            <a:endParaRPr lang="fr-FR" altLang="zh-CN" sz="31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2" name="文本框 4"/>
          <p:cNvSpPr txBox="1"/>
          <p:nvPr/>
        </p:nvSpPr>
        <p:spPr>
          <a:xfrm>
            <a:off x="268605" y="255905"/>
            <a:ext cx="11677650" cy="829945"/>
          </a:xfrm>
          <a:prstGeom prst="rect">
            <a:avLst/>
          </a:prstGeom>
          <a:solidFill>
            <a:schemeClr val="accent1">
              <a:lumMod val="75000"/>
            </a:schemeClr>
          </a:solidFill>
          <a:ln>
            <a:noFill/>
          </a:ln>
        </p:spPr>
        <p:txBody>
          <a:bodyPr wrap="square" rtlCol="0">
            <a:spAutoFit/>
          </a:bodyPr>
          <a:lstStyle/>
          <a:p>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a:t>
            </a:r>
            <a:r>
              <a:rPr lang="fr-FR" altLang="zh-CN" sz="4800" b="1" dirty="0" smtClean="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projet  : </a:t>
            </a:r>
            <a:r>
              <a:rPr lang="fr-FR" altLang="zh-CN" sz="4000" b="1" dirty="0">
                <a:ln w="12700" cmpd="sng">
                  <a:noFill/>
                  <a:prstDash val="solid"/>
                </a:ln>
                <a:solidFill>
                  <a:srgbClr val="FF0000"/>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B. Missions du projet</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p:nvPr/>
        </p:nvSpPr>
        <p:spPr>
          <a:xfrm>
            <a:off x="8443595" y="24130"/>
            <a:ext cx="3513455" cy="805180"/>
          </a:xfrm>
          <a:prstGeom prst="rect">
            <a:avLst/>
          </a:prstGeom>
          <a:solidFill>
            <a:schemeClr val="accent1">
              <a:lumMod val="75000"/>
            </a:schemeClr>
          </a:solidFill>
        </p:spPr>
        <p:txBody>
          <a:bodyPr wrap="square" lIns="0" tIns="0" rIns="0" bIns="0" rtlCol="0">
            <a:noAutofit/>
          </a:bodyPr>
          <a:lstStyle/>
          <a:p>
            <a:pPr indent="0" algn="l" fontAlgn="ctr">
              <a:buFont typeface="+mj-lt"/>
              <a:buNone/>
            </a:pPr>
            <a:r>
              <a:rPr lang="fr-FR" altLang="zh-CN" sz="3200" b="1" dirty="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rPr>
              <a:t>C</a:t>
            </a:r>
            <a:r>
              <a:rPr lang="fr-FR" altLang="zh-CN" sz="3200" b="1" dirty="0" smtClean="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rPr>
              <a:t>: </a:t>
            </a:r>
            <a:r>
              <a:rPr lang="fr-FR" altLang="zh-CN" sz="3200" b="1" dirty="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rPr>
              <a:t>Données utilisées</a:t>
            </a:r>
            <a:endParaRPr lang="fr-FR" altLang="zh-CN" sz="3200" b="1" dirty="0">
              <a:solidFill>
                <a:schemeClr val="accent4">
                  <a:lumMod val="40000"/>
                  <a:lumOff val="60000"/>
                </a:schemeClr>
              </a:solidFill>
              <a:latin typeface="Times New Roman" panose="02020603050405020304" charset="0"/>
              <a:ea typeface="Calibri" panose="020F0502020204030204" pitchFamily="34" charset="0"/>
              <a:cs typeface="Times New Roman" panose="02020603050405020304" charset="0"/>
            </a:endParaRPr>
          </a:p>
        </p:txBody>
      </p:sp>
      <p:sp>
        <p:nvSpPr>
          <p:cNvPr id="16" name="文本框 4"/>
          <p:cNvSpPr txBox="1"/>
          <p:nvPr/>
        </p:nvSpPr>
        <p:spPr>
          <a:xfrm>
            <a:off x="0" y="0"/>
            <a:ext cx="7722870" cy="829945"/>
          </a:xfrm>
          <a:prstGeom prst="rect">
            <a:avLst/>
          </a:prstGeom>
          <a:solidFill>
            <a:schemeClr val="accent1">
              <a:lumMod val="75000"/>
            </a:schemeClr>
          </a:solidFill>
          <a:ln>
            <a:noFill/>
          </a:ln>
        </p:spPr>
        <p:txBody>
          <a:bodyPr wrap="square" rtlCol="0">
            <a:sp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Présentation du projet    </a:t>
            </a:r>
            <a:endParaRPr lang="fr-FR" altLang="zh-CN" sz="4800" b="1" dirty="0">
              <a:ln w="12700" cmpd="sng">
                <a:noFill/>
                <a:prstDash val="solid"/>
              </a:ln>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sp>
        <p:nvSpPr>
          <p:cNvPr id="17" name="Organigramme : Procédé prédéfini 16"/>
          <p:cNvSpPr/>
          <p:nvPr/>
        </p:nvSpPr>
        <p:spPr>
          <a:xfrm>
            <a:off x="60960" y="999490"/>
            <a:ext cx="118960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Modèle Numérique de terrain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téléchargeable </a:t>
            </a:r>
            <a:r>
              <a:rPr lang="fr-FR" altLang="en-US" sz="2800" b="1" dirty="0">
                <a:solidFill>
                  <a:schemeClr val="accent4">
                    <a:lumMod val="40000"/>
                    <a:lumOff val="60000"/>
                  </a:schemeClr>
                </a:solidFill>
                <a:latin typeface="Times New Roman" panose="02020603050405020304" charset="0"/>
                <a:cs typeface="Times New Roman" panose="02020603050405020304" charset="0"/>
              </a:rPr>
              <a:t>dans la plateforme GEE</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18" name="Organigramme : Procédé prédéfini 17"/>
          <p:cNvSpPr/>
          <p:nvPr/>
        </p:nvSpPr>
        <p:spPr>
          <a:xfrm>
            <a:off x="60960" y="2600960"/>
            <a:ext cx="1180973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Des images satellitaires pour faire une étude de l’occupation du sol</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1" name="Organigramme : Procédé prédéfini 20"/>
          <p:cNvSpPr/>
          <p:nvPr/>
        </p:nvSpPr>
        <p:spPr>
          <a:xfrm>
            <a:off x="0" y="407543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des points d’eau</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
        <p:nvSpPr>
          <p:cNvPr id="22" name="Organigramme : Procédé prédéfini 21"/>
          <p:cNvSpPr/>
          <p:nvPr/>
        </p:nvSpPr>
        <p:spPr>
          <a:xfrm>
            <a:off x="0" y="5549900"/>
            <a:ext cx="11870690" cy="11779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457200" indent="-457200" algn="l">
              <a:buFont typeface="Wingdings" panose="05000000000000000000" pitchFamily="2" charset="2"/>
              <a:buChar char="q"/>
            </a:pPr>
            <a:r>
              <a:rPr lang="fr-FR" altLang="en-US" sz="2800" b="1" dirty="0">
                <a:solidFill>
                  <a:schemeClr val="accent4">
                    <a:lumMod val="40000"/>
                    <a:lumOff val="60000"/>
                  </a:schemeClr>
                </a:solidFill>
                <a:latin typeface="Times New Roman" panose="02020603050405020304" charset="0"/>
                <a:cs typeface="Times New Roman" panose="02020603050405020304" charset="0"/>
              </a:rPr>
              <a:t>Collecte de données </a:t>
            </a:r>
            <a:r>
              <a:rPr lang="fr-FR" altLang="en-US" sz="2800" b="1" dirty="0" smtClean="0">
                <a:solidFill>
                  <a:schemeClr val="accent4">
                    <a:lumMod val="40000"/>
                    <a:lumOff val="60000"/>
                  </a:schemeClr>
                </a:solidFill>
                <a:latin typeface="Times New Roman" panose="02020603050405020304" charset="0"/>
                <a:cs typeface="Times New Roman" panose="02020603050405020304" charset="0"/>
              </a:rPr>
              <a:t>ONAS &amp; ANSD</a:t>
            </a:r>
            <a:endParaRPr lang="fr-FR" altLang="en-US" sz="2800" b="1" dirty="0">
              <a:solidFill>
                <a:schemeClr val="accent4">
                  <a:lumMod val="40000"/>
                  <a:lumOff val="60000"/>
                </a:schemeClr>
              </a:solidFill>
              <a:latin typeface="Times New Roman" panose="02020603050405020304" charset="0"/>
              <a:cs typeface="Times New Roman" panose="02020603050405020304"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868470"/>
            <a:ext cx="12192635" cy="2231390"/>
          </a:xfrm>
          <a:prstGeom prst="rect">
            <a:avLst/>
          </a:prstGeom>
        </p:spPr>
      </p:pic>
      <p:grpSp>
        <p:nvGrpSpPr>
          <p:cNvPr id="3" name="2113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3013644" y="1600093"/>
            <a:ext cx="6226340" cy="4237224"/>
            <a:chOff x="2982830" y="1909576"/>
            <a:chExt cx="6226340" cy="4237224"/>
          </a:xfrm>
        </p:grpSpPr>
        <p:sp>
          <p:nvSpPr>
            <p:cNvPr id="4" name="íšļiďè"/>
            <p:cNvSpPr/>
            <p:nvPr/>
          </p:nvSpPr>
          <p:spPr>
            <a:xfrm>
              <a:off x="2982830" y="1909576"/>
              <a:ext cx="6226340" cy="2471596"/>
            </a:xfrm>
            <a:prstGeom prst="donut">
              <a:avLst>
                <a:gd name="adj" fmla="val 10299"/>
              </a:avLst>
            </a:prstGeom>
            <a:gradFill flip="none" rotWithShape="1">
              <a:gsLst>
                <a:gs pos="0">
                  <a:schemeClr val="bg1">
                    <a:alpha val="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sp>
          <p:nvSpPr>
            <p:cNvPr id="9" name="iṡļíḓê"/>
            <p:cNvSpPr/>
            <p:nvPr/>
          </p:nvSpPr>
          <p:spPr>
            <a:xfrm>
              <a:off x="5524223" y="3736130"/>
              <a:ext cx="1137002" cy="1123950"/>
            </a:xfrm>
            <a:prstGeom prst="ellipse">
              <a:avLst/>
            </a:prstGeom>
            <a:solidFill>
              <a:srgbClr val="FF000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p>
          </p:txBody>
        </p:sp>
        <p:cxnSp>
          <p:nvCxnSpPr>
            <p:cNvPr id="11" name="直接连接符 10"/>
            <p:cNvCxnSpPr/>
            <p:nvPr/>
          </p:nvCxnSpPr>
          <p:spPr>
            <a:xfrm>
              <a:off x="4600011" y="4562800"/>
              <a:ext cx="0" cy="1584000"/>
            </a:xfrm>
            <a:prstGeom prst="line">
              <a:avLst/>
            </a:prstGeom>
            <a:ln w="31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91988" y="4562800"/>
              <a:ext cx="0" cy="158400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8" name="图片 1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910577" y="3770321"/>
            <a:ext cx="493377" cy="493377"/>
          </a:xfrm>
          <a:prstGeom prst="rect">
            <a:avLst/>
          </a:prstGeom>
          <a:ln>
            <a:solidFill>
              <a:srgbClr val="002060"/>
            </a:solidFill>
          </a:ln>
        </p:spPr>
      </p:pic>
      <p:sp>
        <p:nvSpPr>
          <p:cNvPr id="20" name="TextBox 15"/>
          <p:cNvSpPr txBox="1">
            <a:spLocks noChangeArrowheads="1"/>
          </p:cNvSpPr>
          <p:nvPr/>
        </p:nvSpPr>
        <p:spPr bwMode="auto">
          <a:xfrm>
            <a:off x="0" y="3152990"/>
            <a:ext cx="4485005" cy="3705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Le traitement se fera essentiellement sur R avec l’utilisation des packages </a:t>
            </a:r>
            <a:r>
              <a:rPr lang="fr-FR" altLang="en-US" b="1" dirty="0" smtClean="0">
                <a:latin typeface="Times New Roman" panose="02020603050405020304" charset="0"/>
                <a:ea typeface="Calibri" panose="020F0502020204030204" pitchFamily="34" charset="0"/>
                <a:cs typeface="Times New Roman" panose="02020603050405020304" charset="0"/>
              </a:rPr>
              <a:t>géo-spatiales qu’offrent </a:t>
            </a:r>
            <a:r>
              <a:rPr lang="fr-FR" altLang="en-US" b="1" dirty="0">
                <a:latin typeface="Times New Roman" panose="02020603050405020304" charset="0"/>
                <a:ea typeface="Calibri" panose="020F0502020204030204" pitchFamily="34" charset="0"/>
                <a:cs typeface="Times New Roman" panose="02020603050405020304" charset="0"/>
              </a:rPr>
              <a:t>le langage :</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SF        </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Terra , Raster</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r>
              <a:rPr lang="fr-FR" altLang="en-US" b="1" dirty="0">
                <a:latin typeface="Times New Roman" panose="02020603050405020304" charset="0"/>
                <a:ea typeface="Calibri" panose="020F0502020204030204" pitchFamily="34" charset="0"/>
                <a:cs typeface="Times New Roman" panose="02020603050405020304" charset="0"/>
              </a:rPr>
              <a:t>imager et </a:t>
            </a:r>
            <a:r>
              <a:rPr lang="fr-FR" altLang="en-US" b="1" dirty="0" err="1" smtClean="0">
                <a:latin typeface="Times New Roman" panose="02020603050405020304" charset="0"/>
                <a:ea typeface="Calibri" panose="020F0502020204030204" pitchFamily="34" charset="0"/>
                <a:cs typeface="Times New Roman" panose="02020603050405020304" charset="0"/>
              </a:rPr>
              <a:t>EBImage</a:t>
            </a:r>
            <a:endParaRPr lang="fr-FR" altLang="en-US" b="1" dirty="0" smtClean="0">
              <a:latin typeface="Times New Roman" panose="02020603050405020304" charset="0"/>
              <a:ea typeface="Calibri" panose="020F0502020204030204" pitchFamily="34" charset="0"/>
              <a:cs typeface="Times New Roman" panose="02020603050405020304" charset="0"/>
            </a:endParaRPr>
          </a:p>
          <a:p>
            <a:pPr algn="just">
              <a:lnSpc>
                <a:spcPct val="150000"/>
              </a:lnSpc>
            </a:pPr>
            <a:r>
              <a:rPr lang="fr-FR" altLang="en-US" b="1" dirty="0">
                <a:latin typeface="Times New Roman" panose="02020603050405020304" charset="0"/>
                <a:ea typeface="Calibri" panose="020F0502020204030204" pitchFamily="34" charset="0"/>
                <a:cs typeface="Times New Roman" panose="02020603050405020304" charset="0"/>
              </a:rPr>
              <a:t>et aussi avec l’usage de certains logiciels spatiaux pour l’extraction des données</a:t>
            </a:r>
            <a:endParaRPr lang="fr-FR" altLang="en-US" b="1" dirty="0">
              <a:latin typeface="Times New Roman" panose="02020603050405020304" charset="0"/>
              <a:ea typeface="Calibri" panose="020F0502020204030204" pitchFamily="34" charset="0"/>
              <a:cs typeface="Times New Roman" panose="02020603050405020304" charset="0"/>
            </a:endParaRPr>
          </a:p>
          <a:p>
            <a:pPr marL="285750" indent="-285750" algn="just" eaLnBrk="1" hangingPunct="1">
              <a:lnSpc>
                <a:spcPct val="150000"/>
              </a:lnSpc>
              <a:buFont typeface="Wingdings" panose="05000000000000000000" charset="0"/>
              <a:buChar char="v"/>
            </a:pPr>
            <a:endParaRPr lang="fr-FR" altLang="en-US" b="1" dirty="0">
              <a:latin typeface="Times New Roman" panose="02020603050405020304" charset="0"/>
              <a:ea typeface="Calibri" panose="020F0502020204030204" pitchFamily="34" charset="0"/>
              <a:cs typeface="Times New Roman" panose="02020603050405020304" charset="0"/>
            </a:endParaRPr>
          </a:p>
        </p:txBody>
      </p:sp>
      <p:sp>
        <p:nvSpPr>
          <p:cNvPr id="5" name="文本框 5"/>
          <p:cNvSpPr txBox="1"/>
          <p:nvPr/>
        </p:nvSpPr>
        <p:spPr>
          <a:xfrm>
            <a:off x="7545193" y="201295"/>
            <a:ext cx="5001895" cy="614045"/>
          </a:xfrm>
          <a:prstGeom prst="rect">
            <a:avLst/>
          </a:prstGeom>
          <a:noFill/>
        </p:spPr>
        <p:txBody>
          <a:bodyPr wrap="square" lIns="0" tIns="0" rIns="0" bIns="0" rtlCol="0">
            <a:noAutofit/>
          </a:bodyPr>
          <a:lstStyle/>
          <a:p>
            <a:pPr indent="0" algn="l">
              <a:buFont typeface="+mj-lt"/>
              <a:buNone/>
            </a:pPr>
            <a:r>
              <a:rPr lang="fr-FR" altLang="zh-CN" sz="3200" b="1" dirty="0" smtClean="0">
                <a:solidFill>
                  <a:schemeClr val="bg1"/>
                </a:solidFill>
                <a:highlight>
                  <a:srgbClr val="000080"/>
                </a:highlight>
                <a:latin typeface="Times New Roman" panose="02020603050405020304" charset="0"/>
                <a:ea typeface="Calibri" panose="020F0502020204030204" pitchFamily="34" charset="0"/>
                <a:cs typeface="Times New Roman" panose="02020603050405020304" charset="0"/>
              </a:rPr>
              <a:t>D. Traitement </a:t>
            </a:r>
            <a:r>
              <a:rPr lang="fr-FR" altLang="zh-CN" sz="3200" b="1" dirty="0">
                <a:solidFill>
                  <a:schemeClr val="bg1"/>
                </a:solidFill>
                <a:highlight>
                  <a:srgbClr val="000080"/>
                </a:highlight>
                <a:latin typeface="Times New Roman" panose="02020603050405020304" charset="0"/>
                <a:ea typeface="Calibri" panose="020F0502020204030204" pitchFamily="34" charset="0"/>
                <a:cs typeface="Times New Roman" panose="02020603050405020304" charset="0"/>
              </a:rPr>
              <a:t>des données</a:t>
            </a:r>
            <a:endParaRPr lang="fr-FR" altLang="zh-CN" sz="3200" b="1" dirty="0">
              <a:solidFill>
                <a:schemeClr val="bg1"/>
              </a:solidFill>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6" name="文本框 4"/>
          <p:cNvSpPr txBox="1"/>
          <p:nvPr/>
        </p:nvSpPr>
        <p:spPr>
          <a:xfrm>
            <a:off x="0" y="0"/>
            <a:ext cx="7722870" cy="829945"/>
          </a:xfrm>
          <a:prstGeom prst="rect">
            <a:avLst/>
          </a:prstGeom>
          <a:noFill/>
          <a:ln>
            <a:noFill/>
          </a:ln>
        </p:spPr>
        <p:txBody>
          <a:bodyPr wrap="square" rtlCol="0">
            <a:sp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Présentation du projet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pic>
        <p:nvPicPr>
          <p:cNvPr id="7" name="Image 6" descr="R"/>
          <p:cNvPicPr>
            <a:picLocks noChangeAspect="1"/>
          </p:cNvPicPr>
          <p:nvPr/>
        </p:nvPicPr>
        <p:blipFill>
          <a:blip r:embed="rId4"/>
          <a:stretch>
            <a:fillRect/>
          </a:stretch>
        </p:blipFill>
        <p:spPr>
          <a:xfrm>
            <a:off x="6499225" y="141605"/>
            <a:ext cx="910590" cy="673735"/>
          </a:xfrm>
          <a:prstGeom prst="rect">
            <a:avLst/>
          </a:prstGeom>
        </p:spPr>
      </p:pic>
      <p:sp>
        <p:nvSpPr>
          <p:cNvPr id="22" name="文本框 5"/>
          <p:cNvSpPr txBox="1"/>
          <p:nvPr/>
        </p:nvSpPr>
        <p:spPr>
          <a:xfrm>
            <a:off x="4755256" y="4894271"/>
            <a:ext cx="2804017" cy="614045"/>
          </a:xfrm>
          <a:prstGeom prst="rect">
            <a:avLst/>
          </a:prstGeom>
          <a:noFill/>
        </p:spPr>
        <p:txBody>
          <a:bodyPr wrap="square" lIns="0" tIns="0" rIns="0" bIns="0" rtlCol="0">
            <a:noAutofit/>
          </a:bodyPr>
          <a:lstStyle/>
          <a:p>
            <a:pPr indent="0" algn="l">
              <a:buFont typeface="+mj-lt"/>
              <a:buNone/>
            </a:pPr>
            <a:r>
              <a:rPr lang="fr-FR" altLang="zh-CN" sz="3200" b="1" dirty="0" smtClean="0">
                <a:solidFill>
                  <a:srgbClr val="FF0000"/>
                </a:solidFill>
                <a:highlight>
                  <a:srgbClr val="000080"/>
                </a:highlight>
                <a:latin typeface="Times New Roman" panose="02020603050405020304" charset="0"/>
                <a:ea typeface="Calibri" panose="020F0502020204030204" pitchFamily="34" charset="0"/>
                <a:cs typeface="Times New Roman" panose="02020603050405020304" charset="0"/>
              </a:rPr>
              <a:t>E. Visualisation</a:t>
            </a:r>
            <a:endParaRPr lang="fr-FR" altLang="zh-CN" sz="3200" b="1" dirty="0">
              <a:solidFill>
                <a:srgbClr val="FF0000"/>
              </a:solidFill>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23" name="Organigramme : Procédé prédéfini 22"/>
          <p:cNvSpPr/>
          <p:nvPr/>
        </p:nvSpPr>
        <p:spPr>
          <a:xfrm>
            <a:off x="7971790" y="4017010"/>
            <a:ext cx="3873500" cy="746125"/>
          </a:xfrm>
          <a:prstGeom prst="flowChartPredefinedProcess">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smtClean="0">
                <a:latin typeface="Times New Roman" panose="02020603050405020304" charset="0"/>
                <a:cs typeface="Times New Roman" panose="02020603050405020304" charset="0"/>
              </a:rPr>
              <a:t>ShinyApps.io</a:t>
            </a:r>
            <a:endParaRPr lang="fr-FR" altLang="en-US" sz="2800" dirty="0">
              <a:latin typeface="Times New Roman" panose="02020603050405020304" charset="0"/>
              <a:cs typeface="Times New Roman" panose="02020603050405020304" charset="0"/>
            </a:endParaRPr>
          </a:p>
        </p:txBody>
      </p:sp>
      <p:sp>
        <p:nvSpPr>
          <p:cNvPr id="25" name="Organigramme : Stockage interne 24"/>
          <p:cNvSpPr/>
          <p:nvPr/>
        </p:nvSpPr>
        <p:spPr>
          <a:xfrm>
            <a:off x="7971790" y="5201293"/>
            <a:ext cx="3873500" cy="746125"/>
          </a:xfrm>
          <a:prstGeom prst="flowChartInternalStorage">
            <a:avLst/>
          </a:prstGeom>
          <a:solidFill>
            <a:srgbClr val="1B2595"/>
          </a:solidFill>
          <a:ln w="762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 </a:t>
            </a:r>
            <a:r>
              <a:rPr lang="fr-FR" altLang="en-US" sz="2800" dirty="0" err="1">
                <a:latin typeface="Times New Roman" panose="02020603050405020304" charset="0"/>
                <a:cs typeface="Times New Roman" panose="02020603050405020304" charset="0"/>
              </a:rPr>
              <a:t>Markdown</a:t>
            </a:r>
            <a:endParaRPr lang="fr-FR" altLang="en-US" sz="2800" dirty="0">
              <a:latin typeface="Times New Roman" panose="02020603050405020304" charset="0"/>
              <a:cs typeface="Times New Roman" panose="02020603050405020304" charset="0"/>
            </a:endParaRPr>
          </a:p>
        </p:txBody>
      </p:sp>
    </p:spTree>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5095" y="1177925"/>
            <a:ext cx="6897370" cy="5051425"/>
          </a:xfrm>
          <a:prstGeom prst="rect">
            <a:avLst/>
          </a:prstGeom>
        </p:spPr>
      </p:pic>
      <p:sp>
        <p:nvSpPr>
          <p:cNvPr id="8" name="文本框 5"/>
          <p:cNvSpPr txBox="1"/>
          <p:nvPr/>
        </p:nvSpPr>
        <p:spPr>
          <a:xfrm>
            <a:off x="8440615" y="141605"/>
            <a:ext cx="3854255" cy="614045"/>
          </a:xfrm>
          <a:prstGeom prst="rect">
            <a:avLst/>
          </a:prstGeom>
          <a:noFill/>
        </p:spPr>
        <p:txBody>
          <a:bodyPr wrap="square" lIns="0" tIns="0" rIns="0" bIns="0" rtlCol="0">
            <a:noAutofit/>
          </a:bodyPr>
          <a:lstStyle/>
          <a:p>
            <a:pPr indent="0" algn="l">
              <a:buFont typeface="+mj-lt"/>
              <a:buNone/>
            </a:pPr>
            <a:r>
              <a:rPr lang="fr-FR" altLang="zh-CN" sz="3200" b="1" dirty="0" smtClean="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rPr>
              <a:t>E. </a:t>
            </a:r>
            <a:r>
              <a:rPr lang="fr-FR" altLang="zh-CN" sz="3200" b="1" dirty="0" smtClean="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rPr>
              <a:t>Résultats </a:t>
            </a:r>
            <a:r>
              <a:rPr lang="fr-FR" altLang="zh-CN" sz="3200" b="1" dirty="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rPr>
              <a:t>attendus</a:t>
            </a:r>
            <a:endParaRPr lang="fr-FR" altLang="zh-CN" sz="3200" b="1" dirty="0">
              <a:solidFill>
                <a:srgbClr val="92D050"/>
              </a:solidFill>
              <a:highlight>
                <a:srgbClr val="000080"/>
              </a:highlight>
              <a:latin typeface="Times New Roman" panose="02020603050405020304" charset="0"/>
              <a:ea typeface="Calibri" panose="020F0502020204030204" pitchFamily="34" charset="0"/>
              <a:cs typeface="Times New Roman" panose="02020603050405020304" charset="0"/>
            </a:endParaRPr>
          </a:p>
        </p:txBody>
      </p:sp>
      <p:sp>
        <p:nvSpPr>
          <p:cNvPr id="9" name="文本框 4"/>
          <p:cNvSpPr txBox="1"/>
          <p:nvPr/>
        </p:nvSpPr>
        <p:spPr>
          <a:xfrm>
            <a:off x="0" y="0"/>
            <a:ext cx="7722870" cy="829945"/>
          </a:xfrm>
          <a:prstGeom prst="rect">
            <a:avLst/>
          </a:prstGeom>
          <a:noFill/>
          <a:ln>
            <a:noFill/>
          </a:ln>
        </p:spPr>
        <p:txBody>
          <a:bodyPr wrap="square" rtlCol="0">
            <a:spAutoFit/>
          </a:bodyPr>
          <a:lstStyle/>
          <a:p>
            <a:pPr algn="l"/>
            <a:r>
              <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rPr>
              <a:t>Présentation du projet    </a:t>
            </a:r>
            <a:endParaRPr lang="fr-FR" altLang="zh-CN" sz="4800" b="1" dirty="0">
              <a:ln w="12700" cmpd="sng">
                <a:noFill/>
                <a:prstDash val="solid"/>
              </a:ln>
              <a:solidFill>
                <a:schemeClr val="bg1"/>
              </a:solidFill>
              <a:effectLst>
                <a:outerShdw blurRad="38100" dist="38100" dir="2700000" algn="tl">
                  <a:srgbClr val="000000">
                    <a:alpha val="43137"/>
                  </a:srgbClr>
                </a:outerShdw>
              </a:effectLst>
              <a:highlight>
                <a:srgbClr val="000080"/>
              </a:highlight>
              <a:latin typeface="Times New Roman" panose="02020603050405020304" charset="0"/>
              <a:ea typeface="Calibri" panose="020F0502020204030204" pitchFamily="34" charset="0"/>
              <a:cs typeface="Times New Roman" panose="02020603050405020304" charset="0"/>
            </a:endParaRPr>
          </a:p>
        </p:txBody>
      </p:sp>
      <p:pic>
        <p:nvPicPr>
          <p:cNvPr id="10" name="Image 9" descr="R"/>
          <p:cNvPicPr>
            <a:picLocks noChangeAspect="1"/>
          </p:cNvPicPr>
          <p:nvPr/>
        </p:nvPicPr>
        <p:blipFill>
          <a:blip r:embed="rId2"/>
          <a:stretch>
            <a:fillRect/>
          </a:stretch>
        </p:blipFill>
        <p:spPr>
          <a:xfrm>
            <a:off x="1185300" y="3029902"/>
            <a:ext cx="910590" cy="673735"/>
          </a:xfrm>
          <a:prstGeom prst="rect">
            <a:avLst/>
          </a:prstGeom>
          <a:ln w="76200">
            <a:solidFill>
              <a:srgbClr val="002060"/>
            </a:solidFill>
          </a:ln>
        </p:spPr>
      </p:pic>
      <p:sp>
        <p:nvSpPr>
          <p:cNvPr id="23" name="Organigramme : Procédé prédéfini 22"/>
          <p:cNvSpPr/>
          <p:nvPr/>
        </p:nvSpPr>
        <p:spPr>
          <a:xfrm>
            <a:off x="7346022" y="1177925"/>
            <a:ext cx="4845978"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Tableau de bord</a:t>
            </a:r>
            <a:endParaRPr lang="fr-FR" altLang="en-US" sz="2800" dirty="0">
              <a:latin typeface="Times New Roman" panose="02020603050405020304" charset="0"/>
              <a:cs typeface="Times New Roman" panose="02020603050405020304" charset="0"/>
            </a:endParaRPr>
          </a:p>
        </p:txBody>
      </p:sp>
      <p:sp>
        <p:nvSpPr>
          <p:cNvPr id="11" name="Organigramme : Procédé prédéfini 10"/>
          <p:cNvSpPr/>
          <p:nvPr/>
        </p:nvSpPr>
        <p:spPr>
          <a:xfrm>
            <a:off x="7346022" y="2620644"/>
            <a:ext cx="4845978" cy="746125"/>
          </a:xfrm>
          <a:prstGeom prst="flowChartPredefinedProcess">
            <a:avLst/>
          </a:prstGeom>
          <a:solidFill>
            <a:srgbClr val="92D050"/>
          </a:solidFill>
          <a:ln w="76200">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fr-FR" altLang="en-US" sz="2800" dirty="0">
                <a:latin typeface="Times New Roman" panose="02020603050405020304" charset="0"/>
                <a:cs typeface="Times New Roman" panose="02020603050405020304" charset="0"/>
              </a:rPr>
              <a:t>Rapport Technique</a:t>
            </a:r>
            <a:endParaRPr lang="fr-FR" altLang="en-US" sz="2800" dirty="0">
              <a:latin typeface="Times New Roman" panose="02020603050405020304" charset="0"/>
              <a:cs typeface="Times New Roman" panose="02020603050405020304" charset="0"/>
            </a:endParaRPr>
          </a:p>
        </p:txBody>
      </p:sp>
      <p:sp>
        <p:nvSpPr>
          <p:cNvPr id="2" name="ZoneTexte 1"/>
          <p:cNvSpPr txBox="1"/>
          <p:nvPr/>
        </p:nvSpPr>
        <p:spPr>
          <a:xfrm>
            <a:off x="7346022" y="3854548"/>
            <a:ext cx="4724058" cy="2246769"/>
          </a:xfrm>
          <a:prstGeom prst="rect">
            <a:avLst/>
          </a:prstGeom>
          <a:noFill/>
        </p:spPr>
        <p:txBody>
          <a:bodyPr wrap="square" rtlCol="0">
            <a:spAutoFit/>
          </a:bodyPr>
          <a:lstStyle/>
          <a:p>
            <a:pPr algn="ctr"/>
            <a:r>
              <a:rPr lang="fr-FR" sz="2000" b="1" i="1" dirty="0" smtClean="0">
                <a:latin typeface="Bell MT" panose="02020503060305020303" pitchFamily="18" charset="0"/>
              </a:rPr>
              <a:t>Voici une brève présentation du projet et des missions fixées afin de participer à la gestion des inondations au Sénégal. Elle rentre dans le cadre de la gestion participative des citoyens dans les problématiques rencontrées par les population.</a:t>
            </a:r>
            <a:endParaRPr lang="fr-FR" sz="2000" b="1" i="1" dirty="0">
              <a:latin typeface="Bell MT" panose="02020503060305020303"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ISLIDE.DIAGRAM" val="2113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3568</Words>
  <Application>WPS Presentation</Application>
  <PresentationFormat>Grand écran</PresentationFormat>
  <Paragraphs>104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Calibri</vt:lpstr>
      <vt:lpstr>Microsoft YaHei</vt:lpstr>
      <vt:lpstr>Wingdings</vt:lpstr>
      <vt:lpstr>Bell MT</vt:lpstr>
      <vt:lpstr>Georgia</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pc gz</cp:lastModifiedBy>
  <cp:revision>34</cp:revision>
  <dcterms:created xsi:type="dcterms:W3CDTF">2018-11-26T01:57:00Z</dcterms:created>
  <dcterms:modified xsi:type="dcterms:W3CDTF">2024-06-09T15:04:09Z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1036-12.2.0.17119</vt:lpwstr>
  </property>
  <property fmtid="{D5CDD505-2E9C-101B-9397-08002B2CF9AE}" pid="3" name="ICV">
    <vt:lpwstr>F1508E85430146429E9D7B1D48FEFB58_13</vt:lpwstr>
  </property>
</Properties>
</file>