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8" r:id="rId2"/>
    <p:sldId id="264" r:id="rId3"/>
    <p:sldId id="275" r:id="rId4"/>
    <p:sldId id="262" r:id="rId5"/>
    <p:sldId id="277" r:id="rId6"/>
    <p:sldId id="276" r:id="rId7"/>
    <p:sldId id="284" r:id="rId8"/>
    <p:sldId id="265" r:id="rId9"/>
    <p:sldId id="263" r:id="rId10"/>
    <p:sldId id="259" r:id="rId11"/>
    <p:sldId id="278"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2024/7/27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‹N°›</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70D909C-314B-41A5-B1EB-A743A973ACF3}" type="datetimeFigureOut">
              <a:rPr lang="zh-CN" altLang="en-US" smtClean="0"/>
              <a:t>2024/7/27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t>‹N°›</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D909C-314B-41A5-B1EB-A743A973ACF3}" type="datetimeFigureOut">
              <a:rPr lang="zh-CN" altLang="en-US" smtClean="0"/>
              <a:t>2024/7/27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5AB7F-6AF3-4DEE-BA13-872DAD2C9D21}" type="slidenum">
              <a:rPr lang="zh-CN" altLang="en-US" smtClean="0"/>
              <a:t>‹N°›</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231140" y="285750"/>
            <a:ext cx="11670665" cy="1969770"/>
          </a:xfrm>
          <a:prstGeom prst="rect">
            <a:avLst/>
          </a:prstGeom>
          <a:noFill/>
        </p:spPr>
        <p:txBody>
          <a:bodyPr vert="horz" wrap="square" lIns="0" tIns="0" rIns="0" bIns="0" rtlCol="0">
            <a:spAutoFit/>
          </a:bodyPr>
          <a:lstStyle/>
          <a:p>
            <a:pPr algn="just"/>
            <a:r>
              <a:rPr lang="fr-FR" altLang="en-US" sz="4000" b="1" u="sng" dirty="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rPr>
              <a:t>Théme Projet 4 :</a:t>
            </a:r>
            <a:r>
              <a:rPr lang="fr-FR" altLang="en-US" sz="4800" b="1" dirty="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a:solidFill>
                  <a:schemeClr val="bg1"/>
                </a:solidFill>
                <a:latin typeface="Times New Roman" panose="02020603050405020304" charset="0"/>
                <a:ea typeface="Calibri" panose="020F0502020204030204" pitchFamily="34" charset="0"/>
                <a:cs typeface="Times New Roman" panose="02020603050405020304" charset="0"/>
              </a:rPr>
              <a:t>Analyse multicritère pour la gestion des inondations au Sénégal cas de la Commune de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Diamaguene</a:t>
            </a:r>
            <a:r>
              <a:rPr lang="fr-FR" altLang="en-US" sz="32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Sicap</a:t>
            </a:r>
            <a:r>
              <a:rPr lang="fr-FR" altLang="en-US" sz="32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Mbao</a:t>
            </a:r>
            <a:r>
              <a:rPr lang="fr-FR" altLang="en-US" sz="4800" b="1" dirty="0" smtClean="0">
                <a:solidFill>
                  <a:schemeClr val="bg1"/>
                </a:solidFill>
                <a:latin typeface="Times New Roman" panose="02020603050405020304" charset="0"/>
                <a:ea typeface="Calibri" panose="020F0502020204030204" pitchFamily="34" charset="0"/>
                <a:cs typeface="Times New Roman" panose="02020603050405020304" charset="0"/>
              </a:rPr>
              <a:t> </a:t>
            </a:r>
            <a:endParaRPr lang="fr-FR" altLang="en-US" sz="48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4" name="文本占位符 13"/>
          <p:cNvSpPr txBox="1"/>
          <p:nvPr/>
        </p:nvSpPr>
        <p:spPr>
          <a:xfrm>
            <a:off x="98425" y="3502660"/>
            <a:ext cx="6259830" cy="3241675"/>
          </a:xfrm>
          <a:prstGeom prst="roundRect">
            <a:avLst>
              <a:gd name="adj" fmla="val 50000"/>
            </a:avLst>
          </a:prstGeom>
          <a:solidFill>
            <a:schemeClr val="bg1"/>
          </a:solidFill>
        </p:spPr>
        <p:txBody>
          <a:bodyPr vert="horz" anchor="ctr">
            <a:noAutofit/>
          </a:bodyPr>
          <a:lstStyle>
            <a:lvl1pPr marL="0" indent="0" algn="l" defTabSz="914400"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5" name="文本框 4"/>
          <p:cNvSpPr txBox="1"/>
          <p:nvPr/>
        </p:nvSpPr>
        <p:spPr>
          <a:xfrm>
            <a:off x="347979" y="4370864"/>
            <a:ext cx="5587365" cy="2215515"/>
          </a:xfrm>
          <a:prstGeom prst="rect">
            <a:avLst/>
          </a:prstGeom>
          <a:noFill/>
        </p:spPr>
        <p:txBody>
          <a:bodyPr vert="horz" wrap="square" lIns="0" tIns="0" rIns="0" bIns="0" rtlCol="0">
            <a:spAutoFit/>
          </a:bodyPr>
          <a:lstStyle/>
          <a:p>
            <a:pPr algn="l"/>
            <a:r>
              <a:rPr lang="fr-FR" altLang="zh-CN" b="1" dirty="0" smtClean="0">
                <a:latin typeface="Times New Roman" panose="02020603050405020304" charset="0"/>
                <a:ea typeface="Calibri" panose="020F0502020204030204" pitchFamily="34" charset="0"/>
                <a:cs typeface="Times New Roman" panose="02020603050405020304" charset="0"/>
              </a:rPr>
              <a:t>Sciences des données au Féminin en Afrique : Cohorte 2</a:t>
            </a:r>
          </a:p>
          <a:p>
            <a:pPr algn="l"/>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u="sng" dirty="0" smtClean="0">
                <a:latin typeface="Times New Roman" panose="02020603050405020304" charset="0"/>
                <a:ea typeface="Calibri" panose="020F0502020204030204" pitchFamily="34" charset="0"/>
                <a:cs typeface="Times New Roman" panose="02020603050405020304" charset="0"/>
              </a:rPr>
              <a:t>Projet présenté par</a:t>
            </a:r>
            <a:r>
              <a:rPr lang="fr-FR" altLang="zh-CN" b="1" dirty="0" smtClean="0">
                <a:latin typeface="Times New Roman" panose="02020603050405020304" charset="0"/>
                <a:ea typeface="Calibri" panose="020F0502020204030204" pitchFamily="34" charset="0"/>
                <a:cs typeface="Times New Roman" panose="02020603050405020304" charset="0"/>
              </a:rPr>
              <a:t> : Khady Mame Diarra SENE</a:t>
            </a: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a:t>
            </a:r>
            <a:r>
              <a:rPr lang="fr-FR" altLang="zh-CN" b="1" dirty="0" err="1" smtClean="0">
                <a:latin typeface="Times New Roman" panose="02020603050405020304" charset="0"/>
                <a:ea typeface="Calibri" panose="020F0502020204030204" pitchFamily="34" charset="0"/>
                <a:cs typeface="Times New Roman" panose="02020603050405020304" charset="0"/>
              </a:rPr>
              <a:t>Ndeye</a:t>
            </a:r>
            <a:r>
              <a:rPr lang="fr-FR" altLang="zh-CN" b="1" dirty="0" smtClean="0">
                <a:latin typeface="Times New Roman" panose="02020603050405020304" charset="0"/>
                <a:ea typeface="Calibri" panose="020F0502020204030204" pitchFamily="34" charset="0"/>
                <a:cs typeface="Times New Roman" panose="02020603050405020304" charset="0"/>
              </a:rPr>
              <a:t> </a:t>
            </a:r>
            <a:r>
              <a:rPr lang="fr-FR" altLang="zh-CN" b="1" dirty="0" err="1" smtClean="0">
                <a:latin typeface="Times New Roman" panose="02020603050405020304" charset="0"/>
                <a:ea typeface="Calibri" panose="020F0502020204030204" pitchFamily="34" charset="0"/>
                <a:cs typeface="Times New Roman" panose="02020603050405020304" charset="0"/>
              </a:rPr>
              <a:t>Diobé</a:t>
            </a:r>
            <a:r>
              <a:rPr lang="fr-FR" altLang="zh-CN" b="1" dirty="0" smtClean="0">
                <a:latin typeface="Times New Roman" panose="02020603050405020304" charset="0"/>
                <a:ea typeface="Calibri" panose="020F0502020204030204" pitchFamily="34" charset="0"/>
                <a:cs typeface="Times New Roman" panose="02020603050405020304" charset="0"/>
              </a:rPr>
              <a:t> DIENG</a:t>
            </a: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Hermione DENAKPO</a:t>
            </a: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Ayawavi Delali Irène EDOH</a:t>
            </a:r>
          </a:p>
        </p:txBody>
      </p:sp>
      <p:pic>
        <p:nvPicPr>
          <p:cNvPr id="6" name="Image 5" descr="R"/>
          <p:cNvPicPr>
            <a:picLocks noChangeAspect="1"/>
          </p:cNvPicPr>
          <p:nvPr/>
        </p:nvPicPr>
        <p:blipFill>
          <a:blip r:embed="rId3"/>
          <a:stretch>
            <a:fillRect/>
          </a:stretch>
        </p:blipFill>
        <p:spPr>
          <a:xfrm>
            <a:off x="6796357" y="2495599"/>
            <a:ext cx="2080358" cy="1538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5095" y="1177925"/>
            <a:ext cx="6897370" cy="5051425"/>
          </a:xfrm>
          <a:prstGeom prst="rect">
            <a:avLst/>
          </a:prstGeom>
        </p:spPr>
      </p:pic>
      <p:sp>
        <p:nvSpPr>
          <p:cNvPr id="9" name="文本框 4"/>
          <p:cNvSpPr txBox="1"/>
          <p:nvPr/>
        </p:nvSpPr>
        <p:spPr>
          <a:xfrm>
            <a:off x="0" y="0"/>
            <a:ext cx="12070080" cy="882015"/>
          </a:xfrm>
          <a:prstGeom prst="rect">
            <a:avLst/>
          </a:prstGeom>
          <a:solidFill>
            <a:srgbClr val="FF0000"/>
          </a:solidFill>
          <a:ln>
            <a:noFill/>
          </a:ln>
        </p:spPr>
        <p:txBody>
          <a:bodyPr wrap="square" rtlCol="0">
            <a:noAutofit/>
          </a:bodyPr>
          <a:lstStyle/>
          <a:p>
            <a:pPr algn="l"/>
            <a:r>
              <a:rPr lang="fr-FR" altLang="zh-CN" sz="4800" b="1" dirty="0" smtClean="0">
                <a:solidFill>
                  <a:schemeClr val="bg1"/>
                </a:solidFill>
                <a:latin typeface="Times New Roman" panose="02020603050405020304" charset="0"/>
                <a:ea typeface="Calibri" panose="020F0502020204030204" pitchFamily="34" charset="0"/>
                <a:cs typeface="Times New Roman" panose="02020603050405020304" charset="0"/>
                <a:sym typeface="+mn-ea"/>
              </a:rPr>
              <a:t>Résultats </a:t>
            </a:r>
            <a:r>
              <a:rPr lang="fr-FR" altLang="zh-CN" sz="4800" b="1" dirty="0">
                <a:solidFill>
                  <a:schemeClr val="bg1"/>
                </a:solidFill>
                <a:latin typeface="Times New Roman" panose="02020603050405020304" charset="0"/>
                <a:ea typeface="Calibri" panose="020F0502020204030204" pitchFamily="34" charset="0"/>
                <a:cs typeface="Times New Roman" panose="02020603050405020304" charset="0"/>
                <a:sym typeface="+mn-ea"/>
              </a:rPr>
              <a:t>attendus</a:t>
            </a:r>
            <a:endParaRPr lang="fr-FR" altLang="zh-CN" sz="4800" b="1" dirty="0">
              <a:solidFill>
                <a:srgbClr val="92D050"/>
              </a:solidFill>
              <a:highlight>
                <a:srgbClr val="000080"/>
              </a:highlight>
              <a:latin typeface="Times New Roman" panose="02020603050405020304" charset="0"/>
              <a:ea typeface="Calibri" panose="020F0502020204030204" pitchFamily="34" charset="0"/>
              <a:cs typeface="Times New Roman" panose="02020603050405020304" charset="0"/>
            </a:endParaRPr>
          </a:p>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    </a:t>
            </a:r>
          </a:p>
        </p:txBody>
      </p:sp>
      <p:pic>
        <p:nvPicPr>
          <p:cNvPr id="10" name="Image 9" descr="R"/>
          <p:cNvPicPr>
            <a:picLocks noChangeAspect="1"/>
          </p:cNvPicPr>
          <p:nvPr/>
        </p:nvPicPr>
        <p:blipFill>
          <a:blip r:embed="rId3"/>
          <a:stretch>
            <a:fillRect/>
          </a:stretch>
        </p:blipFill>
        <p:spPr>
          <a:xfrm>
            <a:off x="1185300" y="3029902"/>
            <a:ext cx="910590" cy="673735"/>
          </a:xfrm>
          <a:prstGeom prst="rect">
            <a:avLst/>
          </a:prstGeom>
          <a:ln w="76200">
            <a:solidFill>
              <a:srgbClr val="002060"/>
            </a:solidFill>
          </a:ln>
        </p:spPr>
      </p:pic>
      <p:sp>
        <p:nvSpPr>
          <p:cNvPr id="23" name="Organigramme : Procédé prédéfini 22"/>
          <p:cNvSpPr/>
          <p:nvPr/>
        </p:nvSpPr>
        <p:spPr>
          <a:xfrm>
            <a:off x="7346315" y="1177925"/>
            <a:ext cx="4724400" cy="746125"/>
          </a:xfrm>
          <a:prstGeom prst="flowChartPredefinedProcess">
            <a:avLst/>
          </a:prstGeom>
          <a:solidFill>
            <a:srgbClr val="92D050"/>
          </a:solidFill>
          <a:ln w="76200">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Tableau de bord</a:t>
            </a:r>
          </a:p>
        </p:txBody>
      </p:sp>
      <p:sp>
        <p:nvSpPr>
          <p:cNvPr id="11" name="Organigramme : Procédé prédéfini 10"/>
          <p:cNvSpPr/>
          <p:nvPr/>
        </p:nvSpPr>
        <p:spPr>
          <a:xfrm>
            <a:off x="7346315" y="2620645"/>
            <a:ext cx="4724400" cy="746125"/>
          </a:xfrm>
          <a:prstGeom prst="flowChartPredefinedProcess">
            <a:avLst/>
          </a:prstGeom>
          <a:solidFill>
            <a:srgbClr val="92D050"/>
          </a:solidFill>
          <a:ln w="76200">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Rapport Technique</a:t>
            </a:r>
          </a:p>
        </p:txBody>
      </p:sp>
      <p:sp>
        <p:nvSpPr>
          <p:cNvPr id="2" name="ZoneTexte 1"/>
          <p:cNvSpPr txBox="1"/>
          <p:nvPr/>
        </p:nvSpPr>
        <p:spPr>
          <a:xfrm>
            <a:off x="7346022" y="3854548"/>
            <a:ext cx="4724058" cy="2246769"/>
          </a:xfrm>
          <a:prstGeom prst="rect">
            <a:avLst/>
          </a:prstGeom>
          <a:noFill/>
        </p:spPr>
        <p:txBody>
          <a:bodyPr wrap="square" rtlCol="0">
            <a:spAutoFit/>
          </a:bodyPr>
          <a:lstStyle/>
          <a:p>
            <a:pPr algn="ctr"/>
            <a:r>
              <a:rPr lang="fr-FR" sz="2000" b="1" i="1" dirty="0" smtClean="0">
                <a:latin typeface="Bell MT" panose="02020503060305020303" pitchFamily="18" charset="0"/>
              </a:rPr>
              <a:t>Voici une brève présentation du projet et des missions fixées afin de participer à la gestion des inondations au Sénégal. Elle rentre dans le cadre de la gestion participative des citoyens dans les problématiques rencontrées par les population.</a:t>
            </a:r>
            <a:endParaRPr lang="fr-FR" sz="2000" b="1" i="1" dirty="0">
              <a:latin typeface="Bell MT" panose="02020503060305020303"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4"/>
          <p:cNvSpPr txBox="1"/>
          <p:nvPr/>
        </p:nvSpPr>
        <p:spPr>
          <a:xfrm>
            <a:off x="0" y="0"/>
            <a:ext cx="7722870" cy="829945"/>
          </a:xfrm>
          <a:prstGeom prst="rect">
            <a:avLst/>
          </a:prstGeom>
          <a:noFill/>
          <a:ln>
            <a:noFill/>
          </a:ln>
        </p:spPr>
        <p:txBody>
          <a:bodyPr wrap="square" rtlCol="0">
            <a:spAutoFit/>
          </a:bodyPr>
          <a:lstStyle/>
          <a:p>
            <a:pPr algn="l"/>
            <a:r>
              <a:rPr lang="fr-FR" altLang="zh-CN" sz="4800" b="1" dirty="0" smtClean="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Déroulement du projet    </a:t>
            </a:r>
            <a:endPar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endParaRPr>
          </a:p>
        </p:txBody>
      </p:sp>
      <p:sp>
        <p:nvSpPr>
          <p:cNvPr id="17" name="Organigramme : Procédé prédéfini 16"/>
          <p:cNvSpPr/>
          <p:nvPr/>
        </p:nvSpPr>
        <p:spPr>
          <a:xfrm>
            <a:off x="60960" y="999490"/>
            <a:ext cx="118960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Phase de Collecte des données</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18" name="Organigramme : Procédé prédéfini 17"/>
          <p:cNvSpPr/>
          <p:nvPr/>
        </p:nvSpPr>
        <p:spPr>
          <a:xfrm>
            <a:off x="60960" y="2600960"/>
            <a:ext cx="1180973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Phase de traitement des données</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pic>
        <p:nvPicPr>
          <p:cNvPr id="19" name="Image 18" descr="R"/>
          <p:cNvPicPr>
            <a:picLocks noChangeAspect="1"/>
          </p:cNvPicPr>
          <p:nvPr/>
        </p:nvPicPr>
        <p:blipFill>
          <a:blip r:embed="rId2"/>
          <a:stretch>
            <a:fillRect/>
          </a:stretch>
        </p:blipFill>
        <p:spPr>
          <a:xfrm>
            <a:off x="11281410" y="29210"/>
            <a:ext cx="910590" cy="673735"/>
          </a:xfrm>
          <a:prstGeom prst="rect">
            <a:avLst/>
          </a:prstGeom>
        </p:spPr>
      </p:pic>
      <p:sp>
        <p:nvSpPr>
          <p:cNvPr id="21" name="Organigramme : Procédé prédéfini 20"/>
          <p:cNvSpPr/>
          <p:nvPr/>
        </p:nvSpPr>
        <p:spPr>
          <a:xfrm>
            <a:off x="0" y="407543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Mise en place du tableau de bord</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2" name="Organigramme : Procédé prédéfini 21"/>
          <p:cNvSpPr/>
          <p:nvPr/>
        </p:nvSpPr>
        <p:spPr>
          <a:xfrm>
            <a:off x="0" y="554990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Rédaction du rapport technique</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 name="Rectangle 1"/>
          <p:cNvSpPr/>
          <p:nvPr/>
        </p:nvSpPr>
        <p:spPr>
          <a:xfrm>
            <a:off x="211015" y="1126489"/>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latin typeface="Georgia" panose="02040502050405020303" pitchFamily="18" charset="0"/>
              </a:rPr>
              <a:t>1</a:t>
            </a:r>
            <a:endParaRPr lang="fr-FR" sz="4000" b="1" dirty="0">
              <a:latin typeface="Georgia" panose="02040502050405020303" pitchFamily="18" charset="0"/>
            </a:endParaRPr>
          </a:p>
        </p:txBody>
      </p:sp>
      <p:sp>
        <p:nvSpPr>
          <p:cNvPr id="10" name="Rectangle 9"/>
          <p:cNvSpPr/>
          <p:nvPr/>
        </p:nvSpPr>
        <p:spPr>
          <a:xfrm>
            <a:off x="60960" y="571033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Georgia" panose="02040502050405020303" pitchFamily="18" charset="0"/>
              </a:rPr>
              <a:t>4</a:t>
            </a:r>
          </a:p>
        </p:txBody>
      </p:sp>
      <p:sp>
        <p:nvSpPr>
          <p:cNvPr id="11" name="Rectangle 10"/>
          <p:cNvSpPr/>
          <p:nvPr/>
        </p:nvSpPr>
        <p:spPr>
          <a:xfrm>
            <a:off x="60960" y="423586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Georgia" panose="02040502050405020303" pitchFamily="18" charset="0"/>
              </a:rPr>
              <a:t>3</a:t>
            </a:r>
          </a:p>
        </p:txBody>
      </p:sp>
      <p:sp>
        <p:nvSpPr>
          <p:cNvPr id="12" name="Rectangle 11"/>
          <p:cNvSpPr/>
          <p:nvPr/>
        </p:nvSpPr>
        <p:spPr>
          <a:xfrm>
            <a:off x="211015" y="276139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latin typeface="Georgia" panose="02040502050405020303" pitchFamily="18" charset="0"/>
              </a:rPr>
              <a:t>2</a:t>
            </a:r>
            <a:endParaRPr lang="fr-FR" sz="4000" b="1" dirty="0">
              <a:latin typeface="Georgia" panose="02040502050405020303" pitchFamily="18"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643255" y="1790700"/>
            <a:ext cx="7969250" cy="1477010"/>
          </a:xfrm>
          <a:prstGeom prst="rect">
            <a:avLst/>
          </a:prstGeom>
          <a:noFill/>
        </p:spPr>
        <p:txBody>
          <a:bodyPr vert="horz" wrap="square" lIns="0" tIns="0" rIns="0" bIns="0" rtlCol="0">
            <a:spAutoFit/>
          </a:bodyPr>
          <a:lstStyle/>
          <a:p>
            <a:pPr algn="dist"/>
            <a:r>
              <a:rPr lang="en-US" sz="9600" b="1" dirty="0">
                <a:solidFill>
                  <a:schemeClr val="bg1"/>
                </a:solidFill>
                <a:latin typeface="Times New Roman" panose="02020603050405020304" charset="0"/>
                <a:ea typeface="Calibri" panose="020F0502020204030204" pitchFamily="34" charset="0"/>
                <a:cs typeface="Times New Roman" panose="02020603050405020304" charset="0"/>
              </a:rPr>
              <a:t>THANK YOU</a:t>
            </a:r>
          </a:p>
        </p:txBody>
      </p:sp>
      <p:sp>
        <p:nvSpPr>
          <p:cNvPr id="4" name="文本占位符 13"/>
          <p:cNvSpPr txBox="1"/>
          <p:nvPr/>
        </p:nvSpPr>
        <p:spPr>
          <a:xfrm>
            <a:off x="2702511" y="4146501"/>
            <a:ext cx="5483225" cy="436245"/>
          </a:xfrm>
          <a:prstGeom prst="roundRect">
            <a:avLst>
              <a:gd name="adj" fmla="val 50000"/>
            </a:avLst>
          </a:prstGeom>
          <a:solidFill>
            <a:schemeClr val="bg1"/>
          </a:solidFill>
        </p:spPr>
        <p:txBody>
          <a:bodyPr vert="horz" anchor="ctr">
            <a:noAutofit/>
          </a:bodyPr>
          <a:lstStyle>
            <a:lvl1pPr marL="0" indent="0" algn="l" defTabSz="914400"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tLang="en-US" sz="1800" b="1" dirty="0">
                <a:latin typeface="Times New Roman" panose="02020603050405020304" charset="0"/>
                <a:cs typeface="Times New Roman" panose="02020603050405020304" charset="0"/>
              </a:rPr>
              <a:t>Sciences des données au Féminin  en Afrique</a:t>
            </a:r>
          </a:p>
        </p:txBody>
      </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La question des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inondations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est une véritable problématique qui touche la plupart de nos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pays africains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surtout dans les zones de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banlieue </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où l’installation de la population n’est souvent</a:t>
            </a:r>
            <a:r>
              <a:rPr lang="fr-FR" altLang="zh-CN" sz="3100" b="1" dirty="0">
                <a:solidFill>
                  <a:schemeClr val="bg1"/>
                </a:solidFill>
                <a:latin typeface="Times New Roman" panose="02020603050405020304" charset="0"/>
                <a:ea typeface="Calibri" panose="020F0502020204030204" pitchFamily="34" charset="0"/>
                <a:cs typeface="Times New Roman" panose="02020603050405020304" charset="0"/>
              </a:rPr>
              <a:t> pas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bien encadré</a:t>
            </a:r>
            <a:r>
              <a:rPr lang="zh-CN" altLang="en-US" sz="3100" b="1" dirty="0" smtClean="0">
                <a:solidFill>
                  <a:schemeClr val="bg1"/>
                </a:solidFill>
                <a:latin typeface="Times New Roman" panose="02020603050405020304" charset="0"/>
                <a:ea typeface="Calibri" panose="020F0502020204030204" pitchFamily="34" charset="0"/>
                <a:cs typeface="Times New Roman" panose="02020603050405020304" charset="0"/>
              </a:rPr>
              <a:t>e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n’est pas précédée par aménagement adéquat</a:t>
            </a:r>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a:p>
            <a:pPr algn="dist"/>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a:p>
            <a:pPr algn="just" fontAlgn="ctr">
              <a:lnSpc>
                <a:spcPct val="90000"/>
              </a:lnSpc>
            </a:pP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Soucieux de cette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problématique</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et des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problèmes rencontrés </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par les populations, l’objectif de cette étude est de mettre en confluence plusieurs paramètres afin de déterminer les facteurs physiques ou humains ayant une influence directe ou indirecte sur l’augmentation des inondations.</a:t>
            </a:r>
          </a:p>
        </p:txBody>
      </p:sp>
      <p:sp>
        <p:nvSpPr>
          <p:cNvPr id="2" name="文本框 4"/>
          <p:cNvSpPr txBox="1"/>
          <p:nvPr/>
        </p:nvSpPr>
        <p:spPr>
          <a:xfrm>
            <a:off x="245745" y="255905"/>
            <a:ext cx="11700510" cy="829945"/>
          </a:xfrm>
          <a:prstGeom prst="rect">
            <a:avLst/>
          </a:prstGeom>
          <a:solidFill>
            <a:schemeClr val="accent5">
              <a:lumMod val="75000"/>
            </a:schemeClr>
          </a:solidFill>
          <a:ln>
            <a:noFill/>
          </a:ln>
        </p:spPr>
        <p:txBody>
          <a:bodyPr wrap="square" rtlCol="0">
            <a:spAutoFit/>
          </a:bodyPr>
          <a:lstStyle/>
          <a:p>
            <a:pPr algn="l"/>
            <a:r>
              <a:rPr lang="fr-FR" altLang="zh-CN" sz="4800" b="1" dirty="0">
                <a:ln w="12700" cmpd="sng">
                  <a:noFill/>
                  <a:prstDash val="solid"/>
                </a:ln>
                <a:solidFill>
                  <a:schemeClr val="tx1"/>
                </a:solidFill>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rPr>
              <a:t>Bref résumé du projet.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128053"/>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Le choix de la zone se justifie par plusieurs raison :</a:t>
            </a: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Situation géographique de la zone.</a:t>
            </a: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Précarité notée.</a:t>
            </a: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Problématique liées aux inondations.</a:t>
            </a: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Manque de politique d’assainissement.</a:t>
            </a:r>
          </a:p>
          <a:p>
            <a:pPr algn="just">
              <a:lnSpc>
                <a:spcPct val="150000"/>
              </a:lnSpc>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algn="just">
              <a:lnSpc>
                <a:spcPct val="150000"/>
              </a:lnSpc>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015" cy="829945"/>
          </a:xfrm>
          <a:prstGeom prst="rect">
            <a:avLst/>
          </a:prstGeom>
          <a:solidFill>
            <a:schemeClr val="accent5">
              <a:lumMod val="75000"/>
            </a:schemeClr>
          </a:solidFill>
          <a:ln>
            <a:noFill/>
          </a:ln>
        </p:spPr>
        <p:txBody>
          <a:bodyPr wrap="square" rtlCol="0">
            <a:spAutoFit/>
          </a:bodyPr>
          <a:lstStyle/>
          <a:p>
            <a:pPr algn="l"/>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Bref résumé du projet.</a:t>
            </a:r>
            <a:r>
              <a:rPr lang="fr-FR" altLang="zh-CN" sz="4800" b="1" dirty="0" smtClean="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  : </a:t>
            </a:r>
            <a:r>
              <a:rPr lang="fr-FR" altLang="zh-CN" sz="3600" b="1" dirty="0" smtClean="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A. Pourquoi </a:t>
            </a:r>
            <a:r>
              <a:rPr lang="fr-FR" altLang="zh-CN" sz="4400" b="1" dirty="0" smtClean="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cette zone</a:t>
            </a:r>
            <a:endParaRPr lang="fr-FR" altLang="zh-CN" sz="44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7875" cy="6858000"/>
          </a:xfrm>
          <a:prstGeom prst="rect">
            <a:avLst/>
          </a:prstGeom>
        </p:spPr>
      </p:pic>
      <p:sp>
        <p:nvSpPr>
          <p:cNvPr id="2" name="文本框 4"/>
          <p:cNvSpPr txBox="1"/>
          <p:nvPr/>
        </p:nvSpPr>
        <p:spPr>
          <a:xfrm>
            <a:off x="0" y="0"/>
            <a:ext cx="6966585" cy="846455"/>
          </a:xfrm>
          <a:prstGeom prst="rect">
            <a:avLst/>
          </a:prstGeom>
          <a:solidFill>
            <a:schemeClr val="accent1">
              <a:lumMod val="75000"/>
            </a:schemeClr>
          </a:solidFill>
          <a:ln>
            <a:noFill/>
          </a:ln>
        </p:spPr>
        <p:txBody>
          <a:bodyPr wrap="square" rtlCol="0" anchor="ctr">
            <a:no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de la zone</a:t>
            </a:r>
          </a:p>
        </p:txBody>
      </p:sp>
      <p:pic>
        <p:nvPicPr>
          <p:cNvPr id="5" name="Image 4" descr="1"/>
          <p:cNvPicPr>
            <a:picLocks noChangeAspect="1"/>
          </p:cNvPicPr>
          <p:nvPr/>
        </p:nvPicPr>
        <p:blipFill>
          <a:blip r:embed="rId3"/>
          <a:stretch>
            <a:fillRect/>
          </a:stretch>
        </p:blipFill>
        <p:spPr>
          <a:xfrm>
            <a:off x="379095" y="1003300"/>
            <a:ext cx="10003155" cy="5630545"/>
          </a:xfrm>
          <a:prstGeom prst="rect">
            <a:avLst/>
          </a:prstGeom>
        </p:spPr>
      </p:pic>
      <p:pic>
        <p:nvPicPr>
          <p:cNvPr id="7" name="Image 6" descr="2"/>
          <p:cNvPicPr>
            <a:picLocks noChangeAspect="1"/>
          </p:cNvPicPr>
          <p:nvPr/>
        </p:nvPicPr>
        <p:blipFill>
          <a:blip r:embed="rId4"/>
          <a:stretch>
            <a:fillRect/>
          </a:stretch>
        </p:blipFill>
        <p:spPr>
          <a:xfrm>
            <a:off x="10477500" y="725170"/>
            <a:ext cx="1730375" cy="2945130"/>
          </a:xfrm>
          <a:prstGeom prst="rect">
            <a:avLst/>
          </a:prstGeom>
        </p:spPr>
      </p:pic>
      <p:pic>
        <p:nvPicPr>
          <p:cNvPr id="8" name="Image 7" descr="2"/>
          <p:cNvPicPr>
            <a:picLocks noChangeAspect="1"/>
          </p:cNvPicPr>
          <p:nvPr/>
        </p:nvPicPr>
        <p:blipFill>
          <a:blip r:embed="rId4"/>
          <a:stretch>
            <a:fillRect/>
          </a:stretch>
        </p:blipFill>
        <p:spPr>
          <a:xfrm>
            <a:off x="10477500" y="3843655"/>
            <a:ext cx="1731010" cy="2790825"/>
          </a:xfrm>
          <a:prstGeom prst="rect">
            <a:avLst/>
          </a:prstGeom>
        </p:spPr>
      </p:pic>
      <p:pic>
        <p:nvPicPr>
          <p:cNvPr id="9" name="Image 8" descr="3"/>
          <p:cNvPicPr>
            <a:picLocks noChangeAspect="1"/>
          </p:cNvPicPr>
          <p:nvPr/>
        </p:nvPicPr>
        <p:blipFill>
          <a:blip r:embed="rId5"/>
          <a:stretch>
            <a:fillRect/>
          </a:stretch>
        </p:blipFill>
        <p:spPr>
          <a:xfrm>
            <a:off x="8171180" y="1003300"/>
            <a:ext cx="2211070" cy="1842135"/>
          </a:xfrm>
          <a:prstGeom prst="rect">
            <a:avLst/>
          </a:prstGeom>
        </p:spPr>
      </p:pic>
      <p:pic>
        <p:nvPicPr>
          <p:cNvPr id="10" name="Image 9" descr="4"/>
          <p:cNvPicPr>
            <a:picLocks noChangeAspect="1"/>
          </p:cNvPicPr>
          <p:nvPr/>
        </p:nvPicPr>
        <p:blipFill>
          <a:blip r:embed="rId6"/>
          <a:stretch>
            <a:fillRect/>
          </a:stretch>
        </p:blipFill>
        <p:spPr>
          <a:xfrm>
            <a:off x="1101725" y="724535"/>
            <a:ext cx="9739630" cy="5909310"/>
          </a:xfrm>
          <a:prstGeom prst="rect">
            <a:avLst/>
          </a:prstGeom>
        </p:spPr>
      </p:pic>
      <p:pic>
        <p:nvPicPr>
          <p:cNvPr id="3" name="Image 2" descr="Presentation de la zone d'etude"/>
          <p:cNvPicPr>
            <a:picLocks noChangeAspect="1"/>
          </p:cNvPicPr>
          <p:nvPr/>
        </p:nvPicPr>
        <p:blipFill>
          <a:blip r:embed="rId7"/>
          <a:stretch>
            <a:fillRect/>
          </a:stretch>
        </p:blipFill>
        <p:spPr>
          <a:xfrm>
            <a:off x="0" y="725170"/>
            <a:ext cx="8709660" cy="61328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7"/>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Cette étude se fera à travers différents paramètres tel que :</a:t>
            </a: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L’analyse du pendage, des altitudes et du réseau hydrographique de la zone</a:t>
            </a:r>
            <a:r>
              <a:rPr lang="zh-CN" altLang="fr-FR" sz="3100" b="1" dirty="0" smtClean="0">
                <a:solidFill>
                  <a:srgbClr val="FF0000"/>
                </a:solidFill>
                <a:latin typeface="Times New Roman" panose="02020603050405020304" charset="0"/>
                <a:ea typeface="Calibri" panose="020F0502020204030204" pitchFamily="34" charset="0"/>
                <a:cs typeface="Times New Roman" panose="02020603050405020304" charset="0"/>
              </a:rPr>
              <a:t>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qui permettra de ressortir les zones les plus basses qui sont le plus susceptibles de recueillir l’eau lors des épisodes pluvieuses. Et cette partie du projet se fera essentiellement avec l’</a:t>
            </a:r>
            <a:r>
              <a:rPr lang="fr-FR" altLang="zh-CN" sz="3100" b="1" dirty="0">
                <a:solidFill>
                  <a:schemeClr val="bg1"/>
                </a:solidFill>
                <a:latin typeface="Times New Roman" panose="02020603050405020304" charset="0"/>
                <a:ea typeface="Calibri" panose="020F0502020204030204" pitchFamily="34" charset="0"/>
                <a:cs typeface="Times New Roman" panose="02020603050405020304" charset="0"/>
              </a:rPr>
              <a:t>e</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xploitation d’un modèle numérique de terrain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MNT</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SRTM. </a:t>
            </a:r>
          </a:p>
          <a:p>
            <a:pPr algn="just"/>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Collecte de données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Cette phase permettra de collecter les points d’eaux de la commune. Il se fera à l’aide du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GPS</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(Global </a:t>
            </a:r>
            <a:r>
              <a:rPr lang="fr-FR" altLang="zh-CN" sz="3100" b="1" dirty="0" err="1" smtClean="0">
                <a:solidFill>
                  <a:srgbClr val="FF0000"/>
                </a:solidFill>
                <a:latin typeface="Times New Roman" panose="02020603050405020304" charset="0"/>
                <a:ea typeface="Calibri" panose="020F0502020204030204" pitchFamily="34" charset="0"/>
                <a:cs typeface="Times New Roman" panose="02020603050405020304" charset="0"/>
              </a:rPr>
              <a:t>Positionning</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 System</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t>
            </a: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pPr algn="l"/>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La méthodologie de travail.</a:t>
            </a:r>
            <a:endParaRPr lang="fr-FR" altLang="zh-CN" sz="48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Cette partie de collecte est très cruciale et permettra d’avoir un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répertoire des points d’eau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de la commune ainsi que de leur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localisation</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Ainsi cela permettra aux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décideurs</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de savoir les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quartiers les plus inondés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de savoir les zones d’urgences qui ont le plus besoin d’aide.</a:t>
            </a: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Analyse de l’occupation du sol</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 L’utilisation de l’imagerie satellitaire et des données démographique permettra de ressortir la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dynamique </a:t>
            </a:r>
            <a:r>
              <a:rPr lang="fr-FR" altLang="zh-CN" sz="3100" b="1" dirty="0">
                <a:solidFill>
                  <a:srgbClr val="FF0000"/>
                </a:solidFill>
                <a:latin typeface="Times New Roman" panose="02020603050405020304" charset="0"/>
                <a:ea typeface="Calibri" panose="020F0502020204030204" pitchFamily="34" charset="0"/>
                <a:cs typeface="Times New Roman" panose="02020603050405020304" charset="0"/>
              </a:rPr>
              <a:t>d</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’occupation du sol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de savoir comment est ce que la population s’est augmentée durant ces années. Cette partie se fera suivant une analyse spatiale mais aussi par des études statistiques,</a:t>
            </a:r>
          </a:p>
          <a:p>
            <a:pPr marL="457200" indent="-457200" algn="just">
              <a:buFont typeface="Arial" panose="020B0604020202020204" pitchFamily="34" charset="0"/>
              <a:buChar char="•"/>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La méthodologie de travail.</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marL="457200" indent="-457200" algn="just">
              <a:lnSpc>
                <a:spcPct val="150000"/>
              </a:lnSpc>
              <a:buFont typeface="Arial" panose="020B0604020202020204" pitchFamily="34" charset="0"/>
              <a:buChar char="•"/>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Pour le traitement des données, il est également prévu d'automatiser certaines tâches avec R afin de déceler les zones susceptibles d'être inondées. Cela se fera en utilisant les points collectés, qui serviront d'échantillons.</a:t>
            </a:r>
          </a:p>
          <a:p>
            <a:pPr marL="457200" indent="-457200" algn="just">
              <a:lnSpc>
                <a:spcPct val="150000"/>
              </a:lnSpc>
              <a:buFont typeface="Arial" panose="020B0604020202020204" pitchFamily="34" charset="0"/>
              <a:buChar char="•"/>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Ces données d'échantillon seront séparées en données de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test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en données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d'entraînement</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et des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algorithmes d'apprentissage</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seront utilisés pour analyser ces données.</a:t>
            </a: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La méthodologie de travail.</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7844790" y="8890"/>
            <a:ext cx="4347210" cy="820420"/>
          </a:xfrm>
          <a:prstGeom prst="rect">
            <a:avLst/>
          </a:prstGeom>
          <a:solidFill>
            <a:schemeClr val="accent1">
              <a:lumMod val="75000"/>
            </a:schemeClr>
          </a:solidFill>
        </p:spPr>
        <p:txBody>
          <a:bodyPr wrap="square" lIns="0" tIns="0" rIns="0" bIns="0" rtlCol="0">
            <a:noAutofit/>
          </a:bodyPr>
          <a:lstStyle/>
          <a:p>
            <a:pPr indent="0" algn="l" fontAlgn="ctr">
              <a:buFont typeface="+mj-lt"/>
              <a:buNone/>
            </a:pPr>
            <a:endParaRPr lang="fr-FR" altLang="zh-CN" sz="3200" b="1" dirty="0">
              <a:solidFill>
                <a:schemeClr val="accent4">
                  <a:lumMod val="40000"/>
                  <a:lumOff val="60000"/>
                </a:schemeClr>
              </a:solidFill>
              <a:latin typeface="Times New Roman" panose="02020603050405020304" charset="0"/>
              <a:ea typeface="Calibri" panose="020F0502020204030204" pitchFamily="34" charset="0"/>
              <a:cs typeface="Times New Roman" panose="02020603050405020304" charset="0"/>
            </a:endParaRPr>
          </a:p>
        </p:txBody>
      </p:sp>
      <p:sp>
        <p:nvSpPr>
          <p:cNvPr id="16" name="文本框 4"/>
          <p:cNvSpPr txBox="1"/>
          <p:nvPr/>
        </p:nvSpPr>
        <p:spPr>
          <a:xfrm>
            <a:off x="0" y="0"/>
            <a:ext cx="7722870" cy="829945"/>
          </a:xfrm>
          <a:prstGeom prst="rect">
            <a:avLst/>
          </a:prstGeom>
          <a:solidFill>
            <a:schemeClr val="accent1">
              <a:lumMod val="75000"/>
            </a:schemeClr>
          </a:solidFill>
          <a:ln>
            <a:noFill/>
          </a:ln>
        </p:spPr>
        <p:txBody>
          <a:bodyPr wrap="square" rtlCol="0">
            <a:spAutoFit/>
          </a:bodyPr>
          <a:lstStyle/>
          <a:p>
            <a:pPr algn="l"/>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Les Données.</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
        <p:nvSpPr>
          <p:cNvPr id="17" name="Organigramme : Procédé prédéfini 16"/>
          <p:cNvSpPr/>
          <p:nvPr/>
        </p:nvSpPr>
        <p:spPr>
          <a:xfrm>
            <a:off x="60960" y="999490"/>
            <a:ext cx="1201928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Modèle Numérique de terrain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téléchargeable </a:t>
            </a:r>
            <a:r>
              <a:rPr lang="fr-FR" altLang="en-US" sz="2800" b="1" dirty="0">
                <a:solidFill>
                  <a:schemeClr val="accent4">
                    <a:lumMod val="40000"/>
                    <a:lumOff val="60000"/>
                  </a:schemeClr>
                </a:solidFill>
                <a:latin typeface="Times New Roman" panose="02020603050405020304" charset="0"/>
                <a:cs typeface="Times New Roman" panose="02020603050405020304" charset="0"/>
              </a:rPr>
              <a:t>dans la plateforme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GEE</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18" name="Organigramme : Procédé prédéfini 17"/>
          <p:cNvSpPr/>
          <p:nvPr/>
        </p:nvSpPr>
        <p:spPr>
          <a:xfrm>
            <a:off x="60960" y="2600960"/>
            <a:ext cx="12019915"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Des images satellitaires pour faire une étude de l’occupation du sol</a:t>
            </a:r>
          </a:p>
        </p:txBody>
      </p:sp>
      <p:sp>
        <p:nvSpPr>
          <p:cNvPr id="21" name="Organigramme : Procédé prédéfini 20"/>
          <p:cNvSpPr/>
          <p:nvPr/>
        </p:nvSpPr>
        <p:spPr>
          <a:xfrm>
            <a:off x="0" y="4075430"/>
            <a:ext cx="1208024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Collecte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des points d’eau</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2" name="Organigramme : Procédé prédéfini 21"/>
          <p:cNvSpPr/>
          <p:nvPr/>
        </p:nvSpPr>
        <p:spPr>
          <a:xfrm>
            <a:off x="0" y="5549900"/>
            <a:ext cx="1208024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Collecte de données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ONAS &amp; ANSD</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68470"/>
            <a:ext cx="12192635" cy="2231390"/>
          </a:xfrm>
          <a:prstGeom prst="rect">
            <a:avLst/>
          </a:prstGeom>
        </p:spPr>
      </p:pic>
      <p:grpSp>
        <p:nvGrpSpPr>
          <p:cNvPr id="3" name="2113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013644" y="1600093"/>
            <a:ext cx="6226340" cy="4237224"/>
            <a:chOff x="2982830" y="1909576"/>
            <a:chExt cx="6226340" cy="4237224"/>
          </a:xfrm>
        </p:grpSpPr>
        <p:sp>
          <p:nvSpPr>
            <p:cNvPr id="4" name="íšļiďè"/>
            <p:cNvSpPr/>
            <p:nvPr/>
          </p:nvSpPr>
          <p:spPr>
            <a:xfrm>
              <a:off x="2982830" y="1909576"/>
              <a:ext cx="6226340" cy="2471596"/>
            </a:xfrm>
            <a:prstGeom prst="donut">
              <a:avLst>
                <a:gd name="adj" fmla="val 10299"/>
              </a:avLst>
            </a:prstGeom>
            <a:gradFill flip="none" rotWithShape="1">
              <a:gsLst>
                <a:gs pos="0">
                  <a:schemeClr val="bg1">
                    <a:alpha val="0"/>
                  </a:schemeClr>
                </a:gs>
                <a:gs pos="100000">
                  <a:schemeClr val="bg1">
                    <a:lumMod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solidFill>
              </a:endParaRPr>
            </a:p>
          </p:txBody>
        </p:sp>
        <p:sp>
          <p:nvSpPr>
            <p:cNvPr id="9" name="iṡļíḓê"/>
            <p:cNvSpPr/>
            <p:nvPr/>
          </p:nvSpPr>
          <p:spPr>
            <a:xfrm>
              <a:off x="5527398" y="4573060"/>
              <a:ext cx="1137002" cy="1123950"/>
            </a:xfrm>
            <a:prstGeom prst="ellipse">
              <a:avLst/>
            </a:prstGeom>
            <a:solidFill>
              <a:srgbClr val="FF000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p>
          </p:txBody>
        </p:sp>
        <p:cxnSp>
          <p:nvCxnSpPr>
            <p:cNvPr id="11" name="直接连接符 10"/>
            <p:cNvCxnSpPr/>
            <p:nvPr/>
          </p:nvCxnSpPr>
          <p:spPr>
            <a:xfrm>
              <a:off x="4600011" y="4562800"/>
              <a:ext cx="0" cy="1584000"/>
            </a:xfrm>
            <a:prstGeom prst="line">
              <a:avLst/>
            </a:prstGeom>
            <a:ln w="31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91988" y="4562800"/>
              <a:ext cx="0" cy="15840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8" name="图片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910577" y="4620586"/>
            <a:ext cx="493377" cy="493377"/>
          </a:xfrm>
          <a:prstGeom prst="rect">
            <a:avLst/>
          </a:prstGeom>
          <a:ln>
            <a:solidFill>
              <a:srgbClr val="002060"/>
            </a:solidFill>
          </a:ln>
        </p:spPr>
      </p:pic>
      <p:sp>
        <p:nvSpPr>
          <p:cNvPr id="20" name="TextBox 15"/>
          <p:cNvSpPr txBox="1">
            <a:spLocks noChangeArrowheads="1"/>
          </p:cNvSpPr>
          <p:nvPr/>
        </p:nvSpPr>
        <p:spPr bwMode="auto">
          <a:xfrm>
            <a:off x="0" y="3152990"/>
            <a:ext cx="4485005" cy="370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just" eaLnBrk="1" hangingPunct="1">
              <a:lnSpc>
                <a:spcPct val="150000"/>
              </a:lnSpc>
            </a:pPr>
            <a:r>
              <a:rPr lang="fr-FR" altLang="en-US" b="1" dirty="0">
                <a:latin typeface="Times New Roman" panose="02020603050405020304" charset="0"/>
                <a:ea typeface="Calibri" panose="020F0502020204030204" pitchFamily="34" charset="0"/>
                <a:cs typeface="Times New Roman" panose="02020603050405020304" charset="0"/>
              </a:rPr>
              <a:t>Le traitement se fera essentiellement sur R avec l’utilisation des packages </a:t>
            </a:r>
            <a:r>
              <a:rPr lang="fr-FR" altLang="en-US" b="1" dirty="0" smtClean="0">
                <a:latin typeface="Times New Roman" panose="02020603050405020304" charset="0"/>
                <a:ea typeface="Calibri" panose="020F0502020204030204" pitchFamily="34" charset="0"/>
                <a:cs typeface="Times New Roman" panose="02020603050405020304" charset="0"/>
              </a:rPr>
              <a:t>géo-spatiales qu’offrent </a:t>
            </a:r>
            <a:r>
              <a:rPr lang="fr-FR" altLang="en-US" b="1" dirty="0">
                <a:latin typeface="Times New Roman" panose="02020603050405020304" charset="0"/>
                <a:ea typeface="Calibri" panose="020F0502020204030204" pitchFamily="34" charset="0"/>
                <a:cs typeface="Times New Roman" panose="02020603050405020304" charset="0"/>
              </a:rPr>
              <a:t>le langage :</a:t>
            </a: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SF        </a:t>
            </a: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Terra , Raster</a:t>
            </a: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imager et </a:t>
            </a:r>
            <a:r>
              <a:rPr lang="fr-FR" altLang="en-US" b="1" dirty="0" err="1" smtClean="0">
                <a:latin typeface="Times New Roman" panose="02020603050405020304" charset="0"/>
                <a:ea typeface="Calibri" panose="020F0502020204030204" pitchFamily="34" charset="0"/>
                <a:cs typeface="Times New Roman" panose="02020603050405020304" charset="0"/>
              </a:rPr>
              <a:t>EBImage</a:t>
            </a:r>
            <a:endParaRPr lang="fr-FR" altLang="en-US"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en-US" b="1" dirty="0">
                <a:latin typeface="Times New Roman" panose="02020603050405020304" charset="0"/>
                <a:ea typeface="Calibri" panose="020F0502020204030204" pitchFamily="34" charset="0"/>
                <a:cs typeface="Times New Roman" panose="02020603050405020304" charset="0"/>
              </a:rPr>
              <a:t>et aussi avec l’usage de certains logiciels spatiaux pour l’extraction des données</a:t>
            </a:r>
          </a:p>
          <a:p>
            <a:pPr marL="285750" indent="-285750" algn="just" eaLnBrk="1" hangingPunct="1">
              <a:lnSpc>
                <a:spcPct val="150000"/>
              </a:lnSpc>
              <a:buFont typeface="Wingdings" panose="05000000000000000000" charset="0"/>
              <a:buChar char="v"/>
            </a:pPr>
            <a:endParaRPr lang="fr-FR" altLang="en-US" b="1" dirty="0">
              <a:latin typeface="Times New Roman" panose="02020603050405020304" charset="0"/>
              <a:ea typeface="Calibri" panose="020F0502020204030204" pitchFamily="34" charset="0"/>
              <a:cs typeface="Times New Roman" panose="02020603050405020304" charset="0"/>
            </a:endParaRPr>
          </a:p>
        </p:txBody>
      </p:sp>
      <p:sp>
        <p:nvSpPr>
          <p:cNvPr id="6" name="文本框 4"/>
          <p:cNvSpPr txBox="1"/>
          <p:nvPr/>
        </p:nvSpPr>
        <p:spPr>
          <a:xfrm>
            <a:off x="0" y="0"/>
            <a:ext cx="12193270" cy="829945"/>
          </a:xfrm>
          <a:prstGeom prst="rect">
            <a:avLst/>
          </a:prstGeom>
          <a:solidFill>
            <a:srgbClr val="1B2595"/>
          </a:solidFill>
          <a:ln>
            <a:noFill/>
          </a:ln>
        </p:spPr>
        <p:txBody>
          <a:bodyPr wrap="square" rtlCol="0">
            <a:spAutoFit/>
          </a:bodyPr>
          <a:lstStyle/>
          <a:p>
            <a:pPr algn="l"/>
            <a:r>
              <a:rPr lang="fr-FR" altLang="zh-CN" sz="4800" b="1" dirty="0" smtClean="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sym typeface="+mn-ea"/>
              </a:rPr>
              <a:t>Traitement </a:t>
            </a:r>
            <a:r>
              <a:rPr lang="fr-FR" altLang="zh-CN" sz="4800" b="1" dirty="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sym typeface="+mn-ea"/>
              </a:rPr>
              <a:t>des données.</a:t>
            </a:r>
            <a:r>
              <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    </a:t>
            </a:r>
          </a:p>
        </p:txBody>
      </p:sp>
      <p:sp>
        <p:nvSpPr>
          <p:cNvPr id="22" name="文本框 5"/>
          <p:cNvSpPr txBox="1"/>
          <p:nvPr/>
        </p:nvSpPr>
        <p:spPr>
          <a:xfrm>
            <a:off x="7972425" y="3228340"/>
            <a:ext cx="3872865" cy="614045"/>
          </a:xfrm>
          <a:prstGeom prst="rect">
            <a:avLst/>
          </a:prstGeom>
          <a:solidFill>
            <a:srgbClr val="FF0000"/>
          </a:solidFill>
        </p:spPr>
        <p:txBody>
          <a:bodyPr wrap="square" lIns="0" tIns="0" rIns="0" bIns="0" rtlCol="0">
            <a:noAutofit/>
          </a:bodyPr>
          <a:lstStyle/>
          <a:p>
            <a:pPr indent="0" algn="l">
              <a:buFont typeface="+mj-lt"/>
              <a:buNone/>
            </a:pPr>
            <a:r>
              <a:rPr lang="fr-FR" altLang="zh-CN" sz="3200" b="1" dirty="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rPr>
              <a:t>Les outils techniques</a:t>
            </a:r>
          </a:p>
        </p:txBody>
      </p:sp>
      <p:sp>
        <p:nvSpPr>
          <p:cNvPr id="23" name="Organigramme : Procédé prédéfini 22"/>
          <p:cNvSpPr/>
          <p:nvPr/>
        </p:nvSpPr>
        <p:spPr>
          <a:xfrm>
            <a:off x="7971790" y="4368165"/>
            <a:ext cx="3873500" cy="7461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smtClean="0">
                <a:latin typeface="Times New Roman" panose="02020603050405020304" charset="0"/>
                <a:cs typeface="Times New Roman" panose="02020603050405020304" charset="0"/>
              </a:rPr>
              <a:t>ShinyApps.io</a:t>
            </a:r>
            <a:endParaRPr lang="fr-FR" altLang="en-US" sz="2800" dirty="0">
              <a:latin typeface="Times New Roman" panose="02020603050405020304" charset="0"/>
              <a:cs typeface="Times New Roman" panose="02020603050405020304" charset="0"/>
            </a:endParaRPr>
          </a:p>
        </p:txBody>
      </p:sp>
      <p:sp>
        <p:nvSpPr>
          <p:cNvPr id="25" name="Organigramme : Stockage interne 24"/>
          <p:cNvSpPr/>
          <p:nvPr/>
        </p:nvSpPr>
        <p:spPr>
          <a:xfrm>
            <a:off x="7971790" y="5640078"/>
            <a:ext cx="3873500" cy="746125"/>
          </a:xfrm>
          <a:prstGeom prst="flowChartInternalStorage">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R </a:t>
            </a:r>
            <a:r>
              <a:rPr lang="fr-FR" altLang="en-US" sz="2800" dirty="0" err="1">
                <a:latin typeface="Times New Roman" panose="02020603050405020304" charset="0"/>
                <a:cs typeface="Times New Roman" panose="02020603050405020304" charset="0"/>
              </a:rPr>
              <a:t>Markdown</a:t>
            </a:r>
            <a:endParaRPr lang="fr-FR" altLang="en-US" sz="2800" dirty="0">
              <a:latin typeface="Times New Roman" panose="02020603050405020304" charset="0"/>
              <a:cs typeface="Times New Roman" panose="02020603050405020304" charset="0"/>
            </a:endParaRPr>
          </a:p>
        </p:txBody>
      </p:sp>
    </p:spTree>
  </p:cSld>
  <p:clrMapOvr>
    <a:masterClrMapping/>
  </p:clrMapOvr>
  <p:transition spd="slow">
    <p:wedge/>
  </p:transition>
</p:sld>
</file>

<file path=ppt/tags/tag1.xml><?xml version="1.0" encoding="utf-8"?>
<p:tagLst xmlns:a="http://schemas.openxmlformats.org/drawingml/2006/main" xmlns:r="http://schemas.openxmlformats.org/officeDocument/2006/relationships" xmlns:p="http://schemas.openxmlformats.org/presentationml/2006/main">
  <p:tag name="ISLIDE.DIAGRAM" val="2113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951</Words>
  <Application>Microsoft Office PowerPoint</Application>
  <PresentationFormat>Grand écran</PresentationFormat>
  <Paragraphs>60</Paragraphs>
  <Slides>12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宋体</vt:lpstr>
      <vt:lpstr>Arial</vt:lpstr>
      <vt:lpstr>Bell MT</vt:lpstr>
      <vt:lpstr>Calibri</vt:lpstr>
      <vt:lpstr>Calibri Light</vt:lpstr>
      <vt:lpstr>Georgia</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KHADY MAME DIARRA SENE</cp:lastModifiedBy>
  <cp:revision>38</cp:revision>
  <dcterms:created xsi:type="dcterms:W3CDTF">2018-11-26T01:57:00Z</dcterms:created>
  <dcterms:modified xsi:type="dcterms:W3CDTF">2024-07-27T15:40:51Z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1036-12.2.0.17119</vt:lpwstr>
  </property>
  <property fmtid="{D5CDD505-2E9C-101B-9397-08002B2CF9AE}" pid="3" name="ICV">
    <vt:lpwstr>F1508E85430146429E9D7B1D48FEFB58_13</vt:lpwstr>
  </property>
</Properties>
</file>