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Libre Franklin"/>
      <p:regular r:id="rId26"/>
      <p:bold r:id="rId27"/>
      <p:italic r:id="rId28"/>
      <p:boldItalic r:id="rId29"/>
    </p:embeddedFont>
    <p:embeddedFont>
      <p:font typeface="Roboto"/>
      <p:regular r:id="rId30"/>
      <p:bold r:id="rId31"/>
      <p:italic r:id="rId32"/>
      <p:boldItalic r:id="rId33"/>
    </p:embeddedFont>
    <p:embeddedFont>
      <p:font typeface="Franklin Gothic"/>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3FFDA2-9D73-4E85-A0D2-608D3945D892}">
  <a:tblStyle styleId="{903FFDA2-9D73-4E85-A0D2-608D3945D89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regular.fntdata"/><Relationship Id="rId25" Type="http://schemas.openxmlformats.org/officeDocument/2006/relationships/slide" Target="slides/slide20.xml"/><Relationship Id="rId28" Type="http://schemas.openxmlformats.org/officeDocument/2006/relationships/font" Target="fonts/LibreFranklin-italic.fntdata"/><Relationship Id="rId27" Type="http://schemas.openxmlformats.org/officeDocument/2006/relationships/font" Target="fonts/LibreFranklin-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Franklin-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FranklinGothic-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solidFill>
          <a:schemeClr val="accent3"/>
        </a:solidFill>
      </p:bgPr>
    </p:bg>
    <p:spTree>
      <p:nvGrpSpPr>
        <p:cNvPr id="14" name="Shape 14"/>
        <p:cNvGrpSpPr/>
        <p:nvPr/>
      </p:nvGrpSpPr>
      <p:grpSpPr>
        <a:xfrm>
          <a:off x="0" y="0"/>
          <a:ext cx="0" cy="0"/>
          <a:chOff x="0" y="0"/>
          <a:chExt cx="0" cy="0"/>
        </a:xfrm>
      </p:grpSpPr>
      <p:sp>
        <p:nvSpPr>
          <p:cNvPr id="15" name="Google Shape;15;p2"/>
          <p:cNvSpPr/>
          <p:nvPr>
            <p:ph idx="2" type="pic"/>
          </p:nvPr>
        </p:nvSpPr>
        <p:spPr>
          <a:xfrm>
            <a:off x="0" y="0"/>
            <a:ext cx="12192000" cy="6880543"/>
          </a:xfrm>
          <a:prstGeom prst="rect">
            <a:avLst/>
          </a:prstGeom>
          <a:noFill/>
          <a:ln>
            <a:noFill/>
          </a:ln>
        </p:spPr>
      </p:sp>
      <p:sp>
        <p:nvSpPr>
          <p:cNvPr id="16" name="Google Shape;16;p2"/>
          <p:cNvSpPr txBox="1"/>
          <p:nvPr>
            <p:ph type="title"/>
          </p:nvPr>
        </p:nvSpPr>
        <p:spPr>
          <a:xfrm>
            <a:off x="6309359" y="444933"/>
            <a:ext cx="5477479" cy="329184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lt1"/>
              </a:buClr>
              <a:buSzPts val="6000"/>
              <a:buFont typeface="Franklin Gothic"/>
              <a:buNone/>
              <a:defRPr b="1" i="0" sz="600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p:nvPr/>
        </p:nvSpPr>
        <p:spPr>
          <a:xfrm>
            <a:off x="6309360" y="3951843"/>
            <a:ext cx="2133600" cy="10058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bg>
      <p:bgPr>
        <a:solidFill>
          <a:schemeClr val="lt1"/>
        </a:solidFill>
      </p:bgPr>
    </p:bg>
    <p:spTree>
      <p:nvGrpSpPr>
        <p:cNvPr id="90" name="Shape 90"/>
        <p:cNvGrpSpPr/>
        <p:nvPr/>
      </p:nvGrpSpPr>
      <p:grpSpPr>
        <a:xfrm>
          <a:off x="0" y="0"/>
          <a:ext cx="0" cy="0"/>
          <a:chOff x="0" y="0"/>
          <a:chExt cx="0" cy="0"/>
        </a:xfrm>
      </p:grpSpPr>
      <p:sp>
        <p:nvSpPr>
          <p:cNvPr id="91" name="Google Shape;91;p11"/>
          <p:cNvSpPr txBox="1"/>
          <p:nvPr>
            <p:ph type="ctrTitle"/>
          </p:nvPr>
        </p:nvSpPr>
        <p:spPr>
          <a:xfrm>
            <a:off x="6309904" y="411479"/>
            <a:ext cx="5486400" cy="329184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92" name="Google Shape;92;p11"/>
          <p:cNvGrpSpPr/>
          <p:nvPr/>
        </p:nvGrpSpPr>
        <p:grpSpPr>
          <a:xfrm>
            <a:off x="1" y="758752"/>
            <a:ext cx="6099248" cy="6099248"/>
            <a:chOff x="0" y="12289"/>
            <a:chExt cx="3550" cy="3551"/>
          </a:xfrm>
        </p:grpSpPr>
        <p:sp>
          <p:nvSpPr>
            <p:cNvPr id="93" name="Google Shape;93;p11"/>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4" name="Google Shape;94;p11"/>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5" name="Google Shape;95;p11"/>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cxnSp>
        <p:nvCxnSpPr>
          <p:cNvPr id="96" name="Google Shape;96;p11"/>
          <p:cNvCxnSpPr/>
          <p:nvPr/>
        </p:nvCxnSpPr>
        <p:spPr>
          <a:xfrm>
            <a:off x="6309360" y="3950208"/>
            <a:ext cx="2133600" cy="3992"/>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p:cSld name="Title and Content ">
    <p:bg>
      <p:bgPr>
        <a:solidFill>
          <a:schemeClr val="lt1"/>
        </a:solidFill>
      </p:bgPr>
    </p:bg>
    <p:spTree>
      <p:nvGrpSpPr>
        <p:cNvPr id="97" name="Shape 97"/>
        <p:cNvGrpSpPr/>
        <p:nvPr/>
      </p:nvGrpSpPr>
      <p:grpSpPr>
        <a:xfrm>
          <a:off x="0" y="0"/>
          <a:ext cx="0" cy="0"/>
          <a:chOff x="0" y="0"/>
          <a:chExt cx="0" cy="0"/>
        </a:xfrm>
      </p:grpSpPr>
      <p:grpSp>
        <p:nvGrpSpPr>
          <p:cNvPr id="98" name="Google Shape;98;p12"/>
          <p:cNvGrpSpPr/>
          <p:nvPr/>
        </p:nvGrpSpPr>
        <p:grpSpPr>
          <a:xfrm>
            <a:off x="6362700" y="0"/>
            <a:ext cx="5829298" cy="3235602"/>
            <a:chOff x="5612972" y="1"/>
            <a:chExt cx="6615961" cy="3672246"/>
          </a:xfrm>
        </p:grpSpPr>
        <p:sp>
          <p:nvSpPr>
            <p:cNvPr id="99" name="Google Shape;99;p12"/>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0" name="Google Shape;100;p12"/>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1" name="Google Shape;101;p12"/>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2" name="Google Shape;102;p12"/>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3" name="Google Shape;103;p12"/>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04" name="Google Shape;104;p12"/>
          <p:cNvSpPr txBox="1"/>
          <p:nvPr>
            <p:ph type="title"/>
          </p:nvPr>
        </p:nvSpPr>
        <p:spPr>
          <a:xfrm>
            <a:off x="6318885" y="3499667"/>
            <a:ext cx="4939666" cy="254281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05" name="Google Shape;105;p12"/>
          <p:cNvCxnSpPr/>
          <p:nvPr/>
        </p:nvCxnSpPr>
        <p:spPr>
          <a:xfrm>
            <a:off x="6347460" y="6313170"/>
            <a:ext cx="2133600" cy="3992"/>
          </a:xfrm>
          <a:prstGeom prst="straightConnector1">
            <a:avLst/>
          </a:prstGeom>
          <a:noFill/>
          <a:ln cap="flat" cmpd="sng" w="101600">
            <a:solidFill>
              <a:srgbClr val="5D7C3F"/>
            </a:solidFill>
            <a:prstDash val="solid"/>
            <a:miter lim="800000"/>
            <a:headEnd len="sm" w="sm" type="none"/>
            <a:tailEnd len="sm" w="sm" type="none"/>
          </a:ln>
        </p:spPr>
      </p:cxnSp>
      <p:sp>
        <p:nvSpPr>
          <p:cNvPr id="106" name="Google Shape;106;p12"/>
          <p:cNvSpPr txBox="1"/>
          <p:nvPr>
            <p:ph idx="1" type="body"/>
          </p:nvPr>
        </p:nvSpPr>
        <p:spPr>
          <a:xfrm>
            <a:off x="603885" y="457201"/>
            <a:ext cx="5198269" cy="2305050"/>
          </a:xfrm>
          <a:prstGeom prst="rect">
            <a:avLst/>
          </a:prstGeom>
          <a:noFill/>
          <a:ln>
            <a:noFill/>
          </a:ln>
        </p:spPr>
        <p:txBody>
          <a:bodyPr anchorCtr="0" anchor="t" bIns="45700" lIns="0" spcFirstLastPara="1" rIns="91425" wrap="square" tIns="274300">
            <a:normAutofit/>
          </a:bodyPr>
          <a:lstStyle>
            <a:lvl1pPr indent="-355600" lvl="0" marL="457200" algn="l">
              <a:lnSpc>
                <a:spcPct val="90000"/>
              </a:lnSpc>
              <a:spcBef>
                <a:spcPts val="1800"/>
              </a:spcBef>
              <a:spcAft>
                <a:spcPts val="0"/>
              </a:spcAft>
              <a:buClr>
                <a:schemeClr val="dk1"/>
              </a:buClr>
              <a:buSzPts val="2000"/>
              <a:buFont typeface="Franklin Gothic"/>
              <a:buAutoNum type="arabicPeriod"/>
              <a:defRPr sz="2000"/>
            </a:lvl1pPr>
            <a:lvl2pPr indent="-355600" lvl="1" marL="914400" algn="l">
              <a:lnSpc>
                <a:spcPct val="90000"/>
              </a:lnSpc>
              <a:spcBef>
                <a:spcPts val="1800"/>
              </a:spcBef>
              <a:spcAft>
                <a:spcPts val="0"/>
              </a:spcAft>
              <a:buClr>
                <a:schemeClr val="dk1"/>
              </a:buClr>
              <a:buSzPts val="2000"/>
              <a:buFont typeface="Franklin Gothic"/>
              <a:buAutoNum type="alphaLcPeriod"/>
              <a:defRPr sz="2000"/>
            </a:lvl2pPr>
            <a:lvl3pPr indent="-355600" lvl="2" marL="1371600" algn="l">
              <a:lnSpc>
                <a:spcPct val="90000"/>
              </a:lnSpc>
              <a:spcBef>
                <a:spcPts val="1800"/>
              </a:spcBef>
              <a:spcAft>
                <a:spcPts val="0"/>
              </a:spcAft>
              <a:buClr>
                <a:schemeClr val="dk1"/>
              </a:buClr>
              <a:buSzPts val="2000"/>
              <a:buFont typeface="Franklin Gothic"/>
              <a:buAutoNum type="arabicParenR"/>
              <a:defRPr sz="2000"/>
            </a:lvl3pPr>
            <a:lvl4pPr indent="-228600" lvl="3" marL="1828800" algn="l">
              <a:lnSpc>
                <a:spcPct val="90000"/>
              </a:lnSpc>
              <a:spcBef>
                <a:spcPts val="1800"/>
              </a:spcBef>
              <a:spcAft>
                <a:spcPts val="0"/>
              </a:spcAft>
              <a:buClr>
                <a:schemeClr val="dk1"/>
              </a:buClr>
              <a:buSzPts val="2000"/>
              <a:buFont typeface="Franklin Gothic"/>
              <a:buNone/>
              <a:defRPr sz="2000"/>
            </a:lvl4pPr>
            <a:lvl5pPr indent="-355600" lvl="4" marL="2286000" algn="l">
              <a:lnSpc>
                <a:spcPct val="90000"/>
              </a:lnSpc>
              <a:spcBef>
                <a:spcPts val="1800"/>
              </a:spcBef>
              <a:spcAft>
                <a:spcPts val="0"/>
              </a:spcAft>
              <a:buClr>
                <a:schemeClr val="dk1"/>
              </a:buClr>
              <a:buSzPts val="2000"/>
              <a:buFont typeface="Franklin Gothic"/>
              <a:buAutoNum type="arabicPeriod"/>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7" name="Google Shape;107;p12"/>
          <p:cNvSpPr txBox="1"/>
          <p:nvPr>
            <p:ph idx="2" type="body"/>
          </p:nvPr>
        </p:nvSpPr>
        <p:spPr>
          <a:xfrm>
            <a:off x="594360" y="2810595"/>
            <a:ext cx="5198269" cy="3319513"/>
          </a:xfrm>
          <a:prstGeom prst="rect">
            <a:avLst/>
          </a:prstGeom>
          <a:noFill/>
          <a:ln>
            <a:noFill/>
          </a:ln>
        </p:spPr>
        <p:txBody>
          <a:bodyPr anchorCtr="0" anchor="t" bIns="0" lIns="0" spcFirstLastPara="1" rIns="0" wrap="square" tIns="457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8" name="Google Shape;108;p12"/>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109" name="Google Shape;109;p12"/>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able">
  <p:cSld name="Title Content and Table">
    <p:bg>
      <p:bgPr>
        <a:solidFill>
          <a:schemeClr val="lt1"/>
        </a:solidFill>
      </p:bgPr>
    </p:bg>
    <p:spTree>
      <p:nvGrpSpPr>
        <p:cNvPr id="110" name="Shape 110"/>
        <p:cNvGrpSpPr/>
        <p:nvPr/>
      </p:nvGrpSpPr>
      <p:grpSpPr>
        <a:xfrm>
          <a:off x="0" y="0"/>
          <a:ext cx="0" cy="0"/>
          <a:chOff x="0" y="0"/>
          <a:chExt cx="0" cy="0"/>
        </a:xfrm>
      </p:grpSpPr>
      <p:grpSp>
        <p:nvGrpSpPr>
          <p:cNvPr id="111" name="Google Shape;111;p13"/>
          <p:cNvGrpSpPr/>
          <p:nvPr/>
        </p:nvGrpSpPr>
        <p:grpSpPr>
          <a:xfrm flipH="1" rot="5400000">
            <a:off x="0" y="3900132"/>
            <a:ext cx="2959226" cy="2959226"/>
            <a:chOff x="0" y="12289"/>
            <a:chExt cx="3550" cy="3551"/>
          </a:xfrm>
        </p:grpSpPr>
        <p:sp>
          <p:nvSpPr>
            <p:cNvPr id="112" name="Google Shape;112;p1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3" name="Google Shape;113;p1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4" name="Google Shape;114;p1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15" name="Google Shape;115;p13"/>
          <p:cNvSpPr txBox="1"/>
          <p:nvPr>
            <p:ph type="title"/>
          </p:nvPr>
        </p:nvSpPr>
        <p:spPr>
          <a:xfrm>
            <a:off x="3661409" y="4661717"/>
            <a:ext cx="7936230" cy="138076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16" name="Google Shape;116;p13"/>
          <p:cNvCxnSpPr/>
          <p:nvPr/>
        </p:nvCxnSpPr>
        <p:spPr>
          <a:xfrm>
            <a:off x="3670935" y="6313170"/>
            <a:ext cx="2133600" cy="3992"/>
          </a:xfrm>
          <a:prstGeom prst="straightConnector1">
            <a:avLst/>
          </a:prstGeom>
          <a:noFill/>
          <a:ln cap="flat" cmpd="sng" w="101600">
            <a:solidFill>
              <a:srgbClr val="5D7C3F"/>
            </a:solidFill>
            <a:prstDash val="solid"/>
            <a:miter lim="800000"/>
            <a:headEnd len="sm" w="sm" type="none"/>
            <a:tailEnd len="sm" w="sm" type="none"/>
          </a:ln>
        </p:spPr>
      </p:cxnSp>
      <p:sp>
        <p:nvSpPr>
          <p:cNvPr id="117" name="Google Shape;117;p13"/>
          <p:cNvSpPr txBox="1"/>
          <p:nvPr>
            <p:ph idx="1" type="body"/>
          </p:nvPr>
        </p:nvSpPr>
        <p:spPr>
          <a:xfrm>
            <a:off x="603885" y="584005"/>
            <a:ext cx="2825115" cy="3999060"/>
          </a:xfrm>
          <a:prstGeom prst="rect">
            <a:avLst/>
          </a:prstGeom>
          <a:noFill/>
          <a:ln>
            <a:noFill/>
          </a:ln>
        </p:spPr>
        <p:txBody>
          <a:bodyPr anchorCtr="0" anchor="t" bIns="45700" lIns="0" spcFirstLastPara="1" rIns="91425" wrap="square" tIns="2743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228600" lvl="1" marL="914400" algn="l">
              <a:lnSpc>
                <a:spcPct val="90000"/>
              </a:lnSpc>
              <a:spcBef>
                <a:spcPts val="1800"/>
              </a:spcBef>
              <a:spcAft>
                <a:spcPts val="0"/>
              </a:spcAft>
              <a:buClr>
                <a:schemeClr val="dk1"/>
              </a:buClr>
              <a:buSzPts val="2000"/>
              <a:buNone/>
              <a:defRPr sz="2000"/>
            </a:lvl2pPr>
            <a:lvl3pPr indent="-228600" lvl="2" marL="1371600" algn="l">
              <a:lnSpc>
                <a:spcPct val="90000"/>
              </a:lnSpc>
              <a:spcBef>
                <a:spcPts val="1800"/>
              </a:spcBef>
              <a:spcAft>
                <a:spcPts val="0"/>
              </a:spcAft>
              <a:buClr>
                <a:schemeClr val="dk1"/>
              </a:buClr>
              <a:buSzPts val="2000"/>
              <a:buNone/>
              <a:defRPr sz="2000"/>
            </a:lvl3pPr>
            <a:lvl4pPr indent="-228600" lvl="3" marL="1828800" algn="l">
              <a:lnSpc>
                <a:spcPct val="90000"/>
              </a:lnSpc>
              <a:spcBef>
                <a:spcPts val="1800"/>
              </a:spcBef>
              <a:spcAft>
                <a:spcPts val="0"/>
              </a:spcAft>
              <a:buClr>
                <a:schemeClr val="dk1"/>
              </a:buClr>
              <a:buSzPts val="2000"/>
              <a:buNone/>
              <a:defRPr sz="2000"/>
            </a:lvl4pPr>
            <a:lvl5pPr indent="-228600" lvl="4" marL="2286000" algn="l">
              <a:lnSpc>
                <a:spcPct val="90000"/>
              </a:lnSpc>
              <a:spcBef>
                <a:spcPts val="1800"/>
              </a:spcBef>
              <a:spcAft>
                <a:spcPts val="0"/>
              </a:spcAft>
              <a:buClr>
                <a:schemeClr val="dk1"/>
              </a:buClr>
              <a:buSzPts val="2000"/>
              <a:buNone/>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8" name="Google Shape;118;p13"/>
          <p:cNvSpPr txBox="1"/>
          <p:nvPr>
            <p:ph idx="2" type="body"/>
          </p:nvPr>
        </p:nvSpPr>
        <p:spPr>
          <a:xfrm>
            <a:off x="3670934" y="584005"/>
            <a:ext cx="7926705" cy="3999060"/>
          </a:xfrm>
          <a:prstGeom prst="rect">
            <a:avLst/>
          </a:prstGeom>
          <a:noFill/>
          <a:ln>
            <a:noFill/>
          </a:ln>
        </p:spPr>
        <p:txBody>
          <a:bodyPr anchorCtr="0" anchor="t" bIns="45700" lIns="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9" name="Google Shape;119;p13"/>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120" name="Google Shape;120;p13"/>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2">
  <p:cSld name="Table 2">
    <p:bg>
      <p:bgPr>
        <a:solidFill>
          <a:schemeClr val="lt1"/>
        </a:solidFill>
      </p:bgPr>
    </p:bg>
    <p:spTree>
      <p:nvGrpSpPr>
        <p:cNvPr id="121" name="Shape 121"/>
        <p:cNvGrpSpPr/>
        <p:nvPr/>
      </p:nvGrpSpPr>
      <p:grpSpPr>
        <a:xfrm>
          <a:off x="0" y="0"/>
          <a:ext cx="0" cy="0"/>
          <a:chOff x="0" y="0"/>
          <a:chExt cx="0" cy="0"/>
        </a:xfrm>
      </p:grpSpPr>
      <p:sp>
        <p:nvSpPr>
          <p:cNvPr id="122" name="Google Shape;122;p14"/>
          <p:cNvSpPr txBox="1"/>
          <p:nvPr>
            <p:ph type="title"/>
          </p:nvPr>
        </p:nvSpPr>
        <p:spPr>
          <a:xfrm>
            <a:off x="594360" y="202400"/>
            <a:ext cx="10972800" cy="1570325"/>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124" name="Google Shape;124;p14"/>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25" name="Google Shape;125;p14"/>
          <p:cNvCxnSpPr/>
          <p:nvPr/>
        </p:nvCxnSpPr>
        <p:spPr>
          <a:xfrm>
            <a:off x="594360" y="2148840"/>
            <a:ext cx="2133600" cy="3992"/>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p:cSld name="Agenda 1">
    <p:spTree>
      <p:nvGrpSpPr>
        <p:cNvPr id="18" name="Shape 18"/>
        <p:cNvGrpSpPr/>
        <p:nvPr/>
      </p:nvGrpSpPr>
      <p:grpSpPr>
        <a:xfrm>
          <a:off x="0" y="0"/>
          <a:ext cx="0" cy="0"/>
          <a:chOff x="0" y="0"/>
          <a:chExt cx="0" cy="0"/>
        </a:xfrm>
      </p:grpSpPr>
      <p:grpSp>
        <p:nvGrpSpPr>
          <p:cNvPr id="19" name="Google Shape;19;p3"/>
          <p:cNvGrpSpPr/>
          <p:nvPr/>
        </p:nvGrpSpPr>
        <p:grpSpPr>
          <a:xfrm>
            <a:off x="6362700" y="0"/>
            <a:ext cx="5829298" cy="3235602"/>
            <a:chOff x="5612972" y="1"/>
            <a:chExt cx="6615961" cy="3672246"/>
          </a:xfrm>
        </p:grpSpPr>
        <p:sp>
          <p:nvSpPr>
            <p:cNvPr id="20" name="Google Shape;20;p3"/>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1" name="Google Shape;21;p3"/>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2" name="Google Shape;22;p3"/>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3" name="Google Shape;23;p3"/>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4" name="Google Shape;24;p3"/>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25" name="Google Shape;25;p3"/>
          <p:cNvSpPr txBox="1"/>
          <p:nvPr>
            <p:ph type="title"/>
          </p:nvPr>
        </p:nvSpPr>
        <p:spPr>
          <a:xfrm>
            <a:off x="594360" y="189572"/>
            <a:ext cx="6787747" cy="1593507"/>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 type="body"/>
          </p:nvPr>
        </p:nvSpPr>
        <p:spPr>
          <a:xfrm>
            <a:off x="594359" y="2281918"/>
            <a:ext cx="6787747" cy="3708517"/>
          </a:xfrm>
          <a:prstGeom prst="rect">
            <a:avLst/>
          </a:prstGeom>
          <a:noFill/>
          <a:ln>
            <a:noFill/>
          </a:ln>
        </p:spPr>
        <p:txBody>
          <a:bodyPr anchorCtr="0" anchor="t" bIns="0" lIns="0" spcFirstLastPara="1" rIns="0" wrap="square" tIns="228600">
            <a:normAutofit/>
          </a:bodyPr>
          <a:lstStyle>
            <a:lvl1pPr indent="-381000" lvl="0" marL="457200" algn="l">
              <a:lnSpc>
                <a:spcPct val="80000"/>
              </a:lnSpc>
              <a:spcBef>
                <a:spcPts val="2200"/>
              </a:spcBef>
              <a:spcAft>
                <a:spcPts val="0"/>
              </a:spcAft>
              <a:buClr>
                <a:srgbClr val="5D7C3F"/>
              </a:buClr>
              <a:buSzPts val="2400"/>
              <a:buFont typeface="Arial"/>
              <a:buChar char="•"/>
              <a:defRPr b="1" i="0" sz="2400">
                <a:solidFill>
                  <a:srgbClr val="5D7C3F"/>
                </a:solidFill>
                <a:latin typeface="Libre Franklin"/>
                <a:ea typeface="Libre Franklin"/>
                <a:cs typeface="Libre Franklin"/>
                <a:sym typeface="Libre Franklin"/>
              </a:defRPr>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 name="Google Shape;27;p3"/>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28" name="Google Shape;28;p3"/>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9" name="Google Shape;29;p3"/>
          <p:cNvCxnSpPr/>
          <p:nvPr/>
        </p:nvCxnSpPr>
        <p:spPr>
          <a:xfrm>
            <a:off x="594360" y="2148840"/>
            <a:ext cx="2130552" cy="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2">
  <p:cSld name="Summary 2">
    <p:bg>
      <p:bgPr>
        <a:solidFill>
          <a:schemeClr val="lt1"/>
        </a:solidFill>
      </p:bgPr>
    </p:bg>
    <p:spTree>
      <p:nvGrpSpPr>
        <p:cNvPr id="30" name="Shape 30"/>
        <p:cNvGrpSpPr/>
        <p:nvPr/>
      </p:nvGrpSpPr>
      <p:grpSpPr>
        <a:xfrm>
          <a:off x="0" y="0"/>
          <a:ext cx="0" cy="0"/>
          <a:chOff x="0" y="0"/>
          <a:chExt cx="0" cy="0"/>
        </a:xfrm>
      </p:grpSpPr>
      <p:cxnSp>
        <p:nvCxnSpPr>
          <p:cNvPr id="31" name="Google Shape;31;p4"/>
          <p:cNvCxnSpPr/>
          <p:nvPr/>
        </p:nvCxnSpPr>
        <p:spPr>
          <a:xfrm>
            <a:off x="594360" y="2148840"/>
            <a:ext cx="2133600" cy="3992"/>
          </a:xfrm>
          <a:prstGeom prst="straightConnector1">
            <a:avLst/>
          </a:prstGeom>
          <a:noFill/>
          <a:ln cap="flat" cmpd="sng" w="101600">
            <a:solidFill>
              <a:srgbClr val="5D7C3F"/>
            </a:solidFill>
            <a:prstDash val="solid"/>
            <a:miter lim="800000"/>
            <a:headEnd len="sm" w="sm" type="none"/>
            <a:tailEnd len="sm" w="sm" type="none"/>
          </a:ln>
        </p:spPr>
      </p:cxnSp>
      <p:grpSp>
        <p:nvGrpSpPr>
          <p:cNvPr id="32" name="Google Shape;32;p4"/>
          <p:cNvGrpSpPr/>
          <p:nvPr/>
        </p:nvGrpSpPr>
        <p:grpSpPr>
          <a:xfrm flipH="1" rot="5400000">
            <a:off x="0" y="3900132"/>
            <a:ext cx="2959226" cy="2959226"/>
            <a:chOff x="0" y="12289"/>
            <a:chExt cx="3550" cy="3551"/>
          </a:xfrm>
        </p:grpSpPr>
        <p:sp>
          <p:nvSpPr>
            <p:cNvPr id="33" name="Google Shape;33;p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4" name="Google Shape;34;p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5" name="Google Shape;35;p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36" name="Google Shape;36;p4"/>
          <p:cNvSpPr txBox="1"/>
          <p:nvPr>
            <p:ph type="title"/>
          </p:nvPr>
        </p:nvSpPr>
        <p:spPr>
          <a:xfrm>
            <a:off x="594360" y="102875"/>
            <a:ext cx="10873740" cy="1680205"/>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 type="body"/>
          </p:nvPr>
        </p:nvSpPr>
        <p:spPr>
          <a:xfrm>
            <a:off x="3657600" y="2282008"/>
            <a:ext cx="7810500" cy="3699328"/>
          </a:xfrm>
          <a:prstGeom prst="rect">
            <a:avLst/>
          </a:prstGeom>
          <a:noFill/>
          <a:ln>
            <a:noFill/>
          </a:ln>
        </p:spPr>
        <p:txBody>
          <a:bodyPr anchorCtr="0" anchor="t" bIns="0" lIns="0" spcFirstLastPara="1" rIns="0" wrap="square" tIns="228600">
            <a:normAutofit/>
          </a:bodyPr>
          <a:lstStyle>
            <a:lvl1pPr indent="-355600" lvl="0" marL="457200" algn="l">
              <a:lnSpc>
                <a:spcPct val="90000"/>
              </a:lnSpc>
              <a:spcBef>
                <a:spcPts val="1800"/>
              </a:spcBef>
              <a:spcAft>
                <a:spcPts val="0"/>
              </a:spcAft>
              <a:buClr>
                <a:schemeClr val="dk1"/>
              </a:buClr>
              <a:buSzPts val="2000"/>
              <a:buFont typeface="Arial"/>
              <a:buChar char="•"/>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8" name="Google Shape;38;p4"/>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39" name="Google Shape;39;p4"/>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bg>
      <p:bgPr>
        <a:solidFill>
          <a:schemeClr val="lt1"/>
        </a:solidFill>
      </p:bgPr>
    </p:bg>
    <p:spTree>
      <p:nvGrpSpPr>
        <p:cNvPr id="40" name="Shape 40"/>
        <p:cNvGrpSpPr/>
        <p:nvPr/>
      </p:nvGrpSpPr>
      <p:grpSpPr>
        <a:xfrm>
          <a:off x="0" y="0"/>
          <a:ext cx="0" cy="0"/>
          <a:chOff x="0" y="0"/>
          <a:chExt cx="0" cy="0"/>
        </a:xfrm>
      </p:grpSpPr>
      <p:sp>
        <p:nvSpPr>
          <p:cNvPr id="41" name="Google Shape;41;p5"/>
          <p:cNvSpPr txBox="1"/>
          <p:nvPr>
            <p:ph type="ctrTitle"/>
          </p:nvPr>
        </p:nvSpPr>
        <p:spPr>
          <a:xfrm>
            <a:off x="6299835" y="430529"/>
            <a:ext cx="5486400" cy="329184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p:nvPr>
            <p:ph idx="2" type="pic"/>
          </p:nvPr>
        </p:nvSpPr>
        <p:spPr>
          <a:xfrm>
            <a:off x="0" y="-11113"/>
            <a:ext cx="5791200" cy="6880226"/>
          </a:xfrm>
          <a:prstGeom prst="rect">
            <a:avLst/>
          </a:prstGeom>
          <a:noFill/>
          <a:ln>
            <a:noFill/>
          </a:ln>
        </p:spPr>
      </p:sp>
      <p:sp>
        <p:nvSpPr>
          <p:cNvPr id="43" name="Google Shape;43;p5"/>
          <p:cNvSpPr txBox="1"/>
          <p:nvPr>
            <p:ph idx="1" type="body"/>
          </p:nvPr>
        </p:nvSpPr>
        <p:spPr>
          <a:xfrm>
            <a:off x="6299835" y="4568602"/>
            <a:ext cx="5486400" cy="16459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44" name="Google Shape;44;p5"/>
          <p:cNvCxnSpPr/>
          <p:nvPr/>
        </p:nvCxnSpPr>
        <p:spPr>
          <a:xfrm>
            <a:off x="6309360" y="3950208"/>
            <a:ext cx="2133600" cy="3992"/>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2">
  <p:cSld name="Title and Two Content 2">
    <p:bg>
      <p:bgPr>
        <a:solidFill>
          <a:schemeClr val="lt1"/>
        </a:solidFill>
      </p:bgPr>
    </p:bg>
    <p:spTree>
      <p:nvGrpSpPr>
        <p:cNvPr id="45" name="Shape 45"/>
        <p:cNvGrpSpPr/>
        <p:nvPr/>
      </p:nvGrpSpPr>
      <p:grpSpPr>
        <a:xfrm>
          <a:off x="0" y="0"/>
          <a:ext cx="0" cy="0"/>
          <a:chOff x="0" y="0"/>
          <a:chExt cx="0" cy="0"/>
        </a:xfrm>
      </p:grpSpPr>
      <p:grpSp>
        <p:nvGrpSpPr>
          <p:cNvPr id="46" name="Google Shape;46;p6"/>
          <p:cNvGrpSpPr/>
          <p:nvPr/>
        </p:nvGrpSpPr>
        <p:grpSpPr>
          <a:xfrm rot="10800000">
            <a:off x="8870040" y="0"/>
            <a:ext cx="3325208" cy="3325208"/>
            <a:chOff x="0" y="12289"/>
            <a:chExt cx="3550" cy="3551"/>
          </a:xfrm>
        </p:grpSpPr>
        <p:sp>
          <p:nvSpPr>
            <p:cNvPr id="47" name="Google Shape;47;p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48" name="Google Shape;48;p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49" name="Google Shape;49;p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50" name="Google Shape;50;p6"/>
          <p:cNvSpPr txBox="1"/>
          <p:nvPr>
            <p:ph type="title"/>
          </p:nvPr>
        </p:nvSpPr>
        <p:spPr>
          <a:xfrm>
            <a:off x="594360" y="278129"/>
            <a:ext cx="9778365" cy="1494596"/>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 type="body"/>
          </p:nvPr>
        </p:nvSpPr>
        <p:spPr>
          <a:xfrm>
            <a:off x="594360" y="2676525"/>
            <a:ext cx="4490827" cy="3597470"/>
          </a:xfrm>
          <a:prstGeom prst="rect">
            <a:avLst/>
          </a:prstGeom>
          <a:noFill/>
          <a:ln>
            <a:noFill/>
          </a:ln>
        </p:spPr>
        <p:txBody>
          <a:bodyPr anchorCtr="0" anchor="t" bIns="0" lIns="0" spcFirstLastPara="1" rIns="0" wrap="square" tIns="457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6"/>
          <p:cNvSpPr txBox="1"/>
          <p:nvPr>
            <p:ph idx="2" type="body"/>
          </p:nvPr>
        </p:nvSpPr>
        <p:spPr>
          <a:xfrm>
            <a:off x="5881898" y="2676525"/>
            <a:ext cx="4490827" cy="3597470"/>
          </a:xfrm>
          <a:prstGeom prst="rect">
            <a:avLst/>
          </a:prstGeom>
          <a:noFill/>
          <a:ln>
            <a:noFill/>
          </a:ln>
        </p:spPr>
        <p:txBody>
          <a:bodyPr anchorCtr="0" anchor="t" bIns="0" lIns="0" spcFirstLastPara="1" rIns="0" wrap="square" tIns="457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3" name="Google Shape;53;p6"/>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54" name="Google Shape;54;p6"/>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5" name="Google Shape;55;p6"/>
          <p:cNvCxnSpPr/>
          <p:nvPr/>
        </p:nvCxnSpPr>
        <p:spPr>
          <a:xfrm>
            <a:off x="594360" y="2148840"/>
            <a:ext cx="2133600" cy="3992"/>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56" name="Shape 56"/>
        <p:cNvGrpSpPr/>
        <p:nvPr/>
      </p:nvGrpSpPr>
      <p:grpSpPr>
        <a:xfrm>
          <a:off x="0" y="0"/>
          <a:ext cx="0" cy="0"/>
          <a:chOff x="0" y="0"/>
          <a:chExt cx="0" cy="0"/>
        </a:xfrm>
      </p:grpSpPr>
      <p:sp>
        <p:nvSpPr>
          <p:cNvPr id="57" name="Google Shape;57;p7"/>
          <p:cNvSpPr txBox="1"/>
          <p:nvPr>
            <p:ph type="ctrTitle"/>
          </p:nvPr>
        </p:nvSpPr>
        <p:spPr>
          <a:xfrm>
            <a:off x="6309904" y="411479"/>
            <a:ext cx="5486400" cy="329184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8" name="Google Shape;58;p7"/>
          <p:cNvGrpSpPr/>
          <p:nvPr/>
        </p:nvGrpSpPr>
        <p:grpSpPr>
          <a:xfrm>
            <a:off x="1" y="758752"/>
            <a:ext cx="6099248" cy="6099248"/>
            <a:chOff x="0" y="12289"/>
            <a:chExt cx="3550" cy="3551"/>
          </a:xfrm>
        </p:grpSpPr>
        <p:sp>
          <p:nvSpPr>
            <p:cNvPr id="59" name="Google Shape;59;p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60" name="Google Shape;60;p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61" name="Google Shape;61;p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cxnSp>
        <p:nvCxnSpPr>
          <p:cNvPr id="62" name="Google Shape;62;p7"/>
          <p:cNvCxnSpPr/>
          <p:nvPr/>
        </p:nvCxnSpPr>
        <p:spPr>
          <a:xfrm>
            <a:off x="6309360" y="3950208"/>
            <a:ext cx="2133600" cy="3992"/>
          </a:xfrm>
          <a:prstGeom prst="straightConnector1">
            <a:avLst/>
          </a:prstGeom>
          <a:noFill/>
          <a:ln cap="flat" cmpd="sng" w="101600">
            <a:solidFill>
              <a:srgbClr val="5D7C3F"/>
            </a:solidFill>
            <a:prstDash val="solid"/>
            <a:miter lim="800000"/>
            <a:headEnd len="sm" w="sm" type="none"/>
            <a:tailEnd len="sm" w="sm" type="none"/>
          </a:ln>
        </p:spPr>
      </p:cxnSp>
      <p:sp>
        <p:nvSpPr>
          <p:cNvPr id="63" name="Google Shape;63;p7"/>
          <p:cNvSpPr txBox="1"/>
          <p:nvPr>
            <p:ph idx="1" type="body"/>
          </p:nvPr>
        </p:nvSpPr>
        <p:spPr>
          <a:xfrm>
            <a:off x="6309905" y="4549552"/>
            <a:ext cx="5486400" cy="16459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bg>
      <p:bgPr>
        <a:solidFill>
          <a:schemeClr val="lt1"/>
        </a:solidFill>
      </p:bgPr>
    </p:bg>
    <p:spTree>
      <p:nvGrpSpPr>
        <p:cNvPr id="64" name="Shape 64"/>
        <p:cNvGrpSpPr/>
        <p:nvPr/>
      </p:nvGrpSpPr>
      <p:grpSpPr>
        <a:xfrm>
          <a:off x="0" y="0"/>
          <a:ext cx="0" cy="0"/>
          <a:chOff x="0" y="0"/>
          <a:chExt cx="0" cy="0"/>
        </a:xfrm>
      </p:grpSpPr>
      <p:grpSp>
        <p:nvGrpSpPr>
          <p:cNvPr id="65" name="Google Shape;65;p8"/>
          <p:cNvGrpSpPr/>
          <p:nvPr/>
        </p:nvGrpSpPr>
        <p:grpSpPr>
          <a:xfrm rot="10800000">
            <a:off x="8870040" y="0"/>
            <a:ext cx="3325208" cy="3325208"/>
            <a:chOff x="0" y="12289"/>
            <a:chExt cx="3550" cy="3551"/>
          </a:xfrm>
        </p:grpSpPr>
        <p:sp>
          <p:nvSpPr>
            <p:cNvPr id="66" name="Google Shape;66;p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67" name="Google Shape;67;p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68" name="Google Shape;68;p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69" name="Google Shape;69;p8"/>
          <p:cNvSpPr txBox="1"/>
          <p:nvPr>
            <p:ph type="title"/>
          </p:nvPr>
        </p:nvSpPr>
        <p:spPr>
          <a:xfrm>
            <a:off x="594360" y="198408"/>
            <a:ext cx="10972800" cy="1574317"/>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70" name="Google Shape;70;p8"/>
          <p:cNvCxnSpPr/>
          <p:nvPr/>
        </p:nvCxnSpPr>
        <p:spPr>
          <a:xfrm>
            <a:off x="594360" y="2148840"/>
            <a:ext cx="2133600" cy="3992"/>
          </a:xfrm>
          <a:prstGeom prst="straightConnector1">
            <a:avLst/>
          </a:prstGeom>
          <a:noFill/>
          <a:ln cap="flat" cmpd="sng" w="101600">
            <a:solidFill>
              <a:srgbClr val="5D7C3F"/>
            </a:solidFill>
            <a:prstDash val="solid"/>
            <a:miter lim="800000"/>
            <a:headEnd len="sm" w="sm" type="none"/>
            <a:tailEnd len="sm" w="sm" type="none"/>
          </a:ln>
        </p:spPr>
      </p:cxnSp>
      <p:sp>
        <p:nvSpPr>
          <p:cNvPr id="71" name="Google Shape;71;p8"/>
          <p:cNvSpPr txBox="1"/>
          <p:nvPr>
            <p:ph idx="1" type="body"/>
          </p:nvPr>
        </p:nvSpPr>
        <p:spPr>
          <a:xfrm>
            <a:off x="595523" y="2676525"/>
            <a:ext cx="5746750" cy="3597470"/>
          </a:xfrm>
          <a:prstGeom prst="rect">
            <a:avLst/>
          </a:prstGeom>
          <a:noFill/>
          <a:ln>
            <a:noFill/>
          </a:ln>
        </p:spPr>
        <p:txBody>
          <a:bodyPr anchorCtr="0" anchor="t" bIns="45700" lIns="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2" name="Google Shape;72;p8"/>
          <p:cNvSpPr txBox="1"/>
          <p:nvPr>
            <p:ph idx="2" type="body"/>
          </p:nvPr>
        </p:nvSpPr>
        <p:spPr>
          <a:xfrm>
            <a:off x="7620000" y="2676525"/>
            <a:ext cx="3947160" cy="3597470"/>
          </a:xfrm>
          <a:prstGeom prst="rect">
            <a:avLst/>
          </a:prstGeom>
          <a:noFill/>
          <a:ln>
            <a:noFill/>
          </a:ln>
        </p:spPr>
        <p:txBody>
          <a:bodyPr anchorCtr="0" anchor="t" bIns="45700" lIns="0" spcFirstLastPara="1" rIns="91425" wrap="square" tIns="45700">
            <a:normAutofit/>
          </a:bodyPr>
          <a:lstStyle>
            <a:lvl1pPr indent="-355600" lvl="0" marL="457200" algn="l">
              <a:lnSpc>
                <a:spcPct val="90000"/>
              </a:lnSpc>
              <a:spcBef>
                <a:spcPts val="1800"/>
              </a:spcBef>
              <a:spcAft>
                <a:spcPts val="0"/>
              </a:spcAft>
              <a:buClr>
                <a:schemeClr val="dk1"/>
              </a:buClr>
              <a:buSzPts val="2000"/>
              <a:buFont typeface="Arial"/>
              <a:buChar char="•"/>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3" name="Google Shape;73;p8"/>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Picture">
  <p:cSld name="Title Content and Picture">
    <p:bg>
      <p:bgPr>
        <a:solidFill>
          <a:schemeClr val="lt1"/>
        </a:solidFill>
      </p:bgPr>
    </p:bg>
    <p:spTree>
      <p:nvGrpSpPr>
        <p:cNvPr id="75" name="Shape 75"/>
        <p:cNvGrpSpPr/>
        <p:nvPr/>
      </p:nvGrpSpPr>
      <p:grpSpPr>
        <a:xfrm>
          <a:off x="0" y="0"/>
          <a:ext cx="0" cy="0"/>
          <a:chOff x="0" y="0"/>
          <a:chExt cx="0" cy="0"/>
        </a:xfrm>
      </p:grpSpPr>
      <p:sp>
        <p:nvSpPr>
          <p:cNvPr id="76" name="Google Shape;76;p9"/>
          <p:cNvSpPr txBox="1"/>
          <p:nvPr>
            <p:ph type="title"/>
          </p:nvPr>
        </p:nvSpPr>
        <p:spPr>
          <a:xfrm>
            <a:off x="575310" y="278129"/>
            <a:ext cx="5063490" cy="2354026"/>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 type="body"/>
          </p:nvPr>
        </p:nvSpPr>
        <p:spPr>
          <a:xfrm>
            <a:off x="594360" y="3279579"/>
            <a:ext cx="5044440" cy="2994415"/>
          </a:xfrm>
          <a:prstGeom prst="rect">
            <a:avLst/>
          </a:prstGeom>
          <a:noFill/>
          <a:ln>
            <a:noFill/>
          </a:ln>
        </p:spPr>
        <p:txBody>
          <a:bodyPr anchorCtr="0" anchor="t" bIns="0" lIns="0" spcFirstLastPara="1" rIns="0" wrap="square" tIns="2286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8" name="Google Shape;78;p9"/>
          <p:cNvCxnSpPr/>
          <p:nvPr/>
        </p:nvCxnSpPr>
        <p:spPr>
          <a:xfrm>
            <a:off x="594360" y="2997459"/>
            <a:ext cx="2133600" cy="3992"/>
          </a:xfrm>
          <a:prstGeom prst="straightConnector1">
            <a:avLst/>
          </a:prstGeom>
          <a:noFill/>
          <a:ln cap="flat" cmpd="sng" w="101600">
            <a:solidFill>
              <a:srgbClr val="5D7C3F"/>
            </a:solidFill>
            <a:prstDash val="solid"/>
            <a:miter lim="800000"/>
            <a:headEnd len="sm" w="sm" type="none"/>
            <a:tailEnd len="sm" w="sm" type="none"/>
          </a:ln>
        </p:spPr>
      </p:cxnSp>
      <p:sp>
        <p:nvSpPr>
          <p:cNvPr id="79" name="Google Shape;79;p9"/>
          <p:cNvSpPr/>
          <p:nvPr>
            <p:ph idx="2" type="pic"/>
          </p:nvPr>
        </p:nvSpPr>
        <p:spPr>
          <a:xfrm>
            <a:off x="6096000" y="0"/>
            <a:ext cx="6118225" cy="6858000"/>
          </a:xfrm>
          <a:prstGeom prst="rect">
            <a:avLst/>
          </a:prstGeom>
          <a:noFill/>
          <a:ln>
            <a:noFill/>
          </a:ln>
        </p:spPr>
      </p:sp>
      <p:sp>
        <p:nvSpPr>
          <p:cNvPr id="80" name="Google Shape;80;p9"/>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81" name="Google Shape;81;p9"/>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p:cSld name="Title 3">
    <p:bg>
      <p:bgPr>
        <a:solidFill>
          <a:schemeClr val="lt1"/>
        </a:solidFill>
      </p:bgPr>
    </p:bg>
    <p:spTree>
      <p:nvGrpSpPr>
        <p:cNvPr id="82" name="Shape 82"/>
        <p:cNvGrpSpPr/>
        <p:nvPr/>
      </p:nvGrpSpPr>
      <p:grpSpPr>
        <a:xfrm>
          <a:off x="0" y="0"/>
          <a:ext cx="0" cy="0"/>
          <a:chOff x="0" y="0"/>
          <a:chExt cx="0" cy="0"/>
        </a:xfrm>
      </p:grpSpPr>
      <p:sp>
        <p:nvSpPr>
          <p:cNvPr id="83" name="Google Shape;83;p10"/>
          <p:cNvSpPr txBox="1"/>
          <p:nvPr>
            <p:ph type="ctrTitle"/>
          </p:nvPr>
        </p:nvSpPr>
        <p:spPr>
          <a:xfrm>
            <a:off x="594360" y="411479"/>
            <a:ext cx="5486400" cy="329184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4" name="Google Shape;84;p10"/>
          <p:cNvGrpSpPr/>
          <p:nvPr/>
        </p:nvGrpSpPr>
        <p:grpSpPr>
          <a:xfrm rot="10800000">
            <a:off x="6092752" y="0"/>
            <a:ext cx="6099248" cy="6099248"/>
            <a:chOff x="0" y="12289"/>
            <a:chExt cx="3550" cy="3551"/>
          </a:xfrm>
        </p:grpSpPr>
        <p:sp>
          <p:nvSpPr>
            <p:cNvPr id="85" name="Google Shape;85;p10"/>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86" name="Google Shape;86;p10"/>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87" name="Google Shape;87;p10"/>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88" name="Google Shape;88;p10"/>
          <p:cNvSpPr txBox="1"/>
          <p:nvPr>
            <p:ph idx="1" type="body"/>
          </p:nvPr>
        </p:nvSpPr>
        <p:spPr>
          <a:xfrm>
            <a:off x="594360" y="4549552"/>
            <a:ext cx="5486400" cy="16459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89" name="Google Shape;89;p10"/>
          <p:cNvCxnSpPr/>
          <p:nvPr/>
        </p:nvCxnSpPr>
        <p:spPr>
          <a:xfrm>
            <a:off x="594360" y="3950208"/>
            <a:ext cx="2133600" cy="3992"/>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59436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1"/>
          <p:cNvSpPr txBox="1"/>
          <p:nvPr>
            <p:ph type="title"/>
          </p:nvPr>
        </p:nvSpPr>
        <p:spPr>
          <a:xfrm>
            <a:off x="59436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2" name="Google Shape;12;p1"/>
          <p:cNvSpPr txBox="1"/>
          <p:nvPr>
            <p:ph idx="10" type="dt"/>
          </p:nvPr>
        </p:nvSpPr>
        <p:spPr>
          <a:xfrm>
            <a:off x="1133648" y="6332220"/>
            <a:ext cx="1313180" cy="247651"/>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1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594360" y="6332220"/>
            <a:ext cx="523240" cy="247651"/>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b="1" i="0" sz="1100" u="none" cap="none" strike="noStrike">
                <a:solidFill>
                  <a:schemeClr val="dk1"/>
                </a:solidFill>
                <a:latin typeface="Libre Franklin"/>
                <a:ea typeface="Libre Franklin"/>
                <a:cs typeface="Libre Franklin"/>
                <a:sym typeface="Libre Franklin"/>
              </a:defRPr>
            </a:lvl1pPr>
            <a:lvl2pPr indent="0" lvl="1" marL="0" marR="0" rtl="0" algn="l">
              <a:spcBef>
                <a:spcPts val="0"/>
              </a:spcBef>
              <a:buNone/>
              <a:defRPr b="1" i="0" sz="1100" u="none" cap="none" strike="noStrike">
                <a:solidFill>
                  <a:schemeClr val="dk1"/>
                </a:solidFill>
                <a:latin typeface="Libre Franklin"/>
                <a:ea typeface="Libre Franklin"/>
                <a:cs typeface="Libre Franklin"/>
                <a:sym typeface="Libre Franklin"/>
              </a:defRPr>
            </a:lvl2pPr>
            <a:lvl3pPr indent="0" lvl="2" marL="0" marR="0" rtl="0" algn="l">
              <a:spcBef>
                <a:spcPts val="0"/>
              </a:spcBef>
              <a:buNone/>
              <a:defRPr b="1" i="0" sz="1100" u="none" cap="none" strike="noStrike">
                <a:solidFill>
                  <a:schemeClr val="dk1"/>
                </a:solidFill>
                <a:latin typeface="Libre Franklin"/>
                <a:ea typeface="Libre Franklin"/>
                <a:cs typeface="Libre Franklin"/>
                <a:sym typeface="Libre Franklin"/>
              </a:defRPr>
            </a:lvl3pPr>
            <a:lvl4pPr indent="0" lvl="3" marL="0" marR="0" rtl="0" algn="l">
              <a:spcBef>
                <a:spcPts val="0"/>
              </a:spcBef>
              <a:buNone/>
              <a:defRPr b="1" i="0" sz="1100" u="none" cap="none" strike="noStrike">
                <a:solidFill>
                  <a:schemeClr val="dk1"/>
                </a:solidFill>
                <a:latin typeface="Libre Franklin"/>
                <a:ea typeface="Libre Franklin"/>
                <a:cs typeface="Libre Franklin"/>
                <a:sym typeface="Libre Franklin"/>
              </a:defRPr>
            </a:lvl4pPr>
            <a:lvl5pPr indent="0" lvl="4" marL="0" marR="0" rtl="0" algn="l">
              <a:spcBef>
                <a:spcPts val="0"/>
              </a:spcBef>
              <a:buNone/>
              <a:defRPr b="1" i="0" sz="1100" u="none" cap="none" strike="noStrike">
                <a:solidFill>
                  <a:schemeClr val="dk1"/>
                </a:solidFill>
                <a:latin typeface="Libre Franklin"/>
                <a:ea typeface="Libre Franklin"/>
                <a:cs typeface="Libre Franklin"/>
                <a:sym typeface="Libre Franklin"/>
              </a:defRPr>
            </a:lvl5pPr>
            <a:lvl6pPr indent="0" lvl="5" marL="0" marR="0" rtl="0" algn="l">
              <a:spcBef>
                <a:spcPts val="0"/>
              </a:spcBef>
              <a:buNone/>
              <a:defRPr b="1" i="0" sz="1100" u="none" cap="none" strike="noStrike">
                <a:solidFill>
                  <a:schemeClr val="dk1"/>
                </a:solidFill>
                <a:latin typeface="Libre Franklin"/>
                <a:ea typeface="Libre Franklin"/>
                <a:cs typeface="Libre Franklin"/>
                <a:sym typeface="Libre Franklin"/>
              </a:defRPr>
            </a:lvl6pPr>
            <a:lvl7pPr indent="0" lvl="6" marL="0" marR="0" rtl="0" algn="l">
              <a:spcBef>
                <a:spcPts val="0"/>
              </a:spcBef>
              <a:buNone/>
              <a:defRPr b="1" i="0" sz="1100" u="none" cap="none" strike="noStrike">
                <a:solidFill>
                  <a:schemeClr val="dk1"/>
                </a:solidFill>
                <a:latin typeface="Libre Franklin"/>
                <a:ea typeface="Libre Franklin"/>
                <a:cs typeface="Libre Franklin"/>
                <a:sym typeface="Libre Franklin"/>
              </a:defRPr>
            </a:lvl7pPr>
            <a:lvl8pPr indent="0" lvl="7" marL="0" marR="0" rtl="0" algn="l">
              <a:spcBef>
                <a:spcPts val="0"/>
              </a:spcBef>
              <a:buNone/>
              <a:defRPr b="1" i="0" sz="1100" u="none" cap="none" strike="noStrike">
                <a:solidFill>
                  <a:schemeClr val="dk1"/>
                </a:solidFill>
                <a:latin typeface="Libre Franklin"/>
                <a:ea typeface="Libre Franklin"/>
                <a:cs typeface="Libre Franklin"/>
                <a:sym typeface="Libre Franklin"/>
              </a:defRPr>
            </a:lvl8pPr>
            <a:lvl9pPr indent="0" lvl="8" marL="0" marR="0" rtl="0" algn="l">
              <a:spcBef>
                <a:spcPts val="0"/>
              </a:spcBef>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A close-up of a plant" id="131" name="Google Shape;131;p15"/>
          <p:cNvPicPr preferRelativeResize="0"/>
          <p:nvPr>
            <p:ph idx="2" type="pic"/>
          </p:nvPr>
        </p:nvPicPr>
        <p:blipFill rotWithShape="1">
          <a:blip r:embed="rId3">
            <a:alphaModFix/>
          </a:blip>
          <a:srcRect b="0" l="22" r="23" t="0"/>
          <a:stretch/>
        </p:blipFill>
        <p:spPr>
          <a:xfrm>
            <a:off x="0" y="-22225"/>
            <a:ext cx="12192000" cy="6880225"/>
          </a:xfrm>
          <a:prstGeom prst="rect">
            <a:avLst/>
          </a:prstGeom>
          <a:noFill/>
          <a:ln>
            <a:noFill/>
          </a:ln>
        </p:spPr>
      </p:pic>
      <p:sp>
        <p:nvSpPr>
          <p:cNvPr id="132" name="Google Shape;132;p15"/>
          <p:cNvSpPr txBox="1"/>
          <p:nvPr>
            <p:ph type="title"/>
          </p:nvPr>
        </p:nvSpPr>
        <p:spPr>
          <a:xfrm>
            <a:off x="6309359" y="444933"/>
            <a:ext cx="5477479" cy="329184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lt1"/>
              </a:buClr>
              <a:buSzPts val="2800"/>
              <a:buFont typeface="Franklin Gothic"/>
              <a:buNone/>
            </a:pPr>
            <a:r>
              <a:rPr lang="en-US" sz="2800">
                <a:solidFill>
                  <a:schemeClr val="lt1"/>
                </a:solidFill>
              </a:rPr>
              <a:t>IMPACT OF CLIMATE CHANGE ON AGRICULTURE</a:t>
            </a:r>
            <a:endParaRPr/>
          </a:p>
        </p:txBody>
      </p:sp>
      <p:sp>
        <p:nvSpPr>
          <p:cNvPr id="133" name="Google Shape;133;p15"/>
          <p:cNvSpPr txBox="1"/>
          <p:nvPr/>
        </p:nvSpPr>
        <p:spPr>
          <a:xfrm>
            <a:off x="-62144" y="5841507"/>
            <a:ext cx="331052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Libre Franklin"/>
                <a:ea typeface="Libre Franklin"/>
                <a:cs typeface="Libre Franklin"/>
                <a:sym typeface="Libre Franklin"/>
              </a:rPr>
              <a:t>Contributors:</a:t>
            </a:r>
            <a:endParaRPr/>
          </a:p>
          <a:p>
            <a:pPr indent="0" lvl="0" marL="0" marR="0" rtl="0" algn="l">
              <a:spcBef>
                <a:spcPts val="0"/>
              </a:spcBef>
              <a:spcAft>
                <a:spcPts val="0"/>
              </a:spcAft>
              <a:buNone/>
            </a:pPr>
            <a:r>
              <a:rPr lang="en-US" sz="1800">
                <a:solidFill>
                  <a:schemeClr val="lt1"/>
                </a:solidFill>
                <a:latin typeface="Libre Franklin"/>
                <a:ea typeface="Libre Franklin"/>
                <a:cs typeface="Libre Franklin"/>
                <a:sym typeface="Libre Franklin"/>
              </a:rPr>
              <a:t>K Ebrahim, J Sithole, J Maleka, </a:t>
            </a:r>
            <a:endParaRPr/>
          </a:p>
          <a:p>
            <a:pPr indent="0" lvl="0" marL="0" marR="0" rtl="0" algn="l">
              <a:spcBef>
                <a:spcPts val="0"/>
              </a:spcBef>
              <a:spcAft>
                <a:spcPts val="0"/>
              </a:spcAft>
              <a:buNone/>
            </a:pPr>
            <a:r>
              <a:rPr lang="en-US" sz="1800">
                <a:solidFill>
                  <a:schemeClr val="lt1"/>
                </a:solidFill>
                <a:latin typeface="Libre Franklin"/>
                <a:ea typeface="Libre Franklin"/>
                <a:cs typeface="Libre Franklin"/>
                <a:sym typeface="Libre Franklin"/>
              </a:rPr>
              <a:t>S Tlhale, N Mhlophe &amp; M Majola</a:t>
            </a:r>
            <a:endParaRPr sz="2000">
              <a:solidFill>
                <a:schemeClr val="lt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594360" y="278129"/>
            <a:ext cx="9778365" cy="149459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Insights Drawn from Exploratory Data Analysis (EDA)</a:t>
            </a:r>
            <a:endParaRPr/>
          </a:p>
        </p:txBody>
      </p:sp>
      <p:sp>
        <p:nvSpPr>
          <p:cNvPr id="221" name="Google Shape;221;p24"/>
          <p:cNvSpPr txBox="1"/>
          <p:nvPr>
            <p:ph idx="1" type="body"/>
          </p:nvPr>
        </p:nvSpPr>
        <p:spPr>
          <a:xfrm>
            <a:off x="594360" y="2676525"/>
            <a:ext cx="4490827" cy="3597470"/>
          </a:xfrm>
          <a:prstGeom prst="rect">
            <a:avLst/>
          </a:prstGeom>
          <a:noFill/>
          <a:ln>
            <a:noFill/>
          </a:ln>
        </p:spPr>
        <p:txBody>
          <a:bodyPr anchorCtr="0" anchor="t" bIns="0" lIns="0" spcFirstLastPara="1" rIns="0" wrap="square" tIns="45700">
            <a:normAutofit fontScale="92500" lnSpcReduction="20000"/>
          </a:bodyPr>
          <a:lstStyle/>
          <a:p>
            <a:pPr indent="-304800" lvl="0" marL="457200" rtl="0" algn="l">
              <a:lnSpc>
                <a:spcPct val="115000"/>
              </a:lnSpc>
              <a:spcBef>
                <a:spcPts val="0"/>
              </a:spcBef>
              <a:spcAft>
                <a:spcPts val="0"/>
              </a:spcAft>
              <a:buClr>
                <a:srgbClr val="111111"/>
              </a:buClr>
              <a:buSzPct val="92664"/>
              <a:buFont typeface="Courier New"/>
              <a:buChar char="o"/>
            </a:pPr>
            <a:r>
              <a:rPr lang="en-US" sz="1400">
                <a:solidFill>
                  <a:srgbClr val="111111"/>
                </a:solidFill>
                <a:highlight>
                  <a:srgbClr val="FFFFFF"/>
                </a:highlight>
                <a:latin typeface="Roboto"/>
                <a:ea typeface="Roboto"/>
                <a:cs typeface="Roboto"/>
                <a:sym typeface="Roboto"/>
              </a:rPr>
              <a:t>Temporal Trends:</a:t>
            </a:r>
            <a:endParaRPr/>
          </a:p>
          <a:p>
            <a:pPr indent="0" lvl="0" marL="152400" rtl="0" algn="l">
              <a:lnSpc>
                <a:spcPct val="115000"/>
              </a:lnSpc>
              <a:spcBef>
                <a:spcPts val="900"/>
              </a:spcBef>
              <a:spcAft>
                <a:spcPts val="0"/>
              </a:spcAft>
              <a:buClr>
                <a:srgbClr val="111111"/>
              </a:buClr>
              <a:buSzPct val="92664"/>
              <a:buNone/>
            </a:pPr>
            <a:r>
              <a:t/>
            </a:r>
            <a:endParaRPr sz="1400">
              <a:solidFill>
                <a:srgbClr val="111111"/>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111111"/>
              </a:buClr>
              <a:buSzPct val="92664"/>
              <a:buFont typeface="Courier New"/>
              <a:buChar char="o"/>
            </a:pPr>
            <a:r>
              <a:rPr lang="en-US" sz="1400">
                <a:solidFill>
                  <a:srgbClr val="111111"/>
                </a:solidFill>
                <a:highlight>
                  <a:srgbClr val="FFFFFF"/>
                </a:highlight>
                <a:latin typeface="Roboto"/>
                <a:ea typeface="Roboto"/>
                <a:cs typeface="Roboto"/>
                <a:sym typeface="Roboto"/>
              </a:rPr>
              <a:t>There is a noticeable trend in CO2 emissions over the years, with certain periods showing significant increases or decreases. This trend can be correlated with changes in agricultural practices, policy implementations, and technological advancements.</a:t>
            </a:r>
            <a:endParaRPr/>
          </a:p>
          <a:p>
            <a:pPr indent="0" lvl="1" marL="609600" rtl="0" algn="l">
              <a:lnSpc>
                <a:spcPct val="115000"/>
              </a:lnSpc>
              <a:spcBef>
                <a:spcPts val="0"/>
              </a:spcBef>
              <a:spcAft>
                <a:spcPts val="0"/>
              </a:spcAft>
              <a:buClr>
                <a:srgbClr val="111111"/>
              </a:buClr>
              <a:buSzPct val="92664"/>
              <a:buNone/>
            </a:pPr>
            <a:r>
              <a:t/>
            </a:r>
            <a:endParaRPr sz="1400">
              <a:solidFill>
                <a:srgbClr val="11111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111111"/>
              </a:buClr>
              <a:buSzPct val="92664"/>
              <a:buFont typeface="Courier New"/>
              <a:buChar char="o"/>
            </a:pPr>
            <a:r>
              <a:rPr lang="en-US" sz="1400">
                <a:solidFill>
                  <a:srgbClr val="111111"/>
                </a:solidFill>
                <a:highlight>
                  <a:srgbClr val="FFFFFF"/>
                </a:highlight>
                <a:latin typeface="Roboto"/>
                <a:ea typeface="Roboto"/>
                <a:cs typeface="Roboto"/>
                <a:sym typeface="Roboto"/>
              </a:rPr>
              <a:t>Geographical Variations:</a:t>
            </a:r>
            <a:endParaRPr/>
          </a:p>
          <a:p>
            <a:pPr indent="0" lvl="0" marL="152400" rtl="0" algn="l">
              <a:lnSpc>
                <a:spcPct val="115000"/>
              </a:lnSpc>
              <a:spcBef>
                <a:spcPts val="0"/>
              </a:spcBef>
              <a:spcAft>
                <a:spcPts val="0"/>
              </a:spcAft>
              <a:buClr>
                <a:srgbClr val="111111"/>
              </a:buClr>
              <a:buSzPct val="92664"/>
              <a:buNone/>
            </a:pPr>
            <a:r>
              <a:t/>
            </a:r>
            <a:endParaRPr sz="1400">
              <a:solidFill>
                <a:srgbClr val="111111"/>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111111"/>
              </a:buClr>
              <a:buSzPct val="92664"/>
              <a:buFont typeface="Courier New"/>
              <a:buChar char="o"/>
            </a:pPr>
            <a:r>
              <a:rPr lang="en-US" sz="1400">
                <a:solidFill>
                  <a:srgbClr val="111111"/>
                </a:solidFill>
                <a:highlight>
                  <a:srgbClr val="FFFFFF"/>
                </a:highlight>
                <a:latin typeface="Roboto"/>
                <a:ea typeface="Roboto"/>
                <a:cs typeface="Roboto"/>
                <a:sym typeface="Roboto"/>
              </a:rPr>
              <a:t>Different regions exhibit varying levels of CO2 emissions. For instance, countries with extensive agricultural activities and larger rural populations tend to have higher emissions. This highlights the importance of region-specific strategies for emission reduction.</a:t>
            </a:r>
            <a:endParaRPr/>
          </a:p>
        </p:txBody>
      </p:sp>
      <p:sp>
        <p:nvSpPr>
          <p:cNvPr id="222" name="Google Shape;222;p24"/>
          <p:cNvSpPr txBox="1"/>
          <p:nvPr>
            <p:ph idx="2" type="body"/>
          </p:nvPr>
        </p:nvSpPr>
        <p:spPr>
          <a:xfrm>
            <a:off x="5881898" y="2676525"/>
            <a:ext cx="4558242" cy="3597470"/>
          </a:xfrm>
          <a:prstGeom prst="rect">
            <a:avLst/>
          </a:prstGeom>
          <a:noFill/>
          <a:ln>
            <a:noFill/>
          </a:ln>
        </p:spPr>
        <p:txBody>
          <a:bodyPr anchorCtr="0" anchor="t" bIns="0" lIns="0" spcFirstLastPara="1" rIns="0" wrap="square" tIns="45700">
            <a:normAutofit fontScale="92500" lnSpcReduction="10000"/>
          </a:bodyPr>
          <a:lstStyle/>
          <a:p>
            <a:pPr indent="-304800" lvl="0" marL="457200" rtl="0" algn="l">
              <a:lnSpc>
                <a:spcPct val="115000"/>
              </a:lnSpc>
              <a:spcBef>
                <a:spcPts val="0"/>
              </a:spcBef>
              <a:spcAft>
                <a:spcPts val="0"/>
              </a:spcAft>
              <a:buClr>
                <a:srgbClr val="111111"/>
              </a:buClr>
              <a:buSzPct val="92664"/>
              <a:buFont typeface="Courier New"/>
              <a:buChar char="o"/>
            </a:pPr>
            <a:r>
              <a:rPr lang="en-US" sz="1400">
                <a:solidFill>
                  <a:srgbClr val="111111"/>
                </a:solidFill>
                <a:highlight>
                  <a:srgbClr val="FFFFFF"/>
                </a:highlight>
                <a:latin typeface="Roboto"/>
                <a:ea typeface="Roboto"/>
                <a:cs typeface="Roboto"/>
                <a:sym typeface="Roboto"/>
              </a:rPr>
              <a:t>Key Contributors to Emissions:</a:t>
            </a:r>
            <a:endParaRPr/>
          </a:p>
          <a:p>
            <a:pPr indent="0" lvl="0" marL="152400" rtl="0" algn="l">
              <a:lnSpc>
                <a:spcPct val="115000"/>
              </a:lnSpc>
              <a:spcBef>
                <a:spcPts val="0"/>
              </a:spcBef>
              <a:spcAft>
                <a:spcPts val="0"/>
              </a:spcAft>
              <a:buClr>
                <a:srgbClr val="111111"/>
              </a:buClr>
              <a:buSzPct val="92664"/>
              <a:buNone/>
            </a:pPr>
            <a:r>
              <a:t/>
            </a:r>
            <a:endParaRPr sz="1400">
              <a:solidFill>
                <a:srgbClr val="111111"/>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111111"/>
              </a:buClr>
              <a:buSzPct val="92664"/>
              <a:buFont typeface="Courier New"/>
              <a:buChar char="o"/>
            </a:pPr>
            <a:r>
              <a:rPr lang="en-US" sz="1400">
                <a:solidFill>
                  <a:srgbClr val="111111"/>
                </a:solidFill>
                <a:highlight>
                  <a:srgbClr val="FFFFFF"/>
                </a:highlight>
                <a:latin typeface="Roboto"/>
                <a:ea typeface="Roboto"/>
                <a:cs typeface="Roboto"/>
                <a:sym typeface="Roboto"/>
              </a:rPr>
              <a:t>Certain agricultural activities are major contributors to CO2 emissions. These include:</a:t>
            </a:r>
            <a:endParaRPr/>
          </a:p>
          <a:p>
            <a:pPr indent="-304800" lvl="2" marL="1371600" rtl="0" algn="l">
              <a:lnSpc>
                <a:spcPct val="115000"/>
              </a:lnSpc>
              <a:spcBef>
                <a:spcPts val="0"/>
              </a:spcBef>
              <a:spcAft>
                <a:spcPts val="0"/>
              </a:spcAft>
              <a:buClr>
                <a:srgbClr val="111111"/>
              </a:buClr>
              <a:buSzPct val="92664"/>
              <a:buFont typeface="Courier New"/>
              <a:buChar char="o"/>
            </a:pPr>
            <a:r>
              <a:rPr b="1" lang="en-US" sz="1400">
                <a:solidFill>
                  <a:srgbClr val="111111"/>
                </a:solidFill>
                <a:highlight>
                  <a:srgbClr val="FFFFFF"/>
                </a:highlight>
                <a:latin typeface="Roboto"/>
                <a:ea typeface="Roboto"/>
                <a:cs typeface="Roboto"/>
                <a:sym typeface="Roboto"/>
              </a:rPr>
              <a:t>Crop Residues</a:t>
            </a:r>
            <a:r>
              <a:rPr lang="en-US" sz="1400">
                <a:solidFill>
                  <a:srgbClr val="111111"/>
                </a:solidFill>
                <a:highlight>
                  <a:srgbClr val="FFFFFF"/>
                </a:highlight>
                <a:latin typeface="Roboto"/>
                <a:ea typeface="Roboto"/>
                <a:cs typeface="Roboto"/>
                <a:sym typeface="Roboto"/>
              </a:rPr>
              <a:t>: The decomposition of crop residues releases significant amounts of CO2.</a:t>
            </a:r>
            <a:endParaRPr/>
          </a:p>
          <a:p>
            <a:pPr indent="-304800" lvl="2" marL="1371600" rtl="0" algn="l">
              <a:lnSpc>
                <a:spcPct val="115000"/>
              </a:lnSpc>
              <a:spcBef>
                <a:spcPts val="0"/>
              </a:spcBef>
              <a:spcAft>
                <a:spcPts val="0"/>
              </a:spcAft>
              <a:buClr>
                <a:srgbClr val="111111"/>
              </a:buClr>
              <a:buSzPct val="92664"/>
              <a:buFont typeface="Courier New"/>
              <a:buChar char="o"/>
            </a:pPr>
            <a:r>
              <a:rPr b="1" lang="en-US" sz="1400">
                <a:solidFill>
                  <a:srgbClr val="111111"/>
                </a:solidFill>
                <a:highlight>
                  <a:srgbClr val="FFFFFF"/>
                </a:highlight>
                <a:latin typeface="Roboto"/>
                <a:ea typeface="Roboto"/>
                <a:cs typeface="Roboto"/>
                <a:sym typeface="Roboto"/>
              </a:rPr>
              <a:t>Rice Cultivation</a:t>
            </a:r>
            <a:r>
              <a:rPr lang="en-US" sz="1400">
                <a:solidFill>
                  <a:srgbClr val="111111"/>
                </a:solidFill>
                <a:highlight>
                  <a:srgbClr val="FFFFFF"/>
                </a:highlight>
                <a:latin typeface="Roboto"/>
                <a:ea typeface="Roboto"/>
                <a:cs typeface="Roboto"/>
                <a:sym typeface="Roboto"/>
              </a:rPr>
              <a:t>: Paddy fields are a notable source of CO2 emissions due to anaerobic decomposition.</a:t>
            </a:r>
            <a:endParaRPr/>
          </a:p>
          <a:p>
            <a:pPr indent="-304800" lvl="2" marL="1371600" rtl="0" algn="l">
              <a:lnSpc>
                <a:spcPct val="115000"/>
              </a:lnSpc>
              <a:spcBef>
                <a:spcPts val="0"/>
              </a:spcBef>
              <a:spcAft>
                <a:spcPts val="0"/>
              </a:spcAft>
              <a:buClr>
                <a:srgbClr val="111111"/>
              </a:buClr>
              <a:buSzPct val="92664"/>
              <a:buFont typeface="Courier New"/>
              <a:buChar char="o"/>
            </a:pPr>
            <a:r>
              <a:rPr b="1" lang="en-US" sz="1400">
                <a:solidFill>
                  <a:srgbClr val="111111"/>
                </a:solidFill>
                <a:highlight>
                  <a:srgbClr val="FFFFFF"/>
                </a:highlight>
                <a:latin typeface="Roboto"/>
                <a:ea typeface="Roboto"/>
                <a:cs typeface="Roboto"/>
                <a:sym typeface="Roboto"/>
              </a:rPr>
              <a:t>Manure Management</a:t>
            </a:r>
            <a:r>
              <a:rPr lang="en-US" sz="1400">
                <a:solidFill>
                  <a:srgbClr val="111111"/>
                </a:solidFill>
                <a:highlight>
                  <a:srgbClr val="FFFFFF"/>
                </a:highlight>
                <a:latin typeface="Roboto"/>
                <a:ea typeface="Roboto"/>
                <a:cs typeface="Roboto"/>
                <a:sym typeface="Roboto"/>
              </a:rPr>
              <a:t>: Improper management of manure contributes to higher CO2 emissions.</a:t>
            </a:r>
            <a:endParaRPr/>
          </a:p>
          <a:p>
            <a:pPr indent="-304800" lvl="2" marL="1371600" rtl="0" algn="l">
              <a:lnSpc>
                <a:spcPct val="115000"/>
              </a:lnSpc>
              <a:spcBef>
                <a:spcPts val="0"/>
              </a:spcBef>
              <a:spcAft>
                <a:spcPts val="0"/>
              </a:spcAft>
              <a:buClr>
                <a:srgbClr val="111111"/>
              </a:buClr>
              <a:buSzPct val="92664"/>
              <a:buFont typeface="Courier New"/>
              <a:buChar char="o"/>
            </a:pPr>
            <a:r>
              <a:rPr b="1" lang="en-US" sz="1400">
                <a:solidFill>
                  <a:srgbClr val="111111"/>
                </a:solidFill>
                <a:highlight>
                  <a:srgbClr val="FFFFFF"/>
                </a:highlight>
                <a:latin typeface="Roboto"/>
                <a:ea typeface="Roboto"/>
                <a:cs typeface="Roboto"/>
                <a:sym typeface="Roboto"/>
              </a:rPr>
              <a:t>Forest Fires and Savanna Fires</a:t>
            </a:r>
            <a:r>
              <a:rPr lang="en-US" sz="1400">
                <a:solidFill>
                  <a:srgbClr val="111111"/>
                </a:solidFill>
                <a:highlight>
                  <a:srgbClr val="FFFFFF"/>
                </a:highlight>
                <a:latin typeface="Roboto"/>
                <a:ea typeface="Roboto"/>
                <a:cs typeface="Roboto"/>
                <a:sym typeface="Roboto"/>
              </a:rPr>
              <a:t>: These activities lead to substantial CO2 emissions, especially in regions prone to such events.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594360" y="278129"/>
            <a:ext cx="9778365" cy="149459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Insights Drawn from Exploratory Data Analysis (EDA)</a:t>
            </a:r>
            <a:endParaRPr/>
          </a:p>
        </p:txBody>
      </p:sp>
      <p:sp>
        <p:nvSpPr>
          <p:cNvPr id="229" name="Google Shape;229;p25"/>
          <p:cNvSpPr txBox="1"/>
          <p:nvPr>
            <p:ph idx="1" type="body"/>
          </p:nvPr>
        </p:nvSpPr>
        <p:spPr>
          <a:xfrm>
            <a:off x="594360" y="2676525"/>
            <a:ext cx="4490827" cy="3597470"/>
          </a:xfrm>
          <a:prstGeom prst="rect">
            <a:avLst/>
          </a:prstGeom>
          <a:noFill/>
          <a:ln>
            <a:noFill/>
          </a:ln>
        </p:spPr>
        <p:txBody>
          <a:bodyPr anchorCtr="0" anchor="t" bIns="0" lIns="0" spcFirstLastPara="1" rIns="0" wrap="square" tIns="45700">
            <a:normAutofit fontScale="92500"/>
          </a:bodyPr>
          <a:lstStyle/>
          <a:p>
            <a:pPr indent="-171450" lvl="0" marL="171450" rtl="0" algn="l">
              <a:lnSpc>
                <a:spcPct val="115000"/>
              </a:lnSpc>
              <a:spcBef>
                <a:spcPts val="0"/>
              </a:spcBef>
              <a:spcAft>
                <a:spcPts val="0"/>
              </a:spcAft>
              <a:buClr>
                <a:srgbClr val="111111"/>
              </a:buClr>
              <a:buSzPct val="100000"/>
              <a:buFont typeface="Courier New"/>
              <a:buChar char="o"/>
            </a:pPr>
            <a:r>
              <a:rPr lang="en-US" sz="1400">
                <a:solidFill>
                  <a:srgbClr val="111111"/>
                </a:solidFill>
                <a:highlight>
                  <a:srgbClr val="FFFFFF"/>
                </a:highlight>
                <a:latin typeface="Roboto"/>
                <a:ea typeface="Roboto"/>
                <a:cs typeface="Roboto"/>
                <a:sym typeface="Roboto"/>
              </a:rPr>
              <a:t>Impact of Population:</a:t>
            </a:r>
            <a:endParaRPr/>
          </a:p>
          <a:p>
            <a:pPr indent="-304800" lvl="1" marL="914400" rtl="0" algn="l">
              <a:lnSpc>
                <a:spcPct val="115000"/>
              </a:lnSpc>
              <a:spcBef>
                <a:spcPts val="1800"/>
              </a:spcBef>
              <a:spcAft>
                <a:spcPts val="0"/>
              </a:spcAft>
              <a:buClr>
                <a:srgbClr val="111111"/>
              </a:buClr>
              <a:buSzPct val="92664"/>
              <a:buFont typeface="Courier New"/>
              <a:buChar char="o"/>
            </a:pPr>
            <a:r>
              <a:rPr lang="en-US" sz="1400">
                <a:solidFill>
                  <a:srgbClr val="111111"/>
                </a:solidFill>
                <a:highlight>
                  <a:srgbClr val="FFFFFF"/>
                </a:highlight>
                <a:latin typeface="Roboto"/>
                <a:ea typeface="Roboto"/>
                <a:cs typeface="Roboto"/>
                <a:sym typeface="Roboto"/>
              </a:rPr>
              <a:t>There is a correlation between population metrics (both rural and urban) and CO2 emissions. Higher population densities in rural areas, where agriculture is predominant, are associated with increased emissions.</a:t>
            </a:r>
            <a:endParaRPr/>
          </a:p>
          <a:p>
            <a:pPr indent="-171450" lvl="0" marL="171450" rtl="0" algn="l">
              <a:lnSpc>
                <a:spcPct val="115000"/>
              </a:lnSpc>
              <a:spcBef>
                <a:spcPts val="900"/>
              </a:spcBef>
              <a:spcAft>
                <a:spcPts val="0"/>
              </a:spcAft>
              <a:buClr>
                <a:srgbClr val="111111"/>
              </a:buClr>
              <a:buSzPct val="100000"/>
              <a:buFont typeface="Courier New"/>
              <a:buChar char="o"/>
            </a:pPr>
            <a:r>
              <a:rPr lang="en-US" sz="1400">
                <a:solidFill>
                  <a:srgbClr val="111111"/>
                </a:solidFill>
                <a:highlight>
                  <a:srgbClr val="FFFFFF"/>
                </a:highlight>
                <a:latin typeface="Roboto"/>
                <a:ea typeface="Roboto"/>
                <a:cs typeface="Roboto"/>
                <a:sym typeface="Roboto"/>
              </a:rPr>
              <a:t>Temperature Correlation:</a:t>
            </a:r>
            <a:endParaRPr/>
          </a:p>
          <a:p>
            <a:pPr indent="-304800" lvl="1" marL="914400" rtl="0" algn="l">
              <a:lnSpc>
                <a:spcPct val="115000"/>
              </a:lnSpc>
              <a:spcBef>
                <a:spcPts val="1800"/>
              </a:spcBef>
              <a:spcAft>
                <a:spcPts val="0"/>
              </a:spcAft>
              <a:buClr>
                <a:srgbClr val="111111"/>
              </a:buClr>
              <a:buSzPct val="92664"/>
              <a:buFont typeface="Courier New"/>
              <a:buChar char="o"/>
            </a:pPr>
            <a:r>
              <a:rPr lang="en-US" sz="1400">
                <a:solidFill>
                  <a:srgbClr val="111111"/>
                </a:solidFill>
                <a:highlight>
                  <a:srgbClr val="FFFFFF"/>
                </a:highlight>
                <a:latin typeface="Roboto"/>
                <a:ea typeface="Roboto"/>
                <a:cs typeface="Roboto"/>
                <a:sym typeface="Roboto"/>
              </a:rPr>
              <a:t>The dataset also includes average temperature data, which shows a correlation with CO2 emissions. Regions with higher emissions tend to have higher average temperatures, indicating the impact of agricultural emissions on local climate conditions.</a:t>
            </a:r>
            <a:endParaRPr/>
          </a:p>
        </p:txBody>
      </p:sp>
      <p:sp>
        <p:nvSpPr>
          <p:cNvPr id="230" name="Google Shape;230;p25"/>
          <p:cNvSpPr txBox="1"/>
          <p:nvPr>
            <p:ph idx="2" type="body"/>
          </p:nvPr>
        </p:nvSpPr>
        <p:spPr>
          <a:xfrm>
            <a:off x="5881898" y="2676525"/>
            <a:ext cx="4558242" cy="3597470"/>
          </a:xfrm>
          <a:prstGeom prst="rect">
            <a:avLst/>
          </a:prstGeom>
          <a:noFill/>
          <a:ln>
            <a:noFill/>
          </a:ln>
        </p:spPr>
        <p:txBody>
          <a:bodyPr anchorCtr="0" anchor="t" bIns="0" lIns="0" spcFirstLastPara="1" rIns="0" wrap="square" tIns="45700">
            <a:normAutofit fontScale="92500"/>
          </a:bodyPr>
          <a:lstStyle/>
          <a:p>
            <a:pPr indent="-171450" lvl="0" marL="171450" rtl="0" algn="l">
              <a:lnSpc>
                <a:spcPct val="115000"/>
              </a:lnSpc>
              <a:spcBef>
                <a:spcPts val="0"/>
              </a:spcBef>
              <a:spcAft>
                <a:spcPts val="0"/>
              </a:spcAft>
              <a:buClr>
                <a:srgbClr val="111111"/>
              </a:buClr>
              <a:buSzPct val="100000"/>
              <a:buFont typeface="Courier New"/>
              <a:buChar char="o"/>
            </a:pPr>
            <a:r>
              <a:rPr lang="en-US" sz="1400">
                <a:solidFill>
                  <a:srgbClr val="111111"/>
                </a:solidFill>
                <a:highlight>
                  <a:srgbClr val="FFFFFF"/>
                </a:highlight>
                <a:latin typeface="Roboto"/>
                <a:ea typeface="Roboto"/>
                <a:cs typeface="Roboto"/>
                <a:sym typeface="Roboto"/>
              </a:rPr>
              <a:t>Seasonal Patterns:</a:t>
            </a:r>
            <a:endParaRPr/>
          </a:p>
          <a:p>
            <a:pPr indent="-304800" lvl="1" marL="914400" rtl="0" algn="l">
              <a:lnSpc>
                <a:spcPct val="115000"/>
              </a:lnSpc>
              <a:spcBef>
                <a:spcPts val="1800"/>
              </a:spcBef>
              <a:spcAft>
                <a:spcPts val="0"/>
              </a:spcAft>
              <a:buClr>
                <a:srgbClr val="111111"/>
              </a:buClr>
              <a:buSzPct val="92664"/>
              <a:buFont typeface="Courier New"/>
              <a:buChar char="o"/>
            </a:pPr>
            <a:r>
              <a:rPr lang="en-US" sz="1400">
                <a:solidFill>
                  <a:srgbClr val="111111"/>
                </a:solidFill>
                <a:highlight>
                  <a:srgbClr val="FFFFFF"/>
                </a:highlight>
                <a:latin typeface="Roboto"/>
                <a:ea typeface="Roboto"/>
                <a:cs typeface="Roboto"/>
                <a:sym typeface="Roboto"/>
              </a:rPr>
              <a:t>Some agricultural activities exhibit seasonal patterns in CO2 emissions. For example, emissions from crop residues and manure management peak during specific seasons, aligning with planting and harvesting cycles.</a:t>
            </a:r>
            <a:endParaRPr/>
          </a:p>
          <a:p>
            <a:pPr indent="-171450" lvl="0" marL="171450" rtl="0" algn="l">
              <a:lnSpc>
                <a:spcPct val="115000"/>
              </a:lnSpc>
              <a:spcBef>
                <a:spcPts val="900"/>
              </a:spcBef>
              <a:spcAft>
                <a:spcPts val="0"/>
              </a:spcAft>
              <a:buClr>
                <a:srgbClr val="111111"/>
              </a:buClr>
              <a:buSzPct val="100000"/>
              <a:buFont typeface="Courier New"/>
              <a:buChar char="o"/>
            </a:pPr>
            <a:r>
              <a:rPr lang="en-US" sz="1400">
                <a:solidFill>
                  <a:srgbClr val="111111"/>
                </a:solidFill>
                <a:highlight>
                  <a:srgbClr val="FFFFFF"/>
                </a:highlight>
                <a:latin typeface="Roboto"/>
                <a:ea typeface="Roboto"/>
                <a:cs typeface="Roboto"/>
                <a:sym typeface="Roboto"/>
              </a:rPr>
              <a:t>Policy and Technological Impact:</a:t>
            </a:r>
            <a:endParaRPr/>
          </a:p>
          <a:p>
            <a:pPr indent="-304800" lvl="1" marL="914400" rtl="0" algn="l">
              <a:lnSpc>
                <a:spcPct val="115000"/>
              </a:lnSpc>
              <a:spcBef>
                <a:spcPts val="1800"/>
              </a:spcBef>
              <a:spcAft>
                <a:spcPts val="0"/>
              </a:spcAft>
              <a:buClr>
                <a:srgbClr val="111111"/>
              </a:buClr>
              <a:buSzPct val="92664"/>
              <a:buFont typeface="Courier New"/>
              <a:buChar char="o"/>
            </a:pPr>
            <a:r>
              <a:rPr lang="en-US" sz="1400">
                <a:solidFill>
                  <a:srgbClr val="111111"/>
                </a:solidFill>
                <a:highlight>
                  <a:srgbClr val="FFFFFF"/>
                </a:highlight>
                <a:latin typeface="Roboto"/>
                <a:ea typeface="Roboto"/>
                <a:cs typeface="Roboto"/>
                <a:sym typeface="Roboto"/>
              </a:rPr>
              <a:t>The data suggests that policy changes and technological advancements have a significant impact on CO2 emissions. Countries that have implemented sustainable agricultural practices and advanced technologies show a reduction in emissions over time.</a:t>
            </a:r>
            <a:endParaRPr/>
          </a:p>
          <a:p>
            <a:pPr indent="0" lvl="1" marL="609600" rtl="0" algn="l">
              <a:lnSpc>
                <a:spcPct val="115000"/>
              </a:lnSpc>
              <a:spcBef>
                <a:spcPts val="1800"/>
              </a:spcBef>
              <a:spcAft>
                <a:spcPts val="0"/>
              </a:spcAft>
              <a:buClr>
                <a:srgbClr val="111111"/>
              </a:buClr>
              <a:buSzPct val="92664"/>
              <a:buNone/>
            </a:pPr>
            <a:r>
              <a:t/>
            </a:r>
            <a:endParaRPr sz="1400">
              <a:solidFill>
                <a:srgbClr val="111111"/>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ctrTitle"/>
          </p:nvPr>
        </p:nvSpPr>
        <p:spPr>
          <a:xfrm>
            <a:off x="6309904" y="411479"/>
            <a:ext cx="5486400" cy="329184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6000"/>
              <a:buFont typeface="Franklin Gothic"/>
              <a:buNone/>
            </a:pPr>
            <a:r>
              <a:rPr lang="en-US"/>
              <a:t>Visualization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461008" y="621029"/>
            <a:ext cx="9778365" cy="1064895"/>
          </a:xfrm>
          <a:prstGeom prst="rect">
            <a:avLst/>
          </a:prstGeom>
          <a:noFill/>
          <a:ln>
            <a:noFill/>
          </a:ln>
        </p:spPr>
        <p:txBody>
          <a:bodyPr anchorCtr="0" anchor="b" bIns="0" lIns="0" spcFirstLastPara="1" rIns="0" wrap="square" tIns="0">
            <a:normAutofit/>
          </a:bodyPr>
          <a:lstStyle/>
          <a:p>
            <a:pPr indent="0" lvl="0" marL="0" rtl="0" algn="l">
              <a:lnSpc>
                <a:spcPct val="80000"/>
              </a:lnSpc>
              <a:spcBef>
                <a:spcPts val="0"/>
              </a:spcBef>
              <a:spcAft>
                <a:spcPts val="0"/>
              </a:spcAft>
              <a:buClr>
                <a:schemeClr val="dk1"/>
              </a:buClr>
              <a:buSzPts val="3600"/>
              <a:buFont typeface="Franklin Gothic"/>
              <a:buNone/>
            </a:pPr>
            <a:r>
              <a:rPr lang="en-US" sz="3600"/>
              <a:t>Analysis of Key Contributors to CO2 Emissions from Agriculture</a:t>
            </a:r>
            <a:endParaRPr/>
          </a:p>
        </p:txBody>
      </p:sp>
      <p:pic>
        <p:nvPicPr>
          <p:cNvPr id="243" name="Google Shape;243;p27"/>
          <p:cNvPicPr preferRelativeResize="0"/>
          <p:nvPr>
            <p:ph idx="1" type="body"/>
          </p:nvPr>
        </p:nvPicPr>
        <p:blipFill rotWithShape="1">
          <a:blip r:embed="rId3">
            <a:alphaModFix/>
          </a:blip>
          <a:srcRect b="0" l="0" r="0" t="0"/>
          <a:stretch/>
        </p:blipFill>
        <p:spPr>
          <a:xfrm>
            <a:off x="898206" y="2400300"/>
            <a:ext cx="8903971" cy="42557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461008" y="621029"/>
            <a:ext cx="9778365" cy="1064895"/>
          </a:xfrm>
          <a:prstGeom prst="rect">
            <a:avLst/>
          </a:prstGeom>
          <a:noFill/>
          <a:ln>
            <a:noFill/>
          </a:ln>
        </p:spPr>
        <p:txBody>
          <a:bodyPr anchorCtr="0" anchor="b" bIns="0" lIns="0" spcFirstLastPara="1" rIns="0" wrap="square" tIns="0">
            <a:normAutofit/>
          </a:bodyPr>
          <a:lstStyle/>
          <a:p>
            <a:pPr indent="0" lvl="0" marL="0" rtl="0" algn="l">
              <a:lnSpc>
                <a:spcPct val="80000"/>
              </a:lnSpc>
              <a:spcBef>
                <a:spcPts val="0"/>
              </a:spcBef>
              <a:spcAft>
                <a:spcPts val="0"/>
              </a:spcAft>
              <a:buClr>
                <a:schemeClr val="dk1"/>
              </a:buClr>
              <a:buSzPts val="3600"/>
              <a:buFont typeface="Franklin Gothic"/>
              <a:buNone/>
            </a:pPr>
            <a:r>
              <a:rPr lang="en-US" sz="3600"/>
              <a:t>Cont. Analysis of Key Contributors to CO2 Emissions from Agriculture</a:t>
            </a:r>
            <a:endParaRPr/>
          </a:p>
        </p:txBody>
      </p:sp>
      <p:sp>
        <p:nvSpPr>
          <p:cNvPr id="250" name="Google Shape;250;p28"/>
          <p:cNvSpPr txBox="1"/>
          <p:nvPr/>
        </p:nvSpPr>
        <p:spPr>
          <a:xfrm>
            <a:off x="440293" y="2233657"/>
            <a:ext cx="10902409"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50">
                <a:solidFill>
                  <a:srgbClr val="000000"/>
                </a:solidFill>
                <a:latin typeface="Calibri"/>
                <a:ea typeface="Calibri"/>
                <a:cs typeface="Calibri"/>
                <a:sym typeface="Calibri"/>
              </a:rPr>
              <a:t>The bar chart created highlights the total CO2 emissions from various agricultural activities, providing a clear visualization of the key contributors to overall emissions. Here is a detailed analysis of the findings:</a:t>
            </a:r>
            <a:endParaRPr sz="1000">
              <a:solidFill>
                <a:schemeClr val="lt1"/>
              </a:solidFill>
              <a:latin typeface="Calibri"/>
              <a:ea typeface="Calibri"/>
              <a:cs typeface="Calibri"/>
              <a:sym typeface="Calibri"/>
            </a:endParaRPr>
          </a:p>
          <a:p>
            <a:pPr indent="-342900" lvl="0" marL="342900" marR="0" rtl="0" algn="l">
              <a:spcBef>
                <a:spcPts val="0"/>
              </a:spcBef>
              <a:spcAft>
                <a:spcPts val="0"/>
              </a:spcAft>
              <a:buClr>
                <a:srgbClr val="000000"/>
              </a:buClr>
              <a:buSzPts val="1050"/>
              <a:buFont typeface="Franklin Gothic"/>
              <a:buAutoNum type="arabicPeriod"/>
            </a:pPr>
            <a:r>
              <a:rPr lang="en-US" sz="1050">
                <a:solidFill>
                  <a:srgbClr val="000000"/>
                </a:solidFill>
                <a:latin typeface="Calibri"/>
                <a:ea typeface="Calibri"/>
                <a:cs typeface="Calibri"/>
                <a:sym typeface="Calibri"/>
              </a:rPr>
              <a:t>Crop Residues</a:t>
            </a:r>
            <a:r>
              <a:rPr lang="en-US" sz="1000">
                <a:solidFill>
                  <a:srgbClr val="000000"/>
                </a:solidFill>
                <a:latin typeface="Calibri"/>
                <a:ea typeface="Calibri"/>
                <a:cs typeface="Calibri"/>
                <a:sym typeface="Calibri"/>
              </a:rPr>
              <a:t>:</a:t>
            </a:r>
            <a:endParaRPr/>
          </a:p>
          <a:p>
            <a:pPr indent="-285750" lvl="1" marL="742950" marR="0" rtl="0" algn="l">
              <a:spcBef>
                <a:spcPts val="0"/>
              </a:spcBef>
              <a:spcAft>
                <a:spcPts val="0"/>
              </a:spcAft>
              <a:buClr>
                <a:srgbClr val="000000"/>
              </a:buClr>
              <a:buSzPts val="1000"/>
              <a:buFont typeface="Courier New"/>
              <a:buChar char="o"/>
            </a:pPr>
            <a:r>
              <a:rPr b="0" i="0" lang="en-US" sz="1050" u="none" cap="none" strike="noStrike">
                <a:solidFill>
                  <a:srgbClr val="000000"/>
                </a:solidFill>
                <a:latin typeface="Calibri"/>
                <a:ea typeface="Calibri"/>
                <a:cs typeface="Calibri"/>
                <a:sym typeface="Calibri"/>
              </a:rPr>
              <a:t>High Emissions: Crop residues are one of the largest contributors to CO2 emissions. The decomposition of crop residues releases significant amounts of CO2 into the atmosphere.</a:t>
            </a:r>
            <a:endParaRPr b="0" i="0" sz="1000" u="none" cap="none" strike="noStrike">
              <a:solidFill>
                <a:srgbClr val="000000"/>
              </a:solidFill>
              <a:latin typeface="Calibri"/>
              <a:ea typeface="Calibri"/>
              <a:cs typeface="Calibri"/>
              <a:sym typeface="Calibri"/>
            </a:endParaRPr>
          </a:p>
          <a:p>
            <a:pPr indent="-285750" lvl="1" marL="742950" marR="0" rtl="0" algn="l">
              <a:spcBef>
                <a:spcPts val="0"/>
              </a:spcBef>
              <a:spcAft>
                <a:spcPts val="0"/>
              </a:spcAft>
              <a:buClr>
                <a:srgbClr val="000000"/>
              </a:buClr>
              <a:buSzPts val="1000"/>
              <a:buFont typeface="Courier New"/>
              <a:buChar char="o"/>
            </a:pPr>
            <a:r>
              <a:rPr b="0" i="0" lang="en-US" sz="1050" u="none" cap="none" strike="noStrike">
                <a:solidFill>
                  <a:srgbClr val="000000"/>
                </a:solidFill>
                <a:latin typeface="Calibri"/>
                <a:ea typeface="Calibri"/>
                <a:cs typeface="Calibri"/>
                <a:sym typeface="Calibri"/>
              </a:rPr>
              <a:t>Management Practices: Improving the management of crop residues, such as incorporating them into the soil or using them for bioenergy, can help reduce emissions.</a:t>
            </a:r>
            <a:endParaRPr b="0" i="0" sz="1000" u="none" cap="none" strike="noStrike">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1050"/>
              <a:buFont typeface="Franklin Gothic"/>
              <a:buAutoNum type="arabicPeriod"/>
            </a:pPr>
            <a:r>
              <a:rPr lang="en-US" sz="1050">
                <a:solidFill>
                  <a:srgbClr val="000000"/>
                </a:solidFill>
                <a:latin typeface="Calibri"/>
                <a:ea typeface="Calibri"/>
                <a:cs typeface="Calibri"/>
                <a:sym typeface="Calibri"/>
              </a:rPr>
              <a:t>Rice Cultivation</a:t>
            </a:r>
            <a:r>
              <a:rPr lang="en-US" sz="1000">
                <a:solidFill>
                  <a:srgbClr val="000000"/>
                </a:solidFill>
                <a:latin typeface="Calibri"/>
                <a:ea typeface="Calibri"/>
                <a:cs typeface="Calibri"/>
                <a:sym typeface="Calibri"/>
              </a:rPr>
              <a:t>:</a:t>
            </a:r>
            <a:endParaRPr/>
          </a:p>
          <a:p>
            <a:pPr indent="-285750" lvl="1" marL="742950" marR="0" rtl="0" algn="l">
              <a:spcBef>
                <a:spcPts val="0"/>
              </a:spcBef>
              <a:spcAft>
                <a:spcPts val="0"/>
              </a:spcAft>
              <a:buClr>
                <a:srgbClr val="000000"/>
              </a:buClr>
              <a:buSzPts val="1000"/>
              <a:buFont typeface="Courier New"/>
              <a:buChar char="o"/>
            </a:pPr>
            <a:r>
              <a:rPr b="0" i="0" lang="en-US" sz="1050" u="none" cap="none" strike="noStrike">
                <a:solidFill>
                  <a:srgbClr val="000000"/>
                </a:solidFill>
                <a:latin typeface="Calibri"/>
                <a:ea typeface="Calibri"/>
                <a:cs typeface="Calibri"/>
                <a:sym typeface="Calibri"/>
              </a:rPr>
              <a:t>Significant Contributor: Rice cultivation is another major source of CO2 emissions. Paddy fields, due to anaerobic decomposition, emit substantial amounts of CO2.</a:t>
            </a:r>
            <a:endParaRPr b="0" i="0" sz="1000" u="none" cap="none" strike="noStrike">
              <a:solidFill>
                <a:srgbClr val="000000"/>
              </a:solidFill>
              <a:latin typeface="Calibri"/>
              <a:ea typeface="Calibri"/>
              <a:cs typeface="Calibri"/>
              <a:sym typeface="Calibri"/>
            </a:endParaRPr>
          </a:p>
          <a:p>
            <a:pPr indent="-285750" lvl="1" marL="742950" marR="0" rtl="0" algn="l">
              <a:spcBef>
                <a:spcPts val="0"/>
              </a:spcBef>
              <a:spcAft>
                <a:spcPts val="0"/>
              </a:spcAft>
              <a:buClr>
                <a:srgbClr val="000000"/>
              </a:buClr>
              <a:buSzPts val="1000"/>
              <a:buFont typeface="Courier New"/>
              <a:buChar char="o"/>
            </a:pPr>
            <a:r>
              <a:rPr b="0" i="0" lang="en-US" sz="1050" u="none" cap="none" strike="noStrike">
                <a:solidFill>
                  <a:srgbClr val="000000"/>
                </a:solidFill>
                <a:latin typeface="Calibri"/>
                <a:ea typeface="Calibri"/>
                <a:cs typeface="Calibri"/>
                <a:sym typeface="Calibri"/>
              </a:rPr>
              <a:t>Mitigation Strategies: Implementing water management practices, such as alternate wetting and drying, can reduce emissions from rice cultivation.</a:t>
            </a:r>
            <a:endParaRPr b="0" i="0" sz="1000" u="none" cap="none" strike="noStrike">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1050"/>
              <a:buFont typeface="Franklin Gothic"/>
              <a:buAutoNum type="arabicPeriod"/>
            </a:pPr>
            <a:r>
              <a:rPr lang="en-US" sz="1050">
                <a:solidFill>
                  <a:srgbClr val="000000"/>
                </a:solidFill>
                <a:latin typeface="Calibri"/>
                <a:ea typeface="Calibri"/>
                <a:cs typeface="Calibri"/>
                <a:sym typeface="Calibri"/>
              </a:rPr>
              <a:t>Manure Management</a:t>
            </a:r>
            <a:r>
              <a:rPr lang="en-US" sz="1000">
                <a:solidFill>
                  <a:srgbClr val="000000"/>
                </a:solidFill>
                <a:latin typeface="Calibri"/>
                <a:ea typeface="Calibri"/>
                <a:cs typeface="Calibri"/>
                <a:sym typeface="Calibri"/>
              </a:rPr>
              <a:t>:</a:t>
            </a:r>
            <a:endParaRPr/>
          </a:p>
          <a:p>
            <a:pPr indent="-285750" lvl="1" marL="742950" marR="0" rtl="0" algn="l">
              <a:spcBef>
                <a:spcPts val="0"/>
              </a:spcBef>
              <a:spcAft>
                <a:spcPts val="0"/>
              </a:spcAft>
              <a:buClr>
                <a:srgbClr val="000000"/>
              </a:buClr>
              <a:buSzPts val="1000"/>
              <a:buFont typeface="Courier New"/>
              <a:buChar char="o"/>
            </a:pPr>
            <a:r>
              <a:rPr b="0" i="0" lang="en-US" sz="1050" u="none" cap="none" strike="noStrike">
                <a:solidFill>
                  <a:srgbClr val="000000"/>
                </a:solidFill>
                <a:latin typeface="Calibri"/>
                <a:ea typeface="Calibri"/>
                <a:cs typeface="Calibri"/>
                <a:sym typeface="Calibri"/>
              </a:rPr>
              <a:t>Notable Emissions: Improper management of manure contributes significantly to CO2 emissions. This includes emissions from manure storage and application.</a:t>
            </a:r>
            <a:endParaRPr b="0" i="0" sz="1000" u="none" cap="none" strike="noStrike">
              <a:solidFill>
                <a:srgbClr val="000000"/>
              </a:solidFill>
              <a:latin typeface="Calibri"/>
              <a:ea typeface="Calibri"/>
              <a:cs typeface="Calibri"/>
              <a:sym typeface="Calibri"/>
            </a:endParaRPr>
          </a:p>
          <a:p>
            <a:pPr indent="-285750" lvl="1" marL="742950" marR="0" rtl="0" algn="l">
              <a:spcBef>
                <a:spcPts val="0"/>
              </a:spcBef>
              <a:spcAft>
                <a:spcPts val="0"/>
              </a:spcAft>
              <a:buClr>
                <a:srgbClr val="000000"/>
              </a:buClr>
              <a:buSzPts val="1000"/>
              <a:buFont typeface="Courier New"/>
              <a:buChar char="o"/>
            </a:pPr>
            <a:r>
              <a:rPr b="0" i="0" lang="en-US" sz="1050" u="none" cap="none" strike="noStrike">
                <a:solidFill>
                  <a:srgbClr val="000000"/>
                </a:solidFill>
                <a:latin typeface="Calibri"/>
                <a:ea typeface="Calibri"/>
                <a:cs typeface="Calibri"/>
                <a:sym typeface="Calibri"/>
              </a:rPr>
              <a:t>Improvement Measures: Adopting better manure management practices, such as composting and anaerobic digestion, can mitigate these emissions.</a:t>
            </a:r>
            <a:endParaRPr b="0" i="0" sz="1000" u="none" cap="none" strike="noStrike">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1050"/>
              <a:buFont typeface="Franklin Gothic"/>
              <a:buAutoNum type="arabicPeriod"/>
            </a:pPr>
            <a:r>
              <a:rPr lang="en-US" sz="1050">
                <a:solidFill>
                  <a:srgbClr val="000000"/>
                </a:solidFill>
                <a:latin typeface="Calibri"/>
                <a:ea typeface="Calibri"/>
                <a:cs typeface="Calibri"/>
                <a:sym typeface="Calibri"/>
              </a:rPr>
              <a:t>Forest Fires and Savanna Fires</a:t>
            </a:r>
            <a:r>
              <a:rPr lang="en-US" sz="1000">
                <a:solidFill>
                  <a:srgbClr val="000000"/>
                </a:solidFill>
                <a:latin typeface="Calibri"/>
                <a:ea typeface="Calibri"/>
                <a:cs typeface="Calibri"/>
                <a:sym typeface="Calibri"/>
              </a:rPr>
              <a:t>:</a:t>
            </a:r>
            <a:endParaRPr/>
          </a:p>
          <a:p>
            <a:pPr indent="-285750" lvl="1" marL="742950" marR="0" rtl="0" algn="l">
              <a:spcBef>
                <a:spcPts val="0"/>
              </a:spcBef>
              <a:spcAft>
                <a:spcPts val="0"/>
              </a:spcAft>
              <a:buClr>
                <a:srgbClr val="000000"/>
              </a:buClr>
              <a:buSzPts val="1000"/>
              <a:buFont typeface="Courier New"/>
              <a:buChar char="o"/>
            </a:pPr>
            <a:r>
              <a:rPr b="0" i="0" lang="en-US" sz="1050" u="none" cap="none" strike="noStrike">
                <a:solidFill>
                  <a:srgbClr val="000000"/>
                </a:solidFill>
                <a:latin typeface="Calibri"/>
                <a:ea typeface="Calibri"/>
                <a:cs typeface="Calibri"/>
                <a:sym typeface="Calibri"/>
              </a:rPr>
              <a:t>High Emissions: Both forest fires and savanna fires are substantial sources of CO2 emissions. These fires release large amounts of CO2 stored in vegetation.</a:t>
            </a:r>
            <a:endParaRPr b="0" i="0" sz="1000" u="none" cap="none" strike="noStrike">
              <a:solidFill>
                <a:srgbClr val="000000"/>
              </a:solidFill>
              <a:latin typeface="Calibri"/>
              <a:ea typeface="Calibri"/>
              <a:cs typeface="Calibri"/>
              <a:sym typeface="Calibri"/>
            </a:endParaRPr>
          </a:p>
          <a:p>
            <a:pPr indent="-285750" lvl="1" marL="742950" marR="0" rtl="0" algn="l">
              <a:spcBef>
                <a:spcPts val="0"/>
              </a:spcBef>
              <a:spcAft>
                <a:spcPts val="0"/>
              </a:spcAft>
              <a:buClr>
                <a:srgbClr val="000000"/>
              </a:buClr>
              <a:buSzPts val="1000"/>
              <a:buFont typeface="Courier New"/>
              <a:buChar char="o"/>
            </a:pPr>
            <a:r>
              <a:rPr b="0" i="0" lang="en-US" sz="1050" u="none" cap="none" strike="noStrike">
                <a:solidFill>
                  <a:srgbClr val="000000"/>
                </a:solidFill>
                <a:latin typeface="Calibri"/>
                <a:ea typeface="Calibri"/>
                <a:cs typeface="Calibri"/>
                <a:sym typeface="Calibri"/>
              </a:rPr>
              <a:t>Prevention and Control: Enhancing fire prevention and control measures can help reduce the frequency and intensity of these fires, thereby lowering emissions.</a:t>
            </a:r>
            <a:endParaRPr b="0" i="0" sz="1000" u="none" cap="none" strike="noStrike">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1050"/>
              <a:buFont typeface="Franklin Gothic"/>
              <a:buAutoNum type="arabicPeriod"/>
            </a:pPr>
            <a:r>
              <a:rPr lang="en-US" sz="1050">
                <a:solidFill>
                  <a:srgbClr val="000000"/>
                </a:solidFill>
                <a:latin typeface="Calibri"/>
                <a:ea typeface="Calibri"/>
                <a:cs typeface="Calibri"/>
                <a:sym typeface="Calibri"/>
              </a:rPr>
              <a:t>Fertilizers Manufacturing</a:t>
            </a:r>
            <a:r>
              <a:rPr lang="en-US" sz="1000">
                <a:solidFill>
                  <a:srgbClr val="000000"/>
                </a:solidFill>
                <a:latin typeface="Calibri"/>
                <a:ea typeface="Calibri"/>
                <a:cs typeface="Calibri"/>
                <a:sym typeface="Calibri"/>
              </a:rPr>
              <a:t>:</a:t>
            </a:r>
            <a:endParaRPr/>
          </a:p>
          <a:p>
            <a:pPr indent="-285750" lvl="1" marL="742950" marR="0" rtl="0" algn="l">
              <a:spcBef>
                <a:spcPts val="0"/>
              </a:spcBef>
              <a:spcAft>
                <a:spcPts val="0"/>
              </a:spcAft>
              <a:buClr>
                <a:srgbClr val="000000"/>
              </a:buClr>
              <a:buSzPts val="1000"/>
              <a:buFont typeface="Courier New"/>
              <a:buChar char="o"/>
            </a:pPr>
            <a:r>
              <a:rPr b="0" i="0" lang="en-US" sz="1050" u="none" cap="none" strike="noStrike">
                <a:solidFill>
                  <a:srgbClr val="000000"/>
                </a:solidFill>
                <a:latin typeface="Calibri"/>
                <a:ea typeface="Calibri"/>
                <a:cs typeface="Calibri"/>
                <a:sym typeface="Calibri"/>
              </a:rPr>
              <a:t>Considerable Emissions: The production of fertilizers is a significant contributor to CO2 emissions due to the energy-intensive processes involved.</a:t>
            </a:r>
            <a:endParaRPr b="0" i="0" sz="1000" u="none" cap="none" strike="noStrike">
              <a:solidFill>
                <a:srgbClr val="000000"/>
              </a:solidFill>
              <a:latin typeface="Calibri"/>
              <a:ea typeface="Calibri"/>
              <a:cs typeface="Calibri"/>
              <a:sym typeface="Calibri"/>
            </a:endParaRPr>
          </a:p>
          <a:p>
            <a:pPr indent="-285750" lvl="1" marL="742950" marR="0" rtl="0" algn="l">
              <a:spcBef>
                <a:spcPts val="0"/>
              </a:spcBef>
              <a:spcAft>
                <a:spcPts val="0"/>
              </a:spcAft>
              <a:buClr>
                <a:srgbClr val="000000"/>
              </a:buClr>
              <a:buSzPts val="1000"/>
              <a:buFont typeface="Courier New"/>
              <a:buChar char="o"/>
            </a:pPr>
            <a:r>
              <a:rPr b="0" i="0" lang="en-US" sz="1050" u="none" cap="none" strike="noStrike">
                <a:solidFill>
                  <a:srgbClr val="000000"/>
                </a:solidFill>
                <a:latin typeface="Calibri"/>
                <a:ea typeface="Calibri"/>
                <a:cs typeface="Calibri"/>
                <a:sym typeface="Calibri"/>
              </a:rPr>
              <a:t>Sustainable Alternatives: Promoting the use of organic fertilizers and improving the efficiency of fertilizer use can help reduce emissions from this source.</a:t>
            </a:r>
            <a:endParaRPr b="0" i="0" sz="1000" u="none" cap="none" strike="noStrike">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1050"/>
              <a:buFont typeface="Franklin Gothic"/>
              <a:buAutoNum type="arabicPeriod"/>
            </a:pPr>
            <a:r>
              <a:rPr lang="en-US" sz="1050">
                <a:solidFill>
                  <a:srgbClr val="000000"/>
                </a:solidFill>
                <a:latin typeface="Calibri"/>
                <a:ea typeface="Calibri"/>
                <a:cs typeface="Calibri"/>
                <a:sym typeface="Calibri"/>
              </a:rPr>
              <a:t>Food Transport and Processing</a:t>
            </a:r>
            <a:r>
              <a:rPr lang="en-US" sz="1000">
                <a:solidFill>
                  <a:srgbClr val="000000"/>
                </a:solidFill>
                <a:latin typeface="Calibri"/>
                <a:ea typeface="Calibri"/>
                <a:cs typeface="Calibri"/>
                <a:sym typeface="Calibri"/>
              </a:rPr>
              <a:t>:</a:t>
            </a:r>
            <a:endParaRPr/>
          </a:p>
          <a:p>
            <a:pPr indent="-285750" lvl="1" marL="742950" marR="0" rtl="0" algn="l">
              <a:spcBef>
                <a:spcPts val="0"/>
              </a:spcBef>
              <a:spcAft>
                <a:spcPts val="0"/>
              </a:spcAft>
              <a:buClr>
                <a:srgbClr val="000000"/>
              </a:buClr>
              <a:buSzPts val="1000"/>
              <a:buFont typeface="Courier New"/>
              <a:buChar char="o"/>
            </a:pPr>
            <a:r>
              <a:rPr b="0" i="0" lang="en-US" sz="1050" u="none" cap="none" strike="noStrike">
                <a:solidFill>
                  <a:srgbClr val="000000"/>
                </a:solidFill>
                <a:latin typeface="Calibri"/>
                <a:ea typeface="Calibri"/>
                <a:cs typeface="Calibri"/>
                <a:sym typeface="Calibri"/>
              </a:rPr>
              <a:t>Moderate Emissions: Emissions from food transport and processing are also notable. These activities involve the use of fossil fuels, contributing to CO2 emissions.</a:t>
            </a:r>
            <a:endParaRPr b="0" i="0" sz="1000" u="none" cap="none" strike="noStrike">
              <a:solidFill>
                <a:srgbClr val="000000"/>
              </a:solidFill>
              <a:latin typeface="Calibri"/>
              <a:ea typeface="Calibri"/>
              <a:cs typeface="Calibri"/>
              <a:sym typeface="Calibri"/>
            </a:endParaRPr>
          </a:p>
          <a:p>
            <a:pPr indent="-285750" lvl="1" marL="742950" marR="0" rtl="0" algn="l">
              <a:spcBef>
                <a:spcPts val="0"/>
              </a:spcBef>
              <a:spcAft>
                <a:spcPts val="0"/>
              </a:spcAft>
              <a:buClr>
                <a:srgbClr val="000000"/>
              </a:buClr>
              <a:buSzPts val="1000"/>
              <a:buFont typeface="Courier New"/>
              <a:buChar char="o"/>
            </a:pPr>
            <a:r>
              <a:rPr b="0" i="0" lang="en-US" sz="1050" u="none" cap="none" strike="noStrike">
                <a:solidFill>
                  <a:srgbClr val="000000"/>
                </a:solidFill>
                <a:latin typeface="Calibri"/>
                <a:ea typeface="Calibri"/>
                <a:cs typeface="Calibri"/>
                <a:sym typeface="Calibri"/>
              </a:rPr>
              <a:t>Efficiency Improvements: Enhancing the efficiency of food transport and processing, and shifting to renewable energy sources, can mitigate these emissions.</a:t>
            </a:r>
            <a:endParaRPr b="0" i="0" sz="1000" u="none" cap="none" strike="noStrike">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1050"/>
              <a:buFont typeface="Franklin Gothic"/>
              <a:buAutoNum type="arabicPeriod"/>
            </a:pPr>
            <a:r>
              <a:rPr lang="en-US" sz="1050">
                <a:solidFill>
                  <a:srgbClr val="000000"/>
                </a:solidFill>
                <a:latin typeface="Calibri"/>
                <a:ea typeface="Calibri"/>
                <a:cs typeface="Calibri"/>
                <a:sym typeface="Calibri"/>
              </a:rPr>
              <a:t>On-farm Energy Use</a:t>
            </a:r>
            <a:r>
              <a:rPr lang="en-US" sz="1000">
                <a:solidFill>
                  <a:srgbClr val="000000"/>
                </a:solidFill>
                <a:latin typeface="Calibri"/>
                <a:ea typeface="Calibri"/>
                <a:cs typeface="Calibri"/>
                <a:sym typeface="Calibri"/>
              </a:rPr>
              <a:t>:</a:t>
            </a:r>
            <a:endParaRPr/>
          </a:p>
          <a:p>
            <a:pPr indent="-285750" lvl="1" marL="742950" marR="0" rtl="0" algn="l">
              <a:spcBef>
                <a:spcPts val="0"/>
              </a:spcBef>
              <a:spcAft>
                <a:spcPts val="0"/>
              </a:spcAft>
              <a:buClr>
                <a:srgbClr val="000000"/>
              </a:buClr>
              <a:buSzPts val="1000"/>
              <a:buFont typeface="Courier New"/>
              <a:buChar char="o"/>
            </a:pPr>
            <a:r>
              <a:rPr b="0" i="0" lang="en-US" sz="1050" u="none" cap="none" strike="noStrike">
                <a:solidFill>
                  <a:srgbClr val="000000"/>
                </a:solidFill>
                <a:latin typeface="Calibri"/>
                <a:ea typeface="Calibri"/>
                <a:cs typeface="Calibri"/>
                <a:sym typeface="Calibri"/>
              </a:rPr>
              <a:t>Significant Contributor: Energy use on farms, including the use of machinery and irrigation systems, contributes to CO2 emissions.</a:t>
            </a:r>
            <a:endParaRPr b="0" i="0" sz="1000" u="none" cap="none" strike="noStrike">
              <a:solidFill>
                <a:srgbClr val="000000"/>
              </a:solidFill>
              <a:latin typeface="Calibri"/>
              <a:ea typeface="Calibri"/>
              <a:cs typeface="Calibri"/>
              <a:sym typeface="Calibri"/>
            </a:endParaRPr>
          </a:p>
          <a:p>
            <a:pPr indent="-285750" lvl="1" marL="742950" marR="0" rtl="0" algn="l">
              <a:spcBef>
                <a:spcPts val="0"/>
              </a:spcBef>
              <a:spcAft>
                <a:spcPts val="0"/>
              </a:spcAft>
              <a:buClr>
                <a:srgbClr val="000000"/>
              </a:buClr>
              <a:buSzPts val="1000"/>
              <a:buFont typeface="Courier New"/>
              <a:buChar char="o"/>
            </a:pPr>
            <a:r>
              <a:rPr b="0" i="0" lang="en-US" sz="1050" u="none" cap="none" strike="noStrike">
                <a:solidFill>
                  <a:srgbClr val="000000"/>
                </a:solidFill>
                <a:latin typeface="Calibri"/>
                <a:ea typeface="Calibri"/>
                <a:cs typeface="Calibri"/>
                <a:sym typeface="Calibri"/>
              </a:rPr>
              <a:t>Energy Efficiency: Implementing energy-efficient technologies and practices on farms can help reduce these emissions.</a:t>
            </a:r>
            <a:endParaRPr b="0" i="0" sz="10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lang="en-US" sz="1050">
                <a:solidFill>
                  <a:srgbClr val="000000"/>
                </a:solidFill>
                <a:latin typeface="Calibri"/>
                <a:ea typeface="Calibri"/>
                <a:cs typeface="Calibri"/>
                <a:sym typeface="Calibri"/>
              </a:rPr>
              <a:t>Conclusion</a:t>
            </a:r>
            <a:endParaRPr sz="10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050">
                <a:solidFill>
                  <a:srgbClr val="000000"/>
                </a:solidFill>
                <a:latin typeface="Calibri"/>
                <a:ea typeface="Calibri"/>
                <a:cs typeface="Calibri"/>
                <a:sym typeface="Calibri"/>
              </a:rPr>
              <a:t>The bar chart effectively highlights the key contributors to CO2 emissions from agriculture, with crop residues, rice cultivation, and manure management being the top sources. Addressing these key areas through improved management practices, sustainable alternatives, and efficiency improvements can significantly reduce CO2 emissions from the agricultural sector. This analysis provides valuable insights for policymakers and agricultural businesses to develop targeted strategies for emission reduction and sustainable agriculture.</a:t>
            </a:r>
            <a:endParaRPr sz="1000">
              <a:solidFill>
                <a:schemeClr val="lt1"/>
              </a:solidFill>
              <a:latin typeface="Calibri"/>
              <a:ea typeface="Calibri"/>
              <a:cs typeface="Calibri"/>
              <a:sym typeface="Calibri"/>
            </a:endParaRPr>
          </a:p>
          <a:p>
            <a:pPr indent="0" lvl="0" marL="0" marR="0" rtl="0" algn="l">
              <a:spcBef>
                <a:spcPts val="0"/>
              </a:spcBef>
              <a:spcAft>
                <a:spcPts val="0"/>
              </a:spcAft>
              <a:buNone/>
            </a:pPr>
            <a:r>
              <a:rPr lang="en-US" sz="1050">
                <a:solidFill>
                  <a:srgbClr val="000000"/>
                </a:solidFill>
                <a:latin typeface="Calibri"/>
                <a:ea typeface="Calibri"/>
                <a:cs typeface="Calibri"/>
                <a:sym typeface="Calibri"/>
              </a:rPr>
              <a:t> </a:t>
            </a:r>
            <a:endParaRPr sz="10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116840" y="81280"/>
            <a:ext cx="10873740" cy="1031240"/>
          </a:xfrm>
          <a:prstGeom prst="rect">
            <a:avLst/>
          </a:prstGeom>
          <a:noFill/>
          <a:ln>
            <a:noFill/>
          </a:ln>
        </p:spPr>
        <p:txBody>
          <a:bodyPr anchorCtr="0" anchor="b" bIns="0" lIns="0" spcFirstLastPara="1" rIns="0" wrap="square" tIns="0">
            <a:normAutofit/>
          </a:bodyPr>
          <a:lstStyle/>
          <a:p>
            <a:pPr indent="0" lvl="0" marL="0" rtl="0" algn="l">
              <a:lnSpc>
                <a:spcPct val="80000"/>
              </a:lnSpc>
              <a:spcBef>
                <a:spcPts val="0"/>
              </a:spcBef>
              <a:spcAft>
                <a:spcPts val="0"/>
              </a:spcAft>
              <a:buClr>
                <a:schemeClr val="dk1"/>
              </a:buClr>
              <a:buSzPts val="4400"/>
              <a:buFont typeface="Franklin Gothic"/>
              <a:buNone/>
            </a:pPr>
            <a:r>
              <a:rPr lang="en-US"/>
              <a:t>Analysis of the Correlation Matrix</a:t>
            </a:r>
            <a:endParaRPr/>
          </a:p>
        </p:txBody>
      </p:sp>
      <p:pic>
        <p:nvPicPr>
          <p:cNvPr id="257" name="Google Shape;257;p29"/>
          <p:cNvPicPr preferRelativeResize="0"/>
          <p:nvPr>
            <p:ph idx="1" type="body"/>
          </p:nvPr>
        </p:nvPicPr>
        <p:blipFill rotWithShape="1">
          <a:blip r:embed="rId3">
            <a:alphaModFix/>
          </a:blip>
          <a:srcRect b="0" l="0" r="0" t="0"/>
          <a:stretch/>
        </p:blipFill>
        <p:spPr>
          <a:xfrm>
            <a:off x="1950269" y="1112520"/>
            <a:ext cx="8758821" cy="5664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type="title"/>
          </p:nvPr>
        </p:nvSpPr>
        <p:spPr>
          <a:xfrm>
            <a:off x="461008" y="544829"/>
            <a:ext cx="9778365" cy="1064895"/>
          </a:xfrm>
          <a:prstGeom prst="rect">
            <a:avLst/>
          </a:prstGeom>
          <a:noFill/>
          <a:ln>
            <a:noFill/>
          </a:ln>
        </p:spPr>
        <p:txBody>
          <a:bodyPr anchorCtr="0" anchor="b" bIns="0" lIns="0" spcFirstLastPara="1" rIns="0" wrap="square" tIns="0">
            <a:normAutofit/>
          </a:bodyPr>
          <a:lstStyle/>
          <a:p>
            <a:pPr indent="0" lvl="0" marL="0" rtl="0" algn="l">
              <a:lnSpc>
                <a:spcPct val="80000"/>
              </a:lnSpc>
              <a:spcBef>
                <a:spcPts val="0"/>
              </a:spcBef>
              <a:spcAft>
                <a:spcPts val="0"/>
              </a:spcAft>
              <a:buClr>
                <a:schemeClr val="dk1"/>
              </a:buClr>
              <a:buSzPts val="3600"/>
              <a:buFont typeface="Franklin Gothic"/>
              <a:buNone/>
            </a:pPr>
            <a:r>
              <a:rPr lang="en-US" sz="3600"/>
              <a:t>Analysis of the Correlation Matrix</a:t>
            </a:r>
            <a:endParaRPr/>
          </a:p>
        </p:txBody>
      </p:sp>
      <p:sp>
        <p:nvSpPr>
          <p:cNvPr id="264" name="Google Shape;264;p30"/>
          <p:cNvSpPr txBox="1"/>
          <p:nvPr/>
        </p:nvSpPr>
        <p:spPr>
          <a:xfrm>
            <a:off x="635000" y="2337117"/>
            <a:ext cx="10295124" cy="44319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The correlation matrix provides insights into how different agricultural activities’ CO2 emissions correlate with average temperatures. Here are some key observations:</a:t>
            </a:r>
            <a:endParaRPr sz="1100">
              <a:solidFill>
                <a:schemeClr val="lt1"/>
              </a:solidFill>
              <a:latin typeface="Calibri"/>
              <a:ea typeface="Calibri"/>
              <a:cs typeface="Calibri"/>
              <a:sym typeface="Calibri"/>
            </a:endParaRPr>
          </a:p>
          <a:p>
            <a:pPr indent="-342900" lvl="0" marL="342900" marR="0" rtl="0" algn="l">
              <a:spcBef>
                <a:spcPts val="0"/>
              </a:spcBef>
              <a:spcAft>
                <a:spcPts val="0"/>
              </a:spcAft>
              <a:buClr>
                <a:srgbClr val="000000"/>
              </a:buClr>
              <a:buSzPts val="1200"/>
              <a:buFont typeface="Franklin Gothic"/>
              <a:buAutoNum type="arabicPeriod"/>
            </a:pPr>
            <a:r>
              <a:rPr lang="en-US" sz="1200">
                <a:solidFill>
                  <a:srgbClr val="000000"/>
                </a:solidFill>
                <a:latin typeface="Calibri"/>
                <a:ea typeface="Calibri"/>
                <a:cs typeface="Calibri"/>
                <a:sym typeface="Calibri"/>
              </a:rPr>
              <a:t>Positive Correlations:</a:t>
            </a:r>
            <a:endParaRPr sz="1100">
              <a:solidFill>
                <a:srgbClr val="000000"/>
              </a:solidFill>
              <a:latin typeface="Calibri"/>
              <a:ea typeface="Calibri"/>
              <a:cs typeface="Calibri"/>
              <a:sym typeface="Calibri"/>
            </a:endParaRPr>
          </a:p>
          <a:p>
            <a:pPr indent="-285750" lvl="1" marL="742950" marR="0" rtl="0" algn="l">
              <a:spcBef>
                <a:spcPts val="0"/>
              </a:spcBef>
              <a:spcAft>
                <a:spcPts val="0"/>
              </a:spcAft>
              <a:buClr>
                <a:srgbClr val="000000"/>
              </a:buClr>
              <a:buSzPts val="1000"/>
              <a:buFont typeface="Courier New"/>
              <a:buChar char="o"/>
            </a:pPr>
            <a:r>
              <a:rPr b="1" i="0" lang="en-US" sz="1200" u="none" cap="none" strike="noStrike">
                <a:solidFill>
                  <a:srgbClr val="000000"/>
                </a:solidFill>
                <a:latin typeface="Calibri"/>
                <a:ea typeface="Calibri"/>
                <a:cs typeface="Calibri"/>
                <a:sym typeface="Calibri"/>
              </a:rPr>
              <a:t>Crop Residues</a:t>
            </a:r>
            <a:r>
              <a:rPr b="0" i="0" lang="en-US" sz="1200" u="none" cap="none" strike="noStrike">
                <a:solidFill>
                  <a:srgbClr val="000000"/>
                </a:solidFill>
                <a:latin typeface="Calibri"/>
                <a:ea typeface="Calibri"/>
                <a:cs typeface="Calibri"/>
                <a:sym typeface="Calibri"/>
              </a:rPr>
              <a:t>: There is a strong positive correlation between CO2 emissions from crop residues and average temperatures. This suggests that higher emissions from crop residues are associated with higher average temperatures.</a:t>
            </a:r>
            <a:endParaRPr b="0" i="0" sz="1100" u="none" cap="none" strike="noStrike">
              <a:solidFill>
                <a:srgbClr val="000000"/>
              </a:solidFill>
              <a:latin typeface="Calibri"/>
              <a:ea typeface="Calibri"/>
              <a:cs typeface="Calibri"/>
              <a:sym typeface="Calibri"/>
            </a:endParaRPr>
          </a:p>
          <a:p>
            <a:pPr indent="-285750" lvl="1" marL="742950" marR="0" rtl="0" algn="l">
              <a:spcBef>
                <a:spcPts val="0"/>
              </a:spcBef>
              <a:spcAft>
                <a:spcPts val="0"/>
              </a:spcAft>
              <a:buClr>
                <a:srgbClr val="000000"/>
              </a:buClr>
              <a:buSzPts val="1000"/>
              <a:buFont typeface="Courier New"/>
              <a:buChar char="o"/>
            </a:pPr>
            <a:r>
              <a:rPr b="1" i="0" lang="en-US" sz="1200" u="none" cap="none" strike="noStrike">
                <a:solidFill>
                  <a:srgbClr val="000000"/>
                </a:solidFill>
                <a:latin typeface="Calibri"/>
                <a:ea typeface="Calibri"/>
                <a:cs typeface="Calibri"/>
                <a:sym typeface="Calibri"/>
              </a:rPr>
              <a:t>Rice Cultivation</a:t>
            </a:r>
            <a:r>
              <a:rPr b="0" i="0" lang="en-US" sz="1200" u="none" cap="none" strike="noStrike">
                <a:solidFill>
                  <a:srgbClr val="000000"/>
                </a:solidFill>
                <a:latin typeface="Calibri"/>
                <a:ea typeface="Calibri"/>
                <a:cs typeface="Calibri"/>
                <a:sym typeface="Calibri"/>
              </a:rPr>
              <a:t>: Emissions from rice cultivation also show a positive correlation with average temperatures, indicating a similar trend.</a:t>
            </a:r>
            <a:endParaRPr b="0" i="0" sz="1100" u="none" cap="none" strike="noStrike">
              <a:solidFill>
                <a:srgbClr val="000000"/>
              </a:solidFill>
              <a:latin typeface="Calibri"/>
              <a:ea typeface="Calibri"/>
              <a:cs typeface="Calibri"/>
              <a:sym typeface="Calibri"/>
            </a:endParaRPr>
          </a:p>
          <a:p>
            <a:pPr indent="-285750" lvl="1" marL="742950" marR="0" rtl="0" algn="l">
              <a:spcBef>
                <a:spcPts val="0"/>
              </a:spcBef>
              <a:spcAft>
                <a:spcPts val="0"/>
              </a:spcAft>
              <a:buClr>
                <a:srgbClr val="000000"/>
              </a:buClr>
              <a:buSzPts val="1000"/>
              <a:buFont typeface="Courier New"/>
              <a:buChar char="o"/>
            </a:pPr>
            <a:r>
              <a:rPr b="1" i="0" lang="en-US" sz="1200" u="none" cap="none" strike="noStrike">
                <a:solidFill>
                  <a:srgbClr val="000000"/>
                </a:solidFill>
                <a:latin typeface="Calibri"/>
                <a:ea typeface="Calibri"/>
                <a:cs typeface="Calibri"/>
                <a:sym typeface="Calibri"/>
              </a:rPr>
              <a:t>Manure Management</a:t>
            </a:r>
            <a:r>
              <a:rPr b="0" i="0" lang="en-US" sz="1200" u="none" cap="none" strike="noStrike">
                <a:solidFill>
                  <a:srgbClr val="000000"/>
                </a:solidFill>
                <a:latin typeface="Calibri"/>
                <a:ea typeface="Calibri"/>
                <a:cs typeface="Calibri"/>
                <a:sym typeface="Calibri"/>
              </a:rPr>
              <a:t>: CO2 emissions from manure management are positively correlated with average temperatures, highlighting the impact of manure-related emissions on local climate conditions.</a:t>
            </a:r>
            <a:endParaRPr b="0" i="0" sz="1100" u="none" cap="none" strike="noStrike">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1200"/>
              <a:buFont typeface="Franklin Gothic"/>
              <a:buAutoNum type="arabicPeriod"/>
            </a:pPr>
            <a:r>
              <a:rPr lang="en-US" sz="1200">
                <a:solidFill>
                  <a:srgbClr val="000000"/>
                </a:solidFill>
                <a:latin typeface="Calibri"/>
                <a:ea typeface="Calibri"/>
                <a:cs typeface="Calibri"/>
                <a:sym typeface="Calibri"/>
              </a:rPr>
              <a:t>Negative Correlations:</a:t>
            </a:r>
            <a:endParaRPr sz="1100">
              <a:solidFill>
                <a:srgbClr val="000000"/>
              </a:solidFill>
              <a:latin typeface="Calibri"/>
              <a:ea typeface="Calibri"/>
              <a:cs typeface="Calibri"/>
              <a:sym typeface="Calibri"/>
            </a:endParaRPr>
          </a:p>
          <a:p>
            <a:pPr indent="-285750" lvl="1" marL="742950" marR="0" rtl="0" algn="l">
              <a:spcBef>
                <a:spcPts val="0"/>
              </a:spcBef>
              <a:spcAft>
                <a:spcPts val="0"/>
              </a:spcAft>
              <a:buClr>
                <a:srgbClr val="000000"/>
              </a:buClr>
              <a:buSzPts val="1000"/>
              <a:buFont typeface="Courier New"/>
              <a:buChar char="o"/>
            </a:pPr>
            <a:r>
              <a:rPr b="1" i="0" lang="en-US" sz="1200" u="none" cap="none" strike="noStrike">
                <a:solidFill>
                  <a:srgbClr val="000000"/>
                </a:solidFill>
                <a:latin typeface="Calibri"/>
                <a:ea typeface="Calibri"/>
                <a:cs typeface="Calibri"/>
                <a:sym typeface="Calibri"/>
              </a:rPr>
              <a:t>Forest Fires</a:t>
            </a:r>
            <a:r>
              <a:rPr b="0" i="0" lang="en-US" sz="1200" u="none" cap="none" strike="noStrike">
                <a:solidFill>
                  <a:srgbClr val="000000"/>
                </a:solidFill>
                <a:latin typeface="Calibri"/>
                <a:ea typeface="Calibri"/>
                <a:cs typeface="Calibri"/>
                <a:sym typeface="Calibri"/>
              </a:rPr>
              <a:t>: Interestingly, CO2 emissions from forest fires show a negative correlation with average temperatures. This could be due to the complex interactions between forest fires, land cover changes, and local climate dynamics.</a:t>
            </a:r>
            <a:endParaRPr b="0" i="0" sz="1100" u="none" cap="none" strike="noStrike">
              <a:solidFill>
                <a:srgbClr val="000000"/>
              </a:solidFill>
              <a:latin typeface="Calibri"/>
              <a:ea typeface="Calibri"/>
              <a:cs typeface="Calibri"/>
              <a:sym typeface="Calibri"/>
            </a:endParaRPr>
          </a:p>
          <a:p>
            <a:pPr indent="-285750" lvl="1" marL="742950" marR="0" rtl="0" algn="l">
              <a:spcBef>
                <a:spcPts val="0"/>
              </a:spcBef>
              <a:spcAft>
                <a:spcPts val="0"/>
              </a:spcAft>
              <a:buClr>
                <a:srgbClr val="000000"/>
              </a:buClr>
              <a:buSzPts val="1000"/>
              <a:buFont typeface="Courier New"/>
              <a:buChar char="o"/>
            </a:pPr>
            <a:r>
              <a:rPr b="1" i="0" lang="en-US" sz="1200" u="none" cap="none" strike="noStrike">
                <a:solidFill>
                  <a:srgbClr val="000000"/>
                </a:solidFill>
                <a:latin typeface="Calibri"/>
                <a:ea typeface="Calibri"/>
                <a:cs typeface="Calibri"/>
                <a:sym typeface="Calibri"/>
              </a:rPr>
              <a:t>Savanna Fires</a:t>
            </a:r>
            <a:r>
              <a:rPr b="0" i="0" lang="en-US" sz="1200" u="none" cap="none" strike="noStrike">
                <a:solidFill>
                  <a:srgbClr val="000000"/>
                </a:solidFill>
                <a:latin typeface="Calibri"/>
                <a:ea typeface="Calibri"/>
                <a:cs typeface="Calibri"/>
                <a:sym typeface="Calibri"/>
              </a:rPr>
              <a:t>: Similar to forest fires, emissions from savanna fires also exhibit a negative correlation with average temperatures.</a:t>
            </a:r>
            <a:endParaRPr b="0" i="0" sz="1100" u="none" cap="none" strike="noStrike">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1200"/>
              <a:buFont typeface="Franklin Gothic"/>
              <a:buAutoNum type="arabicPeriod"/>
            </a:pPr>
            <a:r>
              <a:rPr lang="en-US" sz="1200">
                <a:solidFill>
                  <a:srgbClr val="000000"/>
                </a:solidFill>
                <a:latin typeface="Calibri"/>
                <a:ea typeface="Calibri"/>
                <a:cs typeface="Calibri"/>
                <a:sym typeface="Calibri"/>
              </a:rPr>
              <a:t>Moderate Correlations:</a:t>
            </a:r>
            <a:endParaRPr sz="1100">
              <a:solidFill>
                <a:srgbClr val="000000"/>
              </a:solidFill>
              <a:latin typeface="Calibri"/>
              <a:ea typeface="Calibri"/>
              <a:cs typeface="Calibri"/>
              <a:sym typeface="Calibri"/>
            </a:endParaRPr>
          </a:p>
          <a:p>
            <a:pPr indent="-285750" lvl="1" marL="742950" marR="0" rtl="0" algn="l">
              <a:spcBef>
                <a:spcPts val="0"/>
              </a:spcBef>
              <a:spcAft>
                <a:spcPts val="0"/>
              </a:spcAft>
              <a:buClr>
                <a:srgbClr val="000000"/>
              </a:buClr>
              <a:buSzPts val="1000"/>
              <a:buFont typeface="Courier New"/>
              <a:buChar char="o"/>
            </a:pPr>
            <a:r>
              <a:rPr b="1" i="0" lang="en-US" sz="1200" u="none" cap="none" strike="noStrike">
                <a:solidFill>
                  <a:srgbClr val="000000"/>
                </a:solidFill>
                <a:latin typeface="Calibri"/>
                <a:ea typeface="Calibri"/>
                <a:cs typeface="Calibri"/>
                <a:sym typeface="Calibri"/>
              </a:rPr>
              <a:t>Food Transport and Processing</a:t>
            </a:r>
            <a:r>
              <a:rPr b="0" i="0" lang="en-US" sz="1200" u="none" cap="none" strike="noStrike">
                <a:solidFill>
                  <a:srgbClr val="000000"/>
                </a:solidFill>
                <a:latin typeface="Calibri"/>
                <a:ea typeface="Calibri"/>
                <a:cs typeface="Calibri"/>
                <a:sym typeface="Calibri"/>
              </a:rPr>
              <a:t>: Emissions from food transport and processing show moderate positive correlations with average temperatures, suggesting that these activities contribute to warming but to a lesser extent compared to crop residues and rice cultivation.</a:t>
            </a:r>
            <a:endParaRPr b="0" i="0" sz="1100" u="none" cap="none" strike="noStrike">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1200"/>
              <a:buFont typeface="Franklin Gothic"/>
              <a:buAutoNum type="arabicPeriod"/>
            </a:pPr>
            <a:r>
              <a:rPr lang="en-US" sz="1200">
                <a:solidFill>
                  <a:srgbClr val="000000"/>
                </a:solidFill>
                <a:latin typeface="Calibri"/>
                <a:ea typeface="Calibri"/>
                <a:cs typeface="Calibri"/>
                <a:sym typeface="Calibri"/>
              </a:rPr>
              <a:t>Low or No Correlation:</a:t>
            </a:r>
            <a:endParaRPr sz="1100">
              <a:solidFill>
                <a:srgbClr val="000000"/>
              </a:solidFill>
              <a:latin typeface="Calibri"/>
              <a:ea typeface="Calibri"/>
              <a:cs typeface="Calibri"/>
              <a:sym typeface="Calibri"/>
            </a:endParaRPr>
          </a:p>
          <a:p>
            <a:pPr indent="-285750" lvl="1" marL="742950" marR="0" rtl="0" algn="l">
              <a:spcBef>
                <a:spcPts val="0"/>
              </a:spcBef>
              <a:spcAft>
                <a:spcPts val="0"/>
              </a:spcAft>
              <a:buClr>
                <a:srgbClr val="000000"/>
              </a:buClr>
              <a:buSzPts val="1000"/>
              <a:buFont typeface="Courier New"/>
              <a:buChar char="o"/>
            </a:pPr>
            <a:r>
              <a:rPr b="1" i="0" lang="en-US" sz="1200" u="none" cap="none" strike="noStrike">
                <a:solidFill>
                  <a:srgbClr val="000000"/>
                </a:solidFill>
                <a:latin typeface="Calibri"/>
                <a:ea typeface="Calibri"/>
                <a:cs typeface="Calibri"/>
                <a:sym typeface="Calibri"/>
              </a:rPr>
              <a:t>Pesticides Manufacturing</a:t>
            </a:r>
            <a:r>
              <a:rPr b="0" i="0" lang="en-US" sz="1200" u="none" cap="none" strike="noStrike">
                <a:solidFill>
                  <a:srgbClr val="000000"/>
                </a:solidFill>
                <a:latin typeface="Calibri"/>
                <a:ea typeface="Calibri"/>
                <a:cs typeface="Calibri"/>
                <a:sym typeface="Calibri"/>
              </a:rPr>
              <a:t>: CO2 emissions from pesticides manufacturing show low or no significant correlation with average temperatures, indicating that this activity may have a minimal direct impact on local climate conditions.</a:t>
            </a:r>
            <a:endParaRPr b="0" i="0" sz="11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Conclusion</a:t>
            </a:r>
            <a:endParaRPr sz="1100">
              <a:solidFill>
                <a:schemeClr val="lt1"/>
              </a:solidFill>
              <a:latin typeface="Calibri"/>
              <a:ea typeface="Calibri"/>
              <a:cs typeface="Calibri"/>
              <a:sym typeface="Calibri"/>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The correlation matrix highlights the significant relationships between CO2 emissions from various agricultural activities and average temperatures. Understanding these correlations is crucial for developing targeted strategies to mitigate emissions and manage their impact on climate. This analysis provides valuable insights for policymakers and agricultural businesses to prioritize actions that address the most impactful sources of emissions.</a:t>
            </a:r>
            <a:endParaRPr sz="11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594360" y="198408"/>
            <a:ext cx="10972800" cy="1574317"/>
          </a:xfrm>
          <a:prstGeom prst="rect">
            <a:avLst/>
          </a:prstGeom>
          <a:noFill/>
          <a:ln>
            <a:noFill/>
          </a:ln>
        </p:spPr>
        <p:txBody>
          <a:bodyPr anchorCtr="0" anchor="b" bIns="0" lIns="0" spcFirstLastPara="1" rIns="0" wrap="square" tIns="0">
            <a:normAutofit/>
          </a:bodyPr>
          <a:lstStyle/>
          <a:p>
            <a:pPr indent="0" lvl="0" marL="0" rtl="0" algn="l">
              <a:lnSpc>
                <a:spcPct val="80000"/>
              </a:lnSpc>
              <a:spcBef>
                <a:spcPts val="0"/>
              </a:spcBef>
              <a:spcAft>
                <a:spcPts val="0"/>
              </a:spcAft>
              <a:buClr>
                <a:schemeClr val="dk1"/>
              </a:buClr>
              <a:buSzPts val="4400"/>
              <a:buFont typeface="Franklin Gothic"/>
              <a:buNone/>
            </a:pPr>
            <a:r>
              <a:rPr lang="en-US"/>
              <a:t>Models Results</a:t>
            </a:r>
            <a:endParaRPr/>
          </a:p>
        </p:txBody>
      </p:sp>
      <p:graphicFrame>
        <p:nvGraphicFramePr>
          <p:cNvPr id="271" name="Google Shape;271;p31"/>
          <p:cNvGraphicFramePr/>
          <p:nvPr/>
        </p:nvGraphicFramePr>
        <p:xfrm>
          <a:off x="2848608" y="2462550"/>
          <a:ext cx="3000000" cy="3000000"/>
        </p:xfrm>
        <a:graphic>
          <a:graphicData uri="http://schemas.openxmlformats.org/drawingml/2006/table">
            <a:tbl>
              <a:tblPr>
                <a:noFill/>
                <a:tableStyleId>{903FFDA2-9D73-4E85-A0D2-608D3945D892}</a:tableStyleId>
              </a:tblPr>
              <a:tblGrid>
                <a:gridCol w="2414825"/>
                <a:gridCol w="1207400"/>
                <a:gridCol w="1207400"/>
                <a:gridCol w="1634650"/>
              </a:tblGrid>
              <a:tr h="322150">
                <a:tc>
                  <a:txBody>
                    <a:bodyPr/>
                    <a:lstStyle/>
                    <a:p>
                      <a:pPr indent="0" lvl="0" marL="0" marR="0" rtl="0" algn="l">
                        <a:spcBef>
                          <a:spcPts val="0"/>
                        </a:spcBef>
                        <a:spcAft>
                          <a:spcPts val="0"/>
                        </a:spcAft>
                        <a:buNone/>
                      </a:pPr>
                      <a:r>
                        <a:rPr b="1" i="0" lang="en-US" sz="1400" u="none" cap="none" strike="noStrike">
                          <a:solidFill>
                            <a:srgbClr val="000000"/>
                          </a:solidFill>
                          <a:latin typeface="Calibri"/>
                          <a:ea typeface="Calibri"/>
                          <a:cs typeface="Calibri"/>
                          <a:sym typeface="Calibri"/>
                        </a:rPr>
                        <a:t>Model</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400" u="none" cap="none" strike="noStrike">
                          <a:solidFill>
                            <a:srgbClr val="000000"/>
                          </a:solidFill>
                          <a:latin typeface="Calibri"/>
                          <a:ea typeface="Calibri"/>
                          <a:cs typeface="Calibri"/>
                          <a:sym typeface="Calibri"/>
                        </a:rPr>
                        <a:t>MAE</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400" u="none" cap="none" strike="noStrike">
                          <a:solidFill>
                            <a:srgbClr val="000000"/>
                          </a:solidFill>
                          <a:latin typeface="Calibri"/>
                          <a:ea typeface="Calibri"/>
                          <a:cs typeface="Calibri"/>
                          <a:sym typeface="Calibri"/>
                        </a:rPr>
                        <a:t>MSE</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400" u="none" cap="none" strike="noStrike">
                          <a:solidFill>
                            <a:srgbClr val="000000"/>
                          </a:solidFill>
                          <a:latin typeface="Calibri"/>
                          <a:ea typeface="Calibri"/>
                          <a:cs typeface="Calibri"/>
                          <a:sym typeface="Calibri"/>
                        </a:rPr>
                        <a:t>R2</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2150">
                <a:tc>
                  <a:txBody>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MLR</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US">
                          <a:latin typeface="Calibri"/>
                          <a:ea typeface="Calibri"/>
                          <a:cs typeface="Calibri"/>
                          <a:sym typeface="Calibri"/>
                        </a:rPr>
                        <a:t>0.31357420767</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Calibri"/>
                          <a:ea typeface="Calibri"/>
                          <a:cs typeface="Calibri"/>
                          <a:sym typeface="Calibri"/>
                        </a:rPr>
                        <a:t>0.17616299497</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US">
                          <a:latin typeface="Calibri"/>
                          <a:ea typeface="Calibri"/>
                          <a:cs typeface="Calibri"/>
                          <a:sym typeface="Calibri"/>
                        </a:rPr>
                        <a:t>0.4417123676062473</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2150">
                <a:tc>
                  <a:txBody>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Lasso</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US">
                          <a:latin typeface="Calibri"/>
                          <a:ea typeface="Calibri"/>
                          <a:cs typeface="Calibri"/>
                          <a:sym typeface="Calibri"/>
                        </a:rPr>
                        <a:t>0.37533413234</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US">
                          <a:latin typeface="Calibri"/>
                          <a:ea typeface="Calibri"/>
                          <a:cs typeface="Calibri"/>
                          <a:sym typeface="Calibri"/>
                        </a:rPr>
                        <a:t>0.23789167749</a:t>
                      </a:r>
                      <a:endParaRPr>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US">
                          <a:latin typeface="Calibri"/>
                          <a:ea typeface="Calibri"/>
                          <a:cs typeface="Calibri"/>
                          <a:sym typeface="Calibri"/>
                        </a:rPr>
                        <a:t>0.2460846762192213</a:t>
                      </a:r>
                      <a:endParaRPr>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2150">
                <a:tc>
                  <a:txBody>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Elasticnet</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US">
                          <a:latin typeface="Calibri"/>
                          <a:ea typeface="Calibri"/>
                          <a:cs typeface="Calibri"/>
                          <a:sym typeface="Calibri"/>
                        </a:rPr>
                        <a:t>0.31265997179</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US">
                          <a:latin typeface="Calibri"/>
                          <a:ea typeface="Calibri"/>
                          <a:cs typeface="Calibri"/>
                          <a:sym typeface="Calibri"/>
                        </a:rPr>
                        <a:t>0.17485657388</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US">
                          <a:latin typeface="Calibri"/>
                          <a:ea typeface="Calibri"/>
                          <a:cs typeface="Calibri"/>
                          <a:sym typeface="Calibri"/>
                        </a:rPr>
                        <a:t>0.4458526170393136</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2150">
                <a:tc>
                  <a:txBody>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Random Forest Regression</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lang="en-US">
                          <a:latin typeface="Calibri"/>
                          <a:ea typeface="Calibri"/>
                          <a:cs typeface="Calibri"/>
                          <a:sym typeface="Calibri"/>
                        </a:rPr>
                        <a:t>0.2592338</a:t>
                      </a:r>
                      <a:r>
                        <a:rPr b="0" i="0" lang="en-US" sz="1400" u="none" cap="none" strike="noStrike">
                          <a:solidFill>
                            <a:srgbClr val="000000"/>
                          </a:solidFill>
                          <a:latin typeface="Calibri"/>
                          <a:ea typeface="Calibri"/>
                          <a:cs typeface="Calibri"/>
                          <a:sym typeface="Calibri"/>
                        </a:rPr>
                        <a:t>66</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400" u="none" cap="none" strike="noStrike">
                          <a:solidFill>
                            <a:srgbClr val="000000"/>
                          </a:solidFill>
                          <a:latin typeface="Calibri"/>
                          <a:ea typeface="Calibri"/>
                          <a:cs typeface="Calibri"/>
                          <a:sym typeface="Calibri"/>
                        </a:rPr>
                        <a:t>0.</a:t>
                      </a:r>
                      <a:r>
                        <a:rPr lang="en-US">
                          <a:latin typeface="Calibri"/>
                          <a:ea typeface="Calibri"/>
                          <a:cs typeface="Calibri"/>
                          <a:sym typeface="Calibri"/>
                        </a:rPr>
                        <a:t>12783205912</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400" u="none" cap="none" strike="noStrike">
                          <a:solidFill>
                            <a:srgbClr val="000000"/>
                          </a:solidFill>
                          <a:latin typeface="Calibri"/>
                          <a:ea typeface="Calibri"/>
                          <a:cs typeface="Calibri"/>
                          <a:sym typeface="Calibri"/>
                        </a:rPr>
                        <a:t>0.591342648</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2150">
                <a:tc>
                  <a:txBody>
                    <a:bodyPr/>
                    <a:lstStyle/>
                    <a:p>
                      <a:pPr indent="0" lvl="0" marL="0" marR="0" rtl="0" algn="l">
                        <a:spcBef>
                          <a:spcPts val="0"/>
                        </a:spcBef>
                        <a:spcAft>
                          <a:spcPts val="0"/>
                        </a:spcAft>
                        <a:buNone/>
                      </a:pPr>
                      <a:r>
                        <a:rPr b="0" i="0" lang="en-US" sz="1400" u="none" cap="none" strike="noStrike">
                          <a:solidFill>
                            <a:srgbClr val="000000"/>
                          </a:solidFill>
                          <a:latin typeface="Calibri"/>
                          <a:ea typeface="Calibri"/>
                          <a:cs typeface="Calibri"/>
                          <a:sym typeface="Calibri"/>
                        </a:rPr>
                        <a:t>Gradient Boosting</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400" u="none" cap="none" strike="noStrike">
                          <a:solidFill>
                            <a:srgbClr val="000000"/>
                          </a:solidFill>
                          <a:latin typeface="Calibri"/>
                          <a:ea typeface="Calibri"/>
                          <a:cs typeface="Calibri"/>
                          <a:sym typeface="Calibri"/>
                        </a:rPr>
                        <a:t>0.28261402</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400" u="none" cap="none" strike="noStrike">
                          <a:solidFill>
                            <a:srgbClr val="000000"/>
                          </a:solidFill>
                          <a:latin typeface="Calibri"/>
                          <a:ea typeface="Calibri"/>
                          <a:cs typeface="Calibri"/>
                          <a:sym typeface="Calibri"/>
                        </a:rPr>
                        <a:t>0.149485027</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400" u="none" cap="none" strike="noStrike">
                          <a:solidFill>
                            <a:srgbClr val="000000"/>
                          </a:solidFill>
                          <a:latin typeface="Calibri"/>
                          <a:ea typeface="Calibri"/>
                          <a:cs typeface="Calibri"/>
                          <a:sym typeface="Calibri"/>
                        </a:rPr>
                        <a:t>0.522121793</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72" name="Google Shape;272;p31"/>
          <p:cNvSpPr txBox="1"/>
          <p:nvPr/>
        </p:nvSpPr>
        <p:spPr>
          <a:xfrm>
            <a:off x="479020" y="4496643"/>
            <a:ext cx="11203478"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a:solidFill>
                  <a:srgbClr val="111111"/>
                </a:solidFill>
                <a:latin typeface="Arial"/>
                <a:ea typeface="Arial"/>
                <a:cs typeface="Arial"/>
                <a:sym typeface="Arial"/>
              </a:rPr>
              <a:t>Mean Absolute Error (MAE)</a:t>
            </a:r>
            <a:endParaRPr/>
          </a:p>
          <a:p>
            <a:pPr indent="0" lvl="0" marL="0" marR="0" rtl="0" algn="l">
              <a:spcBef>
                <a:spcPts val="0"/>
              </a:spcBef>
              <a:spcAft>
                <a:spcPts val="0"/>
              </a:spcAft>
              <a:buNone/>
            </a:pPr>
            <a:r>
              <a:rPr b="0" i="0" lang="en-US" sz="1400">
                <a:solidFill>
                  <a:srgbClr val="111111"/>
                </a:solidFill>
                <a:latin typeface="Arial"/>
                <a:ea typeface="Arial"/>
                <a:cs typeface="Arial"/>
                <a:sym typeface="Arial"/>
              </a:rPr>
              <a:t>MAE measures the average magnitude of the errors in a set of predictions, without considering their direction. It is the average over the test sample of the absolute differences between prediction and actual observation where all individual differences have equal weight.</a:t>
            </a:r>
            <a:endParaRPr/>
          </a:p>
          <a:p>
            <a:pPr indent="0" lvl="0" marL="0" marR="0" rtl="0" algn="l">
              <a:spcBef>
                <a:spcPts val="0"/>
              </a:spcBef>
              <a:spcAft>
                <a:spcPts val="0"/>
              </a:spcAft>
              <a:buNone/>
            </a:pPr>
            <a:r>
              <a:rPr b="1" i="0" lang="en-US" sz="1400">
                <a:solidFill>
                  <a:srgbClr val="111111"/>
                </a:solidFill>
                <a:latin typeface="Arial"/>
                <a:ea typeface="Arial"/>
                <a:cs typeface="Arial"/>
                <a:sym typeface="Arial"/>
              </a:rPr>
              <a:t>Mean Squared Error (MSE)</a:t>
            </a:r>
            <a:endParaRPr/>
          </a:p>
          <a:p>
            <a:pPr indent="0" lvl="0" marL="0" marR="0" rtl="0" algn="l">
              <a:spcBef>
                <a:spcPts val="0"/>
              </a:spcBef>
              <a:spcAft>
                <a:spcPts val="0"/>
              </a:spcAft>
              <a:buNone/>
            </a:pPr>
            <a:r>
              <a:rPr b="0" i="0" lang="en-US" sz="1400">
                <a:solidFill>
                  <a:srgbClr val="111111"/>
                </a:solidFill>
                <a:latin typeface="Arial"/>
                <a:ea typeface="Arial"/>
                <a:cs typeface="Arial"/>
                <a:sym typeface="Arial"/>
              </a:rPr>
              <a:t>MSE measures the average of the squares of the errors—that is, the average squared difference between the estimated values and the actual value. It gives a higher weight to larger errors. </a:t>
            </a:r>
            <a:endParaRPr/>
          </a:p>
          <a:p>
            <a:pPr indent="0" lvl="0" marL="0" marR="0" rtl="0" algn="l">
              <a:spcBef>
                <a:spcPts val="0"/>
              </a:spcBef>
              <a:spcAft>
                <a:spcPts val="0"/>
              </a:spcAft>
              <a:buNone/>
            </a:pPr>
            <a:r>
              <a:rPr b="1" i="0" lang="en-US" sz="1400">
                <a:solidFill>
                  <a:srgbClr val="111111"/>
                </a:solidFill>
                <a:latin typeface="Arial"/>
                <a:ea typeface="Arial"/>
                <a:cs typeface="Arial"/>
                <a:sym typeface="Arial"/>
              </a:rPr>
              <a:t>R-squared (R²)</a:t>
            </a:r>
            <a:endParaRPr/>
          </a:p>
          <a:p>
            <a:pPr indent="0" lvl="0" marL="0" marR="0" rtl="0" algn="l">
              <a:spcBef>
                <a:spcPts val="0"/>
              </a:spcBef>
              <a:spcAft>
                <a:spcPts val="0"/>
              </a:spcAft>
              <a:buNone/>
            </a:pPr>
            <a:r>
              <a:rPr b="0" i="0" lang="en-US" sz="1400">
                <a:solidFill>
                  <a:srgbClr val="111111"/>
                </a:solidFill>
                <a:latin typeface="Arial"/>
                <a:ea typeface="Arial"/>
                <a:cs typeface="Arial"/>
                <a:sym typeface="Arial"/>
              </a:rPr>
              <a:t>Also known as the coefficient of determination, measures the proportion of the variance in the dependent variable that is predictable from the independent variables. It ranges from 0 to 1, where 1 indicates that the model perfectly explains the variance in the data.</a:t>
            </a:r>
            <a:endParaRPr sz="1400">
              <a:solidFill>
                <a:schemeClr val="lt1"/>
              </a:solidFill>
              <a:latin typeface="Libre Franklin"/>
              <a:ea typeface="Libre Franklin"/>
              <a:cs typeface="Libre Franklin"/>
              <a:sym typeface="Libre Frankli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461008" y="621029"/>
            <a:ext cx="9778365" cy="1064895"/>
          </a:xfrm>
          <a:prstGeom prst="rect">
            <a:avLst/>
          </a:prstGeom>
          <a:noFill/>
          <a:ln>
            <a:noFill/>
          </a:ln>
        </p:spPr>
        <p:txBody>
          <a:bodyPr anchorCtr="0" anchor="b" bIns="0" lIns="0" spcFirstLastPara="1" rIns="0" wrap="square" tIns="0">
            <a:normAutofit/>
          </a:bodyPr>
          <a:lstStyle/>
          <a:p>
            <a:pPr indent="0" lvl="0" marL="0" rtl="0" algn="l">
              <a:lnSpc>
                <a:spcPct val="80000"/>
              </a:lnSpc>
              <a:spcBef>
                <a:spcPts val="0"/>
              </a:spcBef>
              <a:spcAft>
                <a:spcPts val="0"/>
              </a:spcAft>
              <a:buClr>
                <a:schemeClr val="dk1"/>
              </a:buClr>
              <a:buSzPts val="3600"/>
              <a:buFont typeface="Franklin Gothic"/>
              <a:buNone/>
            </a:pPr>
            <a:r>
              <a:rPr lang="en-US" sz="3600"/>
              <a:t>Models Results Analysis</a:t>
            </a:r>
            <a:endParaRPr/>
          </a:p>
        </p:txBody>
      </p:sp>
      <p:sp>
        <p:nvSpPr>
          <p:cNvPr id="279" name="Google Shape;279;p32"/>
          <p:cNvSpPr txBox="1"/>
          <p:nvPr/>
        </p:nvSpPr>
        <p:spPr>
          <a:xfrm>
            <a:off x="461008" y="2543652"/>
            <a:ext cx="10902409" cy="3893374"/>
          </a:xfrm>
          <a:prstGeom prst="rect">
            <a:avLst/>
          </a:prstGeom>
          <a:noFill/>
          <a:ln>
            <a:noFill/>
          </a:ln>
        </p:spPr>
        <p:txBody>
          <a:bodyPr anchorCtr="0" anchor="t" bIns="45700" lIns="91425" spcFirstLastPara="1" rIns="91425" wrap="square" tIns="45700">
            <a:spAutoFit/>
          </a:bodyPr>
          <a:lstStyle/>
          <a:p>
            <a:pPr indent="-82550" lvl="0" marL="0" marR="0" rtl="0" algn="l">
              <a:spcBef>
                <a:spcPts val="0"/>
              </a:spcBef>
              <a:spcAft>
                <a:spcPts val="0"/>
              </a:spcAft>
              <a:buClr>
                <a:srgbClr val="111111"/>
              </a:buClr>
              <a:buSzPts val="1300"/>
              <a:buFont typeface="Arial"/>
              <a:buChar char="•"/>
            </a:pPr>
            <a:r>
              <a:rPr b="1" i="0" lang="en-US" sz="1300">
                <a:solidFill>
                  <a:srgbClr val="111111"/>
                </a:solidFill>
                <a:latin typeface="Arial"/>
                <a:ea typeface="Arial"/>
                <a:cs typeface="Arial"/>
                <a:sym typeface="Arial"/>
              </a:rPr>
              <a:t>Multiple Linear Regression (MLR)</a:t>
            </a:r>
            <a:r>
              <a:rPr b="0" i="0" lang="en-US" sz="1300">
                <a:solidFill>
                  <a:srgbClr val="111111"/>
                </a:solidFill>
                <a:latin typeface="Arial"/>
                <a:ea typeface="Arial"/>
                <a:cs typeface="Arial"/>
                <a:sym typeface="Arial"/>
              </a:rPr>
              <a:t>:</a:t>
            </a:r>
            <a:endParaRPr/>
          </a:p>
          <a:p>
            <a:pPr indent="-285750" lvl="1" marL="742950" marR="0" rtl="0" algn="l">
              <a:spcBef>
                <a:spcPts val="0"/>
              </a:spcBef>
              <a:spcAft>
                <a:spcPts val="0"/>
              </a:spcAft>
              <a:buClr>
                <a:srgbClr val="111111"/>
              </a:buClr>
              <a:buSzPts val="1300"/>
              <a:buFont typeface="Arial"/>
              <a:buChar char="•"/>
            </a:pPr>
            <a:r>
              <a:rPr b="1" i="0" lang="en-US" sz="1300" u="none" cap="none" strike="noStrike">
                <a:solidFill>
                  <a:srgbClr val="111111"/>
                </a:solidFill>
                <a:latin typeface="Arial"/>
                <a:ea typeface="Arial"/>
                <a:cs typeface="Arial"/>
                <a:sym typeface="Arial"/>
              </a:rPr>
              <a:t>Analysis</a:t>
            </a:r>
            <a:r>
              <a:rPr b="0" i="0" lang="en-US" sz="1300" u="none" cap="none" strike="noStrike">
                <a:solidFill>
                  <a:srgbClr val="111111"/>
                </a:solidFill>
                <a:latin typeface="Arial"/>
                <a:ea typeface="Arial"/>
                <a:cs typeface="Arial"/>
                <a:sym typeface="Arial"/>
              </a:rPr>
              <a:t>: MLR has extremely high MAE and MSE values, and a very negative R², indicating a poor fit. This suggests that the model is not capturing the underlying patterns in the data well at all.</a:t>
            </a:r>
            <a:endParaRPr/>
          </a:p>
          <a:p>
            <a:pPr indent="-82550" lvl="0" marL="0" marR="0" rtl="0" algn="l">
              <a:spcBef>
                <a:spcPts val="0"/>
              </a:spcBef>
              <a:spcAft>
                <a:spcPts val="0"/>
              </a:spcAft>
              <a:buClr>
                <a:srgbClr val="111111"/>
              </a:buClr>
              <a:buSzPts val="1300"/>
              <a:buFont typeface="Arial"/>
              <a:buChar char="•"/>
            </a:pPr>
            <a:r>
              <a:rPr b="1" i="0" lang="en-US" sz="1300">
                <a:solidFill>
                  <a:srgbClr val="111111"/>
                </a:solidFill>
                <a:latin typeface="Arial"/>
                <a:ea typeface="Arial"/>
                <a:cs typeface="Arial"/>
                <a:sym typeface="Arial"/>
              </a:rPr>
              <a:t>Lasso Regression</a:t>
            </a:r>
            <a:r>
              <a:rPr b="0" i="0" lang="en-US" sz="1300">
                <a:solidFill>
                  <a:srgbClr val="111111"/>
                </a:solidFill>
                <a:latin typeface="Arial"/>
                <a:ea typeface="Arial"/>
                <a:cs typeface="Arial"/>
                <a:sym typeface="Arial"/>
              </a:rPr>
              <a:t>:</a:t>
            </a:r>
            <a:endParaRPr/>
          </a:p>
          <a:p>
            <a:pPr indent="-285750" lvl="1" marL="742950" marR="0" rtl="0" algn="l">
              <a:spcBef>
                <a:spcPts val="0"/>
              </a:spcBef>
              <a:spcAft>
                <a:spcPts val="0"/>
              </a:spcAft>
              <a:buClr>
                <a:srgbClr val="111111"/>
              </a:buClr>
              <a:buSzPts val="1300"/>
              <a:buFont typeface="Arial"/>
              <a:buChar char="•"/>
            </a:pPr>
            <a:r>
              <a:rPr b="1" i="0" lang="en-US" sz="1300" u="none" cap="none" strike="noStrike">
                <a:solidFill>
                  <a:srgbClr val="111111"/>
                </a:solidFill>
                <a:latin typeface="Arial"/>
                <a:ea typeface="Arial"/>
                <a:cs typeface="Arial"/>
                <a:sym typeface="Arial"/>
              </a:rPr>
              <a:t>Analysis</a:t>
            </a:r>
            <a:r>
              <a:rPr b="0" i="0" lang="en-US" sz="1300" u="none" cap="none" strike="noStrike">
                <a:solidFill>
                  <a:srgbClr val="111111"/>
                </a:solidFill>
                <a:latin typeface="Arial"/>
                <a:ea typeface="Arial"/>
                <a:cs typeface="Arial"/>
                <a:sym typeface="Arial"/>
              </a:rPr>
              <a:t>: Lasso has much lower MAE and MSE values compared to MLR, and a positive R², indicating a better fit. This model is performing significantly better and is capturing the data patterns more accurately.</a:t>
            </a:r>
            <a:endParaRPr/>
          </a:p>
          <a:p>
            <a:pPr indent="-82550" lvl="0" marL="0" marR="0" rtl="0" algn="l">
              <a:spcBef>
                <a:spcPts val="0"/>
              </a:spcBef>
              <a:spcAft>
                <a:spcPts val="0"/>
              </a:spcAft>
              <a:buClr>
                <a:srgbClr val="111111"/>
              </a:buClr>
              <a:buSzPts val="1300"/>
              <a:buFont typeface="Arial"/>
              <a:buChar char="•"/>
            </a:pPr>
            <a:r>
              <a:rPr b="1" i="0" lang="en-US" sz="1300">
                <a:solidFill>
                  <a:srgbClr val="111111"/>
                </a:solidFill>
                <a:latin typeface="Arial"/>
                <a:ea typeface="Arial"/>
                <a:cs typeface="Arial"/>
                <a:sym typeface="Arial"/>
              </a:rPr>
              <a:t>Elastic Net Regression</a:t>
            </a:r>
            <a:r>
              <a:rPr b="0" i="0" lang="en-US" sz="1300">
                <a:solidFill>
                  <a:srgbClr val="111111"/>
                </a:solidFill>
                <a:latin typeface="Arial"/>
                <a:ea typeface="Arial"/>
                <a:cs typeface="Arial"/>
                <a:sym typeface="Arial"/>
              </a:rPr>
              <a:t>:</a:t>
            </a:r>
            <a:endParaRPr/>
          </a:p>
          <a:p>
            <a:pPr indent="-285750" lvl="1" marL="742950" marR="0" rtl="0" algn="l">
              <a:spcBef>
                <a:spcPts val="0"/>
              </a:spcBef>
              <a:spcAft>
                <a:spcPts val="0"/>
              </a:spcAft>
              <a:buClr>
                <a:srgbClr val="111111"/>
              </a:buClr>
              <a:buSzPts val="1300"/>
              <a:buFont typeface="Arial"/>
              <a:buChar char="•"/>
            </a:pPr>
            <a:r>
              <a:rPr b="1" i="0" lang="en-US" sz="1300" u="none" cap="none" strike="noStrike">
                <a:solidFill>
                  <a:srgbClr val="111111"/>
                </a:solidFill>
                <a:latin typeface="Arial"/>
                <a:ea typeface="Arial"/>
                <a:cs typeface="Arial"/>
                <a:sym typeface="Arial"/>
              </a:rPr>
              <a:t>Analysis</a:t>
            </a:r>
            <a:r>
              <a:rPr b="0" i="0" lang="en-US" sz="1300" u="none" cap="none" strike="noStrike">
                <a:solidFill>
                  <a:srgbClr val="111111"/>
                </a:solidFill>
                <a:latin typeface="Arial"/>
                <a:ea typeface="Arial"/>
                <a:cs typeface="Arial"/>
                <a:sym typeface="Arial"/>
              </a:rPr>
              <a:t>: Elastic Net has identical results to Lasso with much lower MAE and MSE values, and a positive R². This indicates a similar level of performance and a good fit to the data.</a:t>
            </a:r>
            <a:endParaRPr/>
          </a:p>
          <a:p>
            <a:pPr indent="-82550" lvl="0" marL="0" marR="0" rtl="0" algn="l">
              <a:spcBef>
                <a:spcPts val="0"/>
              </a:spcBef>
              <a:spcAft>
                <a:spcPts val="0"/>
              </a:spcAft>
              <a:buClr>
                <a:srgbClr val="111111"/>
              </a:buClr>
              <a:buSzPts val="1300"/>
              <a:buFont typeface="Arial"/>
              <a:buChar char="•"/>
            </a:pPr>
            <a:r>
              <a:rPr b="1" i="0" lang="en-US" sz="1300">
                <a:solidFill>
                  <a:srgbClr val="111111"/>
                </a:solidFill>
                <a:latin typeface="Arial"/>
                <a:ea typeface="Arial"/>
                <a:cs typeface="Arial"/>
                <a:sym typeface="Arial"/>
              </a:rPr>
              <a:t>Random Forest Regression</a:t>
            </a:r>
            <a:r>
              <a:rPr b="0" i="0" lang="en-US" sz="1300">
                <a:solidFill>
                  <a:srgbClr val="111111"/>
                </a:solidFill>
                <a:latin typeface="Arial"/>
                <a:ea typeface="Arial"/>
                <a:cs typeface="Arial"/>
                <a:sym typeface="Arial"/>
              </a:rPr>
              <a:t>:</a:t>
            </a:r>
            <a:endParaRPr/>
          </a:p>
          <a:p>
            <a:pPr indent="-285750" lvl="1" marL="742950" marR="0" rtl="0" algn="l">
              <a:spcBef>
                <a:spcPts val="0"/>
              </a:spcBef>
              <a:spcAft>
                <a:spcPts val="0"/>
              </a:spcAft>
              <a:buClr>
                <a:srgbClr val="111111"/>
              </a:buClr>
              <a:buSzPts val="1300"/>
              <a:buFont typeface="Arial"/>
              <a:buChar char="•"/>
            </a:pPr>
            <a:r>
              <a:rPr b="1" i="0" lang="en-US" sz="1300" u="none" cap="none" strike="noStrike">
                <a:solidFill>
                  <a:srgbClr val="111111"/>
                </a:solidFill>
                <a:latin typeface="Arial"/>
                <a:ea typeface="Arial"/>
                <a:cs typeface="Arial"/>
                <a:sym typeface="Arial"/>
              </a:rPr>
              <a:t>Analysis</a:t>
            </a:r>
            <a:r>
              <a:rPr b="0" i="0" lang="en-US" sz="1300" u="none" cap="none" strike="noStrike">
                <a:solidFill>
                  <a:srgbClr val="111111"/>
                </a:solidFill>
                <a:latin typeface="Arial"/>
                <a:ea typeface="Arial"/>
                <a:cs typeface="Arial"/>
                <a:sym typeface="Arial"/>
              </a:rPr>
              <a:t>: Random Forest Regression has the lowest MAE and the highest R² value among all models, indicating the best performance. This model is the most accurate in capturing the data patterns.</a:t>
            </a:r>
            <a:endParaRPr/>
          </a:p>
          <a:p>
            <a:pPr indent="-82550" lvl="0" marL="0" marR="0" rtl="0" algn="l">
              <a:spcBef>
                <a:spcPts val="0"/>
              </a:spcBef>
              <a:spcAft>
                <a:spcPts val="0"/>
              </a:spcAft>
              <a:buClr>
                <a:srgbClr val="111111"/>
              </a:buClr>
              <a:buSzPts val="1300"/>
              <a:buFont typeface="Arial"/>
              <a:buChar char="•"/>
            </a:pPr>
            <a:r>
              <a:rPr b="1" i="0" lang="en-US" sz="1300">
                <a:solidFill>
                  <a:srgbClr val="111111"/>
                </a:solidFill>
                <a:latin typeface="Arial"/>
                <a:ea typeface="Arial"/>
                <a:cs typeface="Arial"/>
                <a:sym typeface="Arial"/>
              </a:rPr>
              <a:t>Gradient Boosting</a:t>
            </a:r>
            <a:r>
              <a:rPr b="0" i="0" lang="en-US" sz="1300">
                <a:solidFill>
                  <a:srgbClr val="111111"/>
                </a:solidFill>
                <a:latin typeface="Arial"/>
                <a:ea typeface="Arial"/>
                <a:cs typeface="Arial"/>
                <a:sym typeface="Arial"/>
              </a:rPr>
              <a:t>:</a:t>
            </a:r>
            <a:endParaRPr/>
          </a:p>
          <a:p>
            <a:pPr indent="-285750" lvl="1" marL="742950" marR="0" rtl="0" algn="l">
              <a:spcBef>
                <a:spcPts val="0"/>
              </a:spcBef>
              <a:spcAft>
                <a:spcPts val="0"/>
              </a:spcAft>
              <a:buClr>
                <a:srgbClr val="111111"/>
              </a:buClr>
              <a:buSzPts val="1300"/>
              <a:buFont typeface="Arial"/>
              <a:buChar char="•"/>
            </a:pPr>
            <a:r>
              <a:rPr b="1" i="0" lang="en-US" sz="1300" u="none" cap="none" strike="noStrike">
                <a:solidFill>
                  <a:srgbClr val="111111"/>
                </a:solidFill>
                <a:latin typeface="Arial"/>
                <a:ea typeface="Arial"/>
                <a:cs typeface="Arial"/>
                <a:sym typeface="Arial"/>
              </a:rPr>
              <a:t>Analysis</a:t>
            </a:r>
            <a:r>
              <a:rPr b="0" i="0" lang="en-US" sz="1300" u="none" cap="none" strike="noStrike">
                <a:solidFill>
                  <a:srgbClr val="111111"/>
                </a:solidFill>
                <a:latin typeface="Arial"/>
                <a:ea typeface="Arial"/>
                <a:cs typeface="Arial"/>
                <a:sym typeface="Arial"/>
              </a:rPr>
              <a:t>: Gradient Boosting also shows strong performance with low MAE and MSE values, and a high R². It indicates a good fit and reliable predictions, though slightly less accurate than Random Forest Regression.</a:t>
            </a:r>
            <a:endParaRPr/>
          </a:p>
          <a:p>
            <a:pPr indent="0" lvl="1" marL="457200" marR="0" rtl="0" algn="l">
              <a:spcBef>
                <a:spcPts val="0"/>
              </a:spcBef>
              <a:spcAft>
                <a:spcPts val="0"/>
              </a:spcAft>
              <a:buNone/>
            </a:pPr>
            <a:r>
              <a:t/>
            </a:r>
            <a:endParaRPr b="0" i="0" sz="1300" u="none" cap="none" strike="noStrike">
              <a:solidFill>
                <a:srgbClr val="111111"/>
              </a:solidFill>
              <a:latin typeface="Arial"/>
              <a:ea typeface="Arial"/>
              <a:cs typeface="Arial"/>
              <a:sym typeface="Arial"/>
            </a:endParaRPr>
          </a:p>
          <a:p>
            <a:pPr indent="0" lvl="0" marL="0" marR="0" rtl="0" algn="l">
              <a:spcBef>
                <a:spcPts val="0"/>
              </a:spcBef>
              <a:spcAft>
                <a:spcPts val="0"/>
              </a:spcAft>
              <a:buNone/>
            </a:pPr>
            <a:r>
              <a:rPr b="0" i="0" lang="en-US" sz="1300">
                <a:solidFill>
                  <a:srgbClr val="111111"/>
                </a:solidFill>
                <a:latin typeface="Arial"/>
                <a:ea typeface="Arial"/>
                <a:cs typeface="Arial"/>
                <a:sym typeface="Arial"/>
              </a:rPr>
              <a:t>Overall, Random Forest Regression appears to be the best model for your data, followed closely by Gradient Boosting. Both models outperform the linear models significantly.</a:t>
            </a:r>
            <a:endParaRPr/>
          </a:p>
          <a:p>
            <a:pPr indent="0" lvl="0" marL="0" marR="0" rtl="0" algn="l">
              <a:spcBef>
                <a:spcPts val="0"/>
              </a:spcBef>
              <a:spcAft>
                <a:spcPts val="0"/>
              </a:spcAft>
              <a:buNone/>
            </a:pPr>
            <a:r>
              <a:t/>
            </a:r>
            <a:endParaRPr sz="1300">
              <a:solidFill>
                <a:schemeClr val="lt1"/>
              </a:solidFill>
              <a:latin typeface="Libre Franklin"/>
              <a:ea typeface="Libre Franklin"/>
              <a:cs typeface="Libre Franklin"/>
              <a:sym typeface="Libre Frankli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575310" y="278129"/>
            <a:ext cx="5063490" cy="2354026"/>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Arial"/>
              <a:buNone/>
            </a:pPr>
            <a:r>
              <a:rPr b="1" i="0" lang="en-US">
                <a:latin typeface="Arial"/>
                <a:ea typeface="Arial"/>
                <a:cs typeface="Arial"/>
                <a:sym typeface="Arial"/>
              </a:rPr>
              <a:t>Conclusion and Future Work</a:t>
            </a:r>
            <a:endParaRPr/>
          </a:p>
        </p:txBody>
      </p:sp>
      <p:sp>
        <p:nvSpPr>
          <p:cNvPr id="286" name="Google Shape;286;p33"/>
          <p:cNvSpPr txBox="1"/>
          <p:nvPr>
            <p:ph idx="1" type="body"/>
          </p:nvPr>
        </p:nvSpPr>
        <p:spPr>
          <a:xfrm>
            <a:off x="593725" y="3279775"/>
            <a:ext cx="5045075" cy="2994025"/>
          </a:xfrm>
          <a:prstGeom prst="rect">
            <a:avLst/>
          </a:prstGeom>
          <a:noFill/>
          <a:ln>
            <a:noFill/>
          </a:ln>
        </p:spPr>
        <p:txBody>
          <a:bodyPr anchorCtr="0" anchor="t" bIns="0" lIns="0" spcFirstLastPara="1" rIns="0" wrap="square" tIns="228600">
            <a:normAutofit/>
          </a:bodyPr>
          <a:lstStyle/>
          <a:p>
            <a:pPr indent="0" lvl="0" marL="0" rtl="0" algn="l">
              <a:lnSpc>
                <a:spcPct val="90000"/>
              </a:lnSpc>
              <a:spcBef>
                <a:spcPts val="0"/>
              </a:spcBef>
              <a:spcAft>
                <a:spcPts val="0"/>
              </a:spcAft>
              <a:buClr>
                <a:schemeClr val="dk1"/>
              </a:buClr>
              <a:buSzPts val="2000"/>
              <a:buFont typeface="Arial"/>
              <a:buNone/>
            </a:pPr>
            <a:r>
              <a:rPr lang="en-US"/>
              <a:t>Still to be discussed.</a:t>
            </a:r>
            <a:endParaRPr/>
          </a:p>
          <a:p>
            <a:pPr indent="0" lvl="0" marL="0" rtl="0" algn="l">
              <a:lnSpc>
                <a:spcPct val="90000"/>
              </a:lnSpc>
              <a:spcBef>
                <a:spcPts val="1800"/>
              </a:spcBef>
              <a:spcAft>
                <a:spcPts val="0"/>
              </a:spcAft>
              <a:buClr>
                <a:schemeClr val="dk1"/>
              </a:buClr>
              <a:buSzPts val="2000"/>
              <a:buFont typeface="Arial"/>
              <a:buNone/>
            </a:pPr>
            <a:r>
              <a:t/>
            </a:r>
            <a:endParaRPr/>
          </a:p>
        </p:txBody>
      </p:sp>
      <p:pic>
        <p:nvPicPr>
          <p:cNvPr descr="Hanging lightbulbs" id="287" name="Google Shape;287;p33"/>
          <p:cNvPicPr preferRelativeResize="0"/>
          <p:nvPr>
            <p:ph idx="2" type="pic"/>
          </p:nvPr>
        </p:nvPicPr>
        <p:blipFill rotWithShape="1">
          <a:blip r:embed="rId3">
            <a:alphaModFix/>
          </a:blip>
          <a:srcRect b="0" l="16" r="15" t="0"/>
          <a:stretch/>
        </p:blipFill>
        <p:spPr>
          <a:xfrm>
            <a:off x="6096000" y="0"/>
            <a:ext cx="6118225"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594360" y="189572"/>
            <a:ext cx="6787747" cy="1593507"/>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Outline</a:t>
            </a:r>
            <a:endParaRPr/>
          </a:p>
        </p:txBody>
      </p:sp>
      <p:sp>
        <p:nvSpPr>
          <p:cNvPr id="140" name="Google Shape;140;p16"/>
          <p:cNvSpPr txBox="1"/>
          <p:nvPr>
            <p:ph idx="1" type="body"/>
          </p:nvPr>
        </p:nvSpPr>
        <p:spPr>
          <a:xfrm>
            <a:off x="593725" y="2281238"/>
            <a:ext cx="6788150" cy="3709987"/>
          </a:xfrm>
          <a:prstGeom prst="rect">
            <a:avLst/>
          </a:prstGeom>
          <a:noFill/>
          <a:ln>
            <a:noFill/>
          </a:ln>
        </p:spPr>
        <p:txBody>
          <a:bodyPr anchorCtr="0" anchor="t" bIns="0" lIns="0" spcFirstLastPara="1" rIns="0" wrap="square" tIns="457200">
            <a:normAutofit/>
          </a:bodyPr>
          <a:lstStyle/>
          <a:p>
            <a:pPr indent="-283464" lvl="0" marL="283464" rtl="0" algn="l">
              <a:lnSpc>
                <a:spcPct val="80000"/>
              </a:lnSpc>
              <a:spcBef>
                <a:spcPts val="0"/>
              </a:spcBef>
              <a:spcAft>
                <a:spcPts val="0"/>
              </a:spcAft>
              <a:buClr>
                <a:srgbClr val="5D7C3F"/>
              </a:buClr>
              <a:buSzPts val="2400"/>
              <a:buFont typeface="Arial"/>
              <a:buChar char="•"/>
            </a:pPr>
            <a:r>
              <a:rPr lang="en-US"/>
              <a:t>Executive Summary</a:t>
            </a:r>
            <a:endParaRPr/>
          </a:p>
          <a:p>
            <a:pPr indent="-283464" lvl="0" marL="283464" rtl="0" algn="l">
              <a:lnSpc>
                <a:spcPct val="80000"/>
              </a:lnSpc>
              <a:spcBef>
                <a:spcPts val="2200"/>
              </a:spcBef>
              <a:spcAft>
                <a:spcPts val="0"/>
              </a:spcAft>
              <a:buClr>
                <a:srgbClr val="5D7C3F"/>
              </a:buClr>
              <a:buSzPts val="2400"/>
              <a:buFont typeface="Arial"/>
              <a:buChar char="•"/>
            </a:pPr>
            <a:r>
              <a:rPr lang="en-US"/>
              <a:t>Introduction</a:t>
            </a:r>
            <a:endParaRPr/>
          </a:p>
          <a:p>
            <a:pPr indent="-283464" lvl="0" marL="283464" rtl="0" algn="l">
              <a:lnSpc>
                <a:spcPct val="80000"/>
              </a:lnSpc>
              <a:spcBef>
                <a:spcPts val="2200"/>
              </a:spcBef>
              <a:spcAft>
                <a:spcPts val="0"/>
              </a:spcAft>
              <a:buClr>
                <a:srgbClr val="5D7C3F"/>
              </a:buClr>
              <a:buSzPts val="2400"/>
              <a:buFont typeface="Arial"/>
              <a:buChar char="•"/>
            </a:pPr>
            <a:r>
              <a:rPr lang="en-US"/>
              <a:t>Methodology</a:t>
            </a:r>
            <a:endParaRPr/>
          </a:p>
          <a:p>
            <a:pPr indent="-283464" lvl="0" marL="283464" rtl="0" algn="l">
              <a:lnSpc>
                <a:spcPct val="80000"/>
              </a:lnSpc>
              <a:spcBef>
                <a:spcPts val="2200"/>
              </a:spcBef>
              <a:spcAft>
                <a:spcPts val="0"/>
              </a:spcAft>
              <a:buClr>
                <a:srgbClr val="5D7C3F"/>
              </a:buClr>
              <a:buSzPts val="2400"/>
              <a:buFont typeface="Arial"/>
              <a:buChar char="•"/>
            </a:pPr>
            <a:r>
              <a:rPr lang="en-US"/>
              <a:t>Insight Drawn from EDA</a:t>
            </a:r>
            <a:endParaRPr/>
          </a:p>
          <a:p>
            <a:pPr indent="-283464" lvl="0" marL="283464" rtl="0" algn="l">
              <a:lnSpc>
                <a:spcPct val="80000"/>
              </a:lnSpc>
              <a:spcBef>
                <a:spcPts val="2200"/>
              </a:spcBef>
              <a:spcAft>
                <a:spcPts val="0"/>
              </a:spcAft>
              <a:buSzPts val="2400"/>
              <a:buChar char="•"/>
            </a:pPr>
            <a:r>
              <a:rPr lang="en-US"/>
              <a:t>Modelling</a:t>
            </a:r>
            <a:endParaRPr/>
          </a:p>
          <a:p>
            <a:pPr indent="-283464" lvl="0" marL="283464" rtl="0" algn="l">
              <a:lnSpc>
                <a:spcPct val="80000"/>
              </a:lnSpc>
              <a:spcBef>
                <a:spcPts val="2200"/>
              </a:spcBef>
              <a:spcAft>
                <a:spcPts val="0"/>
              </a:spcAft>
              <a:buClr>
                <a:srgbClr val="5D7C3F"/>
              </a:buClr>
              <a:buSzPts val="2400"/>
              <a:buFont typeface="Arial"/>
              <a:buChar char="•"/>
            </a:pPr>
            <a:r>
              <a:rPr lang="en-US"/>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txBox="1"/>
          <p:nvPr>
            <p:ph type="ctrTitle"/>
          </p:nvPr>
        </p:nvSpPr>
        <p:spPr>
          <a:xfrm>
            <a:off x="594360" y="411479"/>
            <a:ext cx="5486400" cy="329184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6000"/>
              <a:buFont typeface="Franklin Gothic"/>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594360" y="102875"/>
            <a:ext cx="10873740" cy="168020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Executive Summary</a:t>
            </a:r>
            <a:endParaRPr/>
          </a:p>
        </p:txBody>
      </p:sp>
      <p:sp>
        <p:nvSpPr>
          <p:cNvPr id="147" name="Google Shape;147;p17"/>
          <p:cNvSpPr txBox="1"/>
          <p:nvPr>
            <p:ph idx="1" type="body"/>
          </p:nvPr>
        </p:nvSpPr>
        <p:spPr>
          <a:xfrm>
            <a:off x="3657600" y="2281238"/>
            <a:ext cx="7810500" cy="4013030"/>
          </a:xfrm>
          <a:prstGeom prst="rect">
            <a:avLst/>
          </a:prstGeom>
          <a:noFill/>
          <a:ln>
            <a:noFill/>
          </a:ln>
        </p:spPr>
        <p:txBody>
          <a:bodyPr anchorCtr="0" anchor="t" bIns="0" lIns="0" spcFirstLastPara="1" rIns="0" wrap="square" tIns="228600">
            <a:normAutofit/>
          </a:bodyPr>
          <a:lstStyle/>
          <a:p>
            <a:pPr indent="0" lvl="0" marL="0" rtl="0" algn="just">
              <a:lnSpc>
                <a:spcPct val="90000"/>
              </a:lnSpc>
              <a:spcBef>
                <a:spcPts val="0"/>
              </a:spcBef>
              <a:spcAft>
                <a:spcPts val="0"/>
              </a:spcAft>
              <a:buClr>
                <a:srgbClr val="292929"/>
              </a:buClr>
              <a:buSzPts val="1300"/>
              <a:buNone/>
            </a:pPr>
            <a:r>
              <a:rPr b="0" i="0" lang="en-US" sz="1300">
                <a:solidFill>
                  <a:srgbClr val="292929"/>
                </a:solidFill>
                <a:latin typeface="Arial"/>
                <a:ea typeface="Arial"/>
                <a:cs typeface="Arial"/>
                <a:sym typeface="Arial"/>
              </a:rPr>
              <a:t>•The following methodologies were used to analyze data:</a:t>
            </a:r>
            <a:endParaRPr/>
          </a:p>
          <a:p>
            <a:pPr indent="0" lvl="0" marL="0" rtl="0" algn="just">
              <a:lnSpc>
                <a:spcPct val="90000"/>
              </a:lnSpc>
              <a:spcBef>
                <a:spcPts val="0"/>
              </a:spcBef>
              <a:spcAft>
                <a:spcPts val="0"/>
              </a:spcAft>
              <a:buClr>
                <a:schemeClr val="dk1"/>
              </a:buClr>
              <a:buSzPts val="1300"/>
              <a:buNone/>
            </a:pPr>
            <a:r>
              <a:t/>
            </a:r>
            <a:endParaRPr sz="1300">
              <a:solidFill>
                <a:srgbClr val="292929"/>
              </a:solidFill>
            </a:endParaRPr>
          </a:p>
          <a:p>
            <a:pPr indent="0" lvl="0" marL="342900" rtl="0" algn="just">
              <a:lnSpc>
                <a:spcPct val="188722"/>
              </a:lnSpc>
              <a:spcBef>
                <a:spcPts val="0"/>
              </a:spcBef>
              <a:spcAft>
                <a:spcPts val="0"/>
              </a:spcAft>
              <a:buClr>
                <a:srgbClr val="292929"/>
              </a:buClr>
              <a:buSzPts val="1300"/>
              <a:buNone/>
            </a:pPr>
            <a:r>
              <a:rPr lang="en-US" sz="1300">
                <a:solidFill>
                  <a:srgbClr val="292929"/>
                </a:solidFill>
              </a:rPr>
              <a:t>•Data Collection using FAO and IPCC sources;</a:t>
            </a:r>
            <a:endParaRPr/>
          </a:p>
          <a:p>
            <a:pPr indent="0" lvl="0" marL="342900" rtl="0" algn="just">
              <a:lnSpc>
                <a:spcPct val="185500"/>
              </a:lnSpc>
              <a:spcBef>
                <a:spcPts val="0"/>
              </a:spcBef>
              <a:spcAft>
                <a:spcPts val="0"/>
              </a:spcAft>
              <a:buClr>
                <a:srgbClr val="292929"/>
              </a:buClr>
              <a:buSzPts val="1300"/>
              <a:buNone/>
            </a:pPr>
            <a:r>
              <a:rPr lang="en-US" sz="1300">
                <a:solidFill>
                  <a:srgbClr val="292929"/>
                </a:solidFill>
              </a:rPr>
              <a:t>•Exploratory Data Analysis (EDA), including data wrangling, data visualization, and interactive visual analytics;</a:t>
            </a:r>
            <a:endParaRPr/>
          </a:p>
          <a:p>
            <a:pPr indent="0" lvl="0" marL="342900" rtl="0" algn="just">
              <a:lnSpc>
                <a:spcPct val="202166"/>
              </a:lnSpc>
              <a:spcBef>
                <a:spcPts val="0"/>
              </a:spcBef>
              <a:spcAft>
                <a:spcPts val="0"/>
              </a:spcAft>
              <a:buClr>
                <a:srgbClr val="292929"/>
              </a:buClr>
              <a:buSzPts val="1300"/>
              <a:buNone/>
            </a:pPr>
            <a:r>
              <a:rPr lang="en-US" sz="1300">
                <a:solidFill>
                  <a:srgbClr val="292929"/>
                </a:solidFill>
              </a:rPr>
              <a:t>•Machine Learning Prediction.</a:t>
            </a:r>
            <a:endParaRPr sz="1300"/>
          </a:p>
          <a:p>
            <a:pPr indent="0" lvl="0" marL="0" rtl="0" algn="just">
              <a:lnSpc>
                <a:spcPct val="170318"/>
              </a:lnSpc>
              <a:spcBef>
                <a:spcPts val="0"/>
              </a:spcBef>
              <a:spcAft>
                <a:spcPts val="0"/>
              </a:spcAft>
              <a:buClr>
                <a:srgbClr val="292929"/>
              </a:buClr>
              <a:buSzPts val="1300"/>
              <a:buNone/>
            </a:pPr>
            <a:r>
              <a:rPr b="0" i="0" lang="en-US" sz="1300">
                <a:solidFill>
                  <a:srgbClr val="292929"/>
                </a:solidFill>
                <a:latin typeface="Arial"/>
                <a:ea typeface="Arial"/>
                <a:cs typeface="Arial"/>
                <a:sym typeface="Arial"/>
              </a:rPr>
              <a:t>•Summary of all results</a:t>
            </a:r>
            <a:endParaRPr sz="1300"/>
          </a:p>
          <a:p>
            <a:pPr indent="0" lvl="0" marL="342900" rtl="0" algn="just">
              <a:lnSpc>
                <a:spcPct val="187333"/>
              </a:lnSpc>
              <a:spcBef>
                <a:spcPts val="0"/>
              </a:spcBef>
              <a:spcAft>
                <a:spcPts val="0"/>
              </a:spcAft>
              <a:buClr>
                <a:srgbClr val="292929"/>
              </a:buClr>
              <a:buSzPts val="1300"/>
              <a:buNone/>
            </a:pPr>
            <a:r>
              <a:rPr lang="en-US" sz="1300">
                <a:solidFill>
                  <a:srgbClr val="292929"/>
                </a:solidFill>
              </a:rPr>
              <a:t>•Valuable data was collected from public sources, specifically from the FAO and IPCC;</a:t>
            </a:r>
            <a:endParaRPr/>
          </a:p>
          <a:p>
            <a:pPr indent="0" lvl="0" marL="342900" rtl="0" algn="just">
              <a:lnSpc>
                <a:spcPct val="185777"/>
              </a:lnSpc>
              <a:spcBef>
                <a:spcPts val="0"/>
              </a:spcBef>
              <a:spcAft>
                <a:spcPts val="0"/>
              </a:spcAft>
              <a:buClr>
                <a:srgbClr val="292929"/>
              </a:buClr>
              <a:buSzPts val="1300"/>
              <a:buNone/>
            </a:pPr>
            <a:r>
              <a:rPr lang="en-US" sz="1300">
                <a:solidFill>
                  <a:srgbClr val="292929"/>
                </a:solidFill>
              </a:rPr>
              <a:t>•EDA identified the best features to predict CO2 emissions from agriculture;</a:t>
            </a:r>
            <a:endParaRPr/>
          </a:p>
          <a:p>
            <a:pPr indent="0" lvl="0" marL="342900" rtl="0" algn="just">
              <a:lnSpc>
                <a:spcPct val="186666"/>
              </a:lnSpc>
              <a:spcBef>
                <a:spcPts val="0"/>
              </a:spcBef>
              <a:spcAft>
                <a:spcPts val="0"/>
              </a:spcAft>
              <a:buClr>
                <a:srgbClr val="292929"/>
              </a:buClr>
              <a:buSzPts val="1300"/>
              <a:buNone/>
            </a:pPr>
            <a:r>
              <a:rPr lang="en-US" sz="1300">
                <a:solidFill>
                  <a:srgbClr val="292929"/>
                </a:solidFill>
              </a:rPr>
              <a:t>•Machine Learning Prediction determined the optimal model to predict which characteristics are crucial for understanding and mitigating CO2 emissions, using all collected data.</a:t>
            </a:r>
            <a:endParaRPr sz="1300"/>
          </a:p>
        </p:txBody>
      </p:sp>
      <p:grpSp>
        <p:nvGrpSpPr>
          <p:cNvPr id="148" name="Google Shape;148;p17"/>
          <p:cNvGrpSpPr/>
          <p:nvPr/>
        </p:nvGrpSpPr>
        <p:grpSpPr>
          <a:xfrm flipH="1" rot="5400000">
            <a:off x="0" y="3900132"/>
            <a:ext cx="2959226" cy="2959226"/>
            <a:chOff x="0" y="12289"/>
            <a:chExt cx="3550" cy="3551"/>
          </a:xfrm>
        </p:grpSpPr>
        <p:sp>
          <p:nvSpPr>
            <p:cNvPr id="149" name="Google Shape;149;p1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50" name="Google Shape;150;p1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51" name="Google Shape;151;p1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594360" y="102875"/>
            <a:ext cx="10873740" cy="168020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Introduction</a:t>
            </a:r>
            <a:endParaRPr/>
          </a:p>
        </p:txBody>
      </p:sp>
      <p:sp>
        <p:nvSpPr>
          <p:cNvPr id="158" name="Google Shape;158;p18"/>
          <p:cNvSpPr txBox="1"/>
          <p:nvPr>
            <p:ph idx="1" type="body"/>
          </p:nvPr>
        </p:nvSpPr>
        <p:spPr>
          <a:xfrm>
            <a:off x="3657600" y="2430716"/>
            <a:ext cx="7810500" cy="2644205"/>
          </a:xfrm>
          <a:prstGeom prst="rect">
            <a:avLst/>
          </a:prstGeom>
          <a:noFill/>
          <a:ln>
            <a:noFill/>
          </a:ln>
        </p:spPr>
        <p:txBody>
          <a:bodyPr anchorCtr="0" anchor="t" bIns="0" lIns="0" spcFirstLastPara="1" rIns="0" wrap="square" tIns="228600">
            <a:normAutofit/>
          </a:bodyPr>
          <a:lstStyle/>
          <a:p>
            <a:pPr indent="0" lvl="0" marL="0" rtl="0" algn="just">
              <a:lnSpc>
                <a:spcPct val="90000"/>
              </a:lnSpc>
              <a:spcBef>
                <a:spcPts val="0"/>
              </a:spcBef>
              <a:spcAft>
                <a:spcPts val="0"/>
              </a:spcAft>
              <a:buClr>
                <a:srgbClr val="292929"/>
              </a:buClr>
              <a:buSzPts val="1300"/>
              <a:buNone/>
            </a:pPr>
            <a:r>
              <a:rPr lang="en-US" sz="1300">
                <a:solidFill>
                  <a:srgbClr val="292929"/>
                </a:solidFill>
              </a:rPr>
              <a:t>Agriculture is a significant contributor to global CO2 emissions, impacting climate change and environmental sustainability. This project aims to analyze CO2 emissions from agricultural activities using data from the Food and Agriculture Organization (FAO) and the Intergovernmental Panel on Climate Change (IPCC). By leveraging comprehensive datasets, we seek to understand the key factors driving emissions, analyze and predict average temperature from the agri-food sector.</a:t>
            </a:r>
            <a:endParaRPr/>
          </a:p>
          <a:p>
            <a:pPr indent="0" lvl="0" marL="0" rtl="0" algn="just">
              <a:lnSpc>
                <a:spcPct val="115000"/>
              </a:lnSpc>
              <a:spcBef>
                <a:spcPts val="900"/>
              </a:spcBef>
              <a:spcAft>
                <a:spcPts val="0"/>
              </a:spcAft>
              <a:buClr>
                <a:schemeClr val="dk1"/>
              </a:buClr>
              <a:buSzPts val="1100"/>
              <a:buFont typeface="Arial"/>
              <a:buNone/>
            </a:pPr>
            <a:r>
              <a:rPr lang="en-US" sz="1300">
                <a:solidFill>
                  <a:srgbClr val="292929"/>
                </a:solidFill>
              </a:rPr>
              <a:t>The analysis involves several methodologies, including data collection from reputable sources, exploratory data analysis (EDA) to uncover patterns and insights, and machine learning predictions to model and predict average temperature. Through this project, we aim to provide actionable insights that can inform policy decisions and promote sustainable agricultural practices.</a:t>
            </a:r>
            <a:endParaRPr sz="1300">
              <a:solidFill>
                <a:srgbClr val="111111"/>
              </a:solidFill>
              <a:highlight>
                <a:srgbClr val="FFFFFF"/>
              </a:highlight>
              <a:latin typeface="Roboto"/>
              <a:ea typeface="Roboto"/>
              <a:cs typeface="Roboto"/>
              <a:sym typeface="Roboto"/>
            </a:endParaRPr>
          </a:p>
          <a:p>
            <a:pPr indent="0" lvl="0" marL="0" rtl="0" algn="l">
              <a:lnSpc>
                <a:spcPct val="90000"/>
              </a:lnSpc>
              <a:spcBef>
                <a:spcPts val="0"/>
              </a:spcBef>
              <a:spcAft>
                <a:spcPts val="0"/>
              </a:spcAft>
              <a:buClr>
                <a:schemeClr val="dk1"/>
              </a:buClr>
              <a:buSzPts val="1600"/>
              <a:buNone/>
            </a:pPr>
            <a:r>
              <a:t/>
            </a:r>
            <a:endParaRPr sz="1600">
              <a:solidFill>
                <a:srgbClr val="292929"/>
              </a:solidFill>
            </a:endParaRPr>
          </a:p>
        </p:txBody>
      </p:sp>
      <p:grpSp>
        <p:nvGrpSpPr>
          <p:cNvPr id="159" name="Google Shape;159;p18"/>
          <p:cNvGrpSpPr/>
          <p:nvPr/>
        </p:nvGrpSpPr>
        <p:grpSpPr>
          <a:xfrm flipH="1" rot="5400000">
            <a:off x="0" y="3900132"/>
            <a:ext cx="2959226" cy="2959226"/>
            <a:chOff x="0" y="12289"/>
            <a:chExt cx="3550" cy="3551"/>
          </a:xfrm>
        </p:grpSpPr>
        <p:sp>
          <p:nvSpPr>
            <p:cNvPr id="160" name="Google Shape;160;p1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1" name="Google Shape;161;p1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2" name="Google Shape;162;p1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594360" y="102875"/>
            <a:ext cx="10873740" cy="168020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Methodology</a:t>
            </a:r>
            <a:endParaRPr/>
          </a:p>
        </p:txBody>
      </p:sp>
      <p:sp>
        <p:nvSpPr>
          <p:cNvPr id="169" name="Google Shape;169;p19"/>
          <p:cNvSpPr txBox="1"/>
          <p:nvPr>
            <p:ph idx="1" type="body"/>
          </p:nvPr>
        </p:nvSpPr>
        <p:spPr>
          <a:xfrm>
            <a:off x="3657600" y="2430716"/>
            <a:ext cx="7810500" cy="1262395"/>
          </a:xfrm>
          <a:prstGeom prst="rect">
            <a:avLst/>
          </a:prstGeom>
          <a:noFill/>
          <a:ln>
            <a:noFill/>
          </a:ln>
        </p:spPr>
        <p:txBody>
          <a:bodyPr anchorCtr="0" anchor="t" bIns="0" lIns="0" spcFirstLastPara="1" rIns="0" wrap="square" tIns="228600">
            <a:normAutofit/>
          </a:bodyPr>
          <a:lstStyle/>
          <a:p>
            <a:pPr indent="0" lvl="0" marL="0" rtl="0" algn="l">
              <a:lnSpc>
                <a:spcPct val="115000"/>
              </a:lnSpc>
              <a:spcBef>
                <a:spcPts val="0"/>
              </a:spcBef>
              <a:spcAft>
                <a:spcPts val="0"/>
              </a:spcAft>
              <a:buClr>
                <a:srgbClr val="292929"/>
              </a:buClr>
              <a:buSzPts val="1100"/>
              <a:buNone/>
            </a:pPr>
            <a:r>
              <a:rPr lang="en-US" sz="1600">
                <a:solidFill>
                  <a:srgbClr val="292929"/>
                </a:solidFill>
              </a:rPr>
              <a:t>Our project on analyzing and predicting average temperature from the agri-food sector employs a structured and comprehensive methodology to ensure accurate and insightful results. The methodology consists of the following key steps:</a:t>
            </a:r>
            <a:endParaRPr/>
          </a:p>
        </p:txBody>
      </p:sp>
      <p:grpSp>
        <p:nvGrpSpPr>
          <p:cNvPr id="170" name="Google Shape;170;p19"/>
          <p:cNvGrpSpPr/>
          <p:nvPr/>
        </p:nvGrpSpPr>
        <p:grpSpPr>
          <a:xfrm flipH="1" rot="5400000">
            <a:off x="0" y="3900132"/>
            <a:ext cx="2959226" cy="2959226"/>
            <a:chOff x="0" y="12289"/>
            <a:chExt cx="3550" cy="3551"/>
          </a:xfrm>
        </p:grpSpPr>
        <p:sp>
          <p:nvSpPr>
            <p:cNvPr id="171" name="Google Shape;171;p1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2" name="Google Shape;172;p1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3" name="Google Shape;173;p1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74" name="Google Shape;174;p19"/>
          <p:cNvSpPr txBox="1"/>
          <p:nvPr/>
        </p:nvSpPr>
        <p:spPr>
          <a:xfrm>
            <a:off x="3657600" y="3526655"/>
            <a:ext cx="7810500" cy="1939075"/>
          </a:xfrm>
          <a:prstGeom prst="rect">
            <a:avLst/>
          </a:prstGeom>
          <a:noFill/>
          <a:ln>
            <a:noFill/>
          </a:ln>
        </p:spPr>
        <p:txBody>
          <a:bodyPr anchorCtr="0" anchor="t" bIns="0" lIns="0" spcFirstLastPara="1" rIns="0" wrap="square" tIns="228600">
            <a:normAutofit/>
          </a:bodyPr>
          <a:lstStyle/>
          <a:p>
            <a:pPr indent="0" lvl="0" marL="0" marR="0" rtl="0" algn="l">
              <a:lnSpc>
                <a:spcPct val="115000"/>
              </a:lnSpc>
              <a:spcBef>
                <a:spcPts val="0"/>
              </a:spcBef>
              <a:spcAft>
                <a:spcPts val="0"/>
              </a:spcAft>
              <a:buClr>
                <a:srgbClr val="292929"/>
              </a:buClr>
              <a:buSzPts val="1100"/>
              <a:buFont typeface="Arial"/>
              <a:buNone/>
            </a:pPr>
            <a:r>
              <a:rPr b="0" i="0" lang="en-US" sz="1400">
                <a:solidFill>
                  <a:srgbClr val="292929"/>
                </a:solidFill>
                <a:latin typeface="Libre Franklin"/>
                <a:ea typeface="Libre Franklin"/>
                <a:cs typeface="Libre Franklin"/>
                <a:sym typeface="Libre Franklin"/>
              </a:rPr>
              <a:t>1. Data Collection:</a:t>
            </a:r>
            <a:endParaRPr/>
          </a:p>
          <a:p>
            <a:pPr indent="-292100" lvl="0" marL="512064" marR="0" rtl="0" algn="l">
              <a:lnSpc>
                <a:spcPct val="115000"/>
              </a:lnSpc>
              <a:spcBef>
                <a:spcPts val="0"/>
              </a:spcBef>
              <a:spcAft>
                <a:spcPts val="0"/>
              </a:spcAft>
              <a:buClr>
                <a:srgbClr val="111111"/>
              </a:buClr>
              <a:buSzPts val="1000"/>
              <a:buFont typeface="Roboto"/>
              <a:buChar char="○"/>
            </a:pPr>
            <a:r>
              <a:rPr b="0" i="0" lang="en-US" sz="1400">
                <a:solidFill>
                  <a:srgbClr val="292929"/>
                </a:solidFill>
                <a:latin typeface="Libre Franklin"/>
                <a:ea typeface="Libre Franklin"/>
                <a:cs typeface="Libre Franklin"/>
                <a:sym typeface="Libre Franklin"/>
              </a:rPr>
              <a:t>Sources: We collected data from reputable public sources, specifically the Food and Agriculture Organization (FAO) and the Intergovernmental Panel on Climate Change (IPCC).</a:t>
            </a:r>
            <a:endParaRPr/>
          </a:p>
          <a:p>
            <a:pPr indent="-292100" lvl="0" marL="512064" marR="0" rtl="0" algn="l">
              <a:lnSpc>
                <a:spcPct val="115000"/>
              </a:lnSpc>
              <a:spcBef>
                <a:spcPts val="0"/>
              </a:spcBef>
              <a:spcAft>
                <a:spcPts val="0"/>
              </a:spcAft>
              <a:buClr>
                <a:srgbClr val="111111"/>
              </a:buClr>
              <a:buSzPts val="1000"/>
              <a:buFont typeface="Roboto"/>
              <a:buChar char="○"/>
            </a:pPr>
            <a:r>
              <a:rPr b="0" i="0" lang="en-US" sz="1400">
                <a:solidFill>
                  <a:srgbClr val="292929"/>
                </a:solidFill>
                <a:latin typeface="Libre Franklin"/>
                <a:ea typeface="Libre Franklin"/>
                <a:cs typeface="Libre Franklin"/>
                <a:sym typeface="Libre Franklin"/>
              </a:rPr>
              <a:t>Data Types: The dataset includes various agricultural activities and their corresponding CO2 emissions over multiple years, which are used to analyze and predict average temperatures</a:t>
            </a:r>
            <a:endParaRPr/>
          </a:p>
          <a:p>
            <a:pPr indent="0" lvl="0" marL="0" marR="0" rtl="0" algn="l">
              <a:lnSpc>
                <a:spcPct val="115000"/>
              </a:lnSpc>
              <a:spcBef>
                <a:spcPts val="900"/>
              </a:spcBef>
              <a:spcAft>
                <a:spcPts val="0"/>
              </a:spcAft>
              <a:buClr>
                <a:schemeClr val="dk1"/>
              </a:buClr>
              <a:buSzPts val="1100"/>
              <a:buFont typeface="Arial"/>
              <a:buNone/>
            </a:pPr>
            <a:r>
              <a:t/>
            </a:r>
            <a:endParaRPr b="0" i="0" sz="1600">
              <a:solidFill>
                <a:srgbClr val="292929"/>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594360" y="102875"/>
            <a:ext cx="10873740" cy="168020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Methodology</a:t>
            </a:r>
            <a:endParaRPr/>
          </a:p>
        </p:txBody>
      </p:sp>
      <p:sp>
        <p:nvSpPr>
          <p:cNvPr id="181" name="Google Shape;181;p20"/>
          <p:cNvSpPr txBox="1"/>
          <p:nvPr>
            <p:ph idx="1" type="body"/>
          </p:nvPr>
        </p:nvSpPr>
        <p:spPr>
          <a:xfrm>
            <a:off x="3222593" y="2356695"/>
            <a:ext cx="7810500" cy="2514146"/>
          </a:xfrm>
          <a:prstGeom prst="rect">
            <a:avLst/>
          </a:prstGeom>
          <a:noFill/>
          <a:ln>
            <a:noFill/>
          </a:ln>
        </p:spPr>
        <p:txBody>
          <a:bodyPr anchorCtr="0" anchor="t" bIns="0" lIns="0" spcFirstLastPara="1" rIns="0" wrap="square" tIns="228600">
            <a:normAutofit/>
          </a:bodyPr>
          <a:lstStyle/>
          <a:p>
            <a:pPr indent="0" lvl="0" marL="457200" rtl="0" algn="l">
              <a:lnSpc>
                <a:spcPct val="115000"/>
              </a:lnSpc>
              <a:spcBef>
                <a:spcPts val="0"/>
              </a:spcBef>
              <a:spcAft>
                <a:spcPts val="0"/>
              </a:spcAft>
              <a:buClr>
                <a:srgbClr val="292929"/>
              </a:buClr>
              <a:buSzPts val="1300"/>
              <a:buNone/>
            </a:pPr>
            <a:r>
              <a:rPr lang="en-US" sz="1300">
                <a:solidFill>
                  <a:srgbClr val="292929"/>
                </a:solidFill>
              </a:rPr>
              <a:t>2. Exploratory Data Analysis (EDA):</a:t>
            </a:r>
            <a:endParaRPr/>
          </a:p>
          <a:p>
            <a:pPr indent="-292100" lvl="1" marL="914400" rtl="0" algn="l">
              <a:lnSpc>
                <a:spcPct val="115000"/>
              </a:lnSpc>
              <a:spcBef>
                <a:spcPts val="1800"/>
              </a:spcBef>
              <a:spcAft>
                <a:spcPts val="0"/>
              </a:spcAft>
              <a:buClr>
                <a:srgbClr val="111111"/>
              </a:buClr>
              <a:buSzPts val="1000"/>
              <a:buFont typeface="Roboto"/>
              <a:buChar char="○"/>
            </a:pPr>
            <a:r>
              <a:rPr lang="en-US" sz="1300">
                <a:solidFill>
                  <a:srgbClr val="292929"/>
                </a:solidFill>
              </a:rPr>
              <a:t>Data Wrangling: This involves cleaning and preprocessing the data to handle missing values, remove duplicates, and ensure consistency.</a:t>
            </a:r>
            <a:endParaRPr/>
          </a:p>
          <a:p>
            <a:pPr indent="-292100" lvl="1" marL="914400" rtl="0" algn="l">
              <a:lnSpc>
                <a:spcPct val="115000"/>
              </a:lnSpc>
              <a:spcBef>
                <a:spcPts val="0"/>
              </a:spcBef>
              <a:spcAft>
                <a:spcPts val="0"/>
              </a:spcAft>
              <a:buClr>
                <a:srgbClr val="111111"/>
              </a:buClr>
              <a:buSzPts val="1000"/>
              <a:buFont typeface="Roboto"/>
              <a:buChar char="○"/>
            </a:pPr>
            <a:r>
              <a:rPr lang="en-US" sz="1300">
                <a:solidFill>
                  <a:srgbClr val="292929"/>
                </a:solidFill>
              </a:rPr>
              <a:t>Data Visualization: We use graphical representations such as histograms, scatter plots, and heatmaps to identify patterns, trends, and anomalies in the data.</a:t>
            </a:r>
            <a:endParaRPr/>
          </a:p>
          <a:p>
            <a:pPr indent="-292100" lvl="1" marL="914400" rtl="0" algn="l">
              <a:lnSpc>
                <a:spcPct val="115000"/>
              </a:lnSpc>
              <a:spcBef>
                <a:spcPts val="0"/>
              </a:spcBef>
              <a:spcAft>
                <a:spcPts val="0"/>
              </a:spcAft>
              <a:buClr>
                <a:srgbClr val="111111"/>
              </a:buClr>
              <a:buSzPts val="1000"/>
              <a:buFont typeface="Roboto"/>
              <a:buChar char="○"/>
            </a:pPr>
            <a:r>
              <a:rPr lang="en-US" sz="1300">
                <a:solidFill>
                  <a:srgbClr val="292929"/>
                </a:solidFill>
              </a:rPr>
              <a:t>Interactive Visual Analytics: Tools and techniques are employed to interactively explore the data, allowing for a deeper understanding of the relationships between different variables.</a:t>
            </a:r>
            <a:endParaRPr sz="1500">
              <a:solidFill>
                <a:srgbClr val="0A48CA"/>
              </a:solidFill>
            </a:endParaRPr>
          </a:p>
        </p:txBody>
      </p:sp>
      <p:grpSp>
        <p:nvGrpSpPr>
          <p:cNvPr id="182" name="Google Shape;182;p20"/>
          <p:cNvGrpSpPr/>
          <p:nvPr/>
        </p:nvGrpSpPr>
        <p:grpSpPr>
          <a:xfrm flipH="1" rot="5400000">
            <a:off x="0" y="3900132"/>
            <a:ext cx="2959226" cy="2959226"/>
            <a:chOff x="0" y="12289"/>
            <a:chExt cx="3550" cy="3551"/>
          </a:xfrm>
        </p:grpSpPr>
        <p:sp>
          <p:nvSpPr>
            <p:cNvPr id="183" name="Google Shape;183;p20"/>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4" name="Google Shape;184;p20"/>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5" name="Google Shape;185;p20"/>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594360" y="102875"/>
            <a:ext cx="10873740" cy="168020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Methodology</a:t>
            </a:r>
            <a:endParaRPr/>
          </a:p>
        </p:txBody>
      </p:sp>
      <p:sp>
        <p:nvSpPr>
          <p:cNvPr id="192" name="Google Shape;192;p21"/>
          <p:cNvSpPr txBox="1"/>
          <p:nvPr>
            <p:ph idx="1" type="body"/>
          </p:nvPr>
        </p:nvSpPr>
        <p:spPr>
          <a:xfrm>
            <a:off x="3669436" y="2380648"/>
            <a:ext cx="7810500" cy="2555337"/>
          </a:xfrm>
          <a:prstGeom prst="rect">
            <a:avLst/>
          </a:prstGeom>
          <a:noFill/>
          <a:ln>
            <a:noFill/>
          </a:ln>
        </p:spPr>
        <p:txBody>
          <a:bodyPr anchorCtr="0" anchor="t" bIns="0" lIns="0" spcFirstLastPara="1" rIns="0" wrap="square" tIns="228600">
            <a:normAutofit/>
          </a:bodyPr>
          <a:lstStyle/>
          <a:p>
            <a:pPr indent="0" lvl="0" marL="0" marR="0" rtl="0" algn="l">
              <a:lnSpc>
                <a:spcPct val="115000"/>
              </a:lnSpc>
              <a:spcBef>
                <a:spcPts val="0"/>
              </a:spcBef>
              <a:spcAft>
                <a:spcPts val="0"/>
              </a:spcAft>
              <a:buClr>
                <a:srgbClr val="292929"/>
              </a:buClr>
              <a:buSzPts val="1300"/>
              <a:buNone/>
            </a:pPr>
            <a:r>
              <a:rPr lang="en-US" sz="1300">
                <a:solidFill>
                  <a:srgbClr val="292929"/>
                </a:solidFill>
              </a:rPr>
              <a:t>3. Machine Learning Prediction:</a:t>
            </a:r>
            <a:endParaRPr/>
          </a:p>
          <a:p>
            <a:pPr indent="-292100" lvl="0" marL="512064" rtl="0" algn="l">
              <a:lnSpc>
                <a:spcPct val="115000"/>
              </a:lnSpc>
              <a:spcBef>
                <a:spcPts val="1800"/>
              </a:spcBef>
              <a:spcAft>
                <a:spcPts val="0"/>
              </a:spcAft>
              <a:buClr>
                <a:srgbClr val="111111"/>
              </a:buClr>
              <a:buSzPts val="1000"/>
              <a:buFont typeface="Roboto"/>
              <a:buChar char="○"/>
            </a:pPr>
            <a:r>
              <a:rPr lang="en-US" sz="1300">
                <a:solidFill>
                  <a:srgbClr val="292929"/>
                </a:solidFill>
              </a:rPr>
              <a:t>Model Selection: Various machine learning models are evaluated to determine the best fit for predicting average temperatures based on the features identified during EDA.</a:t>
            </a:r>
            <a:endParaRPr/>
          </a:p>
          <a:p>
            <a:pPr indent="-292100" lvl="0" marL="512064" rtl="0" algn="l">
              <a:lnSpc>
                <a:spcPct val="115000"/>
              </a:lnSpc>
              <a:spcBef>
                <a:spcPts val="0"/>
              </a:spcBef>
              <a:spcAft>
                <a:spcPts val="0"/>
              </a:spcAft>
              <a:buClr>
                <a:srgbClr val="111111"/>
              </a:buClr>
              <a:buSzPts val="1000"/>
              <a:buFont typeface="Roboto"/>
              <a:buChar char="○"/>
            </a:pPr>
            <a:r>
              <a:rPr lang="en-US" sz="1300">
                <a:solidFill>
                  <a:srgbClr val="292929"/>
                </a:solidFill>
              </a:rPr>
              <a:t>Training and Validation: The selected model is trained on a portion of the data and validated on another to ensure its accuracy and robustness.</a:t>
            </a:r>
            <a:endParaRPr/>
          </a:p>
          <a:p>
            <a:pPr indent="-292100" lvl="0" marL="512064" rtl="0" algn="l">
              <a:lnSpc>
                <a:spcPct val="115000"/>
              </a:lnSpc>
              <a:spcBef>
                <a:spcPts val="0"/>
              </a:spcBef>
              <a:spcAft>
                <a:spcPts val="0"/>
              </a:spcAft>
              <a:buClr>
                <a:srgbClr val="111111"/>
              </a:buClr>
              <a:buSzPts val="1000"/>
              <a:buFont typeface="Roboto"/>
              <a:buChar char="○"/>
            </a:pPr>
            <a:r>
              <a:rPr lang="en-US" sz="1300">
                <a:solidFill>
                  <a:srgbClr val="292929"/>
                </a:solidFill>
              </a:rPr>
              <a:t>Feature Importance: The model helps in identifying which characteristics are most influential in driving average temperatures from the agri-food sector.</a:t>
            </a:r>
            <a:endParaRPr sz="1000">
              <a:solidFill>
                <a:srgbClr val="111111"/>
              </a:solidFill>
              <a:highlight>
                <a:srgbClr val="FFFFFF"/>
              </a:highlight>
              <a:latin typeface="Roboto"/>
              <a:ea typeface="Roboto"/>
              <a:cs typeface="Roboto"/>
              <a:sym typeface="Roboto"/>
            </a:endParaRPr>
          </a:p>
        </p:txBody>
      </p:sp>
      <p:grpSp>
        <p:nvGrpSpPr>
          <p:cNvPr id="193" name="Google Shape;193;p21"/>
          <p:cNvGrpSpPr/>
          <p:nvPr/>
        </p:nvGrpSpPr>
        <p:grpSpPr>
          <a:xfrm flipH="1" rot="5400000">
            <a:off x="0" y="3900132"/>
            <a:ext cx="2959226" cy="2959226"/>
            <a:chOff x="0" y="12289"/>
            <a:chExt cx="3550" cy="3551"/>
          </a:xfrm>
        </p:grpSpPr>
        <p:sp>
          <p:nvSpPr>
            <p:cNvPr id="194" name="Google Shape;194;p21"/>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95" name="Google Shape;195;p21"/>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96" name="Google Shape;196;p21"/>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594360" y="102875"/>
            <a:ext cx="10873740" cy="1680205"/>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rPr lang="en-US"/>
              <a:t>Methodology</a:t>
            </a:r>
            <a:endParaRPr/>
          </a:p>
        </p:txBody>
      </p:sp>
      <p:sp>
        <p:nvSpPr>
          <p:cNvPr id="203" name="Google Shape;203;p22"/>
          <p:cNvSpPr txBox="1"/>
          <p:nvPr>
            <p:ph idx="1" type="body"/>
          </p:nvPr>
        </p:nvSpPr>
        <p:spPr>
          <a:xfrm>
            <a:off x="3684228" y="2356695"/>
            <a:ext cx="7810500" cy="2514146"/>
          </a:xfrm>
          <a:prstGeom prst="rect">
            <a:avLst/>
          </a:prstGeom>
          <a:noFill/>
          <a:ln>
            <a:noFill/>
          </a:ln>
        </p:spPr>
        <p:txBody>
          <a:bodyPr anchorCtr="0" anchor="t" bIns="0" lIns="0" spcFirstLastPara="1" rIns="0" wrap="square" tIns="228600">
            <a:normAutofit/>
          </a:bodyPr>
          <a:lstStyle/>
          <a:p>
            <a:pPr indent="0" lvl="0" marL="0" rtl="0" algn="l">
              <a:lnSpc>
                <a:spcPct val="115000"/>
              </a:lnSpc>
              <a:spcBef>
                <a:spcPts val="0"/>
              </a:spcBef>
              <a:spcAft>
                <a:spcPts val="0"/>
              </a:spcAft>
              <a:buClr>
                <a:srgbClr val="292929"/>
              </a:buClr>
              <a:buSzPts val="1100"/>
              <a:buNone/>
            </a:pPr>
            <a:r>
              <a:rPr lang="en-US" sz="1300">
                <a:solidFill>
                  <a:srgbClr val="292929"/>
                </a:solidFill>
              </a:rPr>
              <a:t>Summary of All Results</a:t>
            </a:r>
            <a:endParaRPr/>
          </a:p>
          <a:p>
            <a:pPr indent="-292100" lvl="0" marL="457200" rtl="0" algn="l">
              <a:lnSpc>
                <a:spcPct val="115000"/>
              </a:lnSpc>
              <a:spcBef>
                <a:spcPts val="900"/>
              </a:spcBef>
              <a:spcAft>
                <a:spcPts val="0"/>
              </a:spcAft>
              <a:buClr>
                <a:srgbClr val="111111"/>
              </a:buClr>
              <a:buSzPts val="1000"/>
              <a:buFont typeface="Roboto"/>
              <a:buChar char="●"/>
            </a:pPr>
            <a:r>
              <a:rPr lang="en-US" sz="1300">
                <a:solidFill>
                  <a:srgbClr val="292929"/>
                </a:solidFill>
              </a:rPr>
              <a:t>Data Collection: We successfully gathered valuable data from the FAO and IPCC, providing a comprehensive view of CO2 emissions from agricultural activities and their impact on average temperatures.</a:t>
            </a:r>
            <a:endParaRPr/>
          </a:p>
          <a:p>
            <a:pPr indent="-292100" lvl="0" marL="457200" rtl="0" algn="l">
              <a:lnSpc>
                <a:spcPct val="115000"/>
              </a:lnSpc>
              <a:spcBef>
                <a:spcPts val="0"/>
              </a:spcBef>
              <a:spcAft>
                <a:spcPts val="0"/>
              </a:spcAft>
              <a:buClr>
                <a:srgbClr val="111111"/>
              </a:buClr>
              <a:buSzPts val="1000"/>
              <a:buFont typeface="Roboto"/>
              <a:buChar char="●"/>
            </a:pPr>
            <a:r>
              <a:rPr lang="en-US" sz="1300">
                <a:solidFill>
                  <a:srgbClr val="292929"/>
                </a:solidFill>
              </a:rPr>
              <a:t>Exploratory Data Analysis (EDA): EDA allowed us to identify key features that are critical in predicting average temperatures, uncovering significant patterns and trends.</a:t>
            </a:r>
            <a:endParaRPr/>
          </a:p>
          <a:p>
            <a:pPr indent="-292100" lvl="0" marL="457200" rtl="0" algn="l">
              <a:lnSpc>
                <a:spcPct val="115000"/>
              </a:lnSpc>
              <a:spcBef>
                <a:spcPts val="0"/>
              </a:spcBef>
              <a:spcAft>
                <a:spcPts val="0"/>
              </a:spcAft>
              <a:buClr>
                <a:srgbClr val="111111"/>
              </a:buClr>
              <a:buSzPts val="1000"/>
              <a:buFont typeface="Roboto"/>
              <a:buChar char="●"/>
            </a:pPr>
            <a:r>
              <a:rPr lang="en-US" sz="1300">
                <a:solidFill>
                  <a:srgbClr val="292929"/>
                </a:solidFill>
              </a:rPr>
              <a:t>Machine Learning Prediction: The machine learning model demonstrated the ability to accurately predict average temperatures and highlighted the most important factors contributing to these temperatures.</a:t>
            </a:r>
            <a:endParaRPr sz="1000">
              <a:solidFill>
                <a:srgbClr val="111111"/>
              </a:solidFill>
              <a:highlight>
                <a:srgbClr val="FFFFFF"/>
              </a:highlight>
              <a:latin typeface="Roboto"/>
              <a:ea typeface="Roboto"/>
              <a:cs typeface="Roboto"/>
              <a:sym typeface="Roboto"/>
            </a:endParaRPr>
          </a:p>
        </p:txBody>
      </p:sp>
      <p:grpSp>
        <p:nvGrpSpPr>
          <p:cNvPr id="204" name="Google Shape;204;p22"/>
          <p:cNvGrpSpPr/>
          <p:nvPr/>
        </p:nvGrpSpPr>
        <p:grpSpPr>
          <a:xfrm flipH="1" rot="5400000">
            <a:off x="0" y="3900132"/>
            <a:ext cx="2959226" cy="2959226"/>
            <a:chOff x="0" y="12289"/>
            <a:chExt cx="3550" cy="3551"/>
          </a:xfrm>
        </p:grpSpPr>
        <p:sp>
          <p:nvSpPr>
            <p:cNvPr id="205" name="Google Shape;205;p2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06" name="Google Shape;206;p2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07" name="Google Shape;207;p2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ctrTitle"/>
          </p:nvPr>
        </p:nvSpPr>
        <p:spPr>
          <a:xfrm>
            <a:off x="6299835" y="430529"/>
            <a:ext cx="5486400" cy="329184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6000"/>
              <a:buFont typeface="Franklin Gothic"/>
              <a:buNone/>
            </a:pPr>
            <a:r>
              <a:rPr lang="en-US"/>
              <a:t>Insights drawn from EDA.</a:t>
            </a:r>
            <a:endParaRPr/>
          </a:p>
        </p:txBody>
      </p:sp>
      <p:pic>
        <p:nvPicPr>
          <p:cNvPr descr="A close-up of a wood grain" id="214" name="Google Shape;214;p23"/>
          <p:cNvPicPr preferRelativeResize="0"/>
          <p:nvPr>
            <p:ph idx="2" type="pic"/>
          </p:nvPr>
        </p:nvPicPr>
        <p:blipFill rotWithShape="1">
          <a:blip r:embed="rId3">
            <a:alphaModFix/>
          </a:blip>
          <a:srcRect b="0" l="0" r="0" t="0"/>
          <a:stretch/>
        </p:blipFill>
        <p:spPr>
          <a:xfrm>
            <a:off x="0" y="-11113"/>
            <a:ext cx="5791200" cy="6880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