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5"/>
  </p:notesMasterIdLst>
  <p:handoutMasterIdLst>
    <p:handoutMasterId r:id="rId26"/>
  </p:handoutMasterIdLst>
  <p:sldIdLst>
    <p:sldId id="409" r:id="rId5"/>
    <p:sldId id="383" r:id="rId6"/>
    <p:sldId id="391" r:id="rId7"/>
    <p:sldId id="410" r:id="rId8"/>
    <p:sldId id="411" r:id="rId9"/>
    <p:sldId id="412" r:id="rId10"/>
    <p:sldId id="416" r:id="rId11"/>
    <p:sldId id="414" r:id="rId12"/>
    <p:sldId id="389" r:id="rId13"/>
    <p:sldId id="408" r:id="rId14"/>
    <p:sldId id="417" r:id="rId15"/>
    <p:sldId id="397" r:id="rId16"/>
    <p:sldId id="415" r:id="rId17"/>
    <p:sldId id="419" r:id="rId18"/>
    <p:sldId id="418" r:id="rId19"/>
    <p:sldId id="422" r:id="rId20"/>
    <p:sldId id="405" r:id="rId21"/>
    <p:sldId id="423" r:id="rId22"/>
    <p:sldId id="420" r:id="rId23"/>
    <p:sldId id="3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2325F-CBDB-47A0-9438-1A57A1433672}" v="48" dt="2024-11-08T10:12:54.192"/>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p:scale>
          <a:sx n="75" d="100"/>
          <a:sy n="75" d="100"/>
        </p:scale>
        <p:origin x="1290" y="9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lhale, Selogilwe" userId="0799ba6a-5e24-406c-8a79-0949d143d9de" providerId="ADAL" clId="{C812325F-CBDB-47A0-9438-1A57A1433672}"/>
    <pc:docChg chg="undo custSel addSld delSld modSld sldOrd">
      <pc:chgData name="Tlhale, Selogilwe" userId="0799ba6a-5e24-406c-8a79-0949d143d9de" providerId="ADAL" clId="{C812325F-CBDB-47A0-9438-1A57A1433672}" dt="2024-11-08T10:17:45.144" v="367" actId="20577"/>
      <pc:docMkLst>
        <pc:docMk/>
      </pc:docMkLst>
      <pc:sldChg chg="addSp delSp modSp add mod ord modClrScheme chgLayout">
        <pc:chgData name="Tlhale, Selogilwe" userId="0799ba6a-5e24-406c-8a79-0949d143d9de" providerId="ADAL" clId="{C812325F-CBDB-47A0-9438-1A57A1433672}" dt="2024-11-08T10:15:11.504" v="323" actId="1076"/>
        <pc:sldMkLst>
          <pc:docMk/>
          <pc:sldMk cId="4127695141" sldId="405"/>
        </pc:sldMkLst>
        <pc:spChg chg="add del mod">
          <ac:chgData name="Tlhale, Selogilwe" userId="0799ba6a-5e24-406c-8a79-0949d143d9de" providerId="ADAL" clId="{C812325F-CBDB-47A0-9438-1A57A1433672}" dt="2024-11-08T09:25:29.722" v="205"/>
          <ac:spMkLst>
            <pc:docMk/>
            <pc:sldMk cId="4127695141" sldId="405"/>
            <ac:spMk id="3" creationId="{0811CC1E-07F8-820F-FDB9-81117A1C8C4E}"/>
          </ac:spMkLst>
        </pc:spChg>
        <pc:spChg chg="del mod ord">
          <ac:chgData name="Tlhale, Selogilwe" userId="0799ba6a-5e24-406c-8a79-0949d143d9de" providerId="ADAL" clId="{C812325F-CBDB-47A0-9438-1A57A1433672}" dt="2024-11-08T10:12:59.854" v="297" actId="478"/>
          <ac:spMkLst>
            <pc:docMk/>
            <pc:sldMk cId="4127695141" sldId="405"/>
            <ac:spMk id="4" creationId="{CDB14AAA-1F04-769D-E7F0-4F68C8EB9283}"/>
          </ac:spMkLst>
        </pc:spChg>
        <pc:spChg chg="mod">
          <ac:chgData name="Tlhale, Selogilwe" userId="0799ba6a-5e24-406c-8a79-0949d143d9de" providerId="ADAL" clId="{C812325F-CBDB-47A0-9438-1A57A1433672}" dt="2024-11-08T10:11:48.330" v="294" actId="20577"/>
          <ac:spMkLst>
            <pc:docMk/>
            <pc:sldMk cId="4127695141" sldId="405"/>
            <ac:spMk id="6" creationId="{76A9A9A7-F1D2-237D-AC72-E21A286F0A6F}"/>
          </ac:spMkLst>
        </pc:spChg>
        <pc:spChg chg="add del mod">
          <ac:chgData name="Tlhale, Selogilwe" userId="0799ba6a-5e24-406c-8a79-0949d143d9de" providerId="ADAL" clId="{C812325F-CBDB-47A0-9438-1A57A1433672}" dt="2024-11-08T09:28:45.696" v="246"/>
          <ac:spMkLst>
            <pc:docMk/>
            <pc:sldMk cId="4127695141" sldId="405"/>
            <ac:spMk id="10" creationId="{1B94E1EE-A08E-2622-9FD9-3E956E92844A}"/>
          </ac:spMkLst>
        </pc:spChg>
        <pc:spChg chg="add del mod">
          <ac:chgData name="Tlhale, Selogilwe" userId="0799ba6a-5e24-406c-8a79-0949d143d9de" providerId="ADAL" clId="{C812325F-CBDB-47A0-9438-1A57A1433672}" dt="2024-11-08T10:05:41.270" v="277" actId="478"/>
          <ac:spMkLst>
            <pc:docMk/>
            <pc:sldMk cId="4127695141" sldId="405"/>
            <ac:spMk id="13" creationId="{00F98B61-6BEF-5323-D143-A814DCFCB1FB}"/>
          </ac:spMkLst>
        </pc:spChg>
        <pc:spChg chg="add del mod">
          <ac:chgData name="Tlhale, Selogilwe" userId="0799ba6a-5e24-406c-8a79-0949d143d9de" providerId="ADAL" clId="{C812325F-CBDB-47A0-9438-1A57A1433672}" dt="2024-11-08T10:09:16.433" v="281" actId="478"/>
          <ac:spMkLst>
            <pc:docMk/>
            <pc:sldMk cId="4127695141" sldId="405"/>
            <ac:spMk id="16" creationId="{B6746C61-F103-53ED-2671-CB884648563A}"/>
          </ac:spMkLst>
        </pc:spChg>
        <pc:spChg chg="add mod">
          <ac:chgData name="Tlhale, Selogilwe" userId="0799ba6a-5e24-406c-8a79-0949d143d9de" providerId="ADAL" clId="{C812325F-CBDB-47A0-9438-1A57A1433672}" dt="2024-11-08T10:15:00.147" v="320" actId="1076"/>
          <ac:spMkLst>
            <pc:docMk/>
            <pc:sldMk cId="4127695141" sldId="405"/>
            <ac:spMk id="17" creationId="{B3736DD8-BDBD-C2C2-2BA6-DC82DF1639C5}"/>
          </ac:spMkLst>
        </pc:spChg>
        <pc:spChg chg="add del mod">
          <ac:chgData name="Tlhale, Selogilwe" userId="0799ba6a-5e24-406c-8a79-0949d143d9de" providerId="ADAL" clId="{C812325F-CBDB-47A0-9438-1A57A1433672}" dt="2024-11-08T10:13:02.050" v="298" actId="478"/>
          <ac:spMkLst>
            <pc:docMk/>
            <pc:sldMk cId="4127695141" sldId="405"/>
            <ac:spMk id="19" creationId="{8CF6B0BB-AEAF-6B19-54A6-4F228E8ADE98}"/>
          </ac:spMkLst>
        </pc:spChg>
        <pc:graphicFrameChg chg="add del mod ord modGraphic">
          <ac:chgData name="Tlhale, Selogilwe" userId="0799ba6a-5e24-406c-8a79-0949d143d9de" providerId="ADAL" clId="{C812325F-CBDB-47A0-9438-1A57A1433672}" dt="2024-11-08T09:24:55.148" v="204" actId="3680"/>
          <ac:graphicFrameMkLst>
            <pc:docMk/>
            <pc:sldMk cId="4127695141" sldId="405"/>
            <ac:graphicFrameMk id="5" creationId="{36A13B5B-493E-F475-A833-7B34180EA617}"/>
          </ac:graphicFrameMkLst>
        </pc:graphicFrameChg>
        <pc:graphicFrameChg chg="add del mod modGraphic">
          <ac:chgData name="Tlhale, Selogilwe" userId="0799ba6a-5e24-406c-8a79-0949d143d9de" providerId="ADAL" clId="{C812325F-CBDB-47A0-9438-1A57A1433672}" dt="2024-11-08T09:27:35.003" v="245" actId="478"/>
          <ac:graphicFrameMkLst>
            <pc:docMk/>
            <pc:sldMk cId="4127695141" sldId="405"/>
            <ac:graphicFrameMk id="7" creationId="{68B745AD-79D5-5FE8-40CD-A5B9EA21763B}"/>
          </ac:graphicFrameMkLst>
        </pc:graphicFrameChg>
        <pc:graphicFrameChg chg="del mod modGraphic">
          <ac:chgData name="Tlhale, Selogilwe" userId="0799ba6a-5e24-406c-8a79-0949d143d9de" providerId="ADAL" clId="{C812325F-CBDB-47A0-9438-1A57A1433672}" dt="2024-11-08T09:24:20.930" v="197" actId="478"/>
          <ac:graphicFrameMkLst>
            <pc:docMk/>
            <pc:sldMk cId="4127695141" sldId="405"/>
            <ac:graphicFrameMk id="8" creationId="{C60AA2D2-28D7-69D7-F6C5-B31DAD3332C1}"/>
          </ac:graphicFrameMkLst>
        </pc:graphicFrameChg>
        <pc:graphicFrameChg chg="add mod modGraphic">
          <ac:chgData name="Tlhale, Selogilwe" userId="0799ba6a-5e24-406c-8a79-0949d143d9de" providerId="ADAL" clId="{C812325F-CBDB-47A0-9438-1A57A1433672}" dt="2024-11-08T10:15:11.504" v="323" actId="1076"/>
          <ac:graphicFrameMkLst>
            <pc:docMk/>
            <pc:sldMk cId="4127695141" sldId="405"/>
            <ac:graphicFrameMk id="14" creationId="{4FED061C-08FC-66E4-0AE4-1613E61F46A6}"/>
          </ac:graphicFrameMkLst>
        </pc:graphicFrameChg>
        <pc:picChg chg="add del mod">
          <ac:chgData name="Tlhale, Selogilwe" userId="0799ba6a-5e24-406c-8a79-0949d143d9de" providerId="ADAL" clId="{C812325F-CBDB-47A0-9438-1A57A1433672}" dt="2024-11-08T10:09:08.418" v="280" actId="478"/>
          <ac:picMkLst>
            <pc:docMk/>
            <pc:sldMk cId="4127695141" sldId="405"/>
            <ac:picMk id="12" creationId="{1B659D21-F836-F2C2-BB11-71C13500B418}"/>
          </ac:picMkLst>
        </pc:picChg>
      </pc:sldChg>
      <pc:sldChg chg="addSp delSp modSp mod ord modClrScheme chgLayout">
        <pc:chgData name="Tlhale, Selogilwe" userId="0799ba6a-5e24-406c-8a79-0949d143d9de" providerId="ADAL" clId="{C812325F-CBDB-47A0-9438-1A57A1433672}" dt="2024-11-08T08:47:20.742" v="94" actId="20577"/>
        <pc:sldMkLst>
          <pc:docMk/>
          <pc:sldMk cId="2767197164" sldId="418"/>
        </pc:sldMkLst>
        <pc:spChg chg="mod ord">
          <ac:chgData name="Tlhale, Selogilwe" userId="0799ba6a-5e24-406c-8a79-0949d143d9de" providerId="ADAL" clId="{C812325F-CBDB-47A0-9438-1A57A1433672}" dt="2024-11-08T08:47:20.742" v="94" actId="20577"/>
          <ac:spMkLst>
            <pc:docMk/>
            <pc:sldMk cId="2767197164" sldId="418"/>
            <ac:spMk id="2" creationId="{F52A871D-B15E-C971-7C85-0AF173E38781}"/>
          </ac:spMkLst>
        </pc:spChg>
        <pc:spChg chg="del">
          <ac:chgData name="Tlhale, Selogilwe" userId="0799ba6a-5e24-406c-8a79-0949d143d9de" providerId="ADAL" clId="{C812325F-CBDB-47A0-9438-1A57A1433672}" dt="2024-11-08T08:37:31.935" v="5" actId="478"/>
          <ac:spMkLst>
            <pc:docMk/>
            <pc:sldMk cId="2767197164" sldId="418"/>
            <ac:spMk id="3" creationId="{34F2E863-4A4C-76FE-444A-083F93043389}"/>
          </ac:spMkLst>
        </pc:spChg>
        <pc:spChg chg="add del mod">
          <ac:chgData name="Tlhale, Selogilwe" userId="0799ba6a-5e24-406c-8a79-0949d143d9de" providerId="ADAL" clId="{C812325F-CBDB-47A0-9438-1A57A1433672}" dt="2024-11-08T08:37:23.208" v="4"/>
          <ac:spMkLst>
            <pc:docMk/>
            <pc:sldMk cId="2767197164" sldId="418"/>
            <ac:spMk id="6" creationId="{A36F5FBA-7DFD-F6C5-8C1D-4F0EB7E0C53B}"/>
          </ac:spMkLst>
        </pc:spChg>
        <pc:spChg chg="add del mod">
          <ac:chgData name="Tlhale, Selogilwe" userId="0799ba6a-5e24-406c-8a79-0949d143d9de" providerId="ADAL" clId="{C812325F-CBDB-47A0-9438-1A57A1433672}" dt="2024-11-08T08:38:09.744" v="12" actId="26606"/>
          <ac:spMkLst>
            <pc:docMk/>
            <pc:sldMk cId="2767197164" sldId="418"/>
            <ac:spMk id="8" creationId="{73D9ECCF-0AED-59F4-BA49-ACC558B84DEB}"/>
          </ac:spMkLst>
        </pc:spChg>
        <pc:spChg chg="add">
          <ac:chgData name="Tlhale, Selogilwe" userId="0799ba6a-5e24-406c-8a79-0949d143d9de" providerId="ADAL" clId="{C812325F-CBDB-47A0-9438-1A57A1433672}" dt="2024-11-08T08:44:41.876" v="55"/>
          <ac:spMkLst>
            <pc:docMk/>
            <pc:sldMk cId="2767197164" sldId="418"/>
            <ac:spMk id="9" creationId="{86C02016-4942-0198-8213-A0186922BC76}"/>
          </ac:spMkLst>
        </pc:spChg>
        <pc:spChg chg="add del">
          <ac:chgData name="Tlhale, Selogilwe" userId="0799ba6a-5e24-406c-8a79-0949d143d9de" providerId="ADAL" clId="{C812325F-CBDB-47A0-9438-1A57A1433672}" dt="2024-11-08T08:38:09.734" v="11" actId="26606"/>
          <ac:spMkLst>
            <pc:docMk/>
            <pc:sldMk cId="2767197164" sldId="418"/>
            <ac:spMk id="1028" creationId="{BB7098DB-DEAA-EDDB-B953-456913EE8E59}"/>
          </ac:spMkLst>
        </pc:spChg>
        <pc:spChg chg="add del">
          <ac:chgData name="Tlhale, Selogilwe" userId="0799ba6a-5e24-406c-8a79-0949d143d9de" providerId="ADAL" clId="{C812325F-CBDB-47A0-9438-1A57A1433672}" dt="2024-11-08T08:39:08.066" v="26" actId="26606"/>
          <ac:spMkLst>
            <pc:docMk/>
            <pc:sldMk cId="2767197164" sldId="418"/>
            <ac:spMk id="1029" creationId="{686B923A-ADDB-16FA-E532-F6715F71621D}"/>
          </ac:spMkLst>
        </pc:spChg>
        <pc:spChg chg="add del mod">
          <ac:chgData name="Tlhale, Selogilwe" userId="0799ba6a-5e24-406c-8a79-0949d143d9de" providerId="ADAL" clId="{C812325F-CBDB-47A0-9438-1A57A1433672}" dt="2024-11-08T08:38:18.159" v="13" actId="478"/>
          <ac:spMkLst>
            <pc:docMk/>
            <pc:sldMk cId="2767197164" sldId="418"/>
            <ac:spMk id="1030" creationId="{A3D12299-20CC-F645-1EC1-F145D6783CF4}"/>
          </ac:spMkLst>
        </pc:spChg>
        <pc:spChg chg="add del">
          <ac:chgData name="Tlhale, Selogilwe" userId="0799ba6a-5e24-406c-8a79-0949d143d9de" providerId="ADAL" clId="{C812325F-CBDB-47A0-9438-1A57A1433672}" dt="2024-11-08T08:37:53.137" v="7" actId="26606"/>
          <ac:spMkLst>
            <pc:docMk/>
            <pc:sldMk cId="2767197164" sldId="418"/>
            <ac:spMk id="1031" creationId="{BB7098DB-DEAA-EDDB-B953-456913EE8E59}"/>
          </ac:spMkLst>
        </pc:spChg>
        <pc:spChg chg="add del">
          <ac:chgData name="Tlhale, Selogilwe" userId="0799ba6a-5e24-406c-8a79-0949d143d9de" providerId="ADAL" clId="{C812325F-CBDB-47A0-9438-1A57A1433672}" dt="2024-11-08T08:39:22.093" v="33" actId="26606"/>
          <ac:spMkLst>
            <pc:docMk/>
            <pc:sldMk cId="2767197164" sldId="418"/>
            <ac:spMk id="1032" creationId="{A2AF2076-ACE7-8038-E747-F2AD07E01A08}"/>
          </ac:spMkLst>
        </pc:spChg>
        <pc:spChg chg="add del mod">
          <ac:chgData name="Tlhale, Selogilwe" userId="0799ba6a-5e24-406c-8a79-0949d143d9de" providerId="ADAL" clId="{C812325F-CBDB-47A0-9438-1A57A1433672}" dt="2024-11-08T08:39:22.080" v="32" actId="26606"/>
          <ac:spMkLst>
            <pc:docMk/>
            <pc:sldMk cId="2767197164" sldId="418"/>
            <ac:spMk id="1037" creationId="{47557073-4FAA-99F6-8490-98B541CCC3AD}"/>
          </ac:spMkLst>
        </pc:spChg>
        <pc:spChg chg="add del">
          <ac:chgData name="Tlhale, Selogilwe" userId="0799ba6a-5e24-406c-8a79-0949d143d9de" providerId="ADAL" clId="{C812325F-CBDB-47A0-9438-1A57A1433672}" dt="2024-11-08T08:39:38.631" v="42" actId="26606"/>
          <ac:spMkLst>
            <pc:docMk/>
            <pc:sldMk cId="2767197164" sldId="418"/>
            <ac:spMk id="1039" creationId="{588E6FB6-05C5-5C8A-8D35-80922714CBCC}"/>
          </ac:spMkLst>
        </pc:spChg>
        <pc:spChg chg="add del">
          <ac:chgData name="Tlhale, Selogilwe" userId="0799ba6a-5e24-406c-8a79-0949d143d9de" providerId="ADAL" clId="{C812325F-CBDB-47A0-9438-1A57A1433672}" dt="2024-11-08T08:39:34.444" v="37" actId="26606"/>
          <ac:spMkLst>
            <pc:docMk/>
            <pc:sldMk cId="2767197164" sldId="418"/>
            <ac:spMk id="1044" creationId="{9B36AAF5-BFF1-E233-2CDF-93A181C45B4F}"/>
          </ac:spMkLst>
        </pc:spChg>
        <pc:spChg chg="add del mod">
          <ac:chgData name="Tlhale, Selogilwe" userId="0799ba6a-5e24-406c-8a79-0949d143d9de" providerId="ADAL" clId="{C812325F-CBDB-47A0-9438-1A57A1433672}" dt="2024-11-08T08:39:36.723" v="39" actId="26606"/>
          <ac:spMkLst>
            <pc:docMk/>
            <pc:sldMk cId="2767197164" sldId="418"/>
            <ac:spMk id="1046" creationId="{2ED036C1-6EFC-CA3D-9627-84A33E2FC1B6}"/>
          </ac:spMkLst>
        </pc:spChg>
        <pc:spChg chg="add del mod">
          <ac:chgData name="Tlhale, Selogilwe" userId="0799ba6a-5e24-406c-8a79-0949d143d9de" providerId="ADAL" clId="{C812325F-CBDB-47A0-9438-1A57A1433672}" dt="2024-11-08T08:39:38.626" v="41" actId="26606"/>
          <ac:spMkLst>
            <pc:docMk/>
            <pc:sldMk cId="2767197164" sldId="418"/>
            <ac:spMk id="1048" creationId="{61CC43BD-23C8-7A48-6951-669183D0D956}"/>
          </ac:spMkLst>
        </pc:spChg>
        <pc:picChg chg="del">
          <ac:chgData name="Tlhale, Selogilwe" userId="0799ba6a-5e24-406c-8a79-0949d143d9de" providerId="ADAL" clId="{C812325F-CBDB-47A0-9438-1A57A1433672}" dt="2024-11-08T08:37:21.363" v="3" actId="478"/>
          <ac:picMkLst>
            <pc:docMk/>
            <pc:sldMk cId="2767197164" sldId="418"/>
            <ac:picMk id="5" creationId="{F2B2501C-600C-11B3-1ECD-912D988906A5}"/>
          </ac:picMkLst>
        </pc:picChg>
        <pc:picChg chg="add mod">
          <ac:chgData name="Tlhale, Selogilwe" userId="0799ba6a-5e24-406c-8a79-0949d143d9de" providerId="ADAL" clId="{C812325F-CBDB-47A0-9438-1A57A1433672}" dt="2024-11-08T08:40:12.129" v="53" actId="14100"/>
          <ac:picMkLst>
            <pc:docMk/>
            <pc:sldMk cId="2767197164" sldId="418"/>
            <ac:picMk id="1026" creationId="{82E57798-09E1-7980-A293-D8A5F866792D}"/>
          </ac:picMkLst>
        </pc:picChg>
      </pc:sldChg>
      <pc:sldChg chg="modSp add mod">
        <pc:chgData name="Tlhale, Selogilwe" userId="0799ba6a-5e24-406c-8a79-0949d143d9de" providerId="ADAL" clId="{C812325F-CBDB-47A0-9438-1A57A1433672}" dt="2024-11-08T10:17:45.144" v="367" actId="20577"/>
        <pc:sldMkLst>
          <pc:docMk/>
          <pc:sldMk cId="2873756577" sldId="420"/>
        </pc:sldMkLst>
        <pc:spChg chg="mod">
          <ac:chgData name="Tlhale, Selogilwe" userId="0799ba6a-5e24-406c-8a79-0949d143d9de" providerId="ADAL" clId="{C812325F-CBDB-47A0-9438-1A57A1433672}" dt="2024-11-08T10:17:33.805" v="345"/>
          <ac:spMkLst>
            <pc:docMk/>
            <pc:sldMk cId="2873756577" sldId="420"/>
            <ac:spMk id="2" creationId="{F52A871D-B15E-C971-7C85-0AF173E38781}"/>
          </ac:spMkLst>
        </pc:spChg>
        <pc:spChg chg="mod">
          <ac:chgData name="Tlhale, Selogilwe" userId="0799ba6a-5e24-406c-8a79-0949d143d9de" providerId="ADAL" clId="{C812325F-CBDB-47A0-9438-1A57A1433672}" dt="2024-11-08T10:17:45.144" v="367" actId="20577"/>
          <ac:spMkLst>
            <pc:docMk/>
            <pc:sldMk cId="2873756577" sldId="420"/>
            <ac:spMk id="3" creationId="{34F2E863-4A4C-76FE-444A-083F93043389}"/>
          </ac:spMkLst>
        </pc:spChg>
      </pc:sldChg>
      <pc:sldChg chg="addSp delSp modSp add del mod">
        <pc:chgData name="Tlhale, Selogilwe" userId="0799ba6a-5e24-406c-8a79-0949d143d9de" providerId="ADAL" clId="{C812325F-CBDB-47A0-9438-1A57A1433672}" dt="2024-11-08T09:14:50.415" v="125" actId="47"/>
        <pc:sldMkLst>
          <pc:docMk/>
          <pc:sldMk cId="3772485861" sldId="421"/>
        </pc:sldMkLst>
        <pc:spChg chg="add del mod">
          <ac:chgData name="Tlhale, Selogilwe" userId="0799ba6a-5e24-406c-8a79-0949d143d9de" providerId="ADAL" clId="{C812325F-CBDB-47A0-9438-1A57A1433672}" dt="2024-11-08T08:48:43.154" v="97" actId="478"/>
          <ac:spMkLst>
            <pc:docMk/>
            <pc:sldMk cId="3772485861" sldId="421"/>
            <ac:spMk id="3" creationId="{667B3E1F-21A4-27BE-EE30-986F29502311}"/>
          </ac:spMkLst>
        </pc:spChg>
        <pc:spChg chg="add mod">
          <ac:chgData name="Tlhale, Selogilwe" userId="0799ba6a-5e24-406c-8a79-0949d143d9de" providerId="ADAL" clId="{C812325F-CBDB-47A0-9438-1A57A1433672}" dt="2024-11-08T09:12:34.377" v="102" actId="1076"/>
          <ac:spMkLst>
            <pc:docMk/>
            <pc:sldMk cId="3772485861" sldId="421"/>
            <ac:spMk id="4" creationId="{BCCCF0DA-201D-F882-C4BE-C1A14E308EE0}"/>
          </ac:spMkLst>
        </pc:spChg>
        <pc:picChg chg="del">
          <ac:chgData name="Tlhale, Selogilwe" userId="0799ba6a-5e24-406c-8a79-0949d143d9de" providerId="ADAL" clId="{C812325F-CBDB-47A0-9438-1A57A1433672}" dt="2024-11-08T08:48:40.435" v="96" actId="478"/>
          <ac:picMkLst>
            <pc:docMk/>
            <pc:sldMk cId="3772485861" sldId="421"/>
            <ac:picMk id="1026" creationId="{82E57798-09E1-7980-A293-D8A5F866792D}"/>
          </ac:picMkLst>
        </pc:picChg>
      </pc:sldChg>
      <pc:sldChg chg="addSp delSp modSp add mod ord">
        <pc:chgData name="Tlhale, Selogilwe" userId="0799ba6a-5e24-406c-8a79-0949d143d9de" providerId="ADAL" clId="{C812325F-CBDB-47A0-9438-1A57A1433672}" dt="2024-11-08T09:15:29.309" v="127" actId="1076"/>
        <pc:sldMkLst>
          <pc:docMk/>
          <pc:sldMk cId="59184276" sldId="422"/>
        </pc:sldMkLst>
        <pc:spChg chg="mod">
          <ac:chgData name="Tlhale, Selogilwe" userId="0799ba6a-5e24-406c-8a79-0949d143d9de" providerId="ADAL" clId="{C812325F-CBDB-47A0-9438-1A57A1433672}" dt="2024-11-08T09:15:29.309" v="127" actId="1076"/>
          <ac:spMkLst>
            <pc:docMk/>
            <pc:sldMk cId="59184276" sldId="422"/>
            <ac:spMk id="2" creationId="{F52A871D-B15E-C971-7C85-0AF173E38781}"/>
          </ac:spMkLst>
        </pc:spChg>
        <pc:spChg chg="add del mod">
          <ac:chgData name="Tlhale, Selogilwe" userId="0799ba6a-5e24-406c-8a79-0949d143d9de" providerId="ADAL" clId="{C812325F-CBDB-47A0-9438-1A57A1433672}" dt="2024-11-08T09:13:49.654" v="115"/>
          <ac:spMkLst>
            <pc:docMk/>
            <pc:sldMk cId="59184276" sldId="422"/>
            <ac:spMk id="3" creationId="{361041F8-2816-87A3-FD27-54EEFC29386D}"/>
          </ac:spMkLst>
        </pc:spChg>
        <pc:spChg chg="add mod">
          <ac:chgData name="Tlhale, Selogilwe" userId="0799ba6a-5e24-406c-8a79-0949d143d9de" providerId="ADAL" clId="{C812325F-CBDB-47A0-9438-1A57A1433672}" dt="2024-11-08T09:14:23.046" v="123" actId="1076"/>
          <ac:spMkLst>
            <pc:docMk/>
            <pc:sldMk cId="59184276" sldId="422"/>
            <ac:spMk id="4" creationId="{8E9CC61A-6255-265D-738C-AD01F50B604D}"/>
          </ac:spMkLst>
        </pc:spChg>
        <pc:spChg chg="del mod">
          <ac:chgData name="Tlhale, Selogilwe" userId="0799ba6a-5e24-406c-8a79-0949d143d9de" providerId="ADAL" clId="{C812325F-CBDB-47A0-9438-1A57A1433672}" dt="2024-11-08T09:13:03.322" v="109"/>
          <ac:spMkLst>
            <pc:docMk/>
            <pc:sldMk cId="59184276" sldId="422"/>
            <ac:spMk id="5" creationId="{54BF2C03-B9BC-4F1A-F271-B246B2F56EA9}"/>
          </ac:spMkLst>
        </pc:spChg>
      </pc:sldChg>
      <pc:sldChg chg="modSp add mod ord">
        <pc:chgData name="Tlhale, Selogilwe" userId="0799ba6a-5e24-406c-8a79-0949d143d9de" providerId="ADAL" clId="{C812325F-CBDB-47A0-9438-1A57A1433672}" dt="2024-11-08T10:16:47.273" v="344" actId="5793"/>
        <pc:sldMkLst>
          <pc:docMk/>
          <pc:sldMk cId="463037589" sldId="423"/>
        </pc:sldMkLst>
        <pc:spChg chg="mod">
          <ac:chgData name="Tlhale, Selogilwe" userId="0799ba6a-5e24-406c-8a79-0949d143d9de" providerId="ADAL" clId="{C812325F-CBDB-47A0-9438-1A57A1433672}" dt="2024-11-08T10:15:48.500" v="336" actId="20577"/>
          <ac:spMkLst>
            <pc:docMk/>
            <pc:sldMk cId="463037589" sldId="423"/>
            <ac:spMk id="2" creationId="{F52A871D-B15E-C971-7C85-0AF173E38781}"/>
          </ac:spMkLst>
        </pc:spChg>
        <pc:spChg chg="mod">
          <ac:chgData name="Tlhale, Selogilwe" userId="0799ba6a-5e24-406c-8a79-0949d143d9de" providerId="ADAL" clId="{C812325F-CBDB-47A0-9438-1A57A1433672}" dt="2024-11-08T10:16:47.273" v="344" actId="5793"/>
          <ac:spMkLst>
            <pc:docMk/>
            <pc:sldMk cId="463037589" sldId="423"/>
            <ac:spMk id="5" creationId="{54BF2C03-B9BC-4F1A-F271-B246B2F56EA9}"/>
          </ac:spMkLst>
        </pc:spChg>
      </pc:sldChg>
      <pc:sldChg chg="add del">
        <pc:chgData name="Tlhale, Selogilwe" userId="0799ba6a-5e24-406c-8a79-0949d143d9de" providerId="ADAL" clId="{C812325F-CBDB-47A0-9438-1A57A1433672}" dt="2024-11-08T09:14:57.001" v="126" actId="47"/>
        <pc:sldMkLst>
          <pc:docMk/>
          <pc:sldMk cId="754881900" sldId="423"/>
        </pc:sldMkLst>
      </pc:sldChg>
      <pc:sldChg chg="add del">
        <pc:chgData name="Tlhale, Selogilwe" userId="0799ba6a-5e24-406c-8a79-0949d143d9de" providerId="ADAL" clId="{C812325F-CBDB-47A0-9438-1A57A1433672}" dt="2024-11-08T09:13:28.527" v="111" actId="47"/>
        <pc:sldMkLst>
          <pc:docMk/>
          <pc:sldMk cId="3971696509" sldId="42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11/8/2024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2730433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361078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3331549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149081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2122245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3805228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1077144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71984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063684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4113804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641475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374135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576248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close-up of a plant">
            <a:extLst>
              <a:ext uri="{FF2B5EF4-FFF2-40B4-BE49-F238E27FC236}">
                <a16:creationId xmlns:a16="http://schemas.microsoft.com/office/drawing/2014/main" id="{8DB431A1-9806-9CFE-0E5F-1A5611C2A66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3" r="23"/>
          <a:stretch/>
        </p:blipFill>
        <p:spPr>
          <a:xfrm>
            <a:off x="0" y="-22225"/>
            <a:ext cx="12192000" cy="6880225"/>
          </a:xfrm>
        </p:spPr>
      </p:pic>
      <p:sp>
        <p:nvSpPr>
          <p:cNvPr id="3" name="Title 2">
            <a:extLst>
              <a:ext uri="{FF2B5EF4-FFF2-40B4-BE49-F238E27FC236}">
                <a16:creationId xmlns:a16="http://schemas.microsoft.com/office/drawing/2014/main" id="{9C37279A-330D-886F-340D-494A5005E5FC}"/>
              </a:ext>
            </a:extLst>
          </p:cNvPr>
          <p:cNvSpPr>
            <a:spLocks noGrp="1"/>
          </p:cNvSpPr>
          <p:nvPr>
            <p:ph type="title"/>
          </p:nvPr>
        </p:nvSpPr>
        <p:spPr>
          <a:xfrm>
            <a:off x="6309359" y="444933"/>
            <a:ext cx="5477479" cy="3291840"/>
          </a:xfrm>
        </p:spPr>
        <p:txBody>
          <a:bodyPr/>
          <a:lstStyle/>
          <a:p>
            <a:pPr marL="0" lvl="0" indent="0" algn="l" rtl="0">
              <a:spcBef>
                <a:spcPts val="0"/>
              </a:spcBef>
              <a:spcAft>
                <a:spcPts val="0"/>
              </a:spcAft>
              <a:buNone/>
            </a:pPr>
            <a:r>
              <a:rPr lang="en-US" sz="2800" dirty="0">
                <a:solidFill>
                  <a:schemeClr val="lt1"/>
                </a:solidFill>
              </a:rPr>
              <a:t>IMPACT OF CLIMATE CHANGE ON AGRICULTURE</a:t>
            </a:r>
          </a:p>
        </p:txBody>
      </p:sp>
      <p:sp>
        <p:nvSpPr>
          <p:cNvPr id="2" name="TextBox 1">
            <a:extLst>
              <a:ext uri="{FF2B5EF4-FFF2-40B4-BE49-F238E27FC236}">
                <a16:creationId xmlns:a16="http://schemas.microsoft.com/office/drawing/2014/main" id="{9D133FE5-134E-42D1-FD11-9FA44C92A8A3}"/>
              </a:ext>
            </a:extLst>
          </p:cNvPr>
          <p:cNvSpPr txBox="1"/>
          <p:nvPr/>
        </p:nvSpPr>
        <p:spPr>
          <a:xfrm>
            <a:off x="-62144" y="5841507"/>
            <a:ext cx="3310522" cy="1200329"/>
          </a:xfrm>
          <a:prstGeom prst="rect">
            <a:avLst/>
          </a:prstGeom>
          <a:noFill/>
        </p:spPr>
        <p:txBody>
          <a:bodyPr wrap="none" rtlCol="0">
            <a:spAutoFit/>
          </a:bodyPr>
          <a:lstStyle/>
          <a:p>
            <a:r>
              <a:rPr lang="en-US" dirty="0"/>
              <a:t>Contributors:</a:t>
            </a:r>
          </a:p>
          <a:p>
            <a:r>
              <a:rPr lang="en-US" sz="1800" dirty="0">
                <a:solidFill>
                  <a:schemeClr val="lt1"/>
                </a:solidFill>
              </a:rPr>
              <a:t>K Ebrahim, J Sithole, J Maleka, </a:t>
            </a:r>
          </a:p>
          <a:p>
            <a:r>
              <a:rPr lang="en-US" sz="1800" dirty="0">
                <a:solidFill>
                  <a:schemeClr val="lt1"/>
                </a:solidFill>
              </a:rPr>
              <a:t>S Tlhale, N </a:t>
            </a:r>
            <a:r>
              <a:rPr lang="en-US" sz="1800" dirty="0" err="1">
                <a:solidFill>
                  <a:schemeClr val="lt1"/>
                </a:solidFill>
              </a:rPr>
              <a:t>Mhlophe</a:t>
            </a:r>
            <a:r>
              <a:rPr lang="en-US" sz="1800" dirty="0">
                <a:solidFill>
                  <a:schemeClr val="lt1"/>
                </a:solidFill>
              </a:rPr>
              <a:t> &amp; M Majola</a:t>
            </a:r>
            <a:endParaRPr lang="en-US" sz="2000" dirty="0">
              <a:solidFill>
                <a:schemeClr val="lt1"/>
              </a:solidFill>
            </a:endParaRPr>
          </a:p>
          <a:p>
            <a:endParaRPr lang="en-US" dirty="0"/>
          </a:p>
        </p:txBody>
      </p:sp>
    </p:spTree>
    <p:extLst>
      <p:ext uri="{BB962C8B-B14F-4D97-AF65-F5344CB8AC3E}">
        <p14:creationId xmlns:p14="http://schemas.microsoft.com/office/powerpoint/2010/main" val="224937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Insights Drawn from Exploratory Data Analysis (EDA)</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normAutofit fontScale="92500" lnSpcReduction="20000"/>
          </a:bodyPr>
          <a:lstStyle/>
          <a:p>
            <a:pPr marL="457200" lvl="0" indent="-304800" algn="l" rtl="0">
              <a:lnSpc>
                <a:spcPct val="115000"/>
              </a:lnSpc>
              <a:spcBef>
                <a:spcPts val="900"/>
              </a:spcBef>
              <a:spcAft>
                <a:spcPts val="0"/>
              </a:spcAft>
              <a:buClr>
                <a:srgbClr val="111111"/>
              </a:buClr>
              <a:buSzPts val="1200"/>
              <a:buFont typeface="Courier New" panose="02070309020205020404" pitchFamily="49" charset="0"/>
              <a:buChar char="o"/>
            </a:pPr>
            <a:r>
              <a:rPr lang="en-US" sz="1400" dirty="0">
                <a:solidFill>
                  <a:srgbClr val="111111"/>
                </a:solidFill>
                <a:highlight>
                  <a:srgbClr val="FFFFFF"/>
                </a:highlight>
                <a:latin typeface="Roboto"/>
                <a:ea typeface="Roboto"/>
                <a:cs typeface="Roboto"/>
                <a:sym typeface="Roboto"/>
              </a:rPr>
              <a:t>Temporal Trends:</a:t>
            </a:r>
          </a:p>
          <a:p>
            <a:pPr marL="152400" lvl="0" algn="l" rtl="0">
              <a:lnSpc>
                <a:spcPct val="115000"/>
              </a:lnSpc>
              <a:spcBef>
                <a:spcPts val="900"/>
              </a:spcBef>
              <a:spcAft>
                <a:spcPts val="0"/>
              </a:spcAft>
              <a:buClr>
                <a:srgbClr val="111111"/>
              </a:buClr>
              <a:buSzPts val="1200"/>
            </a:pPr>
            <a:endParaRPr lang="en-US" sz="1400" dirty="0">
              <a:solidFill>
                <a:srgbClr val="111111"/>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111111"/>
              </a:buClr>
              <a:buSzPts val="1200"/>
              <a:buFont typeface="Courier New" panose="02070309020205020404" pitchFamily="49" charset="0"/>
              <a:buChar char="o"/>
            </a:pPr>
            <a:r>
              <a:rPr lang="en-US" sz="1400" dirty="0">
                <a:solidFill>
                  <a:srgbClr val="111111"/>
                </a:solidFill>
                <a:highlight>
                  <a:srgbClr val="FFFFFF"/>
                </a:highlight>
                <a:latin typeface="Roboto"/>
                <a:ea typeface="Roboto"/>
                <a:cs typeface="Roboto"/>
                <a:sym typeface="Roboto"/>
              </a:rPr>
              <a:t>There is a noticeable trend in CO2 emissions over the years, with certain periods showing significant increases or decreases. This trend can be correlated with changes in agricultural practices, policy implementations, and technological advancements.</a:t>
            </a:r>
          </a:p>
          <a:p>
            <a:pPr marL="609600" lvl="1" indent="0" algn="l" rtl="0">
              <a:lnSpc>
                <a:spcPct val="115000"/>
              </a:lnSpc>
              <a:spcBef>
                <a:spcPts val="0"/>
              </a:spcBef>
              <a:spcAft>
                <a:spcPts val="0"/>
              </a:spcAft>
              <a:buClr>
                <a:srgbClr val="111111"/>
              </a:buClr>
              <a:buSzPts val="1200"/>
              <a:buNone/>
            </a:pPr>
            <a:endParaRPr lang="en-US" sz="1400" dirty="0">
              <a:solidFill>
                <a:srgbClr val="11111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111111"/>
              </a:buClr>
              <a:buSzPts val="1200"/>
              <a:buFont typeface="Courier New" panose="02070309020205020404" pitchFamily="49" charset="0"/>
              <a:buChar char="o"/>
            </a:pPr>
            <a:r>
              <a:rPr lang="en-US" sz="1400" dirty="0">
                <a:solidFill>
                  <a:srgbClr val="111111"/>
                </a:solidFill>
                <a:highlight>
                  <a:srgbClr val="FFFFFF"/>
                </a:highlight>
                <a:latin typeface="Roboto"/>
                <a:ea typeface="Roboto"/>
                <a:cs typeface="Roboto"/>
                <a:sym typeface="Roboto"/>
              </a:rPr>
              <a:t>Geographical Variations:</a:t>
            </a:r>
          </a:p>
          <a:p>
            <a:pPr marL="152400" lvl="0" algn="l" rtl="0">
              <a:lnSpc>
                <a:spcPct val="115000"/>
              </a:lnSpc>
              <a:spcBef>
                <a:spcPts val="0"/>
              </a:spcBef>
              <a:spcAft>
                <a:spcPts val="0"/>
              </a:spcAft>
              <a:buClr>
                <a:srgbClr val="111111"/>
              </a:buClr>
              <a:buSzPts val="1200"/>
            </a:pPr>
            <a:endParaRPr lang="en-US" sz="1400" dirty="0">
              <a:solidFill>
                <a:srgbClr val="111111"/>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111111"/>
              </a:buClr>
              <a:buSzPts val="1200"/>
              <a:buFont typeface="Courier New" panose="02070309020205020404" pitchFamily="49" charset="0"/>
              <a:buChar char="o"/>
            </a:pPr>
            <a:r>
              <a:rPr lang="en-US" sz="1400" dirty="0">
                <a:solidFill>
                  <a:srgbClr val="111111"/>
                </a:solidFill>
                <a:highlight>
                  <a:srgbClr val="FFFFFF"/>
                </a:highlight>
                <a:latin typeface="Roboto"/>
                <a:ea typeface="Roboto"/>
                <a:cs typeface="Roboto"/>
                <a:sym typeface="Roboto"/>
              </a:rPr>
              <a:t>Different regions exhibit varying levels of CO2 emissions. For instance, countries with extensive agricultural activities and larger rural populations tend to have higher emissions. This highlights the importance of region-specific strategies for emission reduction.</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5"/>
            <a:ext cx="4558242" cy="3597470"/>
          </a:xfrm>
        </p:spPr>
        <p:txBody>
          <a:bodyPr>
            <a:normAutofit fontScale="92500" lnSpcReduction="10000"/>
          </a:bodyPr>
          <a:lstStyle/>
          <a:p>
            <a:pPr marL="457200" lvl="0" indent="-304800" algn="l" rtl="0">
              <a:lnSpc>
                <a:spcPct val="115000"/>
              </a:lnSpc>
              <a:spcBef>
                <a:spcPts val="0"/>
              </a:spcBef>
              <a:spcAft>
                <a:spcPts val="0"/>
              </a:spcAft>
              <a:buClr>
                <a:srgbClr val="111111"/>
              </a:buClr>
              <a:buSzPts val="1200"/>
              <a:buFont typeface="Courier New" panose="02070309020205020404" pitchFamily="49" charset="0"/>
              <a:buChar char="o"/>
            </a:pPr>
            <a:r>
              <a:rPr lang="en-US" sz="1400" dirty="0">
                <a:solidFill>
                  <a:srgbClr val="111111"/>
                </a:solidFill>
                <a:highlight>
                  <a:srgbClr val="FFFFFF"/>
                </a:highlight>
                <a:latin typeface="Roboto"/>
                <a:ea typeface="Roboto"/>
                <a:cs typeface="Roboto"/>
                <a:sym typeface="Roboto"/>
              </a:rPr>
              <a:t>Key Contributors to Emissions:</a:t>
            </a:r>
          </a:p>
          <a:p>
            <a:pPr marL="152400" lvl="0" algn="l" rtl="0">
              <a:lnSpc>
                <a:spcPct val="115000"/>
              </a:lnSpc>
              <a:spcBef>
                <a:spcPts val="0"/>
              </a:spcBef>
              <a:spcAft>
                <a:spcPts val="0"/>
              </a:spcAft>
              <a:buClr>
                <a:srgbClr val="111111"/>
              </a:buClr>
              <a:buSzPts val="1200"/>
            </a:pPr>
            <a:endParaRPr lang="en-US" sz="1400" dirty="0">
              <a:solidFill>
                <a:srgbClr val="111111"/>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111111"/>
              </a:buClr>
              <a:buSzPts val="1200"/>
              <a:buFont typeface="Courier New" panose="02070309020205020404" pitchFamily="49" charset="0"/>
              <a:buChar char="o"/>
            </a:pPr>
            <a:r>
              <a:rPr lang="en-US" sz="1400" dirty="0">
                <a:solidFill>
                  <a:srgbClr val="111111"/>
                </a:solidFill>
                <a:highlight>
                  <a:srgbClr val="FFFFFF"/>
                </a:highlight>
                <a:latin typeface="Roboto"/>
                <a:ea typeface="Roboto"/>
                <a:cs typeface="Roboto"/>
                <a:sym typeface="Roboto"/>
              </a:rPr>
              <a:t>Certain agricultural activities are major contributors to CO2 emissions. These include:</a:t>
            </a:r>
          </a:p>
          <a:p>
            <a:pPr marL="1371600" lvl="2" indent="-304800" algn="l" rtl="0">
              <a:lnSpc>
                <a:spcPct val="115000"/>
              </a:lnSpc>
              <a:spcBef>
                <a:spcPts val="0"/>
              </a:spcBef>
              <a:spcAft>
                <a:spcPts val="0"/>
              </a:spcAft>
              <a:buClr>
                <a:srgbClr val="111111"/>
              </a:buClr>
              <a:buSzPts val="1200"/>
              <a:buFont typeface="Courier New" panose="02070309020205020404" pitchFamily="49" charset="0"/>
              <a:buChar char="o"/>
            </a:pPr>
            <a:r>
              <a:rPr lang="en-US" sz="1400" b="1" dirty="0">
                <a:solidFill>
                  <a:srgbClr val="111111"/>
                </a:solidFill>
                <a:highlight>
                  <a:srgbClr val="FFFFFF"/>
                </a:highlight>
                <a:latin typeface="Roboto"/>
                <a:ea typeface="Roboto"/>
                <a:cs typeface="Roboto"/>
                <a:sym typeface="Roboto"/>
              </a:rPr>
              <a:t>Crop Residues</a:t>
            </a:r>
            <a:r>
              <a:rPr lang="en-US" sz="1400" dirty="0">
                <a:solidFill>
                  <a:srgbClr val="111111"/>
                </a:solidFill>
                <a:highlight>
                  <a:srgbClr val="FFFFFF"/>
                </a:highlight>
                <a:latin typeface="Roboto"/>
                <a:ea typeface="Roboto"/>
                <a:cs typeface="Roboto"/>
                <a:sym typeface="Roboto"/>
              </a:rPr>
              <a:t>: The decomposition of crop residues releases significant amounts of CO2.</a:t>
            </a:r>
          </a:p>
          <a:p>
            <a:pPr marL="1371600" lvl="2" indent="-304800" algn="l" rtl="0">
              <a:lnSpc>
                <a:spcPct val="115000"/>
              </a:lnSpc>
              <a:spcBef>
                <a:spcPts val="0"/>
              </a:spcBef>
              <a:spcAft>
                <a:spcPts val="0"/>
              </a:spcAft>
              <a:buClr>
                <a:srgbClr val="111111"/>
              </a:buClr>
              <a:buSzPts val="1200"/>
              <a:buFont typeface="Courier New" panose="02070309020205020404" pitchFamily="49" charset="0"/>
              <a:buChar char="o"/>
            </a:pPr>
            <a:r>
              <a:rPr lang="en-US" sz="1400" b="1" dirty="0">
                <a:solidFill>
                  <a:srgbClr val="111111"/>
                </a:solidFill>
                <a:highlight>
                  <a:srgbClr val="FFFFFF"/>
                </a:highlight>
                <a:latin typeface="Roboto"/>
                <a:ea typeface="Roboto"/>
                <a:cs typeface="Roboto"/>
                <a:sym typeface="Roboto"/>
              </a:rPr>
              <a:t>Rice Cultivation</a:t>
            </a:r>
            <a:r>
              <a:rPr lang="en-US" sz="1400" dirty="0">
                <a:solidFill>
                  <a:srgbClr val="111111"/>
                </a:solidFill>
                <a:highlight>
                  <a:srgbClr val="FFFFFF"/>
                </a:highlight>
                <a:latin typeface="Roboto"/>
                <a:ea typeface="Roboto"/>
                <a:cs typeface="Roboto"/>
                <a:sym typeface="Roboto"/>
              </a:rPr>
              <a:t>: Paddy fields are a notable source of CO2 emissions due to anaerobic decomposition.</a:t>
            </a:r>
          </a:p>
          <a:p>
            <a:pPr marL="1371600" lvl="2" indent="-304800" algn="l" rtl="0">
              <a:lnSpc>
                <a:spcPct val="115000"/>
              </a:lnSpc>
              <a:spcBef>
                <a:spcPts val="0"/>
              </a:spcBef>
              <a:spcAft>
                <a:spcPts val="0"/>
              </a:spcAft>
              <a:buClr>
                <a:srgbClr val="111111"/>
              </a:buClr>
              <a:buSzPts val="1200"/>
              <a:buFont typeface="Courier New" panose="02070309020205020404" pitchFamily="49" charset="0"/>
              <a:buChar char="o"/>
            </a:pPr>
            <a:r>
              <a:rPr lang="en-US" sz="1400" b="1" dirty="0">
                <a:solidFill>
                  <a:srgbClr val="111111"/>
                </a:solidFill>
                <a:highlight>
                  <a:srgbClr val="FFFFFF"/>
                </a:highlight>
                <a:latin typeface="Roboto"/>
                <a:ea typeface="Roboto"/>
                <a:cs typeface="Roboto"/>
                <a:sym typeface="Roboto"/>
              </a:rPr>
              <a:t>Manure Management</a:t>
            </a:r>
            <a:r>
              <a:rPr lang="en-US" sz="1400" dirty="0">
                <a:solidFill>
                  <a:srgbClr val="111111"/>
                </a:solidFill>
                <a:highlight>
                  <a:srgbClr val="FFFFFF"/>
                </a:highlight>
                <a:latin typeface="Roboto"/>
                <a:ea typeface="Roboto"/>
                <a:cs typeface="Roboto"/>
                <a:sym typeface="Roboto"/>
              </a:rPr>
              <a:t>: Improper management of manure contributes to higher CO2 emissions.</a:t>
            </a:r>
          </a:p>
          <a:p>
            <a:pPr marL="1371600" lvl="2" indent="-304800" algn="l" rtl="0">
              <a:lnSpc>
                <a:spcPct val="115000"/>
              </a:lnSpc>
              <a:spcBef>
                <a:spcPts val="0"/>
              </a:spcBef>
              <a:spcAft>
                <a:spcPts val="0"/>
              </a:spcAft>
              <a:buClr>
                <a:srgbClr val="111111"/>
              </a:buClr>
              <a:buSzPts val="1200"/>
              <a:buFont typeface="Courier New" panose="02070309020205020404" pitchFamily="49" charset="0"/>
              <a:buChar char="o"/>
            </a:pPr>
            <a:r>
              <a:rPr lang="en-US" sz="1400" b="1" dirty="0">
                <a:solidFill>
                  <a:srgbClr val="111111"/>
                </a:solidFill>
                <a:highlight>
                  <a:srgbClr val="FFFFFF"/>
                </a:highlight>
                <a:latin typeface="Roboto"/>
                <a:ea typeface="Roboto"/>
                <a:cs typeface="Roboto"/>
                <a:sym typeface="Roboto"/>
              </a:rPr>
              <a:t>Forest Fires and Savanna Fires</a:t>
            </a:r>
            <a:r>
              <a:rPr lang="en-US" sz="1400" dirty="0">
                <a:solidFill>
                  <a:srgbClr val="111111"/>
                </a:solidFill>
                <a:highlight>
                  <a:srgbClr val="FFFFFF"/>
                </a:highlight>
                <a:latin typeface="Roboto"/>
                <a:ea typeface="Roboto"/>
                <a:cs typeface="Roboto"/>
                <a:sym typeface="Roboto"/>
              </a:rPr>
              <a:t>: These activities lead to substantial CO2 emissions, especially in regions prone to such events.</a:t>
            </a:r>
          </a:p>
        </p:txBody>
      </p:sp>
    </p:spTree>
    <p:extLst>
      <p:ext uri="{BB962C8B-B14F-4D97-AF65-F5344CB8AC3E}">
        <p14:creationId xmlns:p14="http://schemas.microsoft.com/office/powerpoint/2010/main" val="88848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Insights Drawn from Exploratory Data Analysis (EDA)</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normAutofit fontScale="92500"/>
          </a:bodyPr>
          <a:lstStyle/>
          <a:p>
            <a:pPr marL="171450" lvl="0" indent="-171450" algn="l" rtl="0">
              <a:lnSpc>
                <a:spcPct val="115000"/>
              </a:lnSpc>
              <a:spcBef>
                <a:spcPts val="900"/>
              </a:spcBef>
              <a:spcAft>
                <a:spcPts val="0"/>
              </a:spcAft>
              <a:buFont typeface="Courier New" panose="02070309020205020404" pitchFamily="49" charset="0"/>
              <a:buChar char="o"/>
            </a:pPr>
            <a:r>
              <a:rPr lang="en-US" sz="1400" dirty="0">
                <a:solidFill>
                  <a:srgbClr val="111111"/>
                </a:solidFill>
                <a:highlight>
                  <a:srgbClr val="FFFFFF"/>
                </a:highlight>
                <a:latin typeface="Roboto"/>
                <a:ea typeface="Roboto"/>
                <a:cs typeface="Roboto"/>
                <a:sym typeface="Roboto"/>
              </a:rPr>
              <a:t>Impact of Population:</a:t>
            </a:r>
          </a:p>
          <a:p>
            <a:pPr marL="914400" lvl="1" indent="-304800" algn="l" rtl="0">
              <a:lnSpc>
                <a:spcPct val="115000"/>
              </a:lnSpc>
              <a:spcBef>
                <a:spcPts val="1800"/>
              </a:spcBef>
              <a:spcAft>
                <a:spcPts val="0"/>
              </a:spcAft>
              <a:buClr>
                <a:srgbClr val="111111"/>
              </a:buClr>
              <a:buSzPts val="1200"/>
              <a:buFont typeface="Courier New" panose="02070309020205020404" pitchFamily="49" charset="0"/>
              <a:buChar char="o"/>
            </a:pPr>
            <a:r>
              <a:rPr lang="en-US" sz="1400" dirty="0">
                <a:solidFill>
                  <a:srgbClr val="111111"/>
                </a:solidFill>
                <a:highlight>
                  <a:srgbClr val="FFFFFF"/>
                </a:highlight>
                <a:latin typeface="Roboto"/>
                <a:ea typeface="Roboto"/>
                <a:cs typeface="Roboto"/>
                <a:sym typeface="Roboto"/>
              </a:rPr>
              <a:t>There is a correlation between population metrics (both rural and urban) and CO2 emissions. Higher population densities in rural areas, where agriculture is predominant, are associated with increased emissions.</a:t>
            </a:r>
          </a:p>
          <a:p>
            <a:pPr marL="171450" lvl="0" indent="-171450" algn="l" rtl="0">
              <a:lnSpc>
                <a:spcPct val="115000"/>
              </a:lnSpc>
              <a:spcBef>
                <a:spcPts val="900"/>
              </a:spcBef>
              <a:spcAft>
                <a:spcPts val="0"/>
              </a:spcAft>
              <a:buFont typeface="Courier New" panose="02070309020205020404" pitchFamily="49" charset="0"/>
              <a:buChar char="o"/>
            </a:pPr>
            <a:r>
              <a:rPr lang="en-US" sz="1400" dirty="0">
                <a:solidFill>
                  <a:srgbClr val="111111"/>
                </a:solidFill>
                <a:highlight>
                  <a:srgbClr val="FFFFFF"/>
                </a:highlight>
                <a:latin typeface="Roboto"/>
                <a:ea typeface="Roboto"/>
                <a:cs typeface="Roboto"/>
                <a:sym typeface="Roboto"/>
              </a:rPr>
              <a:t>Temperature Correlation:</a:t>
            </a:r>
          </a:p>
          <a:p>
            <a:pPr marL="914400" lvl="1" indent="-304800" algn="l" rtl="0">
              <a:lnSpc>
                <a:spcPct val="115000"/>
              </a:lnSpc>
              <a:spcBef>
                <a:spcPts val="1800"/>
              </a:spcBef>
              <a:spcAft>
                <a:spcPts val="0"/>
              </a:spcAft>
              <a:buClr>
                <a:srgbClr val="111111"/>
              </a:buClr>
              <a:buSzPts val="1200"/>
              <a:buFont typeface="Courier New" panose="02070309020205020404" pitchFamily="49" charset="0"/>
              <a:buChar char="o"/>
            </a:pPr>
            <a:r>
              <a:rPr lang="en-US" sz="1400" dirty="0">
                <a:solidFill>
                  <a:srgbClr val="111111"/>
                </a:solidFill>
                <a:highlight>
                  <a:srgbClr val="FFFFFF"/>
                </a:highlight>
                <a:latin typeface="Roboto"/>
                <a:ea typeface="Roboto"/>
                <a:cs typeface="Roboto"/>
                <a:sym typeface="Roboto"/>
              </a:rPr>
              <a:t>The dataset also includes average temperature data, which shows a correlation with CO2 emissions. Regions with higher emissions tend to have higher average temperatures, indicating the impact of agricultural emissions on local climate conditions.</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5"/>
            <a:ext cx="4558242" cy="3597470"/>
          </a:xfrm>
        </p:spPr>
        <p:txBody>
          <a:bodyPr>
            <a:normAutofit fontScale="92500"/>
          </a:bodyPr>
          <a:lstStyle/>
          <a:p>
            <a:pPr marL="171450" lvl="0" indent="-171450" algn="l" rtl="0">
              <a:lnSpc>
                <a:spcPct val="115000"/>
              </a:lnSpc>
              <a:spcBef>
                <a:spcPts val="900"/>
              </a:spcBef>
              <a:spcAft>
                <a:spcPts val="0"/>
              </a:spcAft>
              <a:buFont typeface="Courier New" panose="02070309020205020404" pitchFamily="49" charset="0"/>
              <a:buChar char="o"/>
            </a:pPr>
            <a:r>
              <a:rPr lang="en-US" sz="1400" dirty="0">
                <a:solidFill>
                  <a:srgbClr val="111111"/>
                </a:solidFill>
                <a:highlight>
                  <a:srgbClr val="FFFFFF"/>
                </a:highlight>
                <a:latin typeface="Roboto"/>
                <a:ea typeface="Roboto"/>
                <a:cs typeface="Roboto"/>
                <a:sym typeface="Roboto"/>
              </a:rPr>
              <a:t>Seasonal Patterns:</a:t>
            </a:r>
          </a:p>
          <a:p>
            <a:pPr marL="914400" lvl="1" indent="-304800" algn="l" rtl="0">
              <a:lnSpc>
                <a:spcPct val="115000"/>
              </a:lnSpc>
              <a:spcBef>
                <a:spcPts val="1800"/>
              </a:spcBef>
              <a:spcAft>
                <a:spcPts val="0"/>
              </a:spcAft>
              <a:buClr>
                <a:srgbClr val="111111"/>
              </a:buClr>
              <a:buSzPts val="1200"/>
              <a:buFont typeface="Courier New" panose="02070309020205020404" pitchFamily="49" charset="0"/>
              <a:buChar char="o"/>
            </a:pPr>
            <a:r>
              <a:rPr lang="en-US" sz="1400" dirty="0">
                <a:solidFill>
                  <a:srgbClr val="111111"/>
                </a:solidFill>
                <a:highlight>
                  <a:srgbClr val="FFFFFF"/>
                </a:highlight>
                <a:latin typeface="Roboto"/>
                <a:ea typeface="Roboto"/>
                <a:cs typeface="Roboto"/>
                <a:sym typeface="Roboto"/>
              </a:rPr>
              <a:t>Some agricultural activities exhibit seasonal patterns in CO2 emissions. For example, emissions from crop residues and manure management peak during specific seasons, aligning with planting and harvesting cycles.</a:t>
            </a:r>
          </a:p>
          <a:p>
            <a:pPr marL="171450" lvl="0" indent="-171450" algn="l" rtl="0">
              <a:lnSpc>
                <a:spcPct val="115000"/>
              </a:lnSpc>
              <a:spcBef>
                <a:spcPts val="900"/>
              </a:spcBef>
              <a:spcAft>
                <a:spcPts val="0"/>
              </a:spcAft>
              <a:buFont typeface="Courier New" panose="02070309020205020404" pitchFamily="49" charset="0"/>
              <a:buChar char="o"/>
            </a:pPr>
            <a:r>
              <a:rPr lang="en-US" sz="1400" dirty="0">
                <a:solidFill>
                  <a:srgbClr val="111111"/>
                </a:solidFill>
                <a:highlight>
                  <a:srgbClr val="FFFFFF"/>
                </a:highlight>
                <a:latin typeface="Roboto"/>
                <a:ea typeface="Roboto"/>
                <a:cs typeface="Roboto"/>
                <a:sym typeface="Roboto"/>
              </a:rPr>
              <a:t>Policy and Technological Impact:</a:t>
            </a:r>
          </a:p>
          <a:p>
            <a:pPr marL="914400" lvl="1" indent="-304800" algn="l" rtl="0">
              <a:lnSpc>
                <a:spcPct val="115000"/>
              </a:lnSpc>
              <a:spcBef>
                <a:spcPts val="1800"/>
              </a:spcBef>
              <a:spcAft>
                <a:spcPts val="0"/>
              </a:spcAft>
              <a:buClr>
                <a:srgbClr val="111111"/>
              </a:buClr>
              <a:buSzPts val="1200"/>
              <a:buFont typeface="Courier New" panose="02070309020205020404" pitchFamily="49" charset="0"/>
              <a:buChar char="o"/>
            </a:pPr>
            <a:r>
              <a:rPr lang="en-US" sz="1400" dirty="0">
                <a:solidFill>
                  <a:srgbClr val="111111"/>
                </a:solidFill>
                <a:highlight>
                  <a:srgbClr val="FFFFFF"/>
                </a:highlight>
                <a:latin typeface="Roboto"/>
                <a:ea typeface="Roboto"/>
                <a:cs typeface="Roboto"/>
                <a:sym typeface="Roboto"/>
              </a:rPr>
              <a:t>The data suggests that policy changes and technological advancements have a significant impact on CO2 emissions. Countries that have implemented sustainable agricultural practices and advanced technologies show a reduction in emissions over time.</a:t>
            </a:r>
          </a:p>
          <a:p>
            <a:pPr marL="609600" lvl="1" indent="0" algn="l" rtl="0">
              <a:lnSpc>
                <a:spcPct val="115000"/>
              </a:lnSpc>
              <a:spcBef>
                <a:spcPts val="1800"/>
              </a:spcBef>
              <a:spcAft>
                <a:spcPts val="0"/>
              </a:spcAft>
              <a:buClr>
                <a:srgbClr val="111111"/>
              </a:buClr>
              <a:buSzPts val="1200"/>
              <a:buNone/>
            </a:pPr>
            <a:endParaRPr lang="en-US" sz="1400" dirty="0">
              <a:solidFill>
                <a:srgbClr val="111111"/>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978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Visualization</a:t>
            </a:r>
          </a:p>
        </p:txBody>
      </p:sp>
    </p:spTree>
    <p:extLst>
      <p:ext uri="{BB962C8B-B14F-4D97-AF65-F5344CB8AC3E}">
        <p14:creationId xmlns:p14="http://schemas.microsoft.com/office/powerpoint/2010/main" val="2039059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461008" y="621029"/>
            <a:ext cx="9778365" cy="1064895"/>
          </a:xfrm>
        </p:spPr>
        <p:txBody>
          <a:bodyPr anchor="b">
            <a:normAutofit/>
          </a:bodyPr>
          <a:lstStyle/>
          <a:p>
            <a:r>
              <a:rPr lang="en-US" sz="3600" dirty="0"/>
              <a:t>Analysis of Key Contributors to CO2 Emissions from Agriculture</a:t>
            </a:r>
          </a:p>
        </p:txBody>
      </p:sp>
      <p:pic>
        <p:nvPicPr>
          <p:cNvPr id="16" name="Picture Placeholder 15">
            <a:extLst>
              <a:ext uri="{FF2B5EF4-FFF2-40B4-BE49-F238E27FC236}">
                <a16:creationId xmlns:a16="http://schemas.microsoft.com/office/drawing/2014/main" id="{848B18CC-FE51-AE9F-32F9-361E9269E384}"/>
              </a:ext>
            </a:extLst>
          </p:cNvPr>
          <p:cNvPicPr>
            <a:picLocks noGrp="1" noChangeAspect="1"/>
          </p:cNvPicPr>
          <p:nvPr>
            <p:ph sz="quarter" idx="15"/>
          </p:nvPr>
        </p:nvPicPr>
        <p:blipFill>
          <a:blip r:embed="rId3"/>
          <a:stretch/>
        </p:blipFill>
        <p:spPr>
          <a:xfrm>
            <a:off x="898206" y="2400300"/>
            <a:ext cx="8903971" cy="4255771"/>
          </a:xfrm>
          <a:noFill/>
        </p:spPr>
      </p:pic>
    </p:spTree>
    <p:extLst>
      <p:ext uri="{BB962C8B-B14F-4D97-AF65-F5344CB8AC3E}">
        <p14:creationId xmlns:p14="http://schemas.microsoft.com/office/powerpoint/2010/main" val="2181393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461008" y="621029"/>
            <a:ext cx="9778365" cy="1064895"/>
          </a:xfrm>
        </p:spPr>
        <p:txBody>
          <a:bodyPr anchor="b">
            <a:normAutofit/>
          </a:bodyPr>
          <a:lstStyle/>
          <a:p>
            <a:r>
              <a:rPr lang="en-US" sz="3600" dirty="0"/>
              <a:t>Cont. Analysis of Key Contributors to CO2 Emissions from Agriculture</a:t>
            </a:r>
          </a:p>
        </p:txBody>
      </p:sp>
      <p:sp>
        <p:nvSpPr>
          <p:cNvPr id="5" name="TextBox 4">
            <a:extLst>
              <a:ext uri="{FF2B5EF4-FFF2-40B4-BE49-F238E27FC236}">
                <a16:creationId xmlns:a16="http://schemas.microsoft.com/office/drawing/2014/main" id="{54BF2C03-B9BC-4F1A-F271-B246B2F56EA9}"/>
              </a:ext>
            </a:extLst>
          </p:cNvPr>
          <p:cNvSpPr txBox="1"/>
          <p:nvPr/>
        </p:nvSpPr>
        <p:spPr>
          <a:xfrm>
            <a:off x="440293" y="2233657"/>
            <a:ext cx="10902409" cy="4832092"/>
          </a:xfrm>
          <a:prstGeom prst="rect">
            <a:avLst/>
          </a:prstGeom>
          <a:noFill/>
        </p:spPr>
        <p:txBody>
          <a:bodyPr wrap="square" rtlCol="0">
            <a:spAutoFit/>
          </a:bodyPr>
          <a:lstStyle/>
          <a:p>
            <a:r>
              <a:rPr lang="en-US" sz="1050" b="1" dirty="0">
                <a:solidFill>
                  <a:srgbClr val="000000"/>
                </a:solidFill>
                <a:effectLst/>
                <a:latin typeface="Calibri" panose="020F0502020204030204" pitchFamily="34" charset="0"/>
                <a:ea typeface="Times New Roman" panose="02020603050405020304" pitchFamily="18" charset="0"/>
              </a:rPr>
              <a:t>The bar chart created highlights the total CO2 emissions from various agricultural activities, providing a clear visualization of the key contributors to overall emissions. Here is a detailed analysis of the findings:</a:t>
            </a:r>
            <a:endParaRPr lang="en-US" sz="1000" dirty="0">
              <a:effectLst/>
              <a:latin typeface="Calibri" panose="020F0502020204030204" pitchFamily="34" charset="0"/>
              <a:ea typeface="Calibri" panose="020F0502020204030204" pitchFamily="34" charset="0"/>
            </a:endParaRPr>
          </a:p>
          <a:p>
            <a:pPr marL="342900" lvl="0" indent="-342900">
              <a:buFont typeface="+mj-lt"/>
              <a:buAutoNum type="arabicPeriod"/>
              <a:tabLst>
                <a:tab pos="457200" algn="l"/>
              </a:tabLst>
            </a:pPr>
            <a:r>
              <a:rPr lang="en-US" sz="1050" dirty="0">
                <a:solidFill>
                  <a:srgbClr val="000000"/>
                </a:solidFill>
                <a:effectLst/>
                <a:latin typeface="Calibri" panose="020F0502020204030204" pitchFamily="34" charset="0"/>
                <a:ea typeface="Times New Roman" panose="02020603050405020304" pitchFamily="18" charset="0"/>
              </a:rPr>
              <a:t>Crop Residues</a:t>
            </a:r>
            <a:r>
              <a:rPr lang="en-US" sz="1000" dirty="0">
                <a:solidFill>
                  <a:srgbClr val="000000"/>
                </a:solidFill>
                <a:effectLst/>
                <a:latin typeface="Calibri" panose="020F0502020204030204" pitchFamily="34" charset="0"/>
                <a:ea typeface="Calibri" panose="020F0502020204030204" pitchFamily="34" charset="0"/>
              </a:rPr>
              <a:t>:</a:t>
            </a:r>
          </a:p>
          <a:p>
            <a:pPr marL="742950" lvl="1" indent="-285750">
              <a:buSzPts val="1000"/>
              <a:buFont typeface="Courier New" panose="02070309020205020404" pitchFamily="49" charset="0"/>
              <a:buChar char="o"/>
              <a:tabLst>
                <a:tab pos="914400" algn="l"/>
              </a:tabLst>
            </a:pPr>
            <a:r>
              <a:rPr lang="en-US" sz="10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High Emissions: Crop residues are one of the largest contributors to CO2 emissions. The decomposition of crop residues releases significant amounts of CO2 into the atmosphere.</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0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Management Practices: Improving the management of crop residues, such as incorporating them into the soil or using them for bioenergy, can help reduce emissions.</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050" dirty="0">
                <a:solidFill>
                  <a:srgbClr val="000000"/>
                </a:solidFill>
                <a:effectLst/>
                <a:latin typeface="Calibri" panose="020F0502020204030204" pitchFamily="34" charset="0"/>
                <a:ea typeface="Times New Roman" panose="02020603050405020304" pitchFamily="18" charset="0"/>
              </a:rPr>
              <a:t>Rice Cultivation</a:t>
            </a:r>
            <a:r>
              <a:rPr lang="en-US" sz="1000" dirty="0">
                <a:solidFill>
                  <a:srgbClr val="000000"/>
                </a:solidFill>
                <a:effectLst/>
                <a:latin typeface="Calibri" panose="020F0502020204030204" pitchFamily="34" charset="0"/>
                <a:ea typeface="Calibri" panose="020F0502020204030204" pitchFamily="34" charset="0"/>
              </a:rPr>
              <a:t>:</a:t>
            </a:r>
          </a:p>
          <a:p>
            <a:pPr marL="742950" lvl="1" indent="-285750">
              <a:buSzPts val="1000"/>
              <a:buFont typeface="Courier New" panose="02070309020205020404" pitchFamily="49" charset="0"/>
              <a:buChar char="o"/>
              <a:tabLst>
                <a:tab pos="914400" algn="l"/>
              </a:tabLst>
            </a:pPr>
            <a:r>
              <a:rPr lang="en-US" sz="10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Significant Contributor: Rice cultivation is another major source of CO2 emissions. Paddy fields, due to anaerobic decomposition, emit substantial amounts of CO2.</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0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Mitigation Strategies: Implementing water management practices, such as alternate wetting and drying, can reduce emissions from rice cultivation.</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050" dirty="0">
                <a:solidFill>
                  <a:srgbClr val="000000"/>
                </a:solidFill>
                <a:effectLst/>
                <a:latin typeface="Calibri" panose="020F0502020204030204" pitchFamily="34" charset="0"/>
                <a:ea typeface="Times New Roman" panose="02020603050405020304" pitchFamily="18" charset="0"/>
              </a:rPr>
              <a:t>Manure Management</a:t>
            </a:r>
            <a:r>
              <a:rPr lang="en-US" sz="1000" dirty="0">
                <a:solidFill>
                  <a:srgbClr val="000000"/>
                </a:solidFill>
                <a:effectLst/>
                <a:latin typeface="Calibri" panose="020F0502020204030204" pitchFamily="34" charset="0"/>
                <a:ea typeface="Calibri" panose="020F0502020204030204" pitchFamily="34" charset="0"/>
              </a:rPr>
              <a:t>:</a:t>
            </a:r>
          </a:p>
          <a:p>
            <a:pPr marL="742950" lvl="1" indent="-285750">
              <a:buSzPts val="1000"/>
              <a:buFont typeface="Courier New" panose="02070309020205020404" pitchFamily="49" charset="0"/>
              <a:buChar char="o"/>
              <a:tabLst>
                <a:tab pos="914400" algn="l"/>
              </a:tabLst>
            </a:pPr>
            <a:r>
              <a:rPr lang="en-US" sz="10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Notable Emissions: Improper management of manure contributes significantly to CO2 emissions. This includes emissions from manure storage and application.</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0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Improvement Measures: Adopting better manure management practices, such as composting and anaerobic digestion, can mitigate these emissions.</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050" dirty="0">
                <a:solidFill>
                  <a:srgbClr val="000000"/>
                </a:solidFill>
                <a:effectLst/>
                <a:latin typeface="Calibri" panose="020F0502020204030204" pitchFamily="34" charset="0"/>
                <a:ea typeface="Times New Roman" panose="02020603050405020304" pitchFamily="18" charset="0"/>
              </a:rPr>
              <a:t>Forest Fires and Savanna Fires</a:t>
            </a:r>
            <a:r>
              <a:rPr lang="en-US" sz="1000" dirty="0">
                <a:solidFill>
                  <a:srgbClr val="000000"/>
                </a:solidFill>
                <a:effectLst/>
                <a:latin typeface="Calibri" panose="020F0502020204030204" pitchFamily="34" charset="0"/>
                <a:ea typeface="Calibri" panose="020F0502020204030204" pitchFamily="34" charset="0"/>
              </a:rPr>
              <a:t>:</a:t>
            </a:r>
          </a:p>
          <a:p>
            <a:pPr marL="742950" lvl="1" indent="-285750">
              <a:buSzPts val="1000"/>
              <a:buFont typeface="Courier New" panose="02070309020205020404" pitchFamily="49" charset="0"/>
              <a:buChar char="o"/>
              <a:tabLst>
                <a:tab pos="914400" algn="l"/>
              </a:tabLst>
            </a:pPr>
            <a:r>
              <a:rPr lang="en-US" sz="10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High Emissions: Both forest fires and savanna fires are substantial sources of CO2 emissions. These fires release large amounts of CO2 stored in vegetation.</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0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Prevention and Control: Enhancing fire prevention and control measures can help reduce the frequency and intensity of these fires, thereby lowering emissions.</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050" dirty="0">
                <a:solidFill>
                  <a:srgbClr val="000000"/>
                </a:solidFill>
                <a:effectLst/>
                <a:latin typeface="Calibri" panose="020F0502020204030204" pitchFamily="34" charset="0"/>
                <a:ea typeface="Times New Roman" panose="02020603050405020304" pitchFamily="18" charset="0"/>
              </a:rPr>
              <a:t>Fertilizers Manufacturing</a:t>
            </a:r>
            <a:r>
              <a:rPr lang="en-US" sz="1000" dirty="0">
                <a:solidFill>
                  <a:srgbClr val="000000"/>
                </a:solidFill>
                <a:effectLst/>
                <a:latin typeface="Calibri" panose="020F0502020204030204" pitchFamily="34" charset="0"/>
                <a:ea typeface="Calibri" panose="020F0502020204030204" pitchFamily="34" charset="0"/>
              </a:rPr>
              <a:t>:</a:t>
            </a:r>
          </a:p>
          <a:p>
            <a:pPr marL="742950" lvl="1" indent="-285750">
              <a:buSzPts val="1000"/>
              <a:buFont typeface="Courier New" panose="02070309020205020404" pitchFamily="49" charset="0"/>
              <a:buChar char="o"/>
              <a:tabLst>
                <a:tab pos="914400" algn="l"/>
              </a:tabLst>
            </a:pPr>
            <a:r>
              <a:rPr lang="en-US" sz="10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Considerable Emissions: The production of fertilizers is a significant contributor to CO2 emissions due to the energy-intensive processes involved.</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0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Sustainable Alternatives: Promoting the use of organic fertilizers and improving the efficiency of fertilizer use can help reduce emissions from this source.</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050" dirty="0">
                <a:solidFill>
                  <a:srgbClr val="000000"/>
                </a:solidFill>
                <a:effectLst/>
                <a:latin typeface="Calibri" panose="020F0502020204030204" pitchFamily="34" charset="0"/>
                <a:ea typeface="Times New Roman" panose="02020603050405020304" pitchFamily="18" charset="0"/>
              </a:rPr>
              <a:t>Food Transport and Processing</a:t>
            </a:r>
            <a:r>
              <a:rPr lang="en-US" sz="1000" dirty="0">
                <a:solidFill>
                  <a:srgbClr val="000000"/>
                </a:solidFill>
                <a:effectLst/>
                <a:latin typeface="Calibri" panose="020F0502020204030204" pitchFamily="34" charset="0"/>
                <a:ea typeface="Calibri" panose="020F0502020204030204" pitchFamily="34" charset="0"/>
              </a:rPr>
              <a:t>:</a:t>
            </a:r>
          </a:p>
          <a:p>
            <a:pPr marL="742950" lvl="1" indent="-285750">
              <a:buSzPts val="1000"/>
              <a:buFont typeface="Courier New" panose="02070309020205020404" pitchFamily="49" charset="0"/>
              <a:buChar char="o"/>
              <a:tabLst>
                <a:tab pos="914400" algn="l"/>
              </a:tabLst>
            </a:pPr>
            <a:r>
              <a:rPr lang="en-US" sz="10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Moderate Emissions: Emissions from food transport and processing are also notable. These activities involve the use of fossil fuels, contributing to CO2 emissions.</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0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Efficiency Improvements: Enhancing the efficiency of food transport and processing, and shifting to renewable energy sources, can mitigate these emissions.</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050" dirty="0">
                <a:solidFill>
                  <a:srgbClr val="000000"/>
                </a:solidFill>
                <a:effectLst/>
                <a:latin typeface="Calibri" panose="020F0502020204030204" pitchFamily="34" charset="0"/>
                <a:ea typeface="Times New Roman" panose="02020603050405020304" pitchFamily="18" charset="0"/>
              </a:rPr>
              <a:t>On-farm Energy Use</a:t>
            </a:r>
            <a:r>
              <a:rPr lang="en-US" sz="1000" dirty="0">
                <a:solidFill>
                  <a:srgbClr val="000000"/>
                </a:solidFill>
                <a:effectLst/>
                <a:latin typeface="Calibri" panose="020F0502020204030204" pitchFamily="34" charset="0"/>
                <a:ea typeface="Calibri" panose="020F0502020204030204" pitchFamily="34" charset="0"/>
              </a:rPr>
              <a:t>:</a:t>
            </a:r>
          </a:p>
          <a:p>
            <a:pPr marL="742950" lvl="1" indent="-285750">
              <a:buSzPts val="1000"/>
              <a:buFont typeface="Courier New" panose="02070309020205020404" pitchFamily="49" charset="0"/>
              <a:buChar char="o"/>
              <a:tabLst>
                <a:tab pos="914400" algn="l"/>
              </a:tabLst>
            </a:pPr>
            <a:r>
              <a:rPr lang="en-US" sz="10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Significant Contributor: Energy use on farms, including the use of machinery and irrigation systems, contributes to CO2 emissions.</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0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Energy Efficiency: Implementing energy-efficient technologies and practices on farms can help reduce these emissions.</a:t>
            </a:r>
            <a:endPar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050" dirty="0">
                <a:solidFill>
                  <a:srgbClr val="000000"/>
                </a:solidFill>
                <a:effectLst/>
                <a:latin typeface="Calibri" panose="020F0502020204030204" pitchFamily="34" charset="0"/>
                <a:ea typeface="Times New Roman" panose="02020603050405020304" pitchFamily="18" charset="0"/>
              </a:rPr>
              <a:t>Conclusion</a:t>
            </a:r>
            <a:endParaRPr lang="en-US" sz="1000" dirty="0">
              <a:effectLst/>
              <a:latin typeface="Calibri" panose="020F0502020204030204" pitchFamily="34" charset="0"/>
              <a:ea typeface="Calibri" panose="020F0502020204030204" pitchFamily="34" charset="0"/>
            </a:endParaRPr>
          </a:p>
          <a:p>
            <a:r>
              <a:rPr lang="en-US" sz="1050" b="1" dirty="0">
                <a:solidFill>
                  <a:srgbClr val="000000"/>
                </a:solidFill>
                <a:effectLst/>
                <a:latin typeface="Calibri" panose="020F0502020204030204" pitchFamily="34" charset="0"/>
                <a:ea typeface="Times New Roman" panose="02020603050405020304" pitchFamily="18" charset="0"/>
              </a:rPr>
              <a:t>The bar chart effectively highlights the key contributors to CO2 emissions from agriculture, with crop residues, rice cultivation, and manure management being the top sources. Addressing these key areas through improved management practices, sustainable alternatives, and efficiency improvements can significantly reduce CO2 emissions from the agricultural sector. This analysis provides valuable insights for policymakers and agricultural businesses to develop targeted strategies for emission reduction and sustainable agriculture.</a:t>
            </a:r>
            <a:endParaRPr lang="en-US" sz="1000" dirty="0">
              <a:effectLst/>
              <a:latin typeface="Calibri" panose="020F0502020204030204" pitchFamily="34" charset="0"/>
              <a:ea typeface="Calibri" panose="020F0502020204030204" pitchFamily="34" charset="0"/>
            </a:endParaRPr>
          </a:p>
          <a:p>
            <a:r>
              <a:rPr lang="en-US" sz="1050" dirty="0">
                <a:solidFill>
                  <a:srgbClr val="000000"/>
                </a:solidFill>
                <a:effectLst/>
                <a:latin typeface="Calibri" panose="020F0502020204030204" pitchFamily="34" charset="0"/>
                <a:ea typeface="Times New Roman" panose="02020603050405020304" pitchFamily="18" charset="0"/>
              </a:rPr>
              <a:t> </a:t>
            </a:r>
            <a:endParaRPr lang="en-US" sz="1000" dirty="0">
              <a:effectLst/>
              <a:latin typeface="Calibri" panose="020F0502020204030204" pitchFamily="34" charset="0"/>
              <a:ea typeface="Calibri" panose="020F0502020204030204" pitchFamily="34" charset="0"/>
            </a:endParaRPr>
          </a:p>
          <a:p>
            <a:endParaRPr lang="en-US" sz="1400" dirty="0"/>
          </a:p>
        </p:txBody>
      </p:sp>
    </p:spTree>
    <p:extLst>
      <p:ext uri="{BB962C8B-B14F-4D97-AF65-F5344CB8AC3E}">
        <p14:creationId xmlns:p14="http://schemas.microsoft.com/office/powerpoint/2010/main" val="962928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116840" y="81280"/>
            <a:ext cx="10873740" cy="1031240"/>
          </a:xfrm>
        </p:spPr>
        <p:txBody>
          <a:bodyPr anchor="b">
            <a:normAutofit/>
          </a:bodyPr>
          <a:lstStyle/>
          <a:p>
            <a:r>
              <a:rPr lang="en-US" dirty="0"/>
              <a:t>Analysis of the Correlation Matrix</a:t>
            </a:r>
          </a:p>
        </p:txBody>
      </p:sp>
      <p:pic>
        <p:nvPicPr>
          <p:cNvPr id="1026" name="Picture 2">
            <a:extLst>
              <a:ext uri="{FF2B5EF4-FFF2-40B4-BE49-F238E27FC236}">
                <a16:creationId xmlns:a16="http://schemas.microsoft.com/office/drawing/2014/main" id="{82E57798-09E1-7980-A293-D8A5F866792D}"/>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tretch/>
        </p:blipFill>
        <p:spPr bwMode="auto">
          <a:xfrm>
            <a:off x="1950269" y="1112520"/>
            <a:ext cx="8758821" cy="566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19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461008" y="544829"/>
            <a:ext cx="9778365" cy="1064895"/>
          </a:xfrm>
        </p:spPr>
        <p:txBody>
          <a:bodyPr anchor="b">
            <a:normAutofit/>
          </a:bodyPr>
          <a:lstStyle/>
          <a:p>
            <a:r>
              <a:rPr lang="en-US" sz="3600" dirty="0"/>
              <a:t>Analysis of the Correlation Matrix</a:t>
            </a:r>
          </a:p>
        </p:txBody>
      </p:sp>
      <p:sp>
        <p:nvSpPr>
          <p:cNvPr id="4" name="TextBox 3">
            <a:extLst>
              <a:ext uri="{FF2B5EF4-FFF2-40B4-BE49-F238E27FC236}">
                <a16:creationId xmlns:a16="http://schemas.microsoft.com/office/drawing/2014/main" id="{8E9CC61A-6255-265D-738C-AD01F50B604D}"/>
              </a:ext>
            </a:extLst>
          </p:cNvPr>
          <p:cNvSpPr txBox="1"/>
          <p:nvPr/>
        </p:nvSpPr>
        <p:spPr>
          <a:xfrm>
            <a:off x="635000" y="2337117"/>
            <a:ext cx="10295124" cy="4431983"/>
          </a:xfrm>
          <a:prstGeom prst="rect">
            <a:avLst/>
          </a:prstGeom>
          <a:noFill/>
        </p:spPr>
        <p:txBody>
          <a:bodyPr wrap="square" rtlCol="0">
            <a:spAutoFit/>
          </a:bodyPr>
          <a:lstStyle/>
          <a:p>
            <a:r>
              <a:rPr lang="en-US" sz="1200" dirty="0">
                <a:solidFill>
                  <a:srgbClr val="000000"/>
                </a:solidFill>
                <a:effectLst/>
                <a:latin typeface="Calibri" panose="020F0502020204030204" pitchFamily="34" charset="0"/>
                <a:ea typeface="Times New Roman" panose="02020603050405020304" pitchFamily="18" charset="0"/>
              </a:rPr>
              <a:t>The correlation matrix provides insights into how different agricultural activities’ CO2 emissions correlate with average temperatures. Here are some key observations:</a:t>
            </a:r>
            <a:endParaRPr lang="en-US" sz="1100" dirty="0">
              <a:effectLst/>
              <a:latin typeface="Calibri" panose="020F0502020204030204" pitchFamily="34" charset="0"/>
              <a:ea typeface="Calibri" panose="020F0502020204030204" pitchFamily="34" charset="0"/>
            </a:endParaRPr>
          </a:p>
          <a:p>
            <a:pPr marL="342900" lvl="0" indent="-342900">
              <a:buFont typeface="+mj-lt"/>
              <a:buAutoNum type="arabicPeriod"/>
              <a:tabLst>
                <a:tab pos="457200" algn="l"/>
              </a:tabLst>
            </a:pPr>
            <a:r>
              <a:rPr lang="en-US" sz="1200" dirty="0">
                <a:solidFill>
                  <a:srgbClr val="000000"/>
                </a:solidFill>
                <a:effectLst/>
                <a:latin typeface="Calibri" panose="020F0502020204030204" pitchFamily="34" charset="0"/>
                <a:ea typeface="Times New Roman" panose="02020603050405020304" pitchFamily="18" charset="0"/>
              </a:rPr>
              <a:t>Positive Correlations:</a:t>
            </a:r>
            <a:endParaRPr lang="en-US" sz="1100" dirty="0">
              <a:solidFill>
                <a:srgbClr val="000000"/>
              </a:solidFill>
              <a:effectLst/>
              <a:latin typeface="Calibri" panose="020F0502020204030204" pitchFamily="34" charset="0"/>
              <a:ea typeface="Calibri" panose="020F0502020204030204" pitchFamily="34" charset="0"/>
            </a:endParaRPr>
          </a:p>
          <a:p>
            <a:pPr marL="742950" lvl="1" indent="-285750">
              <a:buSzPts val="1000"/>
              <a:buFont typeface="Courier New" panose="02070309020205020404" pitchFamily="49" charset="0"/>
              <a:buChar char="o"/>
              <a:tabLst>
                <a:tab pos="914400" algn="l"/>
              </a:tabLst>
            </a:pPr>
            <a:r>
              <a:rPr lang="en-US"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Crop Residues</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There is a strong positive correlation between CO2 emissions from crop residues and average temperatures. This suggests that higher emissions from crop residues are associated with higher average temperatures.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Rice Cultivation</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Emissions from rice cultivation also show a positive correlation with average temperatures, indicating a similar trend.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Manure Management</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CO2 emissions from manure management are positively correlated with average temperatures, highlighting the impact of manure-related emissions on local climate conditions.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200" dirty="0">
                <a:solidFill>
                  <a:srgbClr val="000000"/>
                </a:solidFill>
                <a:effectLst/>
                <a:latin typeface="Calibri" panose="020F0502020204030204" pitchFamily="34" charset="0"/>
                <a:ea typeface="Times New Roman" panose="02020603050405020304" pitchFamily="18" charset="0"/>
              </a:rPr>
              <a:t>Negative Correlations:</a:t>
            </a:r>
            <a:endParaRPr lang="en-US" sz="1100" dirty="0">
              <a:solidFill>
                <a:srgbClr val="000000"/>
              </a:solidFill>
              <a:effectLst/>
              <a:latin typeface="Calibri" panose="020F0502020204030204" pitchFamily="34" charset="0"/>
              <a:ea typeface="Calibri" panose="020F0502020204030204" pitchFamily="34" charset="0"/>
            </a:endParaRPr>
          </a:p>
          <a:p>
            <a:pPr marL="742950" lvl="1" indent="-285750">
              <a:buSzPts val="1000"/>
              <a:buFont typeface="Courier New" panose="02070309020205020404" pitchFamily="49" charset="0"/>
              <a:buChar char="o"/>
              <a:tabLst>
                <a:tab pos="914400" algn="l"/>
              </a:tabLst>
            </a:pPr>
            <a:r>
              <a:rPr lang="en-US"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Forest Fires</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Interestingly, CO2 emissions from forest fires show a negative correlation with average temperatures. This could be due to the complex interactions between forest fires, land cover changes, and local climate dynamics.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Savanna Fires</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Similar to forest fires, emissions from savanna fires also exhibit a negative correlation with average temperatures.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200" dirty="0">
                <a:solidFill>
                  <a:srgbClr val="000000"/>
                </a:solidFill>
                <a:effectLst/>
                <a:latin typeface="Calibri" panose="020F0502020204030204" pitchFamily="34" charset="0"/>
                <a:ea typeface="Times New Roman" panose="02020603050405020304" pitchFamily="18" charset="0"/>
              </a:rPr>
              <a:t>Moderate Correlations:</a:t>
            </a:r>
            <a:endParaRPr lang="en-US" sz="1100" dirty="0">
              <a:solidFill>
                <a:srgbClr val="000000"/>
              </a:solidFill>
              <a:effectLst/>
              <a:latin typeface="Calibri" panose="020F0502020204030204" pitchFamily="34" charset="0"/>
              <a:ea typeface="Calibri" panose="020F0502020204030204" pitchFamily="34" charset="0"/>
            </a:endParaRPr>
          </a:p>
          <a:p>
            <a:pPr marL="742950" lvl="1" indent="-285750">
              <a:buSzPts val="1000"/>
              <a:buFont typeface="Courier New" panose="02070309020205020404" pitchFamily="49" charset="0"/>
              <a:buChar char="o"/>
              <a:tabLst>
                <a:tab pos="914400" algn="l"/>
              </a:tabLst>
            </a:pPr>
            <a:r>
              <a:rPr lang="en-US"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Food Transport and Processing</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Emissions from food transport and processing show moderate positive correlations with average temperatures, suggesting that these activities contribute to warming but to a lesser extent compared to crop residues and rice cultivation.</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200" dirty="0">
                <a:solidFill>
                  <a:srgbClr val="000000"/>
                </a:solidFill>
                <a:effectLst/>
                <a:latin typeface="Calibri" panose="020F0502020204030204" pitchFamily="34" charset="0"/>
                <a:ea typeface="Times New Roman" panose="02020603050405020304" pitchFamily="18" charset="0"/>
              </a:rPr>
              <a:t>Low or No Correlation:</a:t>
            </a:r>
            <a:endParaRPr lang="en-US" sz="1100" dirty="0">
              <a:solidFill>
                <a:srgbClr val="000000"/>
              </a:solidFill>
              <a:effectLst/>
              <a:latin typeface="Calibri" panose="020F0502020204030204" pitchFamily="34" charset="0"/>
              <a:ea typeface="Calibri" panose="020F0502020204030204" pitchFamily="34" charset="0"/>
            </a:endParaRPr>
          </a:p>
          <a:p>
            <a:pPr marL="742950" lvl="1" indent="-285750">
              <a:buSzPts val="1000"/>
              <a:buFont typeface="Courier New" panose="02070309020205020404" pitchFamily="49" charset="0"/>
              <a:buChar char="o"/>
              <a:tabLst>
                <a:tab pos="914400" algn="l"/>
              </a:tabLst>
            </a:pPr>
            <a:r>
              <a:rPr lang="en-US" sz="1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Pesticides Manufacturing</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CO2 emissions from pesticides manufacturing show low or no significant correlation with average temperatures, indicating that this activity may have a minimal direct impact on local climate conditions.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effectLst/>
                <a:latin typeface="Calibri" panose="020F0502020204030204" pitchFamily="34" charset="0"/>
                <a:ea typeface="Times New Roman" panose="02020603050405020304" pitchFamily="18" charset="0"/>
              </a:rPr>
              <a:t>Conclusion</a:t>
            </a:r>
            <a:endParaRPr lang="en-US" sz="1100" dirty="0">
              <a:effectLst/>
              <a:latin typeface="Calibri" panose="020F0502020204030204" pitchFamily="34" charset="0"/>
              <a:ea typeface="Calibri" panose="020F0502020204030204" pitchFamily="34" charset="0"/>
            </a:endParaRPr>
          </a:p>
          <a:p>
            <a:r>
              <a:rPr lang="en-US" sz="1200" dirty="0">
                <a:solidFill>
                  <a:srgbClr val="000000"/>
                </a:solidFill>
                <a:effectLst/>
                <a:latin typeface="Calibri" panose="020F0502020204030204" pitchFamily="34" charset="0"/>
                <a:ea typeface="Times New Roman" panose="02020603050405020304" pitchFamily="18" charset="0"/>
              </a:rPr>
              <a:t>The correlation matrix highlights the significant relationships between CO2 emissions from various agricultural activities and average temperatures. Understanding these correlations is crucial for developing targeted strategies to mitigate emissions and manage their impact on climate. This analysis provides valuable insights for policymakers and agricultural businesses to prioritize actions that address the most impactful sources of emissions.</a:t>
            </a:r>
            <a:endParaRPr lang="en-US" sz="11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59184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594360" y="198408"/>
            <a:ext cx="10972800" cy="1574317"/>
          </a:xfrm>
        </p:spPr>
        <p:txBody>
          <a:bodyPr anchor="b">
            <a:normAutofit/>
          </a:bodyPr>
          <a:lstStyle/>
          <a:p>
            <a:r>
              <a:rPr lang="en-US" dirty="0"/>
              <a:t>Models Results</a:t>
            </a:r>
          </a:p>
        </p:txBody>
      </p:sp>
      <p:graphicFrame>
        <p:nvGraphicFramePr>
          <p:cNvPr id="14" name="Table 13">
            <a:extLst>
              <a:ext uri="{FF2B5EF4-FFF2-40B4-BE49-F238E27FC236}">
                <a16:creationId xmlns:a16="http://schemas.microsoft.com/office/drawing/2014/main" id="{4FED061C-08FC-66E4-0AE4-1613E61F46A6}"/>
              </a:ext>
            </a:extLst>
          </p:cNvPr>
          <p:cNvGraphicFramePr>
            <a:graphicFrameLocks noGrp="1"/>
          </p:cNvGraphicFramePr>
          <p:nvPr>
            <p:extLst>
              <p:ext uri="{D42A27DB-BD31-4B8C-83A1-F6EECF244321}">
                <p14:modId xmlns:p14="http://schemas.microsoft.com/office/powerpoint/2010/main" val="767490086"/>
              </p:ext>
            </p:extLst>
          </p:nvPr>
        </p:nvGraphicFramePr>
        <p:xfrm>
          <a:off x="2848608" y="2462550"/>
          <a:ext cx="6464301" cy="1932900"/>
        </p:xfrm>
        <a:graphic>
          <a:graphicData uri="http://schemas.openxmlformats.org/drawingml/2006/table">
            <a:tbl>
              <a:tblPr/>
              <a:tblGrid>
                <a:gridCol w="2414826">
                  <a:extLst>
                    <a:ext uri="{9D8B030D-6E8A-4147-A177-3AD203B41FA5}">
                      <a16:colId xmlns:a16="http://schemas.microsoft.com/office/drawing/2014/main" val="3347704875"/>
                    </a:ext>
                  </a:extLst>
                </a:gridCol>
                <a:gridCol w="1207412">
                  <a:extLst>
                    <a:ext uri="{9D8B030D-6E8A-4147-A177-3AD203B41FA5}">
                      <a16:colId xmlns:a16="http://schemas.microsoft.com/office/drawing/2014/main" val="3898342891"/>
                    </a:ext>
                  </a:extLst>
                </a:gridCol>
                <a:gridCol w="1207412">
                  <a:extLst>
                    <a:ext uri="{9D8B030D-6E8A-4147-A177-3AD203B41FA5}">
                      <a16:colId xmlns:a16="http://schemas.microsoft.com/office/drawing/2014/main" val="2708585798"/>
                    </a:ext>
                  </a:extLst>
                </a:gridCol>
                <a:gridCol w="1634651">
                  <a:extLst>
                    <a:ext uri="{9D8B030D-6E8A-4147-A177-3AD203B41FA5}">
                      <a16:colId xmlns:a16="http://schemas.microsoft.com/office/drawing/2014/main" val="4232841049"/>
                    </a:ext>
                  </a:extLst>
                </a:gridCol>
              </a:tblGrid>
              <a:tr h="322150">
                <a:tc>
                  <a:txBody>
                    <a:bodyPr/>
                    <a:lstStyle/>
                    <a:p>
                      <a:pPr algn="l" fontAlgn="b"/>
                      <a:r>
                        <a:rPr lang="en-US" sz="1400" b="1" i="0" u="none" strike="noStrike" dirty="0">
                          <a:solidFill>
                            <a:srgbClr val="000000"/>
                          </a:solidFill>
                          <a:effectLst/>
                          <a:latin typeface="Calibri" panose="020F0502020204030204" pitchFamily="34" charset="0"/>
                        </a:rPr>
                        <a:t>Model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1" i="0" u="none" strike="noStrike">
                          <a:solidFill>
                            <a:srgbClr val="000000"/>
                          </a:solidFill>
                          <a:effectLst/>
                          <a:latin typeface="Calibri" panose="020F0502020204030204" pitchFamily="34" charset="0"/>
                        </a:rPr>
                        <a:t>MAE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1" i="0" u="none" strike="noStrike">
                          <a:solidFill>
                            <a:srgbClr val="000000"/>
                          </a:solidFill>
                          <a:effectLst/>
                          <a:latin typeface="Calibri" panose="020F0502020204030204" pitchFamily="34" charset="0"/>
                        </a:rPr>
                        <a:t>MSE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1" i="0" u="none" strike="noStrike" dirty="0">
                          <a:solidFill>
                            <a:srgbClr val="000000"/>
                          </a:solidFill>
                          <a:effectLst/>
                          <a:latin typeface="Calibri" panose="020F0502020204030204" pitchFamily="34" charset="0"/>
                        </a:rPr>
                        <a:t>R2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9642375"/>
                  </a:ext>
                </a:extLst>
              </a:tr>
              <a:tr h="322150">
                <a:tc>
                  <a:txBody>
                    <a:bodyPr/>
                    <a:lstStyle/>
                    <a:p>
                      <a:pPr algn="l" fontAlgn="b"/>
                      <a:r>
                        <a:rPr lang="en-US" sz="1400" b="0" i="0" u="none" strike="noStrike">
                          <a:solidFill>
                            <a:srgbClr val="000000"/>
                          </a:solidFill>
                          <a:effectLst/>
                          <a:latin typeface="Calibri" panose="020F0502020204030204" pitchFamily="34" charset="0"/>
                        </a:rPr>
                        <a:t>MLR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400" b="0" i="0" u="none" strike="noStrike">
                          <a:solidFill>
                            <a:srgbClr val="000000"/>
                          </a:solidFill>
                          <a:effectLst/>
                          <a:latin typeface="Calibri" panose="020F0502020204030204" pitchFamily="34" charset="0"/>
                        </a:rPr>
                        <a:t>62986758.08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400" b="0" i="0" u="none" strike="noStrike">
                          <a:solidFill>
                            <a:srgbClr val="000000"/>
                          </a:solidFill>
                          <a:effectLst/>
                          <a:latin typeface="Calibri" panose="020F0502020204030204" pitchFamily="34" charset="0"/>
                        </a:rPr>
                        <a:t>2.70572E+18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400" b="0" i="0" u="none" strike="noStrike">
                          <a:solidFill>
                            <a:srgbClr val="000000"/>
                          </a:solidFill>
                          <a:effectLst/>
                          <a:latin typeface="Calibri" panose="020F0502020204030204" pitchFamily="34" charset="0"/>
                        </a:rPr>
                        <a:t>-7.89835E+18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3118041"/>
                  </a:ext>
                </a:extLst>
              </a:tr>
              <a:tr h="322150">
                <a:tc>
                  <a:txBody>
                    <a:bodyPr/>
                    <a:lstStyle/>
                    <a:p>
                      <a:pPr algn="l" fontAlgn="b"/>
                      <a:r>
                        <a:rPr lang="en-US" sz="1400" b="0" i="0" u="none" strike="noStrike">
                          <a:solidFill>
                            <a:srgbClr val="000000"/>
                          </a:solidFill>
                          <a:effectLst/>
                          <a:latin typeface="Calibri" panose="020F0502020204030204" pitchFamily="34" charset="0"/>
                        </a:rPr>
                        <a:t>Lasso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400" b="0" i="0" u="none" strike="noStrike">
                          <a:solidFill>
                            <a:srgbClr val="000000"/>
                          </a:solidFill>
                          <a:effectLst/>
                          <a:latin typeface="Calibri" panose="020F0502020204030204" pitchFamily="34" charset="0"/>
                        </a:rPr>
                        <a:t>0.323836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400" b="0" i="0" u="none" strike="noStrike">
                          <a:solidFill>
                            <a:srgbClr val="000000"/>
                          </a:solidFill>
                          <a:effectLst/>
                          <a:latin typeface="Calibri" panose="020F0502020204030204" pitchFamily="34" charset="0"/>
                        </a:rPr>
                        <a:t>0.190666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400" b="0" i="0" u="none" strike="noStrike">
                          <a:solidFill>
                            <a:srgbClr val="000000"/>
                          </a:solidFill>
                          <a:effectLst/>
                          <a:latin typeface="Calibri" panose="020F0502020204030204" pitchFamily="34" charset="0"/>
                        </a:rPr>
                        <a:t>0.443422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6255240"/>
                  </a:ext>
                </a:extLst>
              </a:tr>
              <a:tr h="322150">
                <a:tc>
                  <a:txBody>
                    <a:bodyPr/>
                    <a:lstStyle/>
                    <a:p>
                      <a:pPr algn="l" fontAlgn="b"/>
                      <a:r>
                        <a:rPr lang="en-US" sz="1400" b="0" i="0" u="none" strike="noStrike">
                          <a:solidFill>
                            <a:srgbClr val="000000"/>
                          </a:solidFill>
                          <a:effectLst/>
                          <a:latin typeface="Calibri" panose="020F0502020204030204" pitchFamily="34" charset="0"/>
                        </a:rPr>
                        <a:t>Elasticnet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400" b="0" i="0" u="none" strike="noStrike">
                          <a:solidFill>
                            <a:srgbClr val="000000"/>
                          </a:solidFill>
                          <a:effectLst/>
                          <a:latin typeface="Calibri" panose="020F0502020204030204" pitchFamily="34" charset="0"/>
                        </a:rPr>
                        <a:t>0.323836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400" b="0" i="0" u="none" strike="noStrike" dirty="0">
                          <a:solidFill>
                            <a:srgbClr val="000000"/>
                          </a:solidFill>
                          <a:effectLst/>
                          <a:latin typeface="Calibri" panose="020F0502020204030204" pitchFamily="34" charset="0"/>
                        </a:rPr>
                        <a:t>0.190666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400" b="0" i="0" u="none" strike="noStrike">
                          <a:solidFill>
                            <a:srgbClr val="000000"/>
                          </a:solidFill>
                          <a:effectLst/>
                          <a:latin typeface="Calibri" panose="020F0502020204030204" pitchFamily="34" charset="0"/>
                        </a:rPr>
                        <a:t>0.443422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9421523"/>
                  </a:ext>
                </a:extLst>
              </a:tr>
              <a:tr h="322150">
                <a:tc>
                  <a:txBody>
                    <a:bodyPr/>
                    <a:lstStyle/>
                    <a:p>
                      <a:pPr algn="l" fontAlgn="b"/>
                      <a:r>
                        <a:rPr lang="en-US" sz="1400" b="0" i="0" u="none" strike="noStrike">
                          <a:solidFill>
                            <a:srgbClr val="000000"/>
                          </a:solidFill>
                          <a:effectLst/>
                          <a:latin typeface="Calibri" panose="020F0502020204030204" pitchFamily="34" charset="0"/>
                        </a:rPr>
                        <a:t>Random Forest Regression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400" b="0" i="0" u="none" strike="noStrike">
                          <a:solidFill>
                            <a:srgbClr val="000000"/>
                          </a:solidFill>
                          <a:effectLst/>
                          <a:latin typeface="Calibri" panose="020F0502020204030204" pitchFamily="34" charset="0"/>
                        </a:rPr>
                        <a:t>0.259233866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400" b="0" i="0" u="none" strike="noStrike">
                          <a:solidFill>
                            <a:srgbClr val="000000"/>
                          </a:solidFill>
                          <a:effectLst/>
                          <a:latin typeface="Calibri" panose="020F0502020204030204" pitchFamily="34" charset="0"/>
                        </a:rPr>
                        <a:t>0.259233866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400" b="0" i="0" u="none" strike="noStrike">
                          <a:solidFill>
                            <a:srgbClr val="000000"/>
                          </a:solidFill>
                          <a:effectLst/>
                          <a:latin typeface="Calibri" panose="020F0502020204030204" pitchFamily="34" charset="0"/>
                        </a:rPr>
                        <a:t>0.591342648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60044889"/>
                  </a:ext>
                </a:extLst>
              </a:tr>
              <a:tr h="322150">
                <a:tc>
                  <a:txBody>
                    <a:bodyPr/>
                    <a:lstStyle/>
                    <a:p>
                      <a:pPr algn="l" fontAlgn="b"/>
                      <a:r>
                        <a:rPr lang="en-US" sz="1400" b="0" i="0" u="none" strike="noStrike" dirty="0">
                          <a:solidFill>
                            <a:srgbClr val="000000"/>
                          </a:solidFill>
                          <a:effectLst/>
                          <a:latin typeface="Calibri" panose="020F0502020204030204" pitchFamily="34" charset="0"/>
                        </a:rPr>
                        <a:t>Gradient Boosting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400" b="0" i="0" u="none" strike="noStrike">
                          <a:solidFill>
                            <a:srgbClr val="000000"/>
                          </a:solidFill>
                          <a:effectLst/>
                          <a:latin typeface="Calibri" panose="020F0502020204030204" pitchFamily="34" charset="0"/>
                        </a:rPr>
                        <a:t>0.28261402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400" b="0" i="0" u="none" strike="noStrike">
                          <a:solidFill>
                            <a:srgbClr val="000000"/>
                          </a:solidFill>
                          <a:effectLst/>
                          <a:latin typeface="Calibri" panose="020F0502020204030204" pitchFamily="34" charset="0"/>
                        </a:rPr>
                        <a:t>0.149485027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400" b="0" i="0" u="none" strike="noStrike" dirty="0">
                          <a:solidFill>
                            <a:srgbClr val="000000"/>
                          </a:solidFill>
                          <a:effectLst/>
                          <a:latin typeface="Calibri" panose="020F0502020204030204" pitchFamily="34" charset="0"/>
                        </a:rPr>
                        <a:t>0.522121793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6361675"/>
                  </a:ext>
                </a:extLst>
              </a:tr>
            </a:tbl>
          </a:graphicData>
        </a:graphic>
      </p:graphicFrame>
      <p:sp>
        <p:nvSpPr>
          <p:cNvPr id="17" name="TextBox 16">
            <a:extLst>
              <a:ext uri="{FF2B5EF4-FFF2-40B4-BE49-F238E27FC236}">
                <a16:creationId xmlns:a16="http://schemas.microsoft.com/office/drawing/2014/main" id="{B3736DD8-BDBD-C2C2-2BA6-DC82DF1639C5}"/>
              </a:ext>
            </a:extLst>
          </p:cNvPr>
          <p:cNvSpPr txBox="1"/>
          <p:nvPr/>
        </p:nvSpPr>
        <p:spPr>
          <a:xfrm>
            <a:off x="479020" y="4496643"/>
            <a:ext cx="11203478" cy="2031325"/>
          </a:xfrm>
          <a:prstGeom prst="rect">
            <a:avLst/>
          </a:prstGeom>
          <a:noFill/>
        </p:spPr>
        <p:txBody>
          <a:bodyPr wrap="square" rtlCol="0">
            <a:spAutoFit/>
          </a:bodyPr>
          <a:lstStyle/>
          <a:p>
            <a:pPr algn="l"/>
            <a:r>
              <a:rPr lang="en-US" sz="1400" b="1" i="0" dirty="0">
                <a:solidFill>
                  <a:srgbClr val="111111"/>
                </a:solidFill>
                <a:effectLst/>
                <a:latin typeface="-apple-system"/>
              </a:rPr>
              <a:t>Mean Absolute Error (MAE)</a:t>
            </a:r>
          </a:p>
          <a:p>
            <a:pPr algn="l"/>
            <a:r>
              <a:rPr lang="en-US" sz="1400" b="0" i="0" dirty="0">
                <a:solidFill>
                  <a:srgbClr val="111111"/>
                </a:solidFill>
                <a:effectLst/>
                <a:latin typeface="-apple-system"/>
              </a:rPr>
              <a:t>MAE measures the average magnitude of the errors in a set of predictions, without considering their direction. It is the average over the test sample of the absolute differences between prediction and actual observation where all individual differences have equal weight.</a:t>
            </a:r>
          </a:p>
          <a:p>
            <a:pPr algn="l"/>
            <a:r>
              <a:rPr lang="en-US" sz="1400" b="1" i="0" dirty="0">
                <a:solidFill>
                  <a:srgbClr val="111111"/>
                </a:solidFill>
                <a:effectLst/>
                <a:latin typeface="-apple-system"/>
              </a:rPr>
              <a:t>Mean Squared Error (MSE)</a:t>
            </a:r>
          </a:p>
          <a:p>
            <a:pPr algn="l"/>
            <a:r>
              <a:rPr lang="en-US" sz="1400" b="0" i="0" dirty="0">
                <a:solidFill>
                  <a:srgbClr val="111111"/>
                </a:solidFill>
                <a:effectLst/>
                <a:latin typeface="-apple-system"/>
              </a:rPr>
              <a:t>MSE measures the average of the squares of the errors—that is, the average squared difference between the estimated values and the actual value. It gives a higher weight to larger errors. </a:t>
            </a:r>
          </a:p>
          <a:p>
            <a:pPr algn="l"/>
            <a:r>
              <a:rPr lang="en-US" sz="1400" b="1" i="0" dirty="0">
                <a:solidFill>
                  <a:srgbClr val="111111"/>
                </a:solidFill>
                <a:effectLst/>
                <a:latin typeface="-apple-system"/>
              </a:rPr>
              <a:t>R-squared (R²)</a:t>
            </a:r>
          </a:p>
          <a:p>
            <a:pPr algn="l"/>
            <a:r>
              <a:rPr lang="en-US" sz="1400" b="0" i="0" dirty="0">
                <a:solidFill>
                  <a:srgbClr val="111111"/>
                </a:solidFill>
                <a:effectLst/>
                <a:latin typeface="-apple-system"/>
              </a:rPr>
              <a:t>Also known as the coefficient of determination, measures the proportion of the variance in the dependent variable that is predictable from the independent variables. It ranges from 0 to 1, where 1 indicates that the model perfectly explains the variance in the data.</a:t>
            </a:r>
            <a:endParaRPr lang="en-US" sz="1400" dirty="0"/>
          </a:p>
        </p:txBody>
      </p:sp>
    </p:spTree>
    <p:extLst>
      <p:ext uri="{BB962C8B-B14F-4D97-AF65-F5344CB8AC3E}">
        <p14:creationId xmlns:p14="http://schemas.microsoft.com/office/powerpoint/2010/main" val="4127695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461008" y="621029"/>
            <a:ext cx="9778365" cy="1064895"/>
          </a:xfrm>
        </p:spPr>
        <p:txBody>
          <a:bodyPr anchor="b">
            <a:normAutofit/>
          </a:bodyPr>
          <a:lstStyle/>
          <a:p>
            <a:r>
              <a:rPr lang="en-US" sz="3600" dirty="0"/>
              <a:t>Models Results Analysis</a:t>
            </a:r>
          </a:p>
        </p:txBody>
      </p:sp>
      <p:sp>
        <p:nvSpPr>
          <p:cNvPr id="5" name="TextBox 4">
            <a:extLst>
              <a:ext uri="{FF2B5EF4-FFF2-40B4-BE49-F238E27FC236}">
                <a16:creationId xmlns:a16="http://schemas.microsoft.com/office/drawing/2014/main" id="{54BF2C03-B9BC-4F1A-F271-B246B2F56EA9}"/>
              </a:ext>
            </a:extLst>
          </p:cNvPr>
          <p:cNvSpPr txBox="1"/>
          <p:nvPr/>
        </p:nvSpPr>
        <p:spPr>
          <a:xfrm>
            <a:off x="461008" y="2543652"/>
            <a:ext cx="10902409" cy="3893374"/>
          </a:xfrm>
          <a:prstGeom prst="rect">
            <a:avLst/>
          </a:prstGeom>
          <a:noFill/>
        </p:spPr>
        <p:txBody>
          <a:bodyPr wrap="square" rtlCol="0">
            <a:spAutoFit/>
          </a:bodyPr>
          <a:lstStyle/>
          <a:p>
            <a:pPr algn="l">
              <a:buFont typeface="Arial" panose="020B0604020202020204" pitchFamily="34" charset="0"/>
              <a:buChar char="•"/>
            </a:pPr>
            <a:r>
              <a:rPr lang="en-US" sz="1300" b="1" i="0" dirty="0">
                <a:solidFill>
                  <a:srgbClr val="111111"/>
                </a:solidFill>
                <a:effectLst/>
                <a:latin typeface="-apple-system"/>
              </a:rPr>
              <a:t>Multiple Linear Regression (MLR)</a:t>
            </a:r>
            <a:r>
              <a:rPr lang="en-US" sz="1300" b="0" i="0" dirty="0">
                <a:solidFill>
                  <a:srgbClr val="111111"/>
                </a:solidFill>
                <a:effectLst/>
                <a:latin typeface="-apple-system"/>
              </a:rPr>
              <a:t>:</a:t>
            </a:r>
          </a:p>
          <a:p>
            <a:pPr marL="742950" lvl="1" indent="-285750" algn="l">
              <a:buFont typeface="Arial" panose="020B0604020202020204" pitchFamily="34" charset="0"/>
              <a:buChar char="•"/>
            </a:pPr>
            <a:r>
              <a:rPr lang="en-US" sz="1300" b="1" i="0" dirty="0">
                <a:solidFill>
                  <a:srgbClr val="111111"/>
                </a:solidFill>
                <a:effectLst/>
                <a:latin typeface="-apple-system"/>
              </a:rPr>
              <a:t>Analysis</a:t>
            </a:r>
            <a:r>
              <a:rPr lang="en-US" sz="1300" b="0" i="0" dirty="0">
                <a:solidFill>
                  <a:srgbClr val="111111"/>
                </a:solidFill>
                <a:effectLst/>
                <a:latin typeface="-apple-system"/>
              </a:rPr>
              <a:t>: MLR has extremely high MAE and MSE values, and a very negative R², indicating a poor fit. This suggests that the model is not capturing the underlying patterns in the data well at all.</a:t>
            </a:r>
          </a:p>
          <a:p>
            <a:pPr algn="l">
              <a:buFont typeface="Arial" panose="020B0604020202020204" pitchFamily="34" charset="0"/>
              <a:buChar char="•"/>
            </a:pPr>
            <a:r>
              <a:rPr lang="en-US" sz="1300" b="1" i="0" dirty="0">
                <a:solidFill>
                  <a:srgbClr val="111111"/>
                </a:solidFill>
                <a:effectLst/>
                <a:latin typeface="-apple-system"/>
              </a:rPr>
              <a:t>Lasso Regression</a:t>
            </a:r>
            <a:r>
              <a:rPr lang="en-US" sz="1300" b="0" i="0" dirty="0">
                <a:solidFill>
                  <a:srgbClr val="111111"/>
                </a:solidFill>
                <a:effectLst/>
                <a:latin typeface="-apple-system"/>
              </a:rPr>
              <a:t>:</a:t>
            </a:r>
          </a:p>
          <a:p>
            <a:pPr marL="742950" lvl="1" indent="-285750" algn="l">
              <a:buFont typeface="Arial" panose="020B0604020202020204" pitchFamily="34" charset="0"/>
              <a:buChar char="•"/>
            </a:pPr>
            <a:r>
              <a:rPr lang="en-US" sz="1300" b="1" i="0" dirty="0">
                <a:solidFill>
                  <a:srgbClr val="111111"/>
                </a:solidFill>
                <a:effectLst/>
                <a:latin typeface="-apple-system"/>
              </a:rPr>
              <a:t>Analysis</a:t>
            </a:r>
            <a:r>
              <a:rPr lang="en-US" sz="1300" b="0" i="0" dirty="0">
                <a:solidFill>
                  <a:srgbClr val="111111"/>
                </a:solidFill>
                <a:effectLst/>
                <a:latin typeface="-apple-system"/>
              </a:rPr>
              <a:t>: Lasso has much lower MAE and MSE values compared to MLR, and a positive R², indicating a better fit. This model is performing significantly better and is capturing the data patterns more accurately.</a:t>
            </a:r>
          </a:p>
          <a:p>
            <a:pPr algn="l">
              <a:buFont typeface="Arial" panose="020B0604020202020204" pitchFamily="34" charset="0"/>
              <a:buChar char="•"/>
            </a:pPr>
            <a:r>
              <a:rPr lang="en-US" sz="1300" b="1" i="0" dirty="0">
                <a:solidFill>
                  <a:srgbClr val="111111"/>
                </a:solidFill>
                <a:effectLst/>
                <a:latin typeface="-apple-system"/>
              </a:rPr>
              <a:t>Elastic Net Regression</a:t>
            </a:r>
            <a:r>
              <a:rPr lang="en-US" sz="1300" b="0" i="0" dirty="0">
                <a:solidFill>
                  <a:srgbClr val="111111"/>
                </a:solidFill>
                <a:effectLst/>
                <a:latin typeface="-apple-system"/>
              </a:rPr>
              <a:t>:</a:t>
            </a:r>
          </a:p>
          <a:p>
            <a:pPr marL="742950" lvl="1" indent="-285750" algn="l">
              <a:buFont typeface="Arial" panose="020B0604020202020204" pitchFamily="34" charset="0"/>
              <a:buChar char="•"/>
            </a:pPr>
            <a:r>
              <a:rPr lang="en-US" sz="1300" b="1" i="0" dirty="0">
                <a:solidFill>
                  <a:srgbClr val="111111"/>
                </a:solidFill>
                <a:effectLst/>
                <a:latin typeface="-apple-system"/>
              </a:rPr>
              <a:t>Analysis</a:t>
            </a:r>
            <a:r>
              <a:rPr lang="en-US" sz="1300" b="0" i="0" dirty="0">
                <a:solidFill>
                  <a:srgbClr val="111111"/>
                </a:solidFill>
                <a:effectLst/>
                <a:latin typeface="-apple-system"/>
              </a:rPr>
              <a:t>: Elastic Net has identical results to Lasso with much lower MAE and MSE values, and a positive R². This indicates a similar level of performance and a good fit to the data.</a:t>
            </a:r>
          </a:p>
          <a:p>
            <a:pPr algn="l">
              <a:buFont typeface="Arial" panose="020B0604020202020204" pitchFamily="34" charset="0"/>
              <a:buChar char="•"/>
            </a:pPr>
            <a:r>
              <a:rPr lang="en-US" sz="1300" b="1" i="0" dirty="0">
                <a:solidFill>
                  <a:srgbClr val="111111"/>
                </a:solidFill>
                <a:effectLst/>
                <a:latin typeface="-apple-system"/>
              </a:rPr>
              <a:t>Random Forest Regression</a:t>
            </a:r>
            <a:r>
              <a:rPr lang="en-US" sz="1300" b="0" i="0" dirty="0">
                <a:solidFill>
                  <a:srgbClr val="111111"/>
                </a:solidFill>
                <a:effectLst/>
                <a:latin typeface="-apple-system"/>
              </a:rPr>
              <a:t>:</a:t>
            </a:r>
          </a:p>
          <a:p>
            <a:pPr marL="742950" lvl="1" indent="-285750" algn="l">
              <a:buFont typeface="Arial" panose="020B0604020202020204" pitchFamily="34" charset="0"/>
              <a:buChar char="•"/>
            </a:pPr>
            <a:r>
              <a:rPr lang="en-US" sz="1300" b="1" i="0" dirty="0">
                <a:solidFill>
                  <a:srgbClr val="111111"/>
                </a:solidFill>
                <a:effectLst/>
                <a:latin typeface="-apple-system"/>
              </a:rPr>
              <a:t>Analysis</a:t>
            </a:r>
            <a:r>
              <a:rPr lang="en-US" sz="1300" b="0" i="0" dirty="0">
                <a:solidFill>
                  <a:srgbClr val="111111"/>
                </a:solidFill>
                <a:effectLst/>
                <a:latin typeface="-apple-system"/>
              </a:rPr>
              <a:t>: Random Forest Regression has the lowest MAE and the highest R² value among all models, indicating the best performance. This model is the most accurate in capturing the data patterns.</a:t>
            </a:r>
          </a:p>
          <a:p>
            <a:pPr algn="l">
              <a:buFont typeface="Arial" panose="020B0604020202020204" pitchFamily="34" charset="0"/>
              <a:buChar char="•"/>
            </a:pPr>
            <a:r>
              <a:rPr lang="en-US" sz="1300" b="1" i="0" dirty="0">
                <a:solidFill>
                  <a:srgbClr val="111111"/>
                </a:solidFill>
                <a:effectLst/>
                <a:latin typeface="-apple-system"/>
              </a:rPr>
              <a:t>Gradient Boosting</a:t>
            </a:r>
            <a:r>
              <a:rPr lang="en-US" sz="1300" b="0" i="0" dirty="0">
                <a:solidFill>
                  <a:srgbClr val="111111"/>
                </a:solidFill>
                <a:effectLst/>
                <a:latin typeface="-apple-system"/>
              </a:rPr>
              <a:t>:</a:t>
            </a:r>
          </a:p>
          <a:p>
            <a:pPr marL="742950" lvl="1" indent="-285750" algn="l">
              <a:buFont typeface="Arial" panose="020B0604020202020204" pitchFamily="34" charset="0"/>
              <a:buChar char="•"/>
            </a:pPr>
            <a:r>
              <a:rPr lang="en-US" sz="1300" b="1" i="0" dirty="0">
                <a:solidFill>
                  <a:srgbClr val="111111"/>
                </a:solidFill>
                <a:effectLst/>
                <a:latin typeface="-apple-system"/>
              </a:rPr>
              <a:t>Analysis</a:t>
            </a:r>
            <a:r>
              <a:rPr lang="en-US" sz="1300" b="0" i="0" dirty="0">
                <a:solidFill>
                  <a:srgbClr val="111111"/>
                </a:solidFill>
                <a:effectLst/>
                <a:latin typeface="-apple-system"/>
              </a:rPr>
              <a:t>: Gradient Boosting also shows strong performance with low MAE and MSE values, and a high R². It indicates a good fit and reliable predictions, though slightly less accurate than Random Forest Regression.</a:t>
            </a:r>
          </a:p>
          <a:p>
            <a:pPr lvl="1" algn="l"/>
            <a:endParaRPr lang="en-US" sz="1300" b="0" i="0" dirty="0">
              <a:solidFill>
                <a:srgbClr val="111111"/>
              </a:solidFill>
              <a:effectLst/>
              <a:latin typeface="-apple-system"/>
            </a:endParaRPr>
          </a:p>
          <a:p>
            <a:pPr algn="l"/>
            <a:r>
              <a:rPr lang="en-US" sz="1300" b="0" i="0" dirty="0">
                <a:solidFill>
                  <a:srgbClr val="111111"/>
                </a:solidFill>
                <a:effectLst/>
                <a:latin typeface="-apple-system"/>
              </a:rPr>
              <a:t>Overall, Random Forest Regression appears to be the best model for your data, followed closely by Gradient Boosting. Both models outperform the linear models significantly.</a:t>
            </a:r>
          </a:p>
          <a:p>
            <a:endParaRPr lang="en-US" sz="1300" dirty="0"/>
          </a:p>
        </p:txBody>
      </p:sp>
    </p:spTree>
    <p:extLst>
      <p:ext uri="{BB962C8B-B14F-4D97-AF65-F5344CB8AC3E}">
        <p14:creationId xmlns:p14="http://schemas.microsoft.com/office/powerpoint/2010/main" val="463037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pPr algn="l"/>
            <a:r>
              <a:rPr lang="en-US" b="1" i="0" dirty="0">
                <a:effectLst/>
                <a:latin typeface="system-ui"/>
              </a:rPr>
              <a:t>Conclusion and Future Work</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r>
              <a:rPr lang="en-US" dirty="0"/>
              <a:t>Still to be discussed.</a:t>
            </a:r>
          </a:p>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87375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Outline</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Executive Summary</a:t>
            </a:r>
          </a:p>
          <a:p>
            <a:r>
              <a:rPr lang="en-US" dirty="0"/>
              <a:t>Introduction</a:t>
            </a:r>
          </a:p>
          <a:p>
            <a:r>
              <a:rPr lang="en-US" dirty="0"/>
              <a:t>Methodology</a:t>
            </a:r>
          </a:p>
          <a:p>
            <a:r>
              <a:rPr lang="en-US" dirty="0"/>
              <a:t>Insight Drawn from EDA</a:t>
            </a:r>
          </a:p>
          <a:p>
            <a:r>
              <a:rPr lang="en-US" dirty="0"/>
              <a:t>Conclusion</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Executive Summary</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4013030"/>
          </a:xfrm>
        </p:spPr>
        <p:txBody>
          <a:bodyPr>
            <a:normAutofit/>
          </a:bodyPr>
          <a:lstStyle/>
          <a:p>
            <a:pPr marL="0" lvl="0" indent="0" algn="just" rtl="0">
              <a:spcBef>
                <a:spcPts val="0"/>
              </a:spcBef>
              <a:spcAft>
                <a:spcPts val="0"/>
              </a:spcAft>
              <a:buNone/>
            </a:pPr>
            <a:r>
              <a:rPr lang="en-US" sz="1300" b="0" i="0" dirty="0">
                <a:solidFill>
                  <a:srgbClr val="292929"/>
                </a:solidFill>
                <a:latin typeface="Arial"/>
                <a:ea typeface="Arial"/>
                <a:cs typeface="Arial"/>
                <a:sym typeface="Arial"/>
              </a:rPr>
              <a:t>•The following methodologies were used to analyze data:</a:t>
            </a:r>
          </a:p>
          <a:p>
            <a:pPr marL="0" lvl="0" indent="0" algn="just" rtl="0">
              <a:spcBef>
                <a:spcPts val="0"/>
              </a:spcBef>
              <a:spcAft>
                <a:spcPts val="0"/>
              </a:spcAft>
              <a:buNone/>
            </a:pPr>
            <a:endParaRPr lang="en-US" sz="1300" dirty="0">
              <a:solidFill>
                <a:srgbClr val="292929"/>
              </a:solidFill>
            </a:endParaRPr>
          </a:p>
          <a:p>
            <a:pPr marL="342900" lvl="0" indent="0" algn="just" rtl="0">
              <a:lnSpc>
                <a:spcPct val="188722"/>
              </a:lnSpc>
              <a:spcBef>
                <a:spcPts val="0"/>
              </a:spcBef>
              <a:spcAft>
                <a:spcPts val="0"/>
              </a:spcAft>
              <a:buNone/>
            </a:pPr>
            <a:r>
              <a:rPr lang="en-US" sz="1300" dirty="0">
                <a:solidFill>
                  <a:srgbClr val="292929"/>
                </a:solidFill>
              </a:rPr>
              <a:t>•Data Collection using FAO and IPCC sources;</a:t>
            </a:r>
          </a:p>
          <a:p>
            <a:pPr marL="342900" lvl="0" indent="0" algn="just" rtl="0">
              <a:lnSpc>
                <a:spcPct val="185500"/>
              </a:lnSpc>
              <a:spcBef>
                <a:spcPts val="0"/>
              </a:spcBef>
              <a:spcAft>
                <a:spcPts val="0"/>
              </a:spcAft>
              <a:buNone/>
            </a:pPr>
            <a:r>
              <a:rPr lang="en-US" sz="1300" dirty="0">
                <a:solidFill>
                  <a:srgbClr val="292929"/>
                </a:solidFill>
              </a:rPr>
              <a:t>•Exploratory Data Analysis (EDA), including data wrangling, data visualization, and interactive visual analytics;</a:t>
            </a:r>
          </a:p>
          <a:p>
            <a:pPr marL="342900" lvl="0" indent="0" algn="just" rtl="0">
              <a:lnSpc>
                <a:spcPct val="202166"/>
              </a:lnSpc>
              <a:spcBef>
                <a:spcPts val="0"/>
              </a:spcBef>
              <a:spcAft>
                <a:spcPts val="0"/>
              </a:spcAft>
              <a:buNone/>
            </a:pPr>
            <a:r>
              <a:rPr lang="en-US" sz="1300" dirty="0">
                <a:solidFill>
                  <a:srgbClr val="292929"/>
                </a:solidFill>
              </a:rPr>
              <a:t>•Machine Learning Prediction.</a:t>
            </a:r>
            <a:endParaRPr lang="en-US" sz="1300" dirty="0"/>
          </a:p>
          <a:p>
            <a:pPr marL="0" lvl="0" indent="0" algn="just" rtl="0">
              <a:lnSpc>
                <a:spcPct val="170318"/>
              </a:lnSpc>
              <a:spcBef>
                <a:spcPts val="0"/>
              </a:spcBef>
              <a:spcAft>
                <a:spcPts val="0"/>
              </a:spcAft>
              <a:buNone/>
            </a:pPr>
            <a:r>
              <a:rPr lang="en-US" sz="1300" b="0" i="0" dirty="0">
                <a:solidFill>
                  <a:srgbClr val="292929"/>
                </a:solidFill>
                <a:latin typeface="Arial"/>
                <a:ea typeface="Arial"/>
                <a:cs typeface="Arial"/>
                <a:sym typeface="Arial"/>
              </a:rPr>
              <a:t>•Summary of all results</a:t>
            </a:r>
            <a:endParaRPr lang="en-US" sz="1300" dirty="0"/>
          </a:p>
          <a:p>
            <a:pPr marL="342900" lvl="0" indent="0" algn="just" rtl="0">
              <a:lnSpc>
                <a:spcPct val="187333"/>
              </a:lnSpc>
              <a:spcBef>
                <a:spcPts val="0"/>
              </a:spcBef>
              <a:spcAft>
                <a:spcPts val="0"/>
              </a:spcAft>
              <a:buNone/>
            </a:pPr>
            <a:r>
              <a:rPr lang="en-US" sz="1300" dirty="0">
                <a:solidFill>
                  <a:srgbClr val="292929"/>
                </a:solidFill>
              </a:rPr>
              <a:t>•Valuable data was collected from public sources, specifically from the FAO and IPCC;</a:t>
            </a:r>
          </a:p>
          <a:p>
            <a:pPr marL="342900" lvl="0" indent="0" algn="just" rtl="0">
              <a:lnSpc>
                <a:spcPct val="185777"/>
              </a:lnSpc>
              <a:spcBef>
                <a:spcPts val="0"/>
              </a:spcBef>
              <a:spcAft>
                <a:spcPts val="0"/>
              </a:spcAft>
              <a:buNone/>
            </a:pPr>
            <a:r>
              <a:rPr lang="en-US" sz="1300" dirty="0">
                <a:solidFill>
                  <a:srgbClr val="292929"/>
                </a:solidFill>
              </a:rPr>
              <a:t>•EDA identified the best features to predict CO2 emissions from agriculture;</a:t>
            </a:r>
          </a:p>
          <a:p>
            <a:pPr marL="342900" lvl="0" indent="0" algn="just" rtl="0">
              <a:lnSpc>
                <a:spcPct val="186666"/>
              </a:lnSpc>
              <a:spcBef>
                <a:spcPts val="0"/>
              </a:spcBef>
              <a:spcAft>
                <a:spcPts val="0"/>
              </a:spcAft>
              <a:buNone/>
            </a:pPr>
            <a:r>
              <a:rPr lang="en-US" sz="1300" dirty="0">
                <a:solidFill>
                  <a:srgbClr val="292929"/>
                </a:solidFill>
              </a:rPr>
              <a:t>•Machine Learning Prediction determined the optimal model to predict which characteristics are crucial for understanding and mitigating CO2 emissions, using all collected data.</a:t>
            </a:r>
            <a:endParaRPr lang="en-US" sz="1300"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430716"/>
            <a:ext cx="7810500" cy="2644205"/>
          </a:xfrm>
        </p:spPr>
        <p:txBody>
          <a:bodyPr>
            <a:normAutofit/>
          </a:bodyPr>
          <a:lstStyle/>
          <a:p>
            <a:pPr marL="0" lvl="0" indent="0" algn="just" rtl="0">
              <a:spcBef>
                <a:spcPts val="0"/>
              </a:spcBef>
              <a:spcAft>
                <a:spcPts val="0"/>
              </a:spcAft>
              <a:buNone/>
            </a:pPr>
            <a:r>
              <a:rPr lang="en-US" sz="1300" dirty="0">
                <a:solidFill>
                  <a:srgbClr val="292929"/>
                </a:solidFill>
              </a:rPr>
              <a:t>Agriculture is a significant contributor to global CO2 emissions, impacting climate change and environmental sustainability. This project aims to analyze CO2 emissions from agricultural activities using data from the Food and Agriculture Organization (FAO) and the Intergovernmental Panel on Climate Change (IPCC). By leveraging comprehensive datasets, we seek to understand the key factors driving emissions, analyze and predict average temperature from the agri-food sector.</a:t>
            </a:r>
          </a:p>
          <a:p>
            <a:pPr marL="0" lvl="0" indent="0" algn="just" rtl="0">
              <a:lnSpc>
                <a:spcPct val="115000"/>
              </a:lnSpc>
              <a:spcBef>
                <a:spcPts val="900"/>
              </a:spcBef>
              <a:spcAft>
                <a:spcPts val="0"/>
              </a:spcAft>
              <a:buClr>
                <a:schemeClr val="dk1"/>
              </a:buClr>
              <a:buSzPts val="1100"/>
              <a:buFont typeface="Arial"/>
              <a:buNone/>
            </a:pPr>
            <a:r>
              <a:rPr lang="en-US" sz="1300" dirty="0">
                <a:solidFill>
                  <a:srgbClr val="292929"/>
                </a:solidFill>
              </a:rPr>
              <a:t>The analysis involves several methodologies, including data collection from reputable sources, exploratory data analysis (EDA) to uncover patterns and insights, and machine learning predictions to model and predict average temperature. Through this project, we aim to provide actionable insights that can inform policy decisions and promote sustainable agricultural practices.</a:t>
            </a:r>
            <a:endParaRPr lang="en-US" sz="1300" dirty="0">
              <a:solidFill>
                <a:srgbClr val="111111"/>
              </a:solidFill>
              <a:highlight>
                <a:srgbClr val="FFFFFF"/>
              </a:highlight>
              <a:latin typeface="Roboto"/>
              <a:ea typeface="Roboto"/>
              <a:cs typeface="Roboto"/>
              <a:sym typeface="Roboto"/>
            </a:endParaRPr>
          </a:p>
          <a:p>
            <a:pPr marL="0" lvl="0" indent="0" algn="l" rtl="0">
              <a:spcBef>
                <a:spcPts val="0"/>
              </a:spcBef>
              <a:spcAft>
                <a:spcPts val="0"/>
              </a:spcAft>
              <a:buNone/>
            </a:pPr>
            <a:endParaRPr lang="en-US" sz="1600" dirty="0">
              <a:solidFill>
                <a:srgbClr val="292929"/>
              </a:solidFill>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05564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Methodology</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430716"/>
            <a:ext cx="7810500" cy="1262395"/>
          </a:xfrm>
        </p:spPr>
        <p:txBody>
          <a:bodyPr>
            <a:normAutofit/>
          </a:bodyPr>
          <a:lstStyle/>
          <a:p>
            <a:pPr marL="0" lvl="0" indent="0" algn="l" rtl="0">
              <a:lnSpc>
                <a:spcPct val="115000"/>
              </a:lnSpc>
              <a:spcBef>
                <a:spcPts val="900"/>
              </a:spcBef>
              <a:spcAft>
                <a:spcPts val="0"/>
              </a:spcAft>
              <a:buSzPts val="1100"/>
              <a:buNone/>
            </a:pPr>
            <a:r>
              <a:rPr lang="en-US" sz="1600" dirty="0">
                <a:solidFill>
                  <a:srgbClr val="292929"/>
                </a:solidFill>
              </a:rPr>
              <a:t>Our project on analyzing and predicting average temperature from the agri-food sector employs a structured and comprehensive methodology to ensure accurate and insightful results. The methodology consists of the following key steps: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Text Placeholder 6">
            <a:extLst>
              <a:ext uri="{FF2B5EF4-FFF2-40B4-BE49-F238E27FC236}">
                <a16:creationId xmlns:a16="http://schemas.microsoft.com/office/drawing/2014/main" id="{2E5BDDE3-2AEC-9C85-C5B2-6B1942C21F57}"/>
              </a:ext>
            </a:extLst>
          </p:cNvPr>
          <p:cNvSpPr txBox="1">
            <a:spLocks/>
          </p:cNvSpPr>
          <p:nvPr/>
        </p:nvSpPr>
        <p:spPr>
          <a:xfrm>
            <a:off x="3657600" y="3526655"/>
            <a:ext cx="7810500" cy="1939075"/>
          </a:xfrm>
          <a:prstGeom prst="rect">
            <a:avLst/>
          </a:prstGeom>
        </p:spPr>
        <p:txBody>
          <a:bodyPr vert="horz" lIns="0" tIns="228600" rIns="0" bIns="0" rtlCol="0">
            <a:normAutofit/>
          </a:bodyPr>
          <a:lstStyle>
            <a:lvl1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900"/>
              </a:spcBef>
              <a:buSzPts val="1100"/>
              <a:buFont typeface="Arial" panose="020B0604020202020204" pitchFamily="34" charset="0"/>
              <a:buNone/>
            </a:pPr>
            <a:r>
              <a:rPr lang="en-US" sz="1400" dirty="0">
                <a:solidFill>
                  <a:srgbClr val="292929"/>
                </a:solidFill>
              </a:rPr>
              <a:t>1. Data Collection:</a:t>
            </a:r>
          </a:p>
          <a:p>
            <a:pPr marL="512064" indent="-292100">
              <a:lnSpc>
                <a:spcPct val="115000"/>
              </a:lnSpc>
              <a:spcBef>
                <a:spcPts val="0"/>
              </a:spcBef>
              <a:buClr>
                <a:srgbClr val="111111"/>
              </a:buClr>
              <a:buSzPts val="1000"/>
              <a:buFont typeface="Roboto"/>
              <a:buChar char="○"/>
            </a:pPr>
            <a:r>
              <a:rPr lang="en-US" sz="1400" dirty="0">
                <a:solidFill>
                  <a:srgbClr val="292929"/>
                </a:solidFill>
              </a:rPr>
              <a:t>Sources: We collected data from reputable public sources, specifically the Food and Agriculture Organization (FAO) and the Intergovernmental Panel on Climate Change (IPCC).</a:t>
            </a:r>
          </a:p>
          <a:p>
            <a:pPr marL="512064" indent="-292100">
              <a:lnSpc>
                <a:spcPct val="115000"/>
              </a:lnSpc>
              <a:spcBef>
                <a:spcPts val="0"/>
              </a:spcBef>
              <a:buClr>
                <a:srgbClr val="111111"/>
              </a:buClr>
              <a:buSzPts val="1000"/>
              <a:buFont typeface="Roboto"/>
              <a:buChar char="○"/>
            </a:pPr>
            <a:r>
              <a:rPr lang="en-US" sz="1400" dirty="0">
                <a:solidFill>
                  <a:srgbClr val="292929"/>
                </a:solidFill>
              </a:rPr>
              <a:t>Data Types: The dataset includes various agricultural activities and their corresponding CO2 emissions over multiple years, which are used to analyze and predict average temperatures</a:t>
            </a:r>
          </a:p>
          <a:p>
            <a:pPr marL="0" indent="0">
              <a:lnSpc>
                <a:spcPct val="115000"/>
              </a:lnSpc>
              <a:spcBef>
                <a:spcPts val="900"/>
              </a:spcBef>
              <a:buSzPts val="1100"/>
              <a:buFont typeface="Arial" panose="020B0604020202020204" pitchFamily="34" charset="0"/>
              <a:buNone/>
            </a:pPr>
            <a:endParaRPr lang="en-US" sz="1600" dirty="0">
              <a:solidFill>
                <a:srgbClr val="292929"/>
              </a:solidFill>
            </a:endParaRPr>
          </a:p>
        </p:txBody>
      </p:sp>
    </p:spTree>
    <p:extLst>
      <p:ext uri="{BB962C8B-B14F-4D97-AF65-F5344CB8AC3E}">
        <p14:creationId xmlns:p14="http://schemas.microsoft.com/office/powerpoint/2010/main" val="9405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Methodology</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222593" y="2356695"/>
            <a:ext cx="7810500" cy="2514146"/>
          </a:xfrm>
        </p:spPr>
        <p:txBody>
          <a:bodyPr>
            <a:normAutofit/>
          </a:bodyPr>
          <a:lstStyle/>
          <a:p>
            <a:pPr marL="457200" lvl="0" indent="0" algn="l" rtl="0">
              <a:lnSpc>
                <a:spcPct val="115000"/>
              </a:lnSpc>
              <a:spcBef>
                <a:spcPts val="900"/>
              </a:spcBef>
              <a:spcAft>
                <a:spcPts val="0"/>
              </a:spcAft>
              <a:buNone/>
            </a:pPr>
            <a:r>
              <a:rPr lang="en-US" sz="1300" dirty="0">
                <a:solidFill>
                  <a:srgbClr val="292929"/>
                </a:solidFill>
              </a:rPr>
              <a:t>2. Exploratory Data Analysis (EDA):</a:t>
            </a:r>
          </a:p>
          <a:p>
            <a:pPr marL="914400" lvl="1" indent="-292100" algn="l" rtl="0">
              <a:lnSpc>
                <a:spcPct val="115000"/>
              </a:lnSpc>
              <a:spcBef>
                <a:spcPts val="1800"/>
              </a:spcBef>
              <a:spcAft>
                <a:spcPts val="0"/>
              </a:spcAft>
              <a:buClr>
                <a:srgbClr val="111111"/>
              </a:buClr>
              <a:buSzPts val="1000"/>
              <a:buFont typeface="Roboto"/>
              <a:buChar char="○"/>
            </a:pPr>
            <a:r>
              <a:rPr lang="en-US" sz="1300" dirty="0">
                <a:solidFill>
                  <a:srgbClr val="292929"/>
                </a:solidFill>
              </a:rPr>
              <a:t>Data Wrangling: This involves cleaning and preprocessing the data to handle missing values, remove duplicates, and ensure consistency.</a:t>
            </a:r>
          </a:p>
          <a:p>
            <a:pPr marL="914400" lvl="1" indent="-292100" algn="l" rtl="0">
              <a:lnSpc>
                <a:spcPct val="115000"/>
              </a:lnSpc>
              <a:spcBef>
                <a:spcPts val="0"/>
              </a:spcBef>
              <a:spcAft>
                <a:spcPts val="0"/>
              </a:spcAft>
              <a:buClr>
                <a:srgbClr val="111111"/>
              </a:buClr>
              <a:buSzPts val="1000"/>
              <a:buFont typeface="Roboto"/>
              <a:buChar char="○"/>
            </a:pPr>
            <a:r>
              <a:rPr lang="en-US" sz="1300" dirty="0">
                <a:solidFill>
                  <a:srgbClr val="292929"/>
                </a:solidFill>
              </a:rPr>
              <a:t>Data Visualization: We use graphical representations such as histograms, scatter plots, and heatmaps to identify patterns, trends, and anomalies in the data.</a:t>
            </a:r>
          </a:p>
          <a:p>
            <a:pPr marL="914400" lvl="1" indent="-292100" algn="l" rtl="0">
              <a:lnSpc>
                <a:spcPct val="115000"/>
              </a:lnSpc>
              <a:spcBef>
                <a:spcPts val="0"/>
              </a:spcBef>
              <a:spcAft>
                <a:spcPts val="0"/>
              </a:spcAft>
              <a:buClr>
                <a:srgbClr val="111111"/>
              </a:buClr>
              <a:buSzPts val="1000"/>
              <a:buFont typeface="Roboto"/>
              <a:buChar char="○"/>
            </a:pPr>
            <a:r>
              <a:rPr lang="en-US" sz="1300" dirty="0">
                <a:solidFill>
                  <a:srgbClr val="292929"/>
                </a:solidFill>
              </a:rPr>
              <a:t>Interactive Visual Analytics: Tools and techniques are employed to interactively explore the data, allowing for a deeper understanding of the relationships between different variables.</a:t>
            </a:r>
            <a:endParaRPr lang="en-US" sz="1500" dirty="0">
              <a:solidFill>
                <a:srgbClr val="0A48CA"/>
              </a:solidFill>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28586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Methodology</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69436" y="2380648"/>
            <a:ext cx="7810500" cy="2555337"/>
          </a:xfrm>
        </p:spPr>
        <p:txBody>
          <a:bodyPr>
            <a:normAutofit/>
          </a:bodyPr>
          <a:lstStyle/>
          <a:p>
            <a:pPr marL="0" marR="0" lvl="0" indent="0" algn="l" rtl="0">
              <a:lnSpc>
                <a:spcPct val="115000"/>
              </a:lnSpc>
              <a:spcBef>
                <a:spcPts val="1800"/>
              </a:spcBef>
              <a:spcAft>
                <a:spcPts val="0"/>
              </a:spcAft>
              <a:buNone/>
            </a:pPr>
            <a:r>
              <a:rPr lang="en-US" sz="1300" dirty="0">
                <a:solidFill>
                  <a:srgbClr val="292929"/>
                </a:solidFill>
              </a:rPr>
              <a:t>3. Machine Learning Prediction:</a:t>
            </a:r>
          </a:p>
          <a:p>
            <a:pPr marL="512064" indent="-292100">
              <a:lnSpc>
                <a:spcPct val="115000"/>
              </a:lnSpc>
              <a:buClr>
                <a:srgbClr val="111111"/>
              </a:buClr>
              <a:buSzPts val="1000"/>
              <a:buFont typeface="Roboto"/>
              <a:buChar char="○"/>
            </a:pPr>
            <a:r>
              <a:rPr lang="en-US" sz="1300" dirty="0">
                <a:solidFill>
                  <a:srgbClr val="292929"/>
                </a:solidFill>
              </a:rPr>
              <a:t>Model Selection: Various machine learning models are evaluated to determine the best fit for predicting average temperatures based on the features identified during EDA.</a:t>
            </a:r>
          </a:p>
          <a:p>
            <a:pPr marL="512064" indent="-292100">
              <a:lnSpc>
                <a:spcPct val="115000"/>
              </a:lnSpc>
              <a:spcBef>
                <a:spcPts val="0"/>
              </a:spcBef>
              <a:buClr>
                <a:srgbClr val="111111"/>
              </a:buClr>
              <a:buSzPts val="1000"/>
              <a:buFont typeface="Roboto"/>
              <a:buChar char="○"/>
            </a:pPr>
            <a:r>
              <a:rPr lang="en-US" sz="1300" dirty="0">
                <a:solidFill>
                  <a:srgbClr val="292929"/>
                </a:solidFill>
              </a:rPr>
              <a:t>Training and Validation: The selected model is trained on a portion of the data and validated on another to ensure its accuracy and robustness.</a:t>
            </a:r>
          </a:p>
          <a:p>
            <a:pPr marL="512064" indent="-292100">
              <a:lnSpc>
                <a:spcPct val="115000"/>
              </a:lnSpc>
              <a:spcBef>
                <a:spcPts val="0"/>
              </a:spcBef>
              <a:buClr>
                <a:srgbClr val="111111"/>
              </a:buClr>
              <a:buSzPts val="1000"/>
              <a:buFont typeface="Roboto"/>
              <a:buChar char="○"/>
            </a:pPr>
            <a:r>
              <a:rPr lang="en-US" sz="1300" dirty="0">
                <a:solidFill>
                  <a:srgbClr val="292929"/>
                </a:solidFill>
              </a:rPr>
              <a:t>Feature Importance: The model helps in identifying which characteristics are most influential in driving average temperatures from the agri-food sector.</a:t>
            </a:r>
            <a:endParaRPr lang="en-US" sz="1000" dirty="0">
              <a:solidFill>
                <a:srgbClr val="111111"/>
              </a:solidFill>
              <a:highlight>
                <a:srgbClr val="FFFFFF"/>
              </a:highlight>
              <a:latin typeface="Roboto"/>
              <a:ea typeface="Roboto"/>
              <a:cs typeface="Roboto"/>
              <a:sym typeface="Roboto"/>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071154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Methodology</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84228" y="2356695"/>
            <a:ext cx="7810500" cy="2514146"/>
          </a:xfrm>
        </p:spPr>
        <p:txBody>
          <a:bodyPr>
            <a:normAutofit/>
          </a:bodyPr>
          <a:lstStyle/>
          <a:p>
            <a:pPr marL="0" lvl="0" indent="0" algn="l" rtl="0">
              <a:lnSpc>
                <a:spcPct val="115000"/>
              </a:lnSpc>
              <a:spcBef>
                <a:spcPts val="900"/>
              </a:spcBef>
              <a:spcAft>
                <a:spcPts val="0"/>
              </a:spcAft>
              <a:buSzPts val="1100"/>
              <a:buNone/>
            </a:pPr>
            <a:r>
              <a:rPr lang="en-US" sz="1300" dirty="0">
                <a:solidFill>
                  <a:srgbClr val="292929"/>
                </a:solidFill>
              </a:rPr>
              <a:t>Summary of All Results</a:t>
            </a:r>
          </a:p>
          <a:p>
            <a:pPr marL="457200" lvl="0" indent="-292100" algn="l" rtl="0">
              <a:lnSpc>
                <a:spcPct val="115000"/>
              </a:lnSpc>
              <a:spcBef>
                <a:spcPts val="900"/>
              </a:spcBef>
              <a:spcAft>
                <a:spcPts val="0"/>
              </a:spcAft>
              <a:buClr>
                <a:srgbClr val="111111"/>
              </a:buClr>
              <a:buSzPts val="1000"/>
              <a:buFont typeface="Roboto"/>
              <a:buChar char="●"/>
            </a:pPr>
            <a:r>
              <a:rPr lang="en-US" sz="1300" dirty="0">
                <a:solidFill>
                  <a:srgbClr val="292929"/>
                </a:solidFill>
              </a:rPr>
              <a:t>Data Collection: We successfully gathered valuable data from the FAO and IPCC, providing a comprehensive view of CO2 emissions from agricultural activities and their impact on average temperatures.</a:t>
            </a:r>
          </a:p>
          <a:p>
            <a:pPr marL="457200" lvl="0" indent="-292100" algn="l" rtl="0">
              <a:lnSpc>
                <a:spcPct val="115000"/>
              </a:lnSpc>
              <a:spcBef>
                <a:spcPts val="0"/>
              </a:spcBef>
              <a:spcAft>
                <a:spcPts val="0"/>
              </a:spcAft>
              <a:buClr>
                <a:srgbClr val="111111"/>
              </a:buClr>
              <a:buSzPts val="1000"/>
              <a:buFont typeface="Roboto"/>
              <a:buChar char="●"/>
            </a:pPr>
            <a:r>
              <a:rPr lang="en-US" sz="1300" dirty="0">
                <a:solidFill>
                  <a:srgbClr val="292929"/>
                </a:solidFill>
              </a:rPr>
              <a:t>Exploratory Data Analysis (EDA): EDA allowed us to identify key features that are critical in predicting average temperatures, uncovering significant patterns and trends.</a:t>
            </a:r>
          </a:p>
          <a:p>
            <a:pPr marL="457200" lvl="0" indent="-292100" algn="l" rtl="0">
              <a:lnSpc>
                <a:spcPct val="115000"/>
              </a:lnSpc>
              <a:spcBef>
                <a:spcPts val="0"/>
              </a:spcBef>
              <a:spcAft>
                <a:spcPts val="0"/>
              </a:spcAft>
              <a:buClr>
                <a:srgbClr val="111111"/>
              </a:buClr>
              <a:buSzPts val="1000"/>
              <a:buFont typeface="Roboto"/>
              <a:buChar char="●"/>
            </a:pPr>
            <a:r>
              <a:rPr lang="en-US" sz="1300" dirty="0">
                <a:solidFill>
                  <a:srgbClr val="292929"/>
                </a:solidFill>
              </a:rPr>
              <a:t>Machine Learning Prediction: The machine learning model demonstrated the ability to accurately predict average temperatures and highlighted the most important factors contributing to these temperatures.</a:t>
            </a:r>
            <a:endParaRPr lang="en-US" sz="1000" dirty="0">
              <a:solidFill>
                <a:srgbClr val="111111"/>
              </a:solidFill>
              <a:highlight>
                <a:srgbClr val="FFFFFF"/>
              </a:highlight>
              <a:latin typeface="Roboto"/>
              <a:ea typeface="Roboto"/>
              <a:cs typeface="Roboto"/>
              <a:sym typeface="Roboto"/>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4565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n-US" dirty="0"/>
              <a:t>Insights drawn from EDA.</a:t>
            </a:r>
          </a:p>
        </p:txBody>
      </p:sp>
      <p:pic>
        <p:nvPicPr>
          <p:cNvPr id="12" name="Picture Placeholder 4" descr="A close-up of a wood grain">
            <a:extLst>
              <a:ext uri="{FF2B5EF4-FFF2-40B4-BE49-F238E27FC236}">
                <a16:creationId xmlns:a16="http://schemas.microsoft.com/office/drawing/2014/main" id="{7D5BDB53-9169-3BBC-9362-0539514AC7DD}"/>
              </a:ext>
            </a:extLst>
          </p:cNvPr>
          <p:cNvPicPr>
            <a:picLocks noGrp="1" noChangeAspect="1"/>
          </p:cNvPicPr>
          <p:nvPr>
            <p:ph type="pic" sz="quarter" idx="12"/>
          </p:nvPr>
        </p:nvPicPr>
        <p:blipFill rotWithShape="1">
          <a:blip r:embed="rId3">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p:blipFill>
        <p:spPr>
          <a:xfrm>
            <a:off x="0" y="-11113"/>
            <a:ext cx="5791200" cy="6880226"/>
          </a:xfrm>
        </p:spPr>
      </p:pic>
    </p:spTree>
    <p:extLst>
      <p:ext uri="{BB962C8B-B14F-4D97-AF65-F5344CB8AC3E}">
        <p14:creationId xmlns:p14="http://schemas.microsoft.com/office/powerpoint/2010/main" val="1440871986"/>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{605147F2-3196-4403-BC8D-1A37C22EFB72}tf78853419_win32</Template>
  <TotalTime>301</TotalTime>
  <Words>2234</Words>
  <Application>Microsoft Office PowerPoint</Application>
  <PresentationFormat>Widescreen</PresentationFormat>
  <Paragraphs>179</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Arial</vt:lpstr>
      <vt:lpstr>Calibri</vt:lpstr>
      <vt:lpstr>Courier New</vt:lpstr>
      <vt:lpstr>Franklin Gothic Book</vt:lpstr>
      <vt:lpstr>Franklin Gothic Demi</vt:lpstr>
      <vt:lpstr>Roboto</vt:lpstr>
      <vt:lpstr>system-ui</vt:lpstr>
      <vt:lpstr>Custom</vt:lpstr>
      <vt:lpstr>IMPACT OF CLIMATE CHANGE ON AGRICULTURE</vt:lpstr>
      <vt:lpstr>Outline</vt:lpstr>
      <vt:lpstr>Executive Summary</vt:lpstr>
      <vt:lpstr>Introduction</vt:lpstr>
      <vt:lpstr>Methodology</vt:lpstr>
      <vt:lpstr>Methodology</vt:lpstr>
      <vt:lpstr>Methodology</vt:lpstr>
      <vt:lpstr>Methodology</vt:lpstr>
      <vt:lpstr>Insights drawn from EDA.</vt:lpstr>
      <vt:lpstr>Insights Drawn from Exploratory Data Analysis (EDA)</vt:lpstr>
      <vt:lpstr>Insights Drawn from Exploratory Data Analysis (EDA)</vt:lpstr>
      <vt:lpstr>Visualization</vt:lpstr>
      <vt:lpstr>Analysis of Key Contributors to CO2 Emissions from Agriculture</vt:lpstr>
      <vt:lpstr>Cont. Analysis of Key Contributors to CO2 Emissions from Agriculture</vt:lpstr>
      <vt:lpstr>Analysis of the Correlation Matrix</vt:lpstr>
      <vt:lpstr>Analysis of the Correlation Matrix</vt:lpstr>
      <vt:lpstr>Models Results</vt:lpstr>
      <vt:lpstr>Models Results Analysis</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Tlhale, Selogilwe</dc:creator>
  <cp:lastModifiedBy>Tlhale, Selogilwe</cp:lastModifiedBy>
  <cp:revision>2</cp:revision>
  <dcterms:created xsi:type="dcterms:W3CDTF">2024-11-08T03:27:25Z</dcterms:created>
  <dcterms:modified xsi:type="dcterms:W3CDTF">2024-11-08T10:17:50Z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216eec4e-c7b8-491d-b7d8-90a69632743d_Enabled">
    <vt:lpwstr>true</vt:lpwstr>
  </property>
  <property fmtid="{D5CDD505-2E9C-101B-9397-08002B2CF9AE}" pid="4" name="MSIP_Label_216eec4e-c7b8-491d-b7d8-90a69632743d_SetDate">
    <vt:lpwstr>2024-11-08T03:28:53Z</vt:lpwstr>
  </property>
  <property fmtid="{D5CDD505-2E9C-101B-9397-08002B2CF9AE}" pid="5" name="MSIP_Label_216eec4e-c7b8-491d-b7d8-90a69632743d_Method">
    <vt:lpwstr>Standard</vt:lpwstr>
  </property>
  <property fmtid="{D5CDD505-2E9C-101B-9397-08002B2CF9AE}" pid="6" name="MSIP_Label_216eec4e-c7b8-491d-b7d8-90a69632743d_Name">
    <vt:lpwstr>216eec4e-c7b8-491d-b7d8-90a69632743d</vt:lpwstr>
  </property>
  <property fmtid="{D5CDD505-2E9C-101B-9397-08002B2CF9AE}" pid="7" name="MSIP_Label_216eec4e-c7b8-491d-b7d8-90a69632743d_SiteId">
    <vt:lpwstr>4032514a-830a-4f20-9539-81bbc35b3cd9</vt:lpwstr>
  </property>
  <property fmtid="{D5CDD505-2E9C-101B-9397-08002B2CF9AE}" pid="8" name="MSIP_Label_216eec4e-c7b8-491d-b7d8-90a69632743d_ActionId">
    <vt:lpwstr>f6fdc8ef-1ad1-4c3d-bf37-142e6cb64fd4</vt:lpwstr>
  </property>
  <property fmtid="{D5CDD505-2E9C-101B-9397-08002B2CF9AE}" pid="9" name="MSIP_Label_216eec4e-c7b8-491d-b7d8-90a69632743d_ContentBits">
    <vt:lpwstr>0</vt:lpwstr>
  </property>
</Properties>
</file>