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3" Type="http://schemas.openxmlformats.org/officeDocument/2006/relationships/tableStyles" Target="tableStyles.xml"/>
<Relationship Id="rId12" Type="http://schemas.openxmlformats.org/officeDocument/2006/relationships/theme" Target="theme/theme1.xml"/>
<Relationship Id="rId11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www.unhcr.org/50aa57ad9.pdf" TargetMode="Externa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Interpretation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Based on Key Research Questions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01 February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Joint Data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Joint Data Interpretation allows to make sense of the data.</a:t>
            </a:r>
          </a:p>
          <a:p>
            <a:pPr lvl="0" indent="0" marL="0">
              <a:buNone/>
            </a:pPr>
            <a:r>
              <a:rPr/>
              <a:t>The interpretation can make use of the “</a:t>
            </a:r>
            <a:r>
              <a:rPr b="1"/>
              <a:t>Protection Risk Equation</a:t>
            </a:r>
            <a:r>
              <a:rPr/>
              <a:t>” Analysis (See </a:t>
            </a:r>
            <a:r>
              <a:rPr>
                <a:hlinkClick r:id="rId2"/>
              </a:rPr>
              <a:t>Protection Gap Framework for Analysis</a:t>
            </a:r>
            <a:r>
              <a:rPr/>
              <a:t>) to look at 1) Harmful, discriminatory and/or protective contextual factors, 2) Current threats to the population, 3) Rights violations and abuses, 4) Threat effect on the population and 5) Existing capacities to address protection threats 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 of different charts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plot_select_one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pl4"/>
            <p:cNvSpPr/>
            <p:nvPr/>
          </p:nvSpPr>
          <p:spPr>
            <a:xfrm>
              <a:off x="3234805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76166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317527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58888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00249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234805" y="3493337"/>
              <a:ext cx="8165443" cy="52604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234805" y="4077827"/>
              <a:ext cx="4082721" cy="52604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34805" y="2908847"/>
              <a:ext cx="8165443" cy="52604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7409340" y="4216100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5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7478248" y="4255892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20.00%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10390301" y="3631610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2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10412834" y="3671402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10390301" y="3047120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412834" y="3086912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3234805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45501" y="4193746"/>
              <a:ext cx="1744384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Private facility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969795" y="3664025"/>
              <a:ext cx="720090" cy="181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Home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0430" y="3024766"/>
              <a:ext cx="2309455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Community Center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041388" y="4821522"/>
              <a:ext cx="386834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05180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046541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087902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1129262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0430" y="2370050"/>
              <a:ext cx="186764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this is a hint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0430" y="1801858"/>
              <a:ext cx="6491168" cy="3539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Where is the interview taking place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770129" y="5150279"/>
              <a:ext cx="9038391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Single choice question, Response rate = 100.00% on a total of 5 records. 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080436" y="5413626"/>
              <a:ext cx="3728085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Study name reference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plot_select_multiple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pl4"/>
            <p:cNvSpPr/>
            <p:nvPr/>
          </p:nvSpPr>
          <p:spPr>
            <a:xfrm>
              <a:off x="5676701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136658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96615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56572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516529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76701" y="4073114"/>
              <a:ext cx="2919914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676701" y="3771441"/>
              <a:ext cx="2919914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76701" y="2866425"/>
              <a:ext cx="5839828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676701" y="3469769"/>
              <a:ext cx="2919914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76701" y="3168097"/>
              <a:ext cx="2919914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76701" y="4374786"/>
              <a:ext cx="1459957" cy="27150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8688429" y="4084118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8757336" y="4123910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8688429" y="3782446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8757336" y="3822238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8688429" y="3480774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8757336" y="3520566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8688429" y="3179102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2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757336" y="3218893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40.00%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7228472" y="4385791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1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5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7297379" y="4425582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20.00%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10506582" y="2877430"/>
              <a:ext cx="918133" cy="249495"/>
            </a:xfrm>
            <a:custGeom>
              <a:avLst/>
              <a:pathLst>
                <a:path w="918133" h="249495">
                  <a:moveTo>
                    <a:pt x="27431" y="249495"/>
                  </a:moveTo>
                  <a:lnTo>
                    <a:pt x="890701" y="249495"/>
                  </a:lnTo>
                  <a:lnTo>
                    <a:pt x="889597" y="249473"/>
                  </a:lnTo>
                  <a:lnTo>
                    <a:pt x="894008" y="249295"/>
                  </a:lnTo>
                  <a:lnTo>
                    <a:pt x="898334" y="248412"/>
                  </a:lnTo>
                  <a:lnTo>
                    <a:pt x="902461" y="246846"/>
                  </a:lnTo>
                  <a:lnTo>
                    <a:pt x="906285" y="244639"/>
                  </a:lnTo>
                  <a:lnTo>
                    <a:pt x="909704" y="241847"/>
                  </a:lnTo>
                  <a:lnTo>
                    <a:pt x="912632" y="238542"/>
                  </a:lnTo>
                  <a:lnTo>
                    <a:pt x="914991" y="234811"/>
                  </a:lnTo>
                  <a:lnTo>
                    <a:pt x="916722" y="230750"/>
                  </a:lnTo>
                  <a:lnTo>
                    <a:pt x="917778" y="226463"/>
                  </a:lnTo>
                  <a:lnTo>
                    <a:pt x="918133" y="222063"/>
                  </a:lnTo>
                  <a:lnTo>
                    <a:pt x="918133" y="27432"/>
                  </a:lnTo>
                  <a:lnTo>
                    <a:pt x="917778" y="23031"/>
                  </a:lnTo>
                  <a:lnTo>
                    <a:pt x="916722" y="18745"/>
                  </a:lnTo>
                  <a:lnTo>
                    <a:pt x="914991" y="14683"/>
                  </a:lnTo>
                  <a:lnTo>
                    <a:pt x="912632" y="10952"/>
                  </a:lnTo>
                  <a:lnTo>
                    <a:pt x="909704" y="7647"/>
                  </a:lnTo>
                  <a:lnTo>
                    <a:pt x="906285" y="4855"/>
                  </a:lnTo>
                  <a:lnTo>
                    <a:pt x="902461" y="2648"/>
                  </a:lnTo>
                  <a:lnTo>
                    <a:pt x="898334" y="1083"/>
                  </a:lnTo>
                  <a:lnTo>
                    <a:pt x="894008" y="200"/>
                  </a:lnTo>
                  <a:lnTo>
                    <a:pt x="890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0529114" y="2917221"/>
              <a:ext cx="82669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80.00%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5676701" y="2821174"/>
              <a:ext cx="0" cy="1870367"/>
            </a:xfrm>
            <a:custGeom>
              <a:avLst/>
              <a:pathLst>
                <a:path w="0" h="1870367">
                  <a:moveTo>
                    <a:pt x="0" y="1870367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55714" y="4410704"/>
              <a:ext cx="692348" cy="1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0430" y="3930091"/>
              <a:ext cx="4867632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Finding an adequate accomodation was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009211" y="4193438"/>
              <a:ext cx="2238851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difficult/expensive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28982" y="3628419"/>
              <a:ext cx="3119080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Local community was not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12270" y="3891766"/>
              <a:ext cx="4435792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welcoming/tolerant toward refugees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700" y="3458420"/>
              <a:ext cx="4805362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Finding work opportunities was difficult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02613" y="3025074"/>
              <a:ext cx="4545449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Family reunification procedures were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84878" y="3288421"/>
              <a:ext cx="1663184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slow/complex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7171" y="2723402"/>
              <a:ext cx="3320891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Access to education for my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824896" y="2986749"/>
              <a:ext cx="3423165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children/myself was difficult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3284" y="4821522"/>
              <a:ext cx="386834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65672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325629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785586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245543" y="4821522"/>
              <a:ext cx="541972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430" y="2370050"/>
              <a:ext cx="186764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this is a hint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0430" y="1801858"/>
              <a:ext cx="3189684" cy="3539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Why did you left?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28683" y="5150279"/>
              <a:ext cx="9179837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Multiple choice question, Response rate = 100.00% on a total of 5 records 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80436" y="5413626"/>
              <a:ext cx="3728085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Study name reference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plot_integer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pl4"/>
            <p:cNvSpPr/>
            <p:nvPr/>
          </p:nvSpPr>
          <p:spPr>
            <a:xfrm>
              <a:off x="904864" y="4103771"/>
              <a:ext cx="10903656" cy="0"/>
            </a:xfrm>
            <a:custGeom>
              <a:avLst/>
              <a:pathLst>
                <a:path w="10903656" h="0">
                  <a:moveTo>
                    <a:pt x="0" y="0"/>
                  </a:moveTo>
                  <a:lnTo>
                    <a:pt x="10903656" y="0"/>
                  </a:lnTo>
                  <a:lnTo>
                    <a:pt x="10903656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4864" y="3798391"/>
              <a:ext cx="10903656" cy="0"/>
            </a:xfrm>
            <a:custGeom>
              <a:avLst/>
              <a:pathLst>
                <a:path w="10903656" h="0">
                  <a:moveTo>
                    <a:pt x="0" y="0"/>
                  </a:moveTo>
                  <a:lnTo>
                    <a:pt x="10903656" y="0"/>
                  </a:lnTo>
                  <a:lnTo>
                    <a:pt x="10903656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4864" y="3493011"/>
              <a:ext cx="10903656" cy="0"/>
            </a:xfrm>
            <a:custGeom>
              <a:avLst/>
              <a:pathLst>
                <a:path w="10903656" h="0">
                  <a:moveTo>
                    <a:pt x="0" y="0"/>
                  </a:moveTo>
                  <a:lnTo>
                    <a:pt x="10903656" y="0"/>
                  </a:lnTo>
                  <a:lnTo>
                    <a:pt x="10903656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4864" y="3187630"/>
              <a:ext cx="10903656" cy="0"/>
            </a:xfrm>
            <a:custGeom>
              <a:avLst/>
              <a:pathLst>
                <a:path w="10903656" h="0">
                  <a:moveTo>
                    <a:pt x="0" y="0"/>
                  </a:moveTo>
                  <a:lnTo>
                    <a:pt x="10903656" y="0"/>
                  </a:lnTo>
                  <a:lnTo>
                    <a:pt x="10903656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4864" y="2882250"/>
              <a:ext cx="10903656" cy="0"/>
            </a:xfrm>
            <a:custGeom>
              <a:avLst/>
              <a:pathLst>
                <a:path w="10903656" h="0">
                  <a:moveTo>
                    <a:pt x="0" y="0"/>
                  </a:moveTo>
                  <a:lnTo>
                    <a:pt x="10903656" y="0"/>
                  </a:lnTo>
                  <a:lnTo>
                    <a:pt x="10903656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00485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30899" y="2882250"/>
              <a:ext cx="330413" cy="122152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61313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391727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140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52554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82968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713382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43796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374210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04623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5037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365451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695865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026279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356693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687106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017520" y="2882250"/>
              <a:ext cx="330413" cy="122152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347934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678348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008762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339176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669589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000003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330417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660831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991245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21659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52072" y="4103771"/>
              <a:ext cx="330413" cy="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82486" y="3493011"/>
              <a:ext cx="330413" cy="6107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80430" y="4008223"/>
              <a:ext cx="38778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0430" y="3702843"/>
              <a:ext cx="38778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0430" y="3397463"/>
              <a:ext cx="38778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0430" y="3095297"/>
              <a:ext cx="387786" cy="181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430" y="2786702"/>
              <a:ext cx="38778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57709" y="4294827"/>
              <a:ext cx="155138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29029" y="4294827"/>
              <a:ext cx="31027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177918" y="4294827"/>
              <a:ext cx="310276" cy="184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0430" y="2370050"/>
              <a:ext cx="2509837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Should be a text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0430" y="1813109"/>
              <a:ext cx="707409" cy="3427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98285" y="4623585"/>
              <a:ext cx="9510236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Numeric response, Response rate = 100.00% on a total of 12 records Source: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69221" y="4886932"/>
              <a:ext cx="9639300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Study name reference - Mean: 26.67, Standard Deviation: 18.98, Coefficient of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1755" y="5150279"/>
              <a:ext cx="9366765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Variation: 71.16, Skewness: 0.04 and Kurtosis: -1.31. - Interquartile Range is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725266" y="5413626"/>
              <a:ext cx="5083254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 which suggests that there is no outlier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plot_tex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tx4"/>
            <p:cNvSpPr/>
            <p:nvPr/>
          </p:nvSpPr>
          <p:spPr>
            <a:xfrm>
              <a:off x="3044262" y="3330869"/>
              <a:ext cx="6100427" cy="1398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6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farmer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62253" y="2813982"/>
              <a:ext cx="3879181" cy="829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7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consult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211761" y="3893876"/>
              <a:ext cx="3801402" cy="840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55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vendor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80430" y="2370050"/>
              <a:ext cx="186764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this is a hint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80430" y="1801858"/>
              <a:ext cx="4365545" cy="3539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What's you occupation?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9211" y="5413626"/>
              <a:ext cx="11619309" cy="235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Wordcloud displaying an Open Text question, Response rate = 100.00% on a total of 5 records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 &amp;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left column.</a:t>
            </a:r>
          </a:p>
          <a:p>
            <a:pPr lvl="0"/>
            <a:r>
              <a:rPr/>
              <a:t>list 1</a:t>
            </a:r>
          </a:p>
          <a:p>
            <a:pPr lvl="0"/>
            <a:r>
              <a:rPr/>
              <a:t>list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right column.</a:t>
            </a:r>
          </a:p>
          <a:p>
            <a:pPr lvl="0" indent="-457200" marL="457200">
              <a:buAutoNum type="arabicPeriod"/>
            </a:pPr>
            <a:r>
              <a:rPr/>
              <a:t>list 1</a:t>
            </a:r>
          </a:p>
          <a:p>
            <a:pPr lvl="0" indent="-457200" marL="457200">
              <a:buAutoNum type="arabicPeriod"/>
            </a:pPr>
            <a:r>
              <a:rPr/>
              <a:t>list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Data Interpretation Session</dc:title>
  <dc:creator>Your name</dc:creator>
  <cp:keywords/>
  <dcterms:created xsi:type="dcterms:W3CDTF">2023-02-01T14:42:18Z</dcterms:created>
  <dcterms:modified xsi:type="dcterms:W3CDTF">2023-02-01T09:42:18Z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 February 2023</vt:lpwstr>
  </property>
  <property fmtid="{D5CDD505-2E9C-101B-9397-08002B2CF9AE}" pid="3" name="output">
    <vt:lpwstr>unhcrdown::pptx_slides</vt:lpwstr>
  </property>
  <property fmtid="{D5CDD505-2E9C-101B-9397-08002B2CF9AE}" pid="4" name="params">
    <vt:lpwstr/>
  </property>
  <property fmtid="{D5CDD505-2E9C-101B-9397-08002B2CF9AE}" pid="5" name="subtitle">
    <vt:lpwstr>Based on Key Research Questions</vt:lpwstr>
  </property>
</Properties>
</file>