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svg" ContentType="image/svg+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15"/>
          <a:sy d="100" n="115"/>
        </p:scale>
        <p:origin x="318"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simpler procedures, faster turnaround times, more secure responses, and more effective public policies.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key deliverable from an evaluation process is usually a long report (</a:t>
            </a:r>
            <a:r>
              <a:rPr i="1"/>
              <a:t>often over 60 pages PDF file</a:t>
            </a:r>
            <a:r>
              <a:rPr/>
              <a:t>). From this report, two-pagers executive “briefs” are usually designed for the consumption of the senior executive audience. Striking the balance between concise and informative can be tricky but what remains even more challenging is the subjective dimension involved in</a:t>
            </a:r>
          </a:p>
          <a:p>
            <a:pPr lvl="0" indent="0" marL="0">
              <a:buNone/>
            </a:pPr>
          </a:p>
          <a:p>
            <a:pPr lvl="0" indent="0" marL="0">
              <a:buNone/>
            </a:pPr>
            <a:r>
              <a:rPr/>
              <a:t>The potential fear of being, like </a:t>
            </a:r>
            <a:r>
              <a:rPr i="1"/>
              <a:t>Cassandra</a:t>
            </a:r>
            <a:r>
              <a:rPr/>
              <a:t> in the greek mythology, the bearer of bad news comes with the structural risk of “cushioning” the real evaluation findings to a point where they get hidden.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Mechanism: - Retrieval: Fetches relevant documents or information from a knowledge base. - Generation: Generates responses based on retrieved documents and user queries.</a:t>
            </a:r>
          </a:p>
          <a:p>
            <a:pPr lvl="0" indent="0" marL="0">
              <a:buNone/>
            </a:pPr>
          </a:p>
          <a:p>
            <a:pPr lvl="0" indent="0" marL="0">
              <a:buNone/>
            </a:pPr>
            <a:r>
              <a:rPr/>
              <a:t>Benefits: - Enhanced accuracy and relevance of generated responses. - Effective in scenarios with vast, dynamic information sources.</a:t>
            </a:r>
          </a:p>
          <a:p>
            <a:pPr lvl="0" indent="0" marL="0">
              <a:buNone/>
            </a:pPr>
          </a:p>
          <a:p>
            <a:pPr lvl="0" indent="0" marL="0">
              <a:buNone/>
            </a:pPr>
            <a:r>
              <a:rPr/>
              <a:t>Text embedding models are statistical methods that represent text as numerical vectors. These embeddings aim to capture the semantic meaning of words and phrases in an efficient and user-friendly manner. They find applications in various natural language processing tasks and are constantly evolving.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Pipeline Components: - Retrieval Module: Efficiently searches and retrieves relevant documents. - Generative Module: Generates coherent and contextually appropriate responses.</a:t>
            </a:r>
          </a:p>
          <a:p>
            <a:pPr lvl="0" indent="0" marL="0">
              <a:buNone/>
            </a:pPr>
          </a:p>
          <a:p>
            <a:pPr lvl="0" indent="0" marL="0">
              <a:buNone/>
            </a:pPr>
            <a:r>
              <a:rPr/>
              <a:t>Testing: - Ensure the retrieval accuracy. - Validate the quality and relevance of generated content.</a:t>
            </a:r>
          </a:p>
          <a:p>
            <a:pPr lvl="0" indent="0" marL="0">
              <a:buNone/>
            </a:pPr>
          </a:p>
          <a:p>
            <a:pPr lvl="0" indent="0" marL="0">
              <a:buNone/>
            </a:pPr>
            <a:r>
              <a:rPr/>
              <a:t>Evaluation Metrics: - Precision, recall, and F1 score for retrieval accuracy. - BLEU, ROUGE, and human evaluation for generation quality.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Components</a:t>
            </a:r>
            <a:r>
              <a:rPr/>
              <a:t> - </a:t>
            </a:r>
            <a:r>
              <a:rPr b="1"/>
              <a:t>Accuracy Metrics</a:t>
            </a:r>
            <a:r>
              <a:rPr/>
              <a:t>: Measure how well the model’s outputs align with the correct answers. - </a:t>
            </a:r>
            <a:r>
              <a:rPr b="1"/>
              <a:t>Relevance Metrics</a:t>
            </a:r>
            <a:r>
              <a:rPr/>
              <a:t>: Evaluate the pertinence of the retrieved documents to the query. - </a:t>
            </a:r>
            <a:r>
              <a:rPr b="1"/>
              <a:t>Efficiency Metrics</a:t>
            </a:r>
            <a:r>
              <a:rPr/>
              <a:t>: Assess the computational resources and time required for the process. - </a:t>
            </a:r>
            <a:r>
              <a:rPr b="1"/>
              <a:t>User Feedback</a:t>
            </a:r>
            <a:r>
              <a:rPr/>
              <a:t>: Incorporate qualitative feedback from users to refine the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Human-in-the-Loop: Integrate human expertise to refine and improve model performance. Focus on aligning AI outputs with specific tasks and user requirements. Continuous feedback loop for model adjustments and enhancements.</a:t>
            </a:r>
          </a:p>
          <a:p>
            <a:pPr lvl="0" indent="0" marL="0">
              <a:buNone/>
            </a:pPr>
          </a:p>
          <a:p>
            <a:pPr lvl="0" indent="0" marL="0">
              <a:buNone/>
            </a:pPr>
            <a:r>
              <a:rPr/>
              <a:t>Task-Specific Fine-Tuning: Customize models for specific tasks or domains. Improve model accuracy and relevance in specialized applications. Use active learning techniques to optimize the feedback loop.</a:t>
            </a:r>
          </a:p>
          <a:p>
            <a:pPr lvl="0" indent="0" marL="0">
              <a:buNone/>
            </a:pPr>
          </a:p>
          <a:p>
            <a:pPr lvl="0" indent="0" marL="0">
              <a:buNone/>
            </a:pPr>
            <a:r>
              <a:rPr/>
              <a:t>Alignment Fine-Tuning: Ensure model outputs align with user expectations and ethical standards. Regularly update and validate against evolving guidelines.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a:buNone/>
            </a:pPr>
            <a:r>
              <a:rPr>
                <a:latin typeface="Courier"/>
              </a:rPr>
              <a:t>Buying:</a:t>
            </a:r>
          </a:p>
          <a:p>
            <a:pPr lvl="0" indent="0" marL="0">
              <a:buNone/>
            </a:pPr>
          </a:p>
          <a:p>
            <a:pPr lvl="0" indent="0" marL="0">
              <a:buNone/>
            </a:pPr>
            <a:r>
              <a:rPr/>
              <a:t>Quick implementation with vendor support. Cost-effective for standard applications. Limited customization options. Building: Full control over customization and integration. Higher initial investment but tailored to specific needs. Requires in-house expertise and ongoing maintenance.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by refining the AI with ORGANISATION SPECIFIC Operational data, we can enhance its ability to support our teams more accurately and efficiently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nchor="b">
            <a:normAutofit/>
          </a:bodyPr>
          <a:lstStyle>
            <a:lvl1pPr algn="ctr">
              <a:defRPr sz="5400">
                <a:solidFill>
                  <a:schemeClr val="bg1"/>
                </a:solidFill>
              </a:defRPr>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FCCB36FE-E827-44D7-B32F-7B498CAD7457}"/>
              </a:ext>
            </a:extLst>
          </p:cNvPr>
          <p:cNvSpPr>
            <a:spLocks noGrp="1"/>
          </p:cNvSpPr>
          <p:nvPr>
            <p:ph type="subTitle" idx="1"/>
          </p:nvPr>
        </p:nvSpPr>
        <p:spPr>
          <a:xfrm>
            <a:off x="228600" y="3602038"/>
            <a:ext cx="11731752" cy="1472867"/>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pic>
        <p:nvPicPr>
          <p:cNvPr id="7" name="Graphic 6">
            <a:extLst>
              <a:ext uri="{FF2B5EF4-FFF2-40B4-BE49-F238E27FC236}">
                <a16:creationId xmlns:a16="http://schemas.microsoft.com/office/drawing/2014/main" id="{C0DDB8D9-0E47-4391-AFE9-718F99456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cxnSp>
        <p:nvCxnSpPr>
          <p:cNvPr id="8" name="Straight Connector 7">
            <a:extLst>
              <a:ext uri="{FF2B5EF4-FFF2-40B4-BE49-F238E27FC236}">
                <a16:creationId xmlns:a16="http://schemas.microsoft.com/office/drawing/2014/main" id="{40AC892E-58DA-46D0-80B8-443404641DAC}"/>
              </a:ext>
            </a:extLst>
          </p:cNvPr>
          <p:cNvCxnSpPr/>
          <p:nvPr userDrawn="1"/>
        </p:nvCxnSpPr>
        <p:spPr>
          <a:xfrm>
            <a:off x="-1524" y="6035040"/>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E0B34FA-F42D-402F-B5A7-439ACC09AF6E}"/>
              </a:ext>
            </a:extLst>
          </p:cNvPr>
          <p:cNvSpPr>
            <a:spLocks noGrp="1"/>
          </p:cNvSpPr>
          <p:nvPr>
            <p:ph type="dt" sz="half" idx="2"/>
          </p:nvPr>
        </p:nvSpPr>
        <p:spPr>
          <a:xfrm>
            <a:off x="4724400" y="5075238"/>
            <a:ext cx="2743200" cy="365125"/>
          </a:xfrm>
          <a:prstGeom prst="rect">
            <a:avLst/>
          </a:prstGeom>
        </p:spPr>
        <p:txBody>
          <a:bodyPr vert="horz" lIns="91440" tIns="45720" rIns="91440" bIns="45720" rtlCol="0" anchor="ctr"/>
          <a:lstStyle>
            <a:lvl1pPr algn="ctr">
              <a:defRPr sz="1800">
                <a:solidFill>
                  <a:schemeClr val="accent6"/>
                </a:solidFill>
              </a:defRPr>
            </a:lvl1pPr>
          </a:lstStyle>
          <a:p>
            <a:fld id="{D2AFCC29-5969-455F-A66F-011619E11FF2}" type="datetimeFigureOut">
              <a:rPr lang="en-CH" smtClean="0"/>
              <a:pPr/>
              <a:t>09/16/2022</a:t>
            </a:fld>
            <a:endParaRPr lang="en-CH" dirty="0"/>
          </a:p>
        </p:txBody>
      </p:sp>
    </p:spTree>
    <p:extLst>
      <p:ext uri="{BB962C8B-B14F-4D97-AF65-F5344CB8AC3E}">
        <p14:creationId xmlns:p14="http://schemas.microsoft.com/office/powerpoint/2010/main" val="42858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6ABE3-7B91-4B18-9054-3AB955392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A633229-C1D4-4863-94F9-7A5887AA9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81DC4A7-AB1C-4309-A640-6B71DE02807C}"/>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605DA4FB-D5B2-4A26-993D-C30CB526069F}"/>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E18F2833-2585-4DDD-A44D-34D54F6ADDBE}"/>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8489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077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D9A4F-DEBD-4C52-A2D3-72D27DB6EB35}"/>
              </a:ext>
            </a:extLst>
          </p:cNvPr>
          <p:cNvSpPr/>
          <p:nvPr userDrawn="1"/>
        </p:nvSpPr>
        <p:spPr>
          <a:xfrm>
            <a:off x="-1524" y="6035040"/>
            <a:ext cx="1219200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A31DD392-DD3A-40C8-9E5B-518ABD588D67}"/>
              </a:ext>
            </a:extLst>
          </p:cNvPr>
          <p:cNvSpPr>
            <a:spLocks noGrp="1"/>
          </p:cNvSpPr>
          <p:nvPr>
            <p:ph type="title"/>
          </p:nvPr>
        </p:nvSpPr>
        <p:spPr>
          <a:xfrm>
            <a:off x="228600" y="1124712"/>
            <a:ext cx="11731752" cy="2386584"/>
          </a:xfrm>
        </p:spPr>
        <p:txBody>
          <a:bodyPr anchor="b">
            <a:normAutofit/>
          </a:bodyPr>
          <a:lstStyle>
            <a:lvl1pPr algn="ctr">
              <a:defRPr sz="5400"/>
            </a:lvl1p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15F4ACA0-308F-410B-9D48-837F9F38A958}"/>
              </a:ext>
            </a:extLst>
          </p:cNvPr>
          <p:cNvSpPr>
            <a:spLocks noGrp="1"/>
          </p:cNvSpPr>
          <p:nvPr>
            <p:ph type="body" idx="1"/>
          </p:nvPr>
        </p:nvSpPr>
        <p:spPr>
          <a:xfrm>
            <a:off x="228600" y="3602736"/>
            <a:ext cx="11731752" cy="165506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Graphic 6">
            <a:extLst>
              <a:ext uri="{FF2B5EF4-FFF2-40B4-BE49-F238E27FC236}">
                <a16:creationId xmlns:a16="http://schemas.microsoft.com/office/drawing/2014/main" id="{4AD7F306-7A23-48E0-8393-9C5704241A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spTree>
    <p:extLst>
      <p:ext uri="{BB962C8B-B14F-4D97-AF65-F5344CB8AC3E}">
        <p14:creationId xmlns:p14="http://schemas.microsoft.com/office/powerpoint/2010/main" val="5520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sz="half" idx="1"/>
          </p:nvPr>
        </p:nvSpPr>
        <p:spPr>
          <a:xfrm>
            <a:off x="228600" y="1737360"/>
            <a:ext cx="5791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sz="half" idx="2"/>
          </p:nvPr>
        </p:nvSpPr>
        <p:spPr>
          <a:xfrm>
            <a:off x="6172200" y="1737360"/>
            <a:ext cx="578815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734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05-B8BB-4999-A801-C5F02C054282}"/>
              </a:ext>
            </a:extLst>
          </p:cNvPr>
          <p:cNvSpPr>
            <a:spLocks noGrp="1"/>
          </p:cNvSpPr>
          <p:nvPr>
            <p:ph type="title"/>
          </p:nvPr>
        </p:nvSpPr>
        <p:spPr>
          <a:xfrm>
            <a:off x="228600" y="365125"/>
            <a:ext cx="11731752"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2D0D88E0-1967-49C4-9E99-A40692E3A30B}"/>
              </a:ext>
            </a:extLst>
          </p:cNvPr>
          <p:cNvSpPr>
            <a:spLocks noGrp="1"/>
          </p:cNvSpPr>
          <p:nvPr>
            <p:ph type="body" idx="1"/>
          </p:nvPr>
        </p:nvSpPr>
        <p:spPr>
          <a:xfrm>
            <a:off x="228600" y="1690687"/>
            <a:ext cx="57689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0D7D-E63D-4DAE-A408-888523C785B0}"/>
              </a:ext>
            </a:extLst>
          </p:cNvPr>
          <p:cNvSpPr>
            <a:spLocks noGrp="1"/>
          </p:cNvSpPr>
          <p:nvPr>
            <p:ph sz="half" idx="2"/>
          </p:nvPr>
        </p:nvSpPr>
        <p:spPr>
          <a:xfrm>
            <a:off x="228600" y="2505075"/>
            <a:ext cx="576897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DB949BA-785D-4A2E-AF37-0E6A5446AC00}"/>
              </a:ext>
            </a:extLst>
          </p:cNvPr>
          <p:cNvSpPr>
            <a:spLocks noGrp="1"/>
          </p:cNvSpPr>
          <p:nvPr>
            <p:ph type="body" sz="quarter" idx="3"/>
          </p:nvPr>
        </p:nvSpPr>
        <p:spPr>
          <a:xfrm>
            <a:off x="6172200" y="1690687"/>
            <a:ext cx="57881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510A4-2242-42D6-AAB8-5643C37F7946}"/>
              </a:ext>
            </a:extLst>
          </p:cNvPr>
          <p:cNvSpPr>
            <a:spLocks noGrp="1"/>
          </p:cNvSpPr>
          <p:nvPr>
            <p:ph sz="quarter" idx="4"/>
          </p:nvPr>
        </p:nvSpPr>
        <p:spPr>
          <a:xfrm>
            <a:off x="6194426" y="2505075"/>
            <a:ext cx="576592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961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FDE-FFF7-4A94-B046-DEE27442A440}"/>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42539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8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2"/>
            <a:ext cx="6815667" cy="5562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571105"/>
            <a:ext cx="4011084" cy="42644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7774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DF6-778E-43EB-8076-6296D65862A0}"/>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24DF2ED-B38E-4F09-B8FB-3BEA05102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576BE5A-CF15-4CE1-A902-69027BCDC8CA}"/>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7DBA4194-41F2-4BBC-9C69-BD56BF24E66C}"/>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90A1F7B7-1376-4D75-904A-DC3C8D0E7B76}"/>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6349239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sv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media/image1.pn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theme/theme1.xml" Type="http://schemas.openxmlformats.org/officeDocument/2006/relationships/theme"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25C34-BD45-4738-A53D-1D0EC55CD0F5}"/>
              </a:ext>
            </a:extLst>
          </p:cNvPr>
          <p:cNvSpPr>
            <a:spLocks noGrp="1"/>
          </p:cNvSpPr>
          <p:nvPr>
            <p:ph type="title"/>
          </p:nvPr>
        </p:nvSpPr>
        <p:spPr>
          <a:xfrm>
            <a:off x="228600" y="228600"/>
            <a:ext cx="11731752" cy="1325563"/>
          </a:xfrm>
          <a:prstGeom prst="rect">
            <a:avLst/>
          </a:prstGeom>
        </p:spPr>
        <p:txBody>
          <a:bodyPr anchor="b" bIns="45720" lIns="91440" rIns="91440" rtlCol="0" tIns="45720" vert="horz">
            <a:normAutofit/>
          </a:bodyPr>
          <a:lstStyle/>
          <a:p>
            <a:r>
              <a:rPr dirty="0" lang="en-US"/>
              <a:t>Click to edit Master title style</a:t>
            </a:r>
            <a:endParaRPr dirty="0" lang="en-CH"/>
          </a:p>
        </p:txBody>
      </p:sp>
      <p:sp>
        <p:nvSpPr>
          <p:cNvPr id="3" name="Text Placeholder 2">
            <a:extLst>
              <a:ext uri="{FF2B5EF4-FFF2-40B4-BE49-F238E27FC236}">
                <a16:creationId xmlns:a16="http://schemas.microsoft.com/office/drawing/2014/main" id="{91A519E8-E1C5-44C5-9F87-E05E2CCB9258}"/>
              </a:ext>
            </a:extLst>
          </p:cNvPr>
          <p:cNvSpPr>
            <a:spLocks noGrp="1"/>
          </p:cNvSpPr>
          <p:nvPr>
            <p:ph idx="1" type="body"/>
          </p:nvPr>
        </p:nvSpPr>
        <p:spPr>
          <a:xfrm>
            <a:off x="228600" y="1737360"/>
            <a:ext cx="11731752" cy="411480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CH"/>
          </a:p>
        </p:txBody>
      </p:sp>
      <p:pic>
        <p:nvPicPr>
          <p:cNvPr id="4" name="Graphic 3">
            <a:extLst>
              <a:ext uri="{FF2B5EF4-FFF2-40B4-BE49-F238E27FC236}">
                <a16:creationId xmlns:a16="http://schemas.microsoft.com/office/drawing/2014/main" id="{28CE3A90-11C1-4290-8A18-B460A5CC1023}"/>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6899" y="6217920"/>
            <a:ext cx="1913453" cy="457200"/>
          </a:xfrm>
          <a:prstGeom prst="rect">
            <a:avLst/>
          </a:prstGeom>
        </p:spPr>
      </p:pic>
      <p:cxnSp>
        <p:nvCxnSpPr>
          <p:cNvPr id="5" name="Straight Connector 4">
            <a:extLst>
              <a:ext uri="{FF2B5EF4-FFF2-40B4-BE49-F238E27FC236}">
                <a16:creationId xmlns:a16="http://schemas.microsoft.com/office/drawing/2014/main" id="{5E2A0459-A2BC-4EE0-86A0-58CC0AA8D65E}"/>
              </a:ext>
            </a:extLst>
          </p:cNvPr>
          <p:cNvCxnSpPr/>
          <p:nvPr userDrawn="1"/>
        </p:nvCxnSpPr>
        <p:spPr>
          <a:xfrm>
            <a:off x="-1524" y="6035040"/>
            <a:ext cx="12192000"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562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8" r:id="rId9"/>
    <p:sldLayoutId id="2147483659" r:id="rId10"/>
  </p:sldLayoutIdLst>
  <p:txStyles>
    <p:titleStyle>
      <a:lvl1pPr algn="l" defTabSz="914400" eaLnBrk="1" hangingPunct="1" latinLnBrk="0" rtl="0">
        <a:lnSpc>
          <a:spcPct val="90000"/>
        </a:lnSpc>
        <a:spcBef>
          <a:spcPct val="0"/>
        </a:spcBef>
        <a:buNone/>
        <a:defRPr b="1" kern="1200" sz="44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1"/>
        </a:buClr>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1"/>
        </a:buClr>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1"/>
        </a:buClr>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3"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douard-legoupil.github.io/rag_extraction/" TargetMode="External" /><Relationship Id="rId3" Type="http://schemas.openxmlformats.org/officeDocument/2006/relationships/hyperlink" Target="https://www.unhcr.org/sites/default/files/legacy-pdf/5dd4f7d24.pdf" TargetMode="External" /><Relationship Id="rId4" Type="http://schemas.openxmlformats.org/officeDocument/2006/relationships/hyperlink" Target="https://github.com/Edouard-Legoupil/rag_extraction/raw/main/generated/Evaluation_Brief_response_text_bert.docx" TargetMode="External" /><Relationship Id="rId5" Type="http://schemas.openxmlformats.org/officeDocument/2006/relationships/hyperlink" Target="https://github.com/Edouard-Legoupil/rag_extraction/raw/main/generated/Evaluation_Brief_response_mmr_recursivecharactertext_bge.docx" TargetMode="External" /><Relationship Id="rId6" Type="http://schemas.openxmlformats.org/officeDocument/2006/relationships/hyperlink" Target="https://cohere.com/blog/command-r" TargetMode="External" /><Relationship Id="rId7" Type="http://schemas.openxmlformats.org/officeDocument/2006/relationships/hyperlink" Target="https://mistral.ai/news/mixtral-of-experts/" TargetMode="External" /><Relationship Id="rId8" Type="http://schemas.openxmlformats.org/officeDocument/2006/relationships/hyperlink" Target="https://huggingface.co/BAAI/bge-large-en-v1.5" TargetMode="External" /><Relationship Id="rId9" Type="http://schemas.openxmlformats.org/officeDocument/2006/relationships/hyperlink" Target="https://python.langchain.com/v0.1/docs/use_cases/question_answering/" TargetMode="External" /><Relationship Id="rId10" Type="http://schemas.openxmlformats.org/officeDocument/2006/relationships/hyperlink" Target="https://github.com/Edouard-Legoupil/rag_extraction/" TargetMode="External" /><Relationship Id="rId11" Type="http://schemas.openxmlformats.org/officeDocument/2006/relationships/hyperlink" Target="https://labelstud.io/templates/generative-llm-ranker" TargetMode="External" /><Relationship Id="rId12" Type="http://schemas.openxmlformats.org/officeDocument/2006/relationships/hyperlink" Target="https://docs.ragas.io/en/stable/"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uneval.org/evaluation/reports" TargetMode="External" /><Relationship Id="rId3" Type="http://schemas.openxmlformats.org/officeDocument/2006/relationships/image" Target="../media/image5.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ature.com/articles/s41599-019-0253-6#Sec7"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7.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huggingface.co/docs/hub/models" TargetMode="External" /><Relationship Id="rId3" Type="http://schemas.openxmlformats.org/officeDocument/2006/relationships/hyperlink" Target="https://huggingface.co/spaces/mteb/leaderboard" TargetMode="External" /><Relationship Id="rId4" Type="http://schemas.openxmlformats.org/officeDocument/2006/relationships/hyperlink" Target="https://huggingface.co/spaces/HuggingFaceH4/open_llm_leaderboard" TargetMode="External" /><Relationship Id="rId5"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lstStyle/>
          <a:p>
            <a:pPr lvl="0" indent="0" marL="0">
              <a:buNone/>
            </a:pPr>
            <a:r>
              <a:rPr/>
              <a:t>Evaluating </a:t>
            </a:r>
            <a:r>
              <a:rPr>
                <a:latin typeface="Courier"/>
              </a:rPr>
              <a:t>AI</a:t>
            </a:r>
            <a:r>
              <a:rPr/>
              <a:t> Usage for Evaluation Purpose</a:t>
            </a:r>
          </a:p>
        </p:txBody>
      </p:sp>
      <p:sp>
        <p:nvSpPr>
          <p:cNvPr id="3" name="Subtitle 2">
            <a:extLst>
              <a:ext uri="{FF2B5EF4-FFF2-40B4-BE49-F238E27FC236}">
                <a16:creationId xmlns:a16="http://schemas.microsoft.com/office/drawing/2014/main" id="{FCCB36FE-E827-44D7-B32F-7B498CAD7457}"/>
              </a:ext>
            </a:extLst>
          </p:cNvPr>
          <p:cNvSpPr>
            <a:spLocks noGrp="1"/>
          </p:cNvSpPr>
          <p:nvPr>
            <p:ph idx="1" type="subTitle"/>
          </p:nvPr>
        </p:nvSpPr>
        <p:spPr>
          <a:xfrm>
            <a:off x="228600" y="3602038"/>
            <a:ext cx="11731752" cy="1472867"/>
          </a:xfrm>
        </p:spPr>
        <p:txBody>
          <a:bodyPr/>
          <a:lstStyle/>
          <a:p>
            <a:pPr lvl="0" indent="0" marL="0">
              <a:buNone/>
            </a:pPr>
            <a:r>
              <a:rPr/>
              <a:t>Improving Report Summarization</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Builing a RAG Pipeline requires: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457200" marL="457200">
              <a:buAutoNum type="arabicPeriod"/>
            </a:pPr>
            <a:r>
              <a:rPr b="1"/>
              <a:t>Data Collection</a:t>
            </a:r>
            <a:r>
              <a:rPr/>
              <a:t>: Select &amp; Gather relevant reports.</a:t>
            </a:r>
          </a:p>
          <a:p>
            <a:pPr lvl="0" indent="-457200" marL="457200">
              <a:buAutoNum type="arabicPeriod"/>
            </a:pPr>
            <a:r>
              <a:rPr b="1"/>
              <a:t>Model Testing</a:t>
            </a:r>
            <a:r>
              <a:rPr/>
              <a:t>: Test different generative and retrieval large language models.</a:t>
            </a:r>
          </a:p>
          <a:p>
            <a:pPr lvl="0" indent="-457200" marL="457200">
              <a:buAutoNum type="arabicPeriod"/>
            </a:pPr>
            <a:r>
              <a:rPr b="1"/>
              <a:t>Integration</a:t>
            </a:r>
            <a:r>
              <a:rPr/>
              <a:t>: Combine models &amp; functions into a cohesive pipeline.</a:t>
            </a:r>
          </a:p>
          <a:p>
            <a:pPr lvl="0" indent="-457200" marL="457200">
              <a:buAutoNum type="arabicPeriod"/>
            </a:pPr>
            <a:r>
              <a:rPr b="1"/>
              <a:t>Validation</a:t>
            </a:r>
            <a:r>
              <a:rPr/>
              <a:t>: Build a human-baseline to benchmark the performance of the integrated system.</a:t>
            </a:r>
          </a:p>
          <a:p>
            <a:pPr lvl="0" indent="-457200" marL="457200">
              <a:buAutoNum type="arabicPeriod"/>
            </a:pPr>
            <a:r>
              <a:rPr b="1"/>
              <a:t>Evaluation</a:t>
            </a:r>
            <a:r>
              <a:rPr/>
              <a:t>: Assess accuracy, relevance, and efficiency using predefined metrics.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A RAG Evaluation Framework</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t>Define and apply relevant </a:t>
            </a:r>
            <a:r>
              <a:rPr b="1"/>
              <a:t>metrics</a:t>
            </a:r>
            <a:r>
              <a:rPr/>
              <a:t> for both retrieval and generation to systematically &amp; Continuosly assess the performance of the pipeline against existing models and baselines.</a:t>
            </a:r>
          </a:p>
        </p:txBody>
      </p:sp>
      <p:pic>
        <p:nvPicPr>
          <p:cNvPr descr="img/ragas_question.jpeg" id="0" name="Picture 1"/>
          <p:cNvPicPr>
            <a:picLocks noGrp="1" noChangeAspect="1"/>
          </p:cNvPicPr>
          <p:nvPr/>
        </p:nvPicPr>
        <p:blipFill>
          <a:blip r:embed="rId3"/>
          <a:stretch>
            <a:fillRect/>
          </a:stretch>
        </p:blipFill>
        <p:spPr bwMode="auto">
          <a:xfrm>
            <a:off x="6172200" y="2184400"/>
            <a:ext cx="5778500" cy="3187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Applying a “Data Science” Approach!</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Thorough Documentation</a:t>
            </a:r>
          </a:p>
          <a:p>
            <a:pPr lvl="0" indent="0" marL="0">
              <a:buNone/>
            </a:pPr>
            <a:r>
              <a:rPr/>
              <a:t>Keep detailed records of data sources, processing steps, model configurations, and evaluation results.</a:t>
            </a:r>
          </a:p>
          <a:p>
            <a:pPr lvl="0" indent="0" marL="0">
              <a:buNone/>
            </a:pPr>
            <a:r>
              <a:rPr/>
              <a:t>Clear guidelines on usage and troubleshooting written for a lay audience.</a:t>
            </a:r>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idx="2" sz="half"/>
          </p:nvPr>
        </p:nvSpPr>
        <p:spPr/>
        <p:txBody>
          <a:bodyPr/>
          <a:lstStyle/>
          <a:p>
            <a:pPr lvl="0" indent="0" marL="0">
              <a:buNone/>
            </a:pPr>
            <a:r>
              <a:rPr b="1"/>
              <a:t>Reproducible Workflows</a:t>
            </a:r>
          </a:p>
          <a:p>
            <a:pPr lvl="0" indent="0" marL="0">
              <a:buNone/>
            </a:pPr>
            <a:r>
              <a:rPr/>
              <a:t>Ensure that experiments can be replicated by others:</a:t>
            </a:r>
          </a:p>
          <a:p>
            <a:pPr lvl="0"/>
            <a:r>
              <a:rPr/>
              <a:t>Put Code under Version control</a:t>
            </a:r>
          </a:p>
          <a:p>
            <a:pPr lvl="0"/>
            <a:r>
              <a:rPr/>
              <a:t>Set up Pipelines and scripts for data processing, model training, and evaluation automated</a:t>
            </a:r>
          </a:p>
          <a:p>
            <a:pPr lvl="0"/>
            <a:r>
              <a:rPr/>
              <a:t>Share Public repositories for collaborative 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Organising Validation with Human Feedback Loop</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Incorporate ongoing feedback from users to continuously improve model performance.</a:t>
            </a:r>
          </a:p>
          <a:p>
            <a:pPr lvl="0"/>
            <a:r>
              <a:rPr b="1"/>
              <a:t>Task-Specific Fine Tuning</a:t>
            </a:r>
            <a:r>
              <a:rPr/>
              <a:t>: Adjust models based on specific application requirements and domain knowledge.</a:t>
            </a:r>
          </a:p>
          <a:p>
            <a:pPr lvl="0"/>
            <a:r>
              <a:rPr b="1"/>
              <a:t>Alignment Fine Tuning</a:t>
            </a:r>
            <a:r>
              <a:rPr/>
              <a:t>: Ensure that model outputs align with ethical guidelines and user expectations.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Experimentation Results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See </a:t>
            </a:r>
            <a:r>
              <a:rPr>
                <a:hlinkClick r:id="rId2"/>
              </a:rPr>
              <a:t>full article here</a:t>
            </a:r>
          </a:p>
          <a:p>
            <a:pPr lvl="0" indent="-457200" marL="457200">
              <a:buAutoNum type="arabicPeriod"/>
            </a:pPr>
            <a:r>
              <a:rPr b="1"/>
              <a:t>Report used</a:t>
            </a:r>
            <a:r>
              <a:rPr/>
              <a:t>: the </a:t>
            </a:r>
            <a:r>
              <a:rPr>
                <a:hlinkClick r:id="rId3"/>
              </a:rPr>
              <a:t>2019 Evaluation of UNHCR’s data use and information management approaches</a:t>
            </a:r>
            <a:r>
              <a:rPr/>
              <a:t> with two test summary </a:t>
            </a:r>
            <a:r>
              <a:rPr>
                <a:hlinkClick r:id="rId4"/>
              </a:rPr>
              <a:t>#1</a:t>
            </a:r>
            <a:r>
              <a:rPr/>
              <a:t> &amp; </a:t>
            </a:r>
            <a:r>
              <a:rPr>
                <a:hlinkClick r:id="rId5"/>
              </a:rPr>
              <a:t>#2</a:t>
            </a:r>
            <a:r>
              <a:rPr/>
              <a:t>.</a:t>
            </a:r>
          </a:p>
          <a:p>
            <a:pPr lvl="0" indent="-457200" marL="457200">
              <a:buAutoNum type="arabicPeriod"/>
            </a:pPr>
            <a:r>
              <a:rPr b="1"/>
              <a:t>Models Tested</a:t>
            </a:r>
            <a:r>
              <a:rPr/>
              <a:t>: Small large language model that can run out of a strong laptop: </a:t>
            </a:r>
            <a:r>
              <a:rPr>
                <a:hlinkClick r:id="rId6"/>
              </a:rPr>
              <a:t>Command-r</a:t>
            </a:r>
            <a:r>
              <a:rPr/>
              <a:t> &amp; </a:t>
            </a:r>
            <a:r>
              <a:rPr>
                <a:hlinkClick r:id="rId7"/>
              </a:rPr>
              <a:t>Mixtral</a:t>
            </a:r>
            <a:r>
              <a:rPr/>
              <a:t> for the generation, </a:t>
            </a:r>
            <a:r>
              <a:rPr>
                <a:hlinkClick r:id="rId8"/>
              </a:rPr>
              <a:t>bge-large-en-v1.5</a:t>
            </a:r>
            <a:r>
              <a:rPr/>
              <a:t> for the embeddings</a:t>
            </a:r>
          </a:p>
          <a:p>
            <a:pPr lvl="0" indent="-457200" marL="457200">
              <a:buAutoNum type="arabicPeriod"/>
            </a:pPr>
            <a:r>
              <a:rPr b="1"/>
              <a:t>Integration &amp; Documentation</a:t>
            </a:r>
            <a:r>
              <a:rPr/>
              <a:t>: Use of </a:t>
            </a:r>
            <a:r>
              <a:rPr>
                <a:hlinkClick r:id="rId9"/>
              </a:rPr>
              <a:t>LangChain</a:t>
            </a:r>
            <a:r>
              <a:rPr/>
              <a:t> for the orchestration. Code shared and documented in </a:t>
            </a:r>
            <a:r>
              <a:rPr>
                <a:hlinkClick r:id="rId10"/>
              </a:rPr>
              <a:t>Github</a:t>
            </a:r>
          </a:p>
          <a:p>
            <a:pPr lvl="0" indent="-457200" marL="457200">
              <a:buAutoNum type="arabicPeriod"/>
            </a:pPr>
            <a:r>
              <a:rPr b="1"/>
              <a:t>Human Validation</a:t>
            </a:r>
            <a:r>
              <a:rPr/>
              <a:t>: Ground truthing with </a:t>
            </a:r>
            <a:r>
              <a:rPr>
                <a:hlinkClick r:id="rId11"/>
              </a:rPr>
              <a:t>labelStud.io</a:t>
            </a:r>
            <a:r>
              <a:rPr/>
              <a:t>.</a:t>
            </a:r>
          </a:p>
          <a:p>
            <a:pPr lvl="0" indent="-457200" marL="457200">
              <a:buAutoNum type="arabicPeriod"/>
            </a:pPr>
            <a:r>
              <a:rPr b="1"/>
              <a:t>Evaluation</a:t>
            </a:r>
            <a:r>
              <a:rPr/>
              <a:t>: Assess accuracy, relevance, and efficiency using </a:t>
            </a:r>
            <a:r>
              <a:rPr>
                <a:hlinkClick r:id="rId12"/>
              </a:rPr>
              <a:t>RAGAS (Retrieval Augmented Generation Assessment)</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An interface for Human Review of LLM outputs</a:t>
            </a:r>
          </a:p>
        </p:txBody>
      </p:sp>
      <p:pic>
        <p:nvPicPr>
          <p:cNvPr descr="img/labelstudio.png" id="0" name="Picture 1"/>
          <p:cNvPicPr>
            <a:picLocks noGrp="1" noChangeAspect="1"/>
          </p:cNvPicPr>
          <p:nvPr/>
        </p:nvPicPr>
        <p:blipFill>
          <a:blip r:embed="rId2"/>
          <a:stretch>
            <a:fillRect/>
          </a:stretch>
        </p:blipFill>
        <p:spPr bwMode="auto">
          <a:xfrm>
            <a:off x="1765300" y="1727200"/>
            <a:ext cx="86360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AI Deployment: Buy or Build?</a:t>
            </a:r>
          </a:p>
        </p:txBody>
      </p:sp>
      <p:pic>
        <p:nvPicPr>
          <p:cNvPr descr="img/GL0vYd_WcAAqUDZ.png" id="0" name="Picture 1"/>
          <p:cNvPicPr>
            <a:picLocks noGrp="1" noChangeAspect="1"/>
          </p:cNvPicPr>
          <p:nvPr/>
        </p:nvPicPr>
        <p:blipFill>
          <a:blip r:embed="rId3"/>
          <a:stretch>
            <a:fillRect/>
          </a:stretch>
        </p:blipFill>
        <p:spPr bwMode="auto">
          <a:xfrm>
            <a:off x="3327400" y="1727200"/>
            <a:ext cx="5524500" cy="4114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Some Considerations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b="1"/>
              <a:t>Total Cost of Ownership</a:t>
            </a:r>
            <a:r>
              <a:rPr/>
              <a:t>: Off-the-shelves “production-level” solutions do not exist. The real challenge is to correctly balance outsourcing vs insourcing.</a:t>
            </a:r>
          </a:p>
          <a:p>
            <a:pPr lvl="0"/>
            <a:r>
              <a:rPr b="1"/>
              <a:t>Modular Customization</a:t>
            </a:r>
            <a:r>
              <a:rPr/>
              <a:t>: The “</a:t>
            </a:r>
            <a:r>
              <a:rPr i="1"/>
              <a:t>orchestration</a:t>
            </a:r>
            <a:r>
              <a:rPr/>
              <a:t>” solution should be flexible to adapt itself to incoming new development, without changing everything.</a:t>
            </a:r>
          </a:p>
          <a:p>
            <a:pPr lvl="0"/>
            <a:r>
              <a:rPr b="1"/>
              <a:t>Agility - Iterate &amp; Deliver</a:t>
            </a:r>
            <a:r>
              <a:rPr/>
              <a:t>: Adopt short development round to test with users.</a:t>
            </a:r>
          </a:p>
          <a:p>
            <a:pPr lvl="0"/>
            <a:r>
              <a:rPr b="1"/>
              <a:t>Information Formatting</a:t>
            </a:r>
            <a:r>
              <a:rPr/>
              <a:t>: Promote specific format for report publication, specifically Markdown rather than PDF, to ease the ingestion of content by the models.</a:t>
            </a:r>
          </a:p>
          <a:p>
            <a:pPr lvl="0"/>
            <a:r>
              <a:rPr b="1"/>
              <a:t>Expertise &amp; Training</a:t>
            </a:r>
            <a:r>
              <a:rPr/>
              <a:t>: Need to nurture in-house awareness and expertise to understand how RAG works, to test and then to help building validation 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Conclusions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Blind trust in AI definitely comes with </a:t>
            </a:r>
            <a:r>
              <a:rPr b="1"/>
              <a:t>serious risks to manage</a:t>
            </a:r>
            <a:r>
              <a:rPr/>
              <a:t>. And at first on one side, the lack of transparency and explainability and on the other side the occurrence and reproduction of bias and discrimination.</a:t>
            </a:r>
          </a:p>
          <a:p>
            <a:pPr lvl="0" indent="0" marL="0">
              <a:buNone/>
            </a:pPr>
            <a:r>
              <a:rPr/>
              <a:t>Trust building will therefore require </a:t>
            </a:r>
            <a:r>
              <a:rPr b="1"/>
              <a:t>organizational commitment to control</a:t>
            </a:r>
            <a:r>
              <a:rPr/>
              <a:t>:</a:t>
            </a:r>
          </a:p>
          <a:p>
            <a:pPr lvl="0"/>
            <a:r>
              <a:rPr/>
              <a:t>the performance of information retrieval (</a:t>
            </a:r>
            <a:r>
              <a:rPr i="1"/>
              <a:t>RAG</a:t>
            </a:r>
            <a:r>
              <a:rPr/>
              <a:t>);</a:t>
            </a:r>
            <a:br/>
          </a:p>
          <a:p>
            <a:pPr lvl="0"/>
            <a:r>
              <a:rPr/>
              <a:t>the ground truthing and alignment of model outputs (</a:t>
            </a:r>
            <a:r>
              <a:rPr i="1"/>
              <a:t>Fine-tuning</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1270000">
              <a:buNone/>
            </a:pPr>
            <a:r>
              <a:rPr sz="2000"/>
              <a:t>“We are </a:t>
            </a:r>
            <a:r>
              <a:rPr sz="2000" b="1"/>
              <a:t>drowning in information, while starving for wisdom</a:t>
            </a:r>
            <a:r>
              <a:rPr sz="2000"/>
              <a:t>. The world henceforth will be run by synthesizers, people able to put together the right information at the right time, think critically about it, and make important choices wisely.”</a:t>
            </a:r>
          </a:p>
          <a:p>
            <a:pPr lvl="0" indent="0" marL="0">
              <a:buNone/>
            </a:pPr>
            <a:r>
              <a:rPr/>
              <a:t>Edward Osborne Wilson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Current Challenge</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t>Considering the </a:t>
            </a:r>
            <a:r>
              <a:rPr>
                <a:hlinkClick r:id="rId2"/>
              </a:rPr>
              <a:t>number of published evaluation reports</a:t>
            </a:r>
            <a:r>
              <a:rPr/>
              <a:t> across the UN system, </a:t>
            </a:r>
            <a:r>
              <a:rPr b="1"/>
              <a:t>information retrieval and evidence generalization challenges</a:t>
            </a:r>
            <a:r>
              <a:rPr/>
              <a:t> have arisen.</a:t>
            </a:r>
          </a:p>
        </p:txBody>
      </p:sp>
      <p:pic>
        <p:nvPicPr>
          <p:cNvPr descr="img/book-address-book-learning-education-baef58-1024.jpg" id="0" name="Picture 1"/>
          <p:cNvPicPr>
            <a:picLocks noGrp="1" noChangeAspect="1"/>
          </p:cNvPicPr>
          <p:nvPr/>
        </p:nvPicPr>
        <p:blipFill>
          <a:blip r:embed="rId3"/>
          <a:stretch>
            <a:fillRect/>
          </a:stretch>
        </p:blipFill>
        <p:spPr bwMode="auto">
          <a:xfrm>
            <a:off x="6172200" y="1854200"/>
            <a:ext cx="5778500" cy="3848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How to extract the most relevant findings and recommendations from within a specific context and to reuse and re-inject them in a different but appropriate context?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The 5th wave of the </a:t>
            </a:r>
            <a:r>
              <a:rPr b="1"/>
              <a:t>evidence revolution</a:t>
            </a:r>
            <a:r>
              <a:rPr/>
              <a:t> is triggered by AI</a:t>
            </a:r>
          </a:p>
        </p:txBody>
      </p:sp>
      <p:pic>
        <p:nvPicPr>
          <p:cNvPr descr="img/GIZQ0_MWYAAZiUJ.png" id="0" name="Picture 1"/>
          <p:cNvPicPr>
            <a:picLocks noGrp="1" noChangeAspect="1"/>
          </p:cNvPicPr>
          <p:nvPr/>
        </p:nvPicPr>
        <p:blipFill>
          <a:blip r:embed="rId2"/>
          <a:stretch>
            <a:fillRect/>
          </a:stretch>
        </p:blipFill>
        <p:spPr bwMode="auto">
          <a:xfrm>
            <a:off x="228600" y="1943100"/>
            <a:ext cx="5791200" cy="3670300"/>
          </a:xfrm>
          <a:prstGeom prst="rect">
            <a:avLst/>
          </a:prstGeom>
          <a:noFill/>
          <a:ln w="9525">
            <a:noFill/>
            <a:headEnd/>
            <a:tailEnd/>
          </a:ln>
        </p:spPr>
      </p:pic>
      <p:sp>
        <p:nvSpPr>
          <p:cNvPr id="4" name="Content Placeholder 3">
            <a:extLst>
              <a:ext uri="{FF2B5EF4-FFF2-40B4-BE49-F238E27FC236}">
                <a16:creationId xmlns:a16="http://schemas.microsoft.com/office/drawing/2014/main" id="{0F592B55-12D0-459E-B72F-B848BD96CD57}"/>
              </a:ext>
            </a:extLst>
          </p:cNvPr>
          <p:cNvSpPr>
            <a:spLocks noGrp="1"/>
          </p:cNvSpPr>
          <p:nvPr>
            <p:ph idx="2" sz="half"/>
          </p:nvPr>
        </p:nvSpPr>
        <p:spPr/>
        <p:txBody>
          <a:bodyPr/>
          <a:lstStyle/>
          <a:p>
            <a:pPr lvl="0" indent="0" marL="0">
              <a:buNone/>
            </a:pPr>
            <a:r>
              <a:rPr/>
              <a:t>“</a:t>
            </a:r>
            <a:r>
              <a:rPr i="1"/>
              <a:t>Having human beings scan articles for relevant text for inclusion is likely a very inefficient way to produce reviews. Adopting these technologies will improve the speed and accuracy of evidence synthesis.</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hlinkClick r:id="rId2"/>
              </a:rPr>
              <a:t>The four waves of the evidence revolution, published in Nature, Howard White, 2019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Results Cherry Picking: how to build effective “Evaluation Brief”?</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Choosing what to include and what to exclude</a:t>
            </a:r>
            <a:r>
              <a:rPr/>
              <a:t>, especially in terms of highlighting critical aspects while deciding on what are the less relevant details to omit…</a:t>
            </a:r>
          </a:p>
          <a:p>
            <a:pPr lvl="0" indent="0" marL="0">
              <a:buNone/>
            </a:pPr>
            <a:r>
              <a:rPr/>
              <a:t>Relying on automated retrieval can help improving the objectivity and </a:t>
            </a:r>
            <a:r>
              <a:rPr b="1"/>
              <a:t>independence</a:t>
            </a:r>
            <a:r>
              <a:rPr/>
              <a:t> of the evaluation report summarization.</a:t>
            </a:r>
          </a:p>
        </p:txBody>
      </p:sp>
      <p:pic>
        <p:nvPicPr>
          <p:cNvPr descr="img/de-munt-cassandra-afgebeeld-in-een-script-van-shakespeares-troilus-and-cressida--mzk5njg5mzgzmw.jpg" id="0" name="Picture 1"/>
          <p:cNvPicPr>
            <a:picLocks noGrp="1" noChangeAspect="1"/>
          </p:cNvPicPr>
          <p:nvPr/>
        </p:nvPicPr>
        <p:blipFill>
          <a:blip r:embed="rId3"/>
          <a:stretch>
            <a:fillRect/>
          </a:stretch>
        </p:blipFill>
        <p:spPr bwMode="auto">
          <a:xfrm>
            <a:off x="7594600" y="1727200"/>
            <a:ext cx="2933700" cy="3606800"/>
          </a:xfrm>
          <a:prstGeom prst="rect">
            <a:avLst/>
          </a:prstGeom>
          <a:noFill/>
          <a:ln w="9525">
            <a:noFill/>
            <a:headEnd/>
            <a:tailEnd/>
          </a:ln>
        </p:spPr>
      </p:pic>
      <p:sp>
        <p:nvSpPr>
          <p:cNvPr id="1" name="TextBox 3"/>
          <p:cNvSpPr txBox="1"/>
          <p:nvPr/>
        </p:nvSpPr>
        <p:spPr>
          <a:xfrm>
            <a:off x="6172200" y="5334000"/>
            <a:ext cx="5778500" cy="508000"/>
          </a:xfrm>
          <a:prstGeom prst="rect">
            <a:avLst/>
          </a:prstGeom>
          <a:noFill/>
        </p:spPr>
        <p:txBody>
          <a:bodyPr/>
          <a:lstStyle/>
          <a:p>
            <a:pPr lvl="0" indent="0" marL="0" algn="ctr">
              <a:buNone/>
            </a:pPr>
            <a:r>
              <a:rPr i="1"/>
              <a:t>Cassandra</a:t>
            </a:r>
            <a:r>
              <a:rPr/>
              <a:t>, bearer of bad news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RAG at Rescue!</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Retrieval Augmented Generation</a:t>
            </a:r>
            <a:r>
              <a:rPr/>
              <a:t> (RAG) combines the strengths of retrieval-based large language models &amp; generative large language models.</a:t>
            </a:r>
          </a:p>
          <a:p>
            <a:pPr lvl="0" indent="0" marL="0">
              <a:buNone/>
            </a:pPr>
            <a:r>
              <a:rPr/>
              <a:t>Embeddings are generated </a:t>
            </a:r>
            <a:r>
              <a:rPr b="1"/>
              <a:t>numeric representations of text data</a:t>
            </a:r>
          </a:p>
        </p:txBody>
      </p:sp>
      <p:pic>
        <p:nvPicPr>
          <p:cNvPr descr="img/RAG_workflow.png" id="0" name="Picture 1"/>
          <p:cNvPicPr>
            <a:picLocks noGrp="1" noChangeAspect="1"/>
          </p:cNvPicPr>
          <p:nvPr/>
        </p:nvPicPr>
        <p:blipFill>
          <a:blip r:embed="rId3"/>
          <a:stretch>
            <a:fillRect/>
          </a:stretch>
        </p:blipFill>
        <p:spPr bwMode="auto">
          <a:xfrm>
            <a:off x="6680200" y="1727200"/>
            <a:ext cx="4762500" cy="4114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Leaderboard for Large Language Models</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hlinkClick r:id="rId2"/>
              </a:rPr>
              <a:t>Hugging Face Model Hub</a:t>
            </a:r>
            <a:r>
              <a:rPr/>
              <a:t> is the main platform that ranks and compares the performance of large language models (LLMs) on various benchmarks and tasks.</a:t>
            </a:r>
          </a:p>
          <a:p>
            <a:pPr lvl="0" indent="0" marL="0">
              <a:buNone/>
            </a:pPr>
            <a:r>
              <a:rPr/>
              <a:t>It includes </a:t>
            </a:r>
            <a:r>
              <a:rPr b="1"/>
              <a:t>Leaderboard</a:t>
            </a:r>
            <a:r>
              <a:rPr/>
              <a:t> for </a:t>
            </a:r>
            <a:r>
              <a:rPr>
                <a:hlinkClick r:id="rId3"/>
              </a:rPr>
              <a:t>embedding</a:t>
            </a:r>
            <a:r>
              <a:rPr/>
              <a:t> and </a:t>
            </a:r>
            <a:r>
              <a:rPr>
                <a:hlinkClick r:id="rId4"/>
              </a:rPr>
              <a:t>generation</a:t>
            </a:r>
            <a:r>
              <a:rPr/>
              <a:t> that:</a:t>
            </a:r>
          </a:p>
          <a:p>
            <a:pPr lvl="0"/>
            <a:r>
              <a:rPr/>
              <a:t>Provides a clear and transparent comparison of different LLMs.</a:t>
            </a:r>
          </a:p>
          <a:p>
            <a:pPr lvl="0"/>
            <a:r>
              <a:rPr/>
              <a:t>Helps identify the best models for specific tasks or domains.</a:t>
            </a:r>
          </a:p>
        </p:txBody>
      </p:sp>
      <p:pic>
        <p:nvPicPr>
          <p:cNvPr descr="img/Leaderboard.png" id="0" name="Picture 1"/>
          <p:cNvPicPr>
            <a:picLocks noGrp="1" noChangeAspect="1"/>
          </p:cNvPicPr>
          <p:nvPr/>
        </p:nvPicPr>
        <p:blipFill>
          <a:blip r:embed="rId5"/>
          <a:stretch>
            <a:fillRect/>
          </a:stretch>
        </p:blipFill>
        <p:spPr bwMode="auto">
          <a:xfrm>
            <a:off x="6172200" y="2006600"/>
            <a:ext cx="5778500" cy="3556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Custom 1">
      <a:dk1>
        <a:srgbClr val="1A1A1A"/>
      </a:dk1>
      <a:lt1>
        <a:sysClr val="window" lastClr="FFFFFF"/>
      </a:lt1>
      <a:dk2>
        <a:srgbClr val="1A1A1A"/>
      </a:dk2>
      <a:lt2>
        <a:srgbClr val="FFFFFF"/>
      </a:lt2>
      <a:accent1>
        <a:srgbClr val="0072BC"/>
      </a:accent1>
      <a:accent2>
        <a:srgbClr val="18375F"/>
      </a:accent2>
      <a:accent3>
        <a:srgbClr val="00B398"/>
      </a:accent3>
      <a:accent4>
        <a:srgbClr val="666666"/>
      </a:accent4>
      <a:accent5>
        <a:srgbClr val="EF4A60"/>
      </a:accent5>
      <a:accent6>
        <a:srgbClr val="FAEB00"/>
      </a:accent6>
      <a:hlink>
        <a:srgbClr val="0072BC"/>
      </a:hlink>
      <a:folHlink>
        <a:srgbClr val="0072BC"/>
      </a:folHlink>
    </a:clrScheme>
    <a:fontScheme name="UNHCR-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AI Usage for Evaluation Purpose</dc:title>
  <dc:creator/>
  <cp:keywords/>
  <dcterms:created xsi:type="dcterms:W3CDTF">2024-05-23T15:35:25Z</dcterms:created>
  <dcterms:modified xsi:type="dcterms:W3CDTF">2024-05-23T15:35:25Z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Improving Report Summarization</vt:lpwstr>
  </property>
  <property fmtid="{D5CDD505-2E9C-101B-9397-08002B2CF9AE}" pid="8" name="toc-title">
    <vt:lpwstr>Table of contents</vt:lpwstr>
  </property>
</Properties>
</file>