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21" Type="http://schemas.openxmlformats.org/officeDocument/2006/relationships/tableStyles" Target="tableStyles.xml"/>
<Relationship Id="rId20" Type="http://schemas.openxmlformats.org/officeDocument/2006/relationships/theme" Target="theme/theme1.xml"/>
<Relationship Id="rId19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5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Regional Statistical 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Americas | As of 2022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1287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7685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4083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19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2879" y="725982"/>
              <a:ext cx="4708282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2879" y="1283232"/>
              <a:ext cx="149651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012879" y="1840481"/>
              <a:ext cx="13463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012879" y="2397731"/>
              <a:ext cx="82908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012879" y="2954980"/>
              <a:ext cx="71949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012879" y="3512230"/>
              <a:ext cx="15568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012879" y="4069479"/>
              <a:ext cx="14299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012879" y="4626729"/>
              <a:ext cx="6972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12879" y="5183979"/>
              <a:ext cx="3159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12879" y="5741228"/>
              <a:ext cx="2717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65975" y="5948387"/>
              <a:ext cx="2517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Chile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5767" y="5393395"/>
              <a:ext cx="391950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Panama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1261" y="4833888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94723" y="4259197"/>
              <a:ext cx="422994" cy="1014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Uruguay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8382" y="3719389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6114" y="3162930"/>
              <a:ext cx="52160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2776" y="2604890"/>
              <a:ext cx="27494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80" y="2047640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2070" y="1491294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7019" y="934439"/>
              <a:ext cx="22069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USA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777465" y="6326340"/>
              <a:ext cx="5179111" cy="0"/>
            </a:xfrm>
            <a:custGeom>
              <a:avLst/>
              <a:pathLst>
                <a:path w="5179111" h="0">
                  <a:moveTo>
                    <a:pt x="0" y="0"/>
                  </a:moveTo>
                  <a:lnTo>
                    <a:pt x="5179111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980142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173989" y="6384282"/>
              <a:ext cx="205740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30K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437969" y="6384282"/>
              <a:ext cx="205740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60K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01949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90K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705218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0941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36663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052386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68108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052188" y="725982"/>
              <a:ext cx="4708282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052188" y="1283232"/>
              <a:ext cx="308967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052188" y="1840481"/>
              <a:ext cx="247553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052188" y="2397731"/>
              <a:ext cx="243051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052188" y="2954980"/>
              <a:ext cx="223865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052188" y="3512230"/>
              <a:ext cx="198649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52188" y="4069479"/>
              <a:ext cx="197341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052188" y="4626729"/>
              <a:ext cx="179543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52188" y="5183979"/>
              <a:ext cx="132212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052188" y="5741228"/>
              <a:ext cx="51218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6350569" y="5948387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99357" y="5391138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391379" y="4834791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0072" y="4277429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287690" y="3719389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223739" y="3162139"/>
              <a:ext cx="533287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58791" y="2585981"/>
              <a:ext cx="498235" cy="102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209627" y="2047640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271603" y="1490391"/>
              <a:ext cx="48542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42083" y="933141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816774" y="6326340"/>
              <a:ext cx="5179111" cy="0"/>
            </a:xfrm>
            <a:custGeom>
              <a:avLst/>
              <a:pathLst>
                <a:path w="5179111" h="0">
                  <a:moveTo>
                    <a:pt x="0" y="0"/>
                  </a:moveTo>
                  <a:lnTo>
                    <a:pt x="5179111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019450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106542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10K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263767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420991" y="6384282"/>
              <a:ext cx="205740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30K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578215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40K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209627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6114" y="24159"/>
              <a:ext cx="5590073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Total Decision (independently of the outcome) | 2022, in Americas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3888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2768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1649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0529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9409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138885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38885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38885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138885" y="2397731"/>
              <a:ext cx="368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138885" y="2954980"/>
              <a:ext cx="274810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138885" y="3512230"/>
              <a:ext cx="197760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138885" y="4069479"/>
              <a:ext cx="190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38885" y="4626729"/>
              <a:ext cx="18022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138885" y="5183979"/>
              <a:ext cx="179782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38885" y="5741228"/>
              <a:ext cx="119572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15729" y="5949290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92187" y="5372680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649954" y="4836146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511439" y="4276638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02577" y="3702286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61086" y="3142440"/>
              <a:ext cx="1020289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Trinidad and Tobago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74919" y="2604890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112490" y="2029183"/>
              <a:ext cx="76888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Cayman Islands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23707" y="1490391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6114" y="910281"/>
              <a:ext cx="1685261" cy="106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941124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060907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1697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0577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94577" y="6384339"/>
              <a:ext cx="221431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50642" y="6384226"/>
              <a:ext cx="28690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84291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63395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2499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21604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0708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79812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42913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42913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842913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42913" y="2397731"/>
              <a:ext cx="378618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842913" y="2954980"/>
              <a:ext cx="26368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42913" y="3512230"/>
              <a:ext cx="24369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842913" y="4069479"/>
              <a:ext cx="236403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842913" y="4626729"/>
              <a:ext cx="190064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842913" y="5183979"/>
              <a:ext cx="146586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42913" y="5741228"/>
              <a:ext cx="146489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6864383" y="5948387"/>
              <a:ext cx="72102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French Guiana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116069" y="5391138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099982" y="4833888"/>
              <a:ext cx="48542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206606" y="4259536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95543" y="3720179"/>
              <a:ext cx="38986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Jamaica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544907" y="3142440"/>
              <a:ext cx="1040496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Antigua and Barbuda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39380" y="2604890"/>
              <a:ext cx="446024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Bahamas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19794" y="2047640"/>
              <a:ext cx="46561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Barbados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163821" y="1490391"/>
              <a:ext cx="421583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Grenada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50593" y="933931"/>
              <a:ext cx="53481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Saint Lucia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7645153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764935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23240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31428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10532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896366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687409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44907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6114" y="24159"/>
              <a:ext cx="3868162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Refugee Recognition Rate | 2022, in Americas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3888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2768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1649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0529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9409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138885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38885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38885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138885" y="2397731"/>
              <a:ext cx="368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138885" y="2954980"/>
              <a:ext cx="274810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138885" y="3512230"/>
              <a:ext cx="197760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138885" y="4069479"/>
              <a:ext cx="190754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38885" y="4626729"/>
              <a:ext cx="18022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138885" y="5183979"/>
              <a:ext cx="179782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38885" y="5741228"/>
              <a:ext cx="125329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15729" y="5949290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92187" y="5372680"/>
              <a:ext cx="989188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Dominican Republic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649954" y="4836146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511439" y="4276638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02577" y="3702286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61086" y="3142440"/>
              <a:ext cx="1020289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Trinidad and Tobago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474919" y="2604890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112490" y="2029183"/>
              <a:ext cx="768886" cy="102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Cayman Islands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23707" y="1490391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6114" y="910281"/>
              <a:ext cx="1685261" cy="106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 (Bolivarian Republic of)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941124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060907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1697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0577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94577" y="6384339"/>
              <a:ext cx="221431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50642" y="6384226"/>
              <a:ext cx="28690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84291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63395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2499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21604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0708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79812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42913" y="1840481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42913" y="128323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842913" y="725982"/>
              <a:ext cx="395521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42913" y="2397731"/>
              <a:ext cx="378618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842913" y="2954980"/>
              <a:ext cx="314503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42913" y="3512230"/>
              <a:ext cx="292978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842913" y="4069479"/>
              <a:ext cx="26368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842913" y="4626729"/>
              <a:ext cx="2436951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842913" y="5183979"/>
              <a:ext cx="236403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42913" y="5741228"/>
              <a:ext cx="196178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193454" y="5950645"/>
              <a:ext cx="391950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Panama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206606" y="5374035"/>
              <a:ext cx="378798" cy="101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Guyana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95543" y="4834678"/>
              <a:ext cx="38986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Jamaica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544907" y="4256939"/>
              <a:ext cx="1040496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Antigua and Barbuda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64383" y="3719389"/>
              <a:ext cx="721021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French Guiana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70462" y="3162139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139380" y="2604890"/>
              <a:ext cx="446024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Bahamas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19794" y="2047640"/>
              <a:ext cx="46561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Barbados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163821" y="1490391"/>
              <a:ext cx="421583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Grenada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50593" y="933931"/>
              <a:ext cx="534811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Saint Lucia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7645153" y="6326340"/>
              <a:ext cx="4350732" cy="0"/>
            </a:xfrm>
            <a:custGeom>
              <a:avLst/>
              <a:pathLst>
                <a:path w="4350732" h="0">
                  <a:moveTo>
                    <a:pt x="0" y="0"/>
                  </a:moveTo>
                  <a:lnTo>
                    <a:pt x="4350732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764935" y="6384226"/>
              <a:ext cx="155956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23240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314282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105324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896366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687409" y="6384226"/>
              <a:ext cx="221431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44907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6114" y="24159"/>
              <a:ext cx="3590590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Total Recognition Rate | 2022, in Americas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skeleton_files/figure-pptx/map,%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727200"/>
            <a:ext cx="58420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skeleto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727200"/>
            <a:ext cx="45085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26582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0254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73927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7599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26582" y="1385785"/>
              <a:ext cx="9988839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26582" y="1794710"/>
              <a:ext cx="1828791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26582" y="2203636"/>
              <a:ext cx="1641634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26582" y="2612561"/>
              <a:ext cx="1240583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26582" y="3021486"/>
              <a:ext cx="807449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26582" y="3430412"/>
              <a:ext cx="593555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26582" y="3839337"/>
              <a:ext cx="561471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26582" y="4248262"/>
              <a:ext cx="229935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26582" y="4657188"/>
              <a:ext cx="203199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26582" y="5066113"/>
              <a:ext cx="149725" cy="36803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0978588" y="1472977"/>
              <a:ext cx="536833" cy="193649"/>
            </a:xfrm>
            <a:custGeom>
              <a:avLst/>
              <a:pathLst>
                <a:path w="536833" h="193649">
                  <a:moveTo>
                    <a:pt x="27431" y="193649"/>
                  </a:moveTo>
                  <a:lnTo>
                    <a:pt x="509401" y="193649"/>
                  </a:lnTo>
                  <a:lnTo>
                    <a:pt x="508296" y="193626"/>
                  </a:lnTo>
                  <a:lnTo>
                    <a:pt x="512708" y="193449"/>
                  </a:lnTo>
                  <a:lnTo>
                    <a:pt x="517033" y="192566"/>
                  </a:lnTo>
                  <a:lnTo>
                    <a:pt x="521161" y="191000"/>
                  </a:lnTo>
                  <a:lnTo>
                    <a:pt x="524984" y="188793"/>
                  </a:lnTo>
                  <a:lnTo>
                    <a:pt x="528404" y="186001"/>
                  </a:lnTo>
                  <a:lnTo>
                    <a:pt x="531331" y="182696"/>
                  </a:lnTo>
                  <a:lnTo>
                    <a:pt x="533691" y="178965"/>
                  </a:lnTo>
                  <a:lnTo>
                    <a:pt x="535421" y="174903"/>
                  </a:lnTo>
                  <a:lnTo>
                    <a:pt x="536478" y="170617"/>
                  </a:lnTo>
                  <a:lnTo>
                    <a:pt x="536833" y="166217"/>
                  </a:lnTo>
                  <a:lnTo>
                    <a:pt x="536833" y="27431"/>
                  </a:lnTo>
                  <a:lnTo>
                    <a:pt x="536478" y="23031"/>
                  </a:lnTo>
                  <a:lnTo>
                    <a:pt x="535421" y="18745"/>
                  </a:lnTo>
                  <a:lnTo>
                    <a:pt x="533691" y="14683"/>
                  </a:lnTo>
                  <a:lnTo>
                    <a:pt x="531331" y="10952"/>
                  </a:lnTo>
                  <a:lnTo>
                    <a:pt x="528404" y="7647"/>
                  </a:lnTo>
                  <a:lnTo>
                    <a:pt x="524984" y="4855"/>
                  </a:lnTo>
                  <a:lnTo>
                    <a:pt x="521161" y="2648"/>
                  </a:lnTo>
                  <a:lnTo>
                    <a:pt x="517033" y="1083"/>
                  </a:lnTo>
                  <a:lnTo>
                    <a:pt x="512708" y="200"/>
                  </a:lnTo>
                  <a:lnTo>
                    <a:pt x="5094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1027967" y="1514863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18.7%</a:t>
              </a:r>
            </a:p>
          </p:txBody>
        </p:sp>
        <p:sp>
          <p:nvSpPr>
            <p:cNvPr id="21" name="pg21"/>
            <p:cNvSpPr/>
            <p:nvPr/>
          </p:nvSpPr>
          <p:spPr>
            <a:xfrm>
              <a:off x="3355374" y="1881902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3397435" y="1923788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3.4%</a:t>
              </a:r>
            </a:p>
          </p:txBody>
        </p:sp>
        <p:sp>
          <p:nvSpPr>
            <p:cNvPr id="23" name="pg23"/>
            <p:cNvSpPr/>
            <p:nvPr/>
          </p:nvSpPr>
          <p:spPr>
            <a:xfrm>
              <a:off x="3168217" y="2290828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210278" y="2332714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3.1%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2767166" y="2699753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809227" y="2741639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2.3%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2334031" y="3108678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76092" y="3150565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1.5%</a:t>
              </a:r>
            </a:p>
          </p:txBody>
        </p:sp>
        <p:sp>
          <p:nvSpPr>
            <p:cNvPr id="29" name="pg29"/>
            <p:cNvSpPr/>
            <p:nvPr/>
          </p:nvSpPr>
          <p:spPr>
            <a:xfrm>
              <a:off x="2120137" y="3517604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62199" y="3559490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1.1%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2088053" y="3926529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30114" y="3968415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1.0%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1756518" y="4335454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1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798579" y="4377341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0.4%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1729781" y="4744380"/>
              <a:ext cx="447631" cy="193649"/>
            </a:xfrm>
            <a:custGeom>
              <a:avLst/>
              <a:pathLst>
                <a:path w="447631" h="193649">
                  <a:moveTo>
                    <a:pt x="27432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771842" y="4786266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0.4%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1676308" y="5153305"/>
              <a:ext cx="447631" cy="193649"/>
            </a:xfrm>
            <a:custGeom>
              <a:avLst/>
              <a:pathLst>
                <a:path w="447631" h="193649">
                  <a:moveTo>
                    <a:pt x="27431" y="193649"/>
                  </a:moveTo>
                  <a:lnTo>
                    <a:pt x="420199" y="193649"/>
                  </a:lnTo>
                  <a:lnTo>
                    <a:pt x="419095" y="193626"/>
                  </a:lnTo>
                  <a:lnTo>
                    <a:pt x="423506" y="193449"/>
                  </a:lnTo>
                  <a:lnTo>
                    <a:pt x="427831" y="192566"/>
                  </a:lnTo>
                  <a:lnTo>
                    <a:pt x="431959" y="191000"/>
                  </a:lnTo>
                  <a:lnTo>
                    <a:pt x="435782" y="188793"/>
                  </a:lnTo>
                  <a:lnTo>
                    <a:pt x="439202" y="186001"/>
                  </a:lnTo>
                  <a:lnTo>
                    <a:pt x="442129" y="182696"/>
                  </a:lnTo>
                  <a:lnTo>
                    <a:pt x="444489" y="178965"/>
                  </a:lnTo>
                  <a:lnTo>
                    <a:pt x="446219" y="174903"/>
                  </a:lnTo>
                  <a:lnTo>
                    <a:pt x="447276" y="170617"/>
                  </a:lnTo>
                  <a:lnTo>
                    <a:pt x="447631" y="166217"/>
                  </a:lnTo>
                  <a:lnTo>
                    <a:pt x="447631" y="27432"/>
                  </a:lnTo>
                  <a:lnTo>
                    <a:pt x="447276" y="23031"/>
                  </a:lnTo>
                  <a:lnTo>
                    <a:pt x="446219" y="18745"/>
                  </a:lnTo>
                  <a:lnTo>
                    <a:pt x="444489" y="14683"/>
                  </a:lnTo>
                  <a:lnTo>
                    <a:pt x="442129" y="10952"/>
                  </a:lnTo>
                  <a:lnTo>
                    <a:pt x="439202" y="7647"/>
                  </a:lnTo>
                  <a:lnTo>
                    <a:pt x="435782" y="4855"/>
                  </a:lnTo>
                  <a:lnTo>
                    <a:pt x="431959" y="2648"/>
                  </a:lnTo>
                  <a:lnTo>
                    <a:pt x="427831" y="1083"/>
                  </a:lnTo>
                  <a:lnTo>
                    <a:pt x="423506" y="200"/>
                  </a:lnTo>
                  <a:lnTo>
                    <a:pt x="42019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718369" y="5195191"/>
              <a:ext cx="35619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0.3%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027140" y="1324446"/>
              <a:ext cx="0" cy="4171038"/>
            </a:xfrm>
            <a:custGeom>
              <a:avLst/>
              <a:pathLst>
                <a:path w="0" h="4171038">
                  <a:moveTo>
                    <a:pt x="0" y="41710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85633" y="5190191"/>
              <a:ext cx="657859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Dominica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9059" y="4780160"/>
              <a:ext cx="624433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Bahamas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6423" y="4371234"/>
              <a:ext cx="65706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82756" y="3962309"/>
              <a:ext cx="360736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6891" y="3553383"/>
              <a:ext cx="74660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1757" y="3145564"/>
              <a:ext cx="331735" cy="1165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3902" y="2735533"/>
              <a:ext cx="67959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7135" y="2326607"/>
              <a:ext cx="76635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5964" y="1891210"/>
              <a:ext cx="697529" cy="144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573" y="1508757"/>
              <a:ext cx="72091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352931" y="5576524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0.0%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26603" y="5576524"/>
              <a:ext cx="347302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5.0%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654442" y="5576524"/>
              <a:ext cx="438968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10.0%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328115" y="5576524"/>
              <a:ext cx="438968" cy="115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15.0%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7135" y="702350"/>
              <a:ext cx="6120053" cy="161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Top 10 Countries, as a proportion of the national population of that country of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77135" y="885484"/>
              <a:ext cx="2218677" cy="17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origin (SDG indicator 10.7.4)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77135" y="129603"/>
              <a:ext cx="5831958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Number of refugees, asylum seekers &amp; displaced across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77135" y="385635"/>
              <a:ext cx="4176284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borders by country of origin inAmericas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77135" y="5781779"/>
              <a:ext cx="4561251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UNHCR.org/refugee-statistics. Total count of population who have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77135" y="5931131"/>
              <a:ext cx="4558001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been recognized as refugees as a proportion of the total population of their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77135" y="6080483"/>
              <a:ext cx="485801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country of origin, expressed per 100,000 population. Refugees refers to persons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135" y="6229835"/>
              <a:ext cx="5036273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recognized by the Government and/or UNHCR, or those in a refugee-like situation.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77135" y="6379187"/>
              <a:ext cx="4467768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Population refers to total resident population in a given country in a given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77135" y="6560622"/>
              <a:ext cx="296007" cy="95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year.</a:t>
              </a:r>
            </a:p>
          </p:txBody>
        </p:sp>
      </p:grp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30264" y="5999771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30264" y="4979003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30264" y="3958234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30264" y="2937465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30264" y="1916696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30264" y="895928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  <a:lnTo>
                    <a:pt x="1128459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43200" y="4498297"/>
              <a:ext cx="9326115" cy="1495397"/>
            </a:xfrm>
            <a:custGeom>
              <a:avLst/>
              <a:pathLst>
                <a:path w="9326115" h="1495397">
                  <a:moveTo>
                    <a:pt x="0" y="1485754"/>
                  </a:moveTo>
                  <a:lnTo>
                    <a:pt x="118052" y="1486194"/>
                  </a:lnTo>
                  <a:lnTo>
                    <a:pt x="236104" y="1487353"/>
                  </a:lnTo>
                  <a:lnTo>
                    <a:pt x="354156" y="1488986"/>
                  </a:lnTo>
                  <a:lnTo>
                    <a:pt x="472208" y="1490850"/>
                  </a:lnTo>
                  <a:lnTo>
                    <a:pt x="590260" y="1492703"/>
                  </a:lnTo>
                  <a:lnTo>
                    <a:pt x="708312" y="1494300"/>
                  </a:lnTo>
                  <a:lnTo>
                    <a:pt x="826364" y="1495397"/>
                  </a:lnTo>
                  <a:lnTo>
                    <a:pt x="944416" y="1495044"/>
                  </a:lnTo>
                  <a:lnTo>
                    <a:pt x="1062468" y="1416809"/>
                  </a:lnTo>
                  <a:lnTo>
                    <a:pt x="1180520" y="1234785"/>
                  </a:lnTo>
                  <a:lnTo>
                    <a:pt x="1298573" y="985391"/>
                  </a:lnTo>
                  <a:lnTo>
                    <a:pt x="1416625" y="705042"/>
                  </a:lnTo>
                  <a:lnTo>
                    <a:pt x="1534677" y="430155"/>
                  </a:lnTo>
                  <a:lnTo>
                    <a:pt x="1652729" y="197149"/>
                  </a:lnTo>
                  <a:lnTo>
                    <a:pt x="1770781" y="42438"/>
                  </a:lnTo>
                  <a:lnTo>
                    <a:pt x="1888833" y="0"/>
                  </a:lnTo>
                  <a:lnTo>
                    <a:pt x="2006885" y="15479"/>
                  </a:lnTo>
                  <a:lnTo>
                    <a:pt x="2124937" y="48134"/>
                  </a:lnTo>
                  <a:lnTo>
                    <a:pt x="2242989" y="91720"/>
                  </a:lnTo>
                  <a:lnTo>
                    <a:pt x="2361041" y="139990"/>
                  </a:lnTo>
                  <a:lnTo>
                    <a:pt x="2479093" y="186699"/>
                  </a:lnTo>
                  <a:lnTo>
                    <a:pt x="2597146" y="225600"/>
                  </a:lnTo>
                  <a:lnTo>
                    <a:pt x="2715198" y="250448"/>
                  </a:lnTo>
                  <a:lnTo>
                    <a:pt x="2833250" y="258327"/>
                  </a:lnTo>
                  <a:lnTo>
                    <a:pt x="2951302" y="293714"/>
                  </a:lnTo>
                  <a:lnTo>
                    <a:pt x="3069354" y="362612"/>
                  </a:lnTo>
                  <a:lnTo>
                    <a:pt x="3187406" y="452376"/>
                  </a:lnTo>
                  <a:lnTo>
                    <a:pt x="3305458" y="550359"/>
                  </a:lnTo>
                  <a:lnTo>
                    <a:pt x="3423510" y="643917"/>
                  </a:lnTo>
                  <a:lnTo>
                    <a:pt x="3541562" y="720403"/>
                  </a:lnTo>
                  <a:lnTo>
                    <a:pt x="3659614" y="767171"/>
                  </a:lnTo>
                  <a:lnTo>
                    <a:pt x="3777666" y="777820"/>
                  </a:lnTo>
                  <a:lnTo>
                    <a:pt x="3895719" y="799335"/>
                  </a:lnTo>
                  <a:lnTo>
                    <a:pt x="4013771" y="838500"/>
                  </a:lnTo>
                  <a:lnTo>
                    <a:pt x="4131823" y="888393"/>
                  </a:lnTo>
                  <a:lnTo>
                    <a:pt x="4249875" y="942094"/>
                  </a:lnTo>
                  <a:lnTo>
                    <a:pt x="4367927" y="992679"/>
                  </a:lnTo>
                  <a:lnTo>
                    <a:pt x="4485979" y="1033229"/>
                  </a:lnTo>
                  <a:lnTo>
                    <a:pt x="4604031" y="1056820"/>
                  </a:lnTo>
                  <a:lnTo>
                    <a:pt x="4722083" y="1057520"/>
                  </a:lnTo>
                  <a:lnTo>
                    <a:pt x="4840135" y="1038976"/>
                  </a:lnTo>
                  <a:lnTo>
                    <a:pt x="4958187" y="1007101"/>
                  </a:lnTo>
                  <a:lnTo>
                    <a:pt x="5076240" y="967337"/>
                  </a:lnTo>
                  <a:lnTo>
                    <a:pt x="5194292" y="925125"/>
                  </a:lnTo>
                  <a:lnTo>
                    <a:pt x="5312344" y="885905"/>
                  </a:lnTo>
                  <a:lnTo>
                    <a:pt x="5430396" y="855118"/>
                  </a:lnTo>
                  <a:lnTo>
                    <a:pt x="5548448" y="838206"/>
                  </a:lnTo>
                  <a:lnTo>
                    <a:pt x="5666500" y="832896"/>
                  </a:lnTo>
                  <a:lnTo>
                    <a:pt x="5784552" y="812902"/>
                  </a:lnTo>
                  <a:lnTo>
                    <a:pt x="5902604" y="780204"/>
                  </a:lnTo>
                  <a:lnTo>
                    <a:pt x="6020656" y="740208"/>
                  </a:lnTo>
                  <a:lnTo>
                    <a:pt x="6138708" y="698319"/>
                  </a:lnTo>
                  <a:lnTo>
                    <a:pt x="6256760" y="659945"/>
                  </a:lnTo>
                  <a:lnTo>
                    <a:pt x="6374813" y="630490"/>
                  </a:lnTo>
                  <a:lnTo>
                    <a:pt x="6492865" y="615362"/>
                  </a:lnTo>
                  <a:lnTo>
                    <a:pt x="6610917" y="628135"/>
                  </a:lnTo>
                  <a:lnTo>
                    <a:pt x="6728969" y="688031"/>
                  </a:lnTo>
                  <a:lnTo>
                    <a:pt x="6847021" y="781803"/>
                  </a:lnTo>
                  <a:lnTo>
                    <a:pt x="6965073" y="894394"/>
                  </a:lnTo>
                  <a:lnTo>
                    <a:pt x="7083125" y="1010750"/>
                  </a:lnTo>
                  <a:lnTo>
                    <a:pt x="7201177" y="1115813"/>
                  </a:lnTo>
                  <a:lnTo>
                    <a:pt x="7319229" y="1194529"/>
                  </a:lnTo>
                  <a:lnTo>
                    <a:pt x="7437281" y="1231842"/>
                  </a:lnTo>
                  <a:lnTo>
                    <a:pt x="7555333" y="1231846"/>
                  </a:lnTo>
                  <a:lnTo>
                    <a:pt x="7673386" y="1227645"/>
                  </a:lnTo>
                  <a:lnTo>
                    <a:pt x="7791438" y="1221318"/>
                  </a:lnTo>
                  <a:lnTo>
                    <a:pt x="7909490" y="1213855"/>
                  </a:lnTo>
                  <a:lnTo>
                    <a:pt x="8027542" y="1206242"/>
                  </a:lnTo>
                  <a:lnTo>
                    <a:pt x="8145594" y="1199471"/>
                  </a:lnTo>
                  <a:lnTo>
                    <a:pt x="8263646" y="1194528"/>
                  </a:lnTo>
                  <a:lnTo>
                    <a:pt x="8381698" y="1192404"/>
                  </a:lnTo>
                  <a:lnTo>
                    <a:pt x="8499750" y="1185598"/>
                  </a:lnTo>
                  <a:lnTo>
                    <a:pt x="8617802" y="1164899"/>
                  </a:lnTo>
                  <a:lnTo>
                    <a:pt x="8735854" y="1134788"/>
                  </a:lnTo>
                  <a:lnTo>
                    <a:pt x="8853907" y="1099856"/>
                  </a:lnTo>
                  <a:lnTo>
                    <a:pt x="8971959" y="1064695"/>
                  </a:lnTo>
                  <a:lnTo>
                    <a:pt x="9090011" y="1033896"/>
                  </a:lnTo>
                  <a:lnTo>
                    <a:pt x="9208063" y="1012049"/>
                  </a:lnTo>
                  <a:lnTo>
                    <a:pt x="9326115" y="1003747"/>
                  </a:lnTo>
                </a:path>
              </a:pathLst>
            </a:custGeom>
            <a:ln w="27101" cap="flat">
              <a:solidFill>
                <a:srgbClr val="A6CE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43200" y="4935955"/>
              <a:ext cx="9326115" cy="882508"/>
            </a:xfrm>
            <a:custGeom>
              <a:avLst/>
              <a:pathLst>
                <a:path w="9326115" h="882508">
                  <a:moveTo>
                    <a:pt x="0" y="339478"/>
                  </a:moveTo>
                  <a:lnTo>
                    <a:pt x="118052" y="324536"/>
                  </a:lnTo>
                  <a:lnTo>
                    <a:pt x="236104" y="285217"/>
                  </a:lnTo>
                  <a:lnTo>
                    <a:pt x="354156" y="229784"/>
                  </a:lnTo>
                  <a:lnTo>
                    <a:pt x="472208" y="166502"/>
                  </a:lnTo>
                  <a:lnTo>
                    <a:pt x="590260" y="103632"/>
                  </a:lnTo>
                  <a:lnTo>
                    <a:pt x="708312" y="49439"/>
                  </a:lnTo>
                  <a:lnTo>
                    <a:pt x="826364" y="12186"/>
                  </a:lnTo>
                  <a:lnTo>
                    <a:pt x="944416" y="0"/>
                  </a:lnTo>
                  <a:lnTo>
                    <a:pt x="1062468" y="3159"/>
                  </a:lnTo>
                  <a:lnTo>
                    <a:pt x="1180520" y="10511"/>
                  </a:lnTo>
                  <a:lnTo>
                    <a:pt x="1298573" y="20583"/>
                  </a:lnTo>
                  <a:lnTo>
                    <a:pt x="1416625" y="31906"/>
                  </a:lnTo>
                  <a:lnTo>
                    <a:pt x="1534677" y="43008"/>
                  </a:lnTo>
                  <a:lnTo>
                    <a:pt x="1652729" y="52418"/>
                  </a:lnTo>
                  <a:lnTo>
                    <a:pt x="1770781" y="58667"/>
                  </a:lnTo>
                  <a:lnTo>
                    <a:pt x="1888833" y="61554"/>
                  </a:lnTo>
                  <a:lnTo>
                    <a:pt x="2006885" y="98374"/>
                  </a:lnTo>
                  <a:lnTo>
                    <a:pt x="2124937" y="176051"/>
                  </a:lnTo>
                  <a:lnTo>
                    <a:pt x="2242989" y="279728"/>
                  </a:lnTo>
                  <a:lnTo>
                    <a:pt x="2361041" y="394547"/>
                  </a:lnTo>
                  <a:lnTo>
                    <a:pt x="2479093" y="505652"/>
                  </a:lnTo>
                  <a:lnTo>
                    <a:pt x="2597146" y="598186"/>
                  </a:lnTo>
                  <a:lnTo>
                    <a:pt x="2715198" y="657291"/>
                  </a:lnTo>
                  <a:lnTo>
                    <a:pt x="2833250" y="670677"/>
                  </a:lnTo>
                  <a:lnTo>
                    <a:pt x="2951302" y="668369"/>
                  </a:lnTo>
                  <a:lnTo>
                    <a:pt x="3069354" y="663875"/>
                  </a:lnTo>
                  <a:lnTo>
                    <a:pt x="3187406" y="658020"/>
                  </a:lnTo>
                  <a:lnTo>
                    <a:pt x="3305458" y="651629"/>
                  </a:lnTo>
                  <a:lnTo>
                    <a:pt x="3423510" y="645527"/>
                  </a:lnTo>
                  <a:lnTo>
                    <a:pt x="3541562" y="640538"/>
                  </a:lnTo>
                  <a:lnTo>
                    <a:pt x="3659614" y="637487"/>
                  </a:lnTo>
                  <a:lnTo>
                    <a:pt x="3777666" y="637408"/>
                  </a:lnTo>
                  <a:lnTo>
                    <a:pt x="3895719" y="642273"/>
                  </a:lnTo>
                  <a:lnTo>
                    <a:pt x="4013771" y="651130"/>
                  </a:lnTo>
                  <a:lnTo>
                    <a:pt x="4131823" y="662412"/>
                  </a:lnTo>
                  <a:lnTo>
                    <a:pt x="4249875" y="674556"/>
                  </a:lnTo>
                  <a:lnTo>
                    <a:pt x="4367927" y="685994"/>
                  </a:lnTo>
                  <a:lnTo>
                    <a:pt x="4485979" y="695164"/>
                  </a:lnTo>
                  <a:lnTo>
                    <a:pt x="4604031" y="700499"/>
                  </a:lnTo>
                  <a:lnTo>
                    <a:pt x="4722083" y="702059"/>
                  </a:lnTo>
                  <a:lnTo>
                    <a:pt x="4840135" y="707969"/>
                  </a:lnTo>
                  <a:lnTo>
                    <a:pt x="4958187" y="718129"/>
                  </a:lnTo>
                  <a:lnTo>
                    <a:pt x="5076240" y="730802"/>
                  </a:lnTo>
                  <a:lnTo>
                    <a:pt x="5194292" y="744256"/>
                  </a:lnTo>
                  <a:lnTo>
                    <a:pt x="5312344" y="756756"/>
                  </a:lnTo>
                  <a:lnTo>
                    <a:pt x="5430396" y="766569"/>
                  </a:lnTo>
                  <a:lnTo>
                    <a:pt x="5548448" y="771959"/>
                  </a:lnTo>
                  <a:lnTo>
                    <a:pt x="5666500" y="772680"/>
                  </a:lnTo>
                  <a:lnTo>
                    <a:pt x="5784552" y="773727"/>
                  </a:lnTo>
                  <a:lnTo>
                    <a:pt x="5902604" y="775440"/>
                  </a:lnTo>
                  <a:lnTo>
                    <a:pt x="6020656" y="777536"/>
                  </a:lnTo>
                  <a:lnTo>
                    <a:pt x="6138708" y="779730"/>
                  </a:lnTo>
                  <a:lnTo>
                    <a:pt x="6256760" y="781741"/>
                  </a:lnTo>
                  <a:lnTo>
                    <a:pt x="6374813" y="783284"/>
                  </a:lnTo>
                  <a:lnTo>
                    <a:pt x="6492865" y="784076"/>
                  </a:lnTo>
                  <a:lnTo>
                    <a:pt x="6610917" y="785397"/>
                  </a:lnTo>
                  <a:lnTo>
                    <a:pt x="6728969" y="790951"/>
                  </a:lnTo>
                  <a:lnTo>
                    <a:pt x="6847021" y="799648"/>
                  </a:lnTo>
                  <a:lnTo>
                    <a:pt x="6965073" y="810089"/>
                  </a:lnTo>
                  <a:lnTo>
                    <a:pt x="7083125" y="820880"/>
                  </a:lnTo>
                  <a:lnTo>
                    <a:pt x="7201177" y="830624"/>
                  </a:lnTo>
                  <a:lnTo>
                    <a:pt x="7319229" y="837924"/>
                  </a:lnTo>
                  <a:lnTo>
                    <a:pt x="7437281" y="841384"/>
                  </a:lnTo>
                  <a:lnTo>
                    <a:pt x="7555333" y="842670"/>
                  </a:lnTo>
                  <a:lnTo>
                    <a:pt x="7673386" y="846913"/>
                  </a:lnTo>
                  <a:lnTo>
                    <a:pt x="7791438" y="853303"/>
                  </a:lnTo>
                  <a:lnTo>
                    <a:pt x="7909490" y="860842"/>
                  </a:lnTo>
                  <a:lnTo>
                    <a:pt x="8027542" y="868530"/>
                  </a:lnTo>
                  <a:lnTo>
                    <a:pt x="8145594" y="875370"/>
                  </a:lnTo>
                  <a:lnTo>
                    <a:pt x="8263646" y="880362"/>
                  </a:lnTo>
                  <a:lnTo>
                    <a:pt x="8381698" y="882508"/>
                  </a:lnTo>
                  <a:lnTo>
                    <a:pt x="8499750" y="878495"/>
                  </a:lnTo>
                  <a:lnTo>
                    <a:pt x="8617802" y="866197"/>
                  </a:lnTo>
                  <a:lnTo>
                    <a:pt x="8735854" y="848306"/>
                  </a:lnTo>
                  <a:lnTo>
                    <a:pt x="8853907" y="827551"/>
                  </a:lnTo>
                  <a:lnTo>
                    <a:pt x="8971959" y="806660"/>
                  </a:lnTo>
                  <a:lnTo>
                    <a:pt x="9090011" y="788360"/>
                  </a:lnTo>
                  <a:lnTo>
                    <a:pt x="9208063" y="775380"/>
                  </a:lnTo>
                  <a:lnTo>
                    <a:pt x="9326115" y="770447"/>
                  </a:lnTo>
                </a:path>
              </a:pathLst>
            </a:custGeom>
            <a:ln w="27101" cap="flat">
              <a:solidFill>
                <a:srgbClr val="1F78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43200" y="1140841"/>
              <a:ext cx="8393503" cy="4857501"/>
            </a:xfrm>
            <a:custGeom>
              <a:avLst/>
              <a:pathLst>
                <a:path w="8393503" h="4857501">
                  <a:moveTo>
                    <a:pt x="0" y="4856684"/>
                  </a:moveTo>
                  <a:lnTo>
                    <a:pt x="106246" y="4856669"/>
                  </a:lnTo>
                  <a:lnTo>
                    <a:pt x="212493" y="4856630"/>
                  </a:lnTo>
                  <a:lnTo>
                    <a:pt x="318740" y="4856573"/>
                  </a:lnTo>
                  <a:lnTo>
                    <a:pt x="424987" y="4856507"/>
                  </a:lnTo>
                  <a:lnTo>
                    <a:pt x="531234" y="4856437"/>
                  </a:lnTo>
                  <a:lnTo>
                    <a:pt x="637481" y="4856372"/>
                  </a:lnTo>
                  <a:lnTo>
                    <a:pt x="743728" y="4856319"/>
                  </a:lnTo>
                  <a:lnTo>
                    <a:pt x="849975" y="4856285"/>
                  </a:lnTo>
                  <a:lnTo>
                    <a:pt x="956221" y="4856277"/>
                  </a:lnTo>
                  <a:lnTo>
                    <a:pt x="1062468" y="4856308"/>
                  </a:lnTo>
                  <a:lnTo>
                    <a:pt x="1168715" y="4856373"/>
                  </a:lnTo>
                  <a:lnTo>
                    <a:pt x="1274962" y="4856463"/>
                  </a:lnTo>
                  <a:lnTo>
                    <a:pt x="1381209" y="4856564"/>
                  </a:lnTo>
                  <a:lnTo>
                    <a:pt x="1487456" y="4856668"/>
                  </a:lnTo>
                  <a:lnTo>
                    <a:pt x="1593703" y="4856763"/>
                  </a:lnTo>
                  <a:lnTo>
                    <a:pt x="1699950" y="4856837"/>
                  </a:lnTo>
                  <a:lnTo>
                    <a:pt x="1806197" y="4856881"/>
                  </a:lnTo>
                  <a:lnTo>
                    <a:pt x="1912443" y="4854181"/>
                  </a:lnTo>
                  <a:lnTo>
                    <a:pt x="2018690" y="4830547"/>
                  </a:lnTo>
                  <a:lnTo>
                    <a:pt x="2124937" y="4787884"/>
                  </a:lnTo>
                  <a:lnTo>
                    <a:pt x="2231184" y="4732656"/>
                  </a:lnTo>
                  <a:lnTo>
                    <a:pt x="2337431" y="4671325"/>
                  </a:lnTo>
                  <a:lnTo>
                    <a:pt x="2443678" y="4610353"/>
                  </a:lnTo>
                  <a:lnTo>
                    <a:pt x="2549925" y="4556203"/>
                  </a:lnTo>
                  <a:lnTo>
                    <a:pt x="2656172" y="4515335"/>
                  </a:lnTo>
                  <a:lnTo>
                    <a:pt x="2762418" y="4494214"/>
                  </a:lnTo>
                  <a:lnTo>
                    <a:pt x="2868665" y="4498007"/>
                  </a:lnTo>
                  <a:lnTo>
                    <a:pt x="2974912" y="4523322"/>
                  </a:lnTo>
                  <a:lnTo>
                    <a:pt x="3081159" y="4564306"/>
                  </a:lnTo>
                  <a:lnTo>
                    <a:pt x="3187406" y="4615203"/>
                  </a:lnTo>
                  <a:lnTo>
                    <a:pt x="3293653" y="4670256"/>
                  </a:lnTo>
                  <a:lnTo>
                    <a:pt x="3399900" y="4723711"/>
                  </a:lnTo>
                  <a:lnTo>
                    <a:pt x="3506147" y="4769811"/>
                  </a:lnTo>
                  <a:lnTo>
                    <a:pt x="3612394" y="4802800"/>
                  </a:lnTo>
                  <a:lnTo>
                    <a:pt x="3718640" y="4816923"/>
                  </a:lnTo>
                  <a:lnTo>
                    <a:pt x="3824887" y="4817066"/>
                  </a:lnTo>
                  <a:lnTo>
                    <a:pt x="3931134" y="4817029"/>
                  </a:lnTo>
                  <a:lnTo>
                    <a:pt x="4037381" y="4816975"/>
                  </a:lnTo>
                  <a:lnTo>
                    <a:pt x="4143628" y="4816909"/>
                  </a:lnTo>
                  <a:lnTo>
                    <a:pt x="4249875" y="4816839"/>
                  </a:lnTo>
                  <a:lnTo>
                    <a:pt x="4356122" y="4816773"/>
                  </a:lnTo>
                  <a:lnTo>
                    <a:pt x="4462369" y="4816718"/>
                  </a:lnTo>
                  <a:lnTo>
                    <a:pt x="4568616" y="4816681"/>
                  </a:lnTo>
                  <a:lnTo>
                    <a:pt x="4674862" y="4814364"/>
                  </a:lnTo>
                  <a:lnTo>
                    <a:pt x="4781109" y="4603770"/>
                  </a:lnTo>
                  <a:lnTo>
                    <a:pt x="4887356" y="4111855"/>
                  </a:lnTo>
                  <a:lnTo>
                    <a:pt x="4993603" y="3424446"/>
                  </a:lnTo>
                  <a:lnTo>
                    <a:pt x="5099850" y="2627369"/>
                  </a:lnTo>
                  <a:lnTo>
                    <a:pt x="5206097" y="1806450"/>
                  </a:lnTo>
                  <a:lnTo>
                    <a:pt x="5312344" y="1047519"/>
                  </a:lnTo>
                  <a:lnTo>
                    <a:pt x="5418591" y="436399"/>
                  </a:lnTo>
                  <a:lnTo>
                    <a:pt x="5524837" y="58920"/>
                  </a:lnTo>
                  <a:lnTo>
                    <a:pt x="5631084" y="0"/>
                  </a:lnTo>
                  <a:lnTo>
                    <a:pt x="5737331" y="282610"/>
                  </a:lnTo>
                  <a:lnTo>
                    <a:pt x="5843578" y="829417"/>
                  </a:lnTo>
                  <a:lnTo>
                    <a:pt x="5949825" y="1553957"/>
                  </a:lnTo>
                  <a:lnTo>
                    <a:pt x="6056072" y="2369764"/>
                  </a:lnTo>
                  <a:lnTo>
                    <a:pt x="6162319" y="3190375"/>
                  </a:lnTo>
                  <a:lnTo>
                    <a:pt x="6268566" y="3929326"/>
                  </a:lnTo>
                  <a:lnTo>
                    <a:pt x="6374813" y="4500151"/>
                  </a:lnTo>
                  <a:lnTo>
                    <a:pt x="6481059" y="4816386"/>
                  </a:lnTo>
                  <a:lnTo>
                    <a:pt x="6587306" y="4852650"/>
                  </a:lnTo>
                  <a:lnTo>
                    <a:pt x="6693553" y="4852957"/>
                  </a:lnTo>
                  <a:lnTo>
                    <a:pt x="6799800" y="4853479"/>
                  </a:lnTo>
                  <a:lnTo>
                    <a:pt x="6906047" y="4854141"/>
                  </a:lnTo>
                  <a:lnTo>
                    <a:pt x="7012294" y="4854866"/>
                  </a:lnTo>
                  <a:lnTo>
                    <a:pt x="7118541" y="4855579"/>
                  </a:lnTo>
                  <a:lnTo>
                    <a:pt x="7224788" y="4856203"/>
                  </a:lnTo>
                  <a:lnTo>
                    <a:pt x="7331035" y="4856662"/>
                  </a:lnTo>
                  <a:lnTo>
                    <a:pt x="7437281" y="4856880"/>
                  </a:lnTo>
                  <a:lnTo>
                    <a:pt x="7543528" y="4856902"/>
                  </a:lnTo>
                  <a:lnTo>
                    <a:pt x="7649775" y="4856953"/>
                  </a:lnTo>
                  <a:lnTo>
                    <a:pt x="7756022" y="4857033"/>
                  </a:lnTo>
                  <a:lnTo>
                    <a:pt x="7862269" y="4857131"/>
                  </a:lnTo>
                  <a:lnTo>
                    <a:pt x="7968516" y="4857235"/>
                  </a:lnTo>
                  <a:lnTo>
                    <a:pt x="8074763" y="4857335"/>
                  </a:lnTo>
                  <a:lnTo>
                    <a:pt x="8181010" y="4857420"/>
                  </a:lnTo>
                  <a:lnTo>
                    <a:pt x="8287256" y="4857478"/>
                  </a:lnTo>
                  <a:lnTo>
                    <a:pt x="8393503" y="4857501"/>
                  </a:lnTo>
                </a:path>
              </a:pathLst>
            </a:custGeom>
            <a:ln w="27101" cap="flat">
              <a:solidFill>
                <a:srgbClr val="B2D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55081" y="6000869"/>
              <a:ext cx="256420" cy="35261"/>
            </a:xfrm>
            <a:custGeom>
              <a:avLst/>
              <a:pathLst>
                <a:path w="256420" h="35261">
                  <a:moveTo>
                    <a:pt x="256420" y="35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2D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87993" y="5467826"/>
              <a:ext cx="306093" cy="32250"/>
            </a:xfrm>
            <a:custGeom>
              <a:avLst/>
              <a:pathLst>
                <a:path w="306093" h="32250">
                  <a:moveTo>
                    <a:pt x="306093" y="0"/>
                  </a:moveTo>
                  <a:lnTo>
                    <a:pt x="0" y="32250"/>
                  </a:lnTo>
                </a:path>
              </a:pathLst>
            </a:custGeom>
            <a:ln w="13550" cap="rnd">
              <a:solidFill>
                <a:srgbClr val="A6CE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9911502" y="5940993"/>
              <a:ext cx="1226693" cy="193649"/>
            </a:xfrm>
            <a:custGeom>
              <a:avLst/>
              <a:pathLst>
                <a:path w="1226693" h="193649">
                  <a:moveTo>
                    <a:pt x="27431" y="193649"/>
                  </a:moveTo>
                  <a:lnTo>
                    <a:pt x="1199261" y="193649"/>
                  </a:lnTo>
                  <a:lnTo>
                    <a:pt x="1198157" y="193626"/>
                  </a:lnTo>
                  <a:lnTo>
                    <a:pt x="1202568" y="193449"/>
                  </a:lnTo>
                  <a:lnTo>
                    <a:pt x="1206893" y="192566"/>
                  </a:lnTo>
                  <a:lnTo>
                    <a:pt x="1211021" y="191000"/>
                  </a:lnTo>
                  <a:lnTo>
                    <a:pt x="1214844" y="188793"/>
                  </a:lnTo>
                  <a:lnTo>
                    <a:pt x="1218264" y="186001"/>
                  </a:lnTo>
                  <a:lnTo>
                    <a:pt x="1221192" y="182696"/>
                  </a:lnTo>
                  <a:lnTo>
                    <a:pt x="1223551" y="178965"/>
                  </a:lnTo>
                  <a:lnTo>
                    <a:pt x="1225281" y="174903"/>
                  </a:lnTo>
                  <a:lnTo>
                    <a:pt x="1226338" y="170617"/>
                  </a:lnTo>
                  <a:lnTo>
                    <a:pt x="1226693" y="166217"/>
                  </a:lnTo>
                  <a:lnTo>
                    <a:pt x="1226693" y="27432"/>
                  </a:lnTo>
                  <a:lnTo>
                    <a:pt x="1226338" y="23031"/>
                  </a:lnTo>
                  <a:lnTo>
                    <a:pt x="1225281" y="18745"/>
                  </a:lnTo>
                  <a:lnTo>
                    <a:pt x="1223551" y="14683"/>
                  </a:lnTo>
                  <a:lnTo>
                    <a:pt x="1221192" y="10952"/>
                  </a:lnTo>
                  <a:lnTo>
                    <a:pt x="1218264" y="7647"/>
                  </a:lnTo>
                  <a:lnTo>
                    <a:pt x="1214844" y="4855"/>
                  </a:lnTo>
                  <a:lnTo>
                    <a:pt x="1211021" y="2648"/>
                  </a:lnTo>
                  <a:lnTo>
                    <a:pt x="1206893" y="1083"/>
                  </a:lnTo>
                  <a:lnTo>
                    <a:pt x="1202568" y="200"/>
                  </a:lnTo>
                  <a:lnTo>
                    <a:pt x="11992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2D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9957222" y="5953236"/>
              <a:ext cx="1135253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2DF8A">
                      <a:alpha val="100000"/>
                    </a:srgbClr>
                  </a:solidFill>
                  <a:latin typeface="DejaVu Sans"/>
                  <a:cs typeface="DejaVu Sans"/>
                </a:rPr>
                <a:t>Refugee returns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10894086" y="5370129"/>
              <a:ext cx="1075057" cy="193649"/>
            </a:xfrm>
            <a:custGeom>
              <a:avLst/>
              <a:pathLst>
                <a:path w="1075057" h="193649">
                  <a:moveTo>
                    <a:pt x="27431" y="193649"/>
                  </a:moveTo>
                  <a:lnTo>
                    <a:pt x="1047625" y="193649"/>
                  </a:lnTo>
                  <a:lnTo>
                    <a:pt x="1046520" y="193626"/>
                  </a:lnTo>
                  <a:lnTo>
                    <a:pt x="1050931" y="193449"/>
                  </a:lnTo>
                  <a:lnTo>
                    <a:pt x="1055257" y="192566"/>
                  </a:lnTo>
                  <a:lnTo>
                    <a:pt x="1059385" y="191000"/>
                  </a:lnTo>
                  <a:lnTo>
                    <a:pt x="1063208" y="188793"/>
                  </a:lnTo>
                  <a:lnTo>
                    <a:pt x="1066628" y="186001"/>
                  </a:lnTo>
                  <a:lnTo>
                    <a:pt x="1069555" y="182696"/>
                  </a:lnTo>
                  <a:lnTo>
                    <a:pt x="1071915" y="178965"/>
                  </a:lnTo>
                  <a:lnTo>
                    <a:pt x="1073645" y="174903"/>
                  </a:lnTo>
                  <a:lnTo>
                    <a:pt x="1074702" y="170617"/>
                  </a:lnTo>
                  <a:lnTo>
                    <a:pt x="1075057" y="166217"/>
                  </a:lnTo>
                  <a:lnTo>
                    <a:pt x="1075057" y="27431"/>
                  </a:lnTo>
                  <a:lnTo>
                    <a:pt x="1074702" y="23031"/>
                  </a:lnTo>
                  <a:lnTo>
                    <a:pt x="1073645" y="18745"/>
                  </a:lnTo>
                  <a:lnTo>
                    <a:pt x="1071915" y="14683"/>
                  </a:lnTo>
                  <a:lnTo>
                    <a:pt x="1069555" y="10952"/>
                  </a:lnTo>
                  <a:lnTo>
                    <a:pt x="1066628" y="7647"/>
                  </a:lnTo>
                  <a:lnTo>
                    <a:pt x="1063208" y="4855"/>
                  </a:lnTo>
                  <a:lnTo>
                    <a:pt x="1059385" y="2648"/>
                  </a:lnTo>
                  <a:lnTo>
                    <a:pt x="1055257" y="1083"/>
                  </a:lnTo>
                  <a:lnTo>
                    <a:pt x="1050931" y="200"/>
                  </a:lnTo>
                  <a:lnTo>
                    <a:pt x="104762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A6CE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0939806" y="5409551"/>
              <a:ext cx="983617" cy="108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6CEE3">
                      <a:alpha val="100000"/>
                    </a:srgbClr>
                  </a:solidFill>
                  <a:latin typeface="DejaVu Sans"/>
                  <a:cs typeface="DejaVu Sans"/>
                </a:rPr>
                <a:t>Naturalisation</a:t>
              </a:r>
            </a:p>
          </p:txBody>
        </p:sp>
        <p:sp>
          <p:nvSpPr>
            <p:cNvPr id="20" name="pg20"/>
            <p:cNvSpPr/>
            <p:nvPr/>
          </p:nvSpPr>
          <p:spPr>
            <a:xfrm>
              <a:off x="10367295" y="5655566"/>
              <a:ext cx="1601848" cy="193649"/>
            </a:xfrm>
            <a:custGeom>
              <a:avLst/>
              <a:pathLst>
                <a:path w="1601848" h="193649">
                  <a:moveTo>
                    <a:pt x="27431" y="193649"/>
                  </a:moveTo>
                  <a:lnTo>
                    <a:pt x="1574416" y="193649"/>
                  </a:lnTo>
                  <a:lnTo>
                    <a:pt x="1573311" y="193626"/>
                  </a:lnTo>
                  <a:lnTo>
                    <a:pt x="1577722" y="193449"/>
                  </a:lnTo>
                  <a:lnTo>
                    <a:pt x="1582048" y="192566"/>
                  </a:lnTo>
                  <a:lnTo>
                    <a:pt x="1586176" y="191000"/>
                  </a:lnTo>
                  <a:lnTo>
                    <a:pt x="1589999" y="188793"/>
                  </a:lnTo>
                  <a:lnTo>
                    <a:pt x="1593419" y="186001"/>
                  </a:lnTo>
                  <a:lnTo>
                    <a:pt x="1596346" y="182696"/>
                  </a:lnTo>
                  <a:lnTo>
                    <a:pt x="1598706" y="178965"/>
                  </a:lnTo>
                  <a:lnTo>
                    <a:pt x="1600436" y="174903"/>
                  </a:lnTo>
                  <a:lnTo>
                    <a:pt x="1601493" y="170617"/>
                  </a:lnTo>
                  <a:lnTo>
                    <a:pt x="1601848" y="166217"/>
                  </a:lnTo>
                  <a:lnTo>
                    <a:pt x="1601848" y="27431"/>
                  </a:lnTo>
                  <a:lnTo>
                    <a:pt x="1601493" y="23031"/>
                  </a:lnTo>
                  <a:lnTo>
                    <a:pt x="1600436" y="18745"/>
                  </a:lnTo>
                  <a:lnTo>
                    <a:pt x="1598706" y="14683"/>
                  </a:lnTo>
                  <a:lnTo>
                    <a:pt x="1596346" y="10952"/>
                  </a:lnTo>
                  <a:lnTo>
                    <a:pt x="1593419" y="7647"/>
                  </a:lnTo>
                  <a:lnTo>
                    <a:pt x="1589999" y="4855"/>
                  </a:lnTo>
                  <a:lnTo>
                    <a:pt x="1586176" y="2648"/>
                  </a:lnTo>
                  <a:lnTo>
                    <a:pt x="1582048" y="1083"/>
                  </a:lnTo>
                  <a:lnTo>
                    <a:pt x="1577722" y="200"/>
                  </a:lnTo>
                  <a:lnTo>
                    <a:pt x="157441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1F78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0413015" y="5694988"/>
              <a:ext cx="1510408" cy="108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1F78B4">
                      <a:alpha val="100000"/>
                    </a:srgbClr>
                  </a:solidFill>
                  <a:latin typeface="DejaVu Sans"/>
                  <a:cs typeface="DejaVu Sans"/>
                </a:rPr>
                <a:t>Resettlement arrivals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4951" y="5940702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0246" y="4921119"/>
              <a:ext cx="19637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5K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8581" y="3899165"/>
              <a:ext cx="28803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10K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8581" y="2879344"/>
              <a:ext cx="288035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15K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8581" y="1857627"/>
              <a:ext cx="28803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20K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8581" y="836780"/>
              <a:ext cx="288035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25K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730264" y="6242245"/>
              <a:ext cx="11284599" cy="0"/>
            </a:xfrm>
            <a:custGeom>
              <a:avLst/>
              <a:pathLst>
                <a:path w="11284599" h="0">
                  <a:moveTo>
                    <a:pt x="0" y="0"/>
                  </a:moveTo>
                  <a:lnTo>
                    <a:pt x="1128459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059869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722927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0385984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7135" y="446318"/>
              <a:ext cx="2319667" cy="161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Evolution in the past 10 years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7135" y="132685"/>
              <a:ext cx="4034756" cy="215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Solution for Displacement in Americas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77135" y="6528539"/>
              <a:ext cx="236072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 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484" y="3350313"/>
              <a:ext cx="7069882" cy="2609660"/>
            </a:xfrm>
            <a:custGeom>
              <a:avLst/>
              <a:pathLst>
                <a:path w="7069882" h="2609660">
                  <a:moveTo>
                    <a:pt x="0" y="2609660"/>
                  </a:moveTo>
                  <a:lnTo>
                    <a:pt x="7069882" y="2609660"/>
                  </a:lnTo>
                  <a:lnTo>
                    <a:pt x="7069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398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484" y="1377185"/>
              <a:ext cx="7069882" cy="1973128"/>
            </a:xfrm>
            <a:custGeom>
              <a:avLst/>
              <a:pathLst>
                <a:path w="7069882" h="1973128">
                  <a:moveTo>
                    <a:pt x="0" y="1973128"/>
                  </a:moveTo>
                  <a:lnTo>
                    <a:pt x="7069882" y="1973128"/>
                  </a:lnTo>
                  <a:lnTo>
                    <a:pt x="7069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4A60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7633367" y="3478310"/>
              <a:ext cx="4280276" cy="2481663"/>
            </a:xfrm>
            <a:custGeom>
              <a:avLst/>
              <a:pathLst>
                <a:path w="4280276" h="2481663">
                  <a:moveTo>
                    <a:pt x="0" y="2481663"/>
                  </a:moveTo>
                  <a:lnTo>
                    <a:pt x="4280276" y="2481663"/>
                  </a:lnTo>
                  <a:lnTo>
                    <a:pt x="4280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95B9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633367" y="1800951"/>
              <a:ext cx="4280276" cy="1677359"/>
            </a:xfrm>
            <a:custGeom>
              <a:avLst/>
              <a:pathLst>
                <a:path w="4280276" h="1677359">
                  <a:moveTo>
                    <a:pt x="0" y="1677359"/>
                  </a:moveTo>
                  <a:lnTo>
                    <a:pt x="4280276" y="1677359"/>
                  </a:lnTo>
                  <a:lnTo>
                    <a:pt x="4280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5F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7633367" y="1377185"/>
              <a:ext cx="4251912" cy="423766"/>
            </a:xfrm>
            <a:custGeom>
              <a:avLst/>
              <a:pathLst>
                <a:path w="4251912" h="423766">
                  <a:moveTo>
                    <a:pt x="0" y="423766"/>
                  </a:moveTo>
                  <a:lnTo>
                    <a:pt x="4251912" y="423766"/>
                  </a:lnTo>
                  <a:lnTo>
                    <a:pt x="4251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2BC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885279" y="1377185"/>
              <a:ext cx="28364" cy="423766"/>
            </a:xfrm>
            <a:custGeom>
              <a:avLst/>
              <a:pathLst>
                <a:path w="28364" h="423766">
                  <a:moveTo>
                    <a:pt x="0" y="423766"/>
                  </a:moveTo>
                  <a:lnTo>
                    <a:pt x="28364" y="423766"/>
                  </a:lnTo>
                  <a:lnTo>
                    <a:pt x="283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C0D">
                <a:alpha val="100000"/>
              </a:srgbClr>
            </a:solidFill>
            <a:ln w="4762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795839" y="4477627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35.5%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756879" y="4643090"/>
              <a:ext cx="2683092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Internally displaced persons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95839" y="2186232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26.8%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810146" y="2351696"/>
              <a:ext cx="4576557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Other people in need of international protection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470919" y="4541626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20.4%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8418099" y="4744017"/>
              <a:ext cx="2710811" cy="147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Others of concern to UNHCR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9470919" y="2462114"/>
              <a:ext cx="605172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13.8%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9023086" y="2627578"/>
              <a:ext cx="1500838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Asylum seekers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517338" y="1411551"/>
              <a:ext cx="483970" cy="1440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313350" y="1577015"/>
              <a:ext cx="891945" cy="184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Refugees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563484" y="5959974"/>
              <a:ext cx="11350159" cy="0"/>
            </a:xfrm>
            <a:custGeom>
              <a:avLst/>
              <a:pathLst>
                <a:path w="11350159" h="0">
                  <a:moveTo>
                    <a:pt x="0" y="0"/>
                  </a:moveTo>
                  <a:lnTo>
                    <a:pt x="1135015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78356" y="711416"/>
              <a:ext cx="5610771" cy="24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As of   2022, a total of 19,919,000 Individuals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78356" y="208506"/>
              <a:ext cx="10836808" cy="339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933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Population of Concern &amp; Affected Host Communities in Americas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78356" y="6340275"/>
              <a:ext cx="3654086" cy="199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11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90858" y="6242245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90858" y="4952856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0858" y="3663468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858" y="2374079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0858" y="1084690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  <a:lnTo>
                    <a:pt x="1142400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10131" y="1105505"/>
              <a:ext cx="10385459" cy="2579468"/>
            </a:xfrm>
            <a:custGeom>
              <a:avLst/>
              <a:pathLst>
                <a:path w="10385459" h="2579468">
                  <a:moveTo>
                    <a:pt x="0" y="2579468"/>
                  </a:moveTo>
                  <a:lnTo>
                    <a:pt x="2077091" y="1829399"/>
                  </a:lnTo>
                  <a:lnTo>
                    <a:pt x="4154183" y="1100658"/>
                  </a:lnTo>
                  <a:lnTo>
                    <a:pt x="6231275" y="722146"/>
                  </a:lnTo>
                  <a:lnTo>
                    <a:pt x="8308367" y="759067"/>
                  </a:lnTo>
                  <a:lnTo>
                    <a:pt x="10385459" y="0"/>
                  </a:lnTo>
                </a:path>
              </a:pathLst>
            </a:custGeom>
            <a:ln w="27101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955817" y="3470281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10M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032909" y="2720211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13M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110000" y="1991470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16M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7187092" y="1616911"/>
              <a:ext cx="308629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17M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264184" y="1653832"/>
              <a:ext cx="308629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1341276" y="890812"/>
              <a:ext cx="308629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20M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5545" y="6183176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68801" y="489497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5M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77135" y="3604398"/>
              <a:ext cx="33007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10M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77135" y="2315958"/>
              <a:ext cx="330075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15M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77135" y="1025621"/>
              <a:ext cx="33007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20M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590858" y="6242245"/>
              <a:ext cx="11424005" cy="0"/>
            </a:xfrm>
            <a:custGeom>
              <a:avLst/>
              <a:pathLst>
                <a:path w="11424005" h="0">
                  <a:moveTo>
                    <a:pt x="0" y="0"/>
                  </a:moveTo>
                  <a:lnTo>
                    <a:pt x="1142400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926800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003892" y="6323364"/>
              <a:ext cx="366663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80984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58076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235167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1312259" y="6323443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7135" y="124388"/>
              <a:ext cx="4417144" cy="224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Americas: People of Concern | 2017-2022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41855" y="1191628"/>
              <a:ext cx="8430008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41855" y="2233220"/>
              <a:ext cx="2050096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741855" y="3274811"/>
              <a:ext cx="1542310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41855" y="4316403"/>
              <a:ext cx="1426154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41855" y="5357995"/>
              <a:ext cx="1371577" cy="833273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826789" y="2579060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19003" y="3620651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64K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202847" y="4662243"/>
              <a:ext cx="348381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59K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8271" y="5706217"/>
              <a:ext cx="348381" cy="134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57K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0662197" y="1537468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348K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2200045" y="1551627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77623" y="2593219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2347" y="3634811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6191" y="467640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4.4%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91743" y="5717995"/>
              <a:ext cx="511324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472BC">
                      <a:alpha val="100000"/>
                    </a:srgbClr>
                  </a:solidFill>
                  <a:latin typeface="DejaVu Sans"/>
                  <a:cs typeface="DejaVu Sans"/>
                </a:rPr>
                <a:t>-56.1%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741855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918333" y="5687425"/>
              <a:ext cx="739873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845294" y="4645833"/>
              <a:ext cx="812912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108325" y="3604242"/>
              <a:ext cx="54988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913" y="2564456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7135" y="1520945"/>
              <a:ext cx="2481072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United States of America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7135" y="481336"/>
              <a:ext cx="5368321" cy="221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for top 5 countries in the region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77135" y="109660"/>
              <a:ext cx="6913860" cy="278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Main Host Countries for Refugees | 2022 in Americas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41855" y="1191628"/>
              <a:ext cx="8430008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41855" y="2233220"/>
              <a:ext cx="3144243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741855" y="3274811"/>
              <a:ext cx="1198813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741855" y="4316403"/>
              <a:ext cx="1194708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41855" y="5357995"/>
              <a:ext cx="1055550" cy="833273"/>
            </a:xfrm>
            <a:prstGeom prst="rect">
              <a:avLst/>
            </a:prstGeom>
            <a:solidFill>
              <a:srgbClr val="18375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5932431" y="2579060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537K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87002" y="3620651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205K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82897" y="4662243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204K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843739" y="5703835"/>
              <a:ext cx="463332" cy="136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180K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0873943" y="1542408"/>
              <a:ext cx="270836" cy="131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FFFF">
                      <a:alpha val="100000"/>
                    </a:srgbClr>
                  </a:solidFill>
                  <a:latin typeface="DejaVu Sans"/>
                  <a:cs typeface="DejaVu Sans"/>
                </a:rPr>
                <a:t>1M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2071399" y="1551627"/>
              <a:ext cx="32126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656790" y="2593219"/>
              <a:ext cx="27524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 0%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26340" y="3634811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34.1%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964745" y="4676403"/>
              <a:ext cx="367207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83078" y="5717995"/>
              <a:ext cx="459168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EBEBE">
                      <a:alpha val="100000"/>
                    </a:srgbClr>
                  </a:solidFill>
                  <a:latin typeface="DejaVu Sans"/>
                  <a:cs typeface="DejaVu Sans"/>
                </a:rPr>
                <a:t>14.3%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741855" y="983309"/>
              <a:ext cx="0" cy="5416277"/>
            </a:xfrm>
            <a:custGeom>
              <a:avLst/>
              <a:pathLst>
                <a:path w="0" h="5416277">
                  <a:moveTo>
                    <a:pt x="0" y="541627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926913" y="5689231"/>
              <a:ext cx="731294" cy="1662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108325" y="4645833"/>
              <a:ext cx="549881" cy="168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615001" y="3605822"/>
              <a:ext cx="1043206" cy="166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195363" y="2567165"/>
              <a:ext cx="462844" cy="16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7135" y="1520945"/>
              <a:ext cx="2481072" cy="168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77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United States of America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77135" y="481336"/>
              <a:ext cx="5368321" cy="221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Number of people for top 5 countries in the region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77135" y="112143"/>
              <a:ext cx="7734077" cy="276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3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Main Host Countries for Asylum seekers | 2022 in Americas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77135" y="6499006"/>
              <a:ext cx="2776156" cy="151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31040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80304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29568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56408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5672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54936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104200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656408" y="1819325"/>
              <a:ext cx="7791783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56408" y="2741384"/>
              <a:ext cx="9865196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56408" y="3663444"/>
              <a:ext cx="196514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56408" y="4585504"/>
              <a:ext cx="45916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6408" y="5507564"/>
              <a:ext cx="22548" cy="414926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56408" y="1404398"/>
              <a:ext cx="2543975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56408" y="2326457"/>
              <a:ext cx="7967575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6408" y="3248517"/>
              <a:ext cx="136048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656408" y="4170577"/>
              <a:ext cx="27524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656408" y="5092637"/>
              <a:ext cx="5920" cy="414926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656408" y="1266089"/>
              <a:ext cx="0" cy="4794710"/>
            </a:xfrm>
            <a:custGeom>
              <a:avLst/>
              <a:pathLst>
                <a:path w="0" h="4794710">
                  <a:moveTo>
                    <a:pt x="0" y="47947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718764" y="5446519"/>
              <a:ext cx="360736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1971" y="4497987"/>
              <a:ext cx="697529" cy="144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63765" y="3602557"/>
              <a:ext cx="415735" cy="117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Belize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1589" y="2680340"/>
              <a:ext cx="517911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8581" y="1758280"/>
              <a:ext cx="72091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163148" y="6060799"/>
              <a:ext cx="10851715" cy="0"/>
            </a:xfrm>
            <a:custGeom>
              <a:avLst/>
              <a:pathLst>
                <a:path w="10851715" h="0">
                  <a:moveTo>
                    <a:pt x="0" y="0"/>
                  </a:moveTo>
                  <a:lnTo>
                    <a:pt x="1085171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10575" y="6141997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61654" y="6141918"/>
              <a:ext cx="288035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50K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765085" y="6141997"/>
              <a:ext cx="379701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100K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0914350" y="6141918"/>
              <a:ext cx="37970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150K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260716" y="885390"/>
              <a:ext cx="194562" cy="194562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17077" y="885390"/>
              <a:ext cx="194562" cy="194562"/>
            </a:xfrm>
            <a:prstGeom prst="rect">
              <a:avLst/>
            </a:prstGeom>
            <a:solidFill>
              <a:srgbClr val="FAAB1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552846" y="923602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2017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09208" y="923602"/>
              <a:ext cx="366663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2022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77135" y="444362"/>
              <a:ext cx="4929416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 Biggest change in Refugee Population, Americas 2017 - 2022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7135" y="129603"/>
              <a:ext cx="3315732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Biggest Decrease of Population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17204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01440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085675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69911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654146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25086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09322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93557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77793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762028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546264" y="876390"/>
              <a:ext cx="0" cy="5184409"/>
            </a:xfrm>
            <a:custGeom>
              <a:avLst/>
              <a:pathLst>
                <a:path w="0" h="5184409">
                  <a:moveTo>
                    <a:pt x="0" y="51844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46876" y="4465597"/>
              <a:ext cx="1985750" cy="0"/>
            </a:xfrm>
            <a:custGeom>
              <a:avLst/>
              <a:pathLst>
                <a:path w="1985750" h="0">
                  <a:moveTo>
                    <a:pt x="0" y="0"/>
                  </a:moveTo>
                  <a:lnTo>
                    <a:pt x="1985750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593593" y="4412314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77311" y="4410282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32384" y="5462598"/>
              <a:ext cx="1817243" cy="0"/>
            </a:xfrm>
            <a:custGeom>
              <a:avLst/>
              <a:pathLst>
                <a:path w="1817243" h="0">
                  <a:moveTo>
                    <a:pt x="0" y="0"/>
                  </a:moveTo>
                  <a:lnTo>
                    <a:pt x="1817243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79102" y="5409316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94313" y="5407283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26064" y="1474591"/>
              <a:ext cx="8941713" cy="0"/>
            </a:xfrm>
            <a:custGeom>
              <a:avLst/>
              <a:pathLst>
                <a:path w="8941713" h="0">
                  <a:moveTo>
                    <a:pt x="0" y="0"/>
                  </a:moveTo>
                  <a:lnTo>
                    <a:pt x="8941713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72782" y="1421309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512463" y="1419276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30700" y="3468595"/>
              <a:ext cx="5338928" cy="0"/>
            </a:xfrm>
            <a:custGeom>
              <a:avLst/>
              <a:pathLst>
                <a:path w="5338928" h="0">
                  <a:moveTo>
                    <a:pt x="0" y="0"/>
                  </a:moveTo>
                  <a:lnTo>
                    <a:pt x="5338928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77417" y="3415313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14313" y="3413280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27656" y="2471593"/>
              <a:ext cx="5376086" cy="0"/>
            </a:xfrm>
            <a:custGeom>
              <a:avLst/>
              <a:pathLst>
                <a:path w="5376086" h="0">
                  <a:moveTo>
                    <a:pt x="0" y="0"/>
                  </a:moveTo>
                  <a:lnTo>
                    <a:pt x="5376086" y="0"/>
                  </a:lnTo>
                </a:path>
              </a:pathLst>
            </a:custGeom>
            <a:ln w="81303" cap="flat">
              <a:solidFill>
                <a:srgbClr val="DDDD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74373" y="2418311"/>
              <a:ext cx="106564" cy="106564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948428" y="2416278"/>
              <a:ext cx="110629" cy="110629"/>
            </a:xfrm>
            <a:prstGeom prst="ellipse">
              <a:avLst/>
            </a:prstGeom>
            <a:solidFill>
              <a:srgbClr val="FAAB18">
                <a:alpha val="100000"/>
              </a:srgbClr>
            </a:solidFill>
            <a:ln w="9000" cap="rnd">
              <a:solidFill>
                <a:srgbClr val="FAAB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742892" y="5401554"/>
              <a:ext cx="35243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Chile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10414" y="4404552"/>
              <a:ext cx="38491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71340" y="3410711"/>
              <a:ext cx="323991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8581" y="2410469"/>
              <a:ext cx="1736750" cy="117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United States of America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438261" y="1413547"/>
              <a:ext cx="65706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178979" y="6060799"/>
              <a:ext cx="9835885" cy="0"/>
            </a:xfrm>
            <a:custGeom>
              <a:avLst/>
              <a:pathLst>
                <a:path w="9835885" h="0">
                  <a:moveTo>
                    <a:pt x="0" y="0"/>
                  </a:moveTo>
                  <a:lnTo>
                    <a:pt x="983588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579254" y="6141997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9471" y="6141918"/>
              <a:ext cx="37970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500K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74352" y="6144210"/>
              <a:ext cx="238410" cy="1134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1M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58588" y="614318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2M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642823" y="614318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2M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427059" y="6143182"/>
              <a:ext cx="238410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7135" y="444362"/>
              <a:ext cx="4103712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Biggest increase in Refugee Population, 2012 - 2022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7135" y="129603"/>
              <a:ext cx="5713306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Where did Refugee Population increased in Americas?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7135" y="6528539"/>
              <a:ext cx="2325327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Source: UNHCR.org/refugee-statistics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0023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0789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1556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322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3088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00232" y="725982"/>
              <a:ext cx="44816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00232" y="1283232"/>
              <a:ext cx="341404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00232" y="1840481"/>
              <a:ext cx="237881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00232" y="2397731"/>
              <a:ext cx="378820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00232" y="2954980"/>
              <a:ext cx="34182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00232" y="3512230"/>
              <a:ext cx="21820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00232" y="4069479"/>
              <a:ext cx="4098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00232" y="4626729"/>
              <a:ext cx="3167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00232" y="5183979"/>
              <a:ext cx="2436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500232" y="5741228"/>
              <a:ext cx="2370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96114" y="5928688"/>
              <a:ext cx="1020289" cy="1037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Trinidad and Tobago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93409" y="5373696"/>
              <a:ext cx="422994" cy="1014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Uruguay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83117" y="4833888"/>
              <a:ext cx="533287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84982" y="4278896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94801" y="3720179"/>
              <a:ext cx="52160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09947" y="3162139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41463" y="2604890"/>
              <a:ext cx="27494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50757" y="2048543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46467" y="1490391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995706" y="934439"/>
              <a:ext cx="220697" cy="827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USA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276152" y="6326340"/>
              <a:ext cx="4929767" cy="0"/>
            </a:xfrm>
            <a:custGeom>
              <a:avLst/>
              <a:pathLst>
                <a:path w="4929767" h="0">
                  <a:moveTo>
                    <a:pt x="0" y="0"/>
                  </a:moveTo>
                  <a:lnTo>
                    <a:pt x="4929767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467495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37764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5K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12690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20353" y="6385016"/>
              <a:ext cx="205740" cy="81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15K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28017" y="6384339"/>
              <a:ext cx="205740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20K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6114" y="335200"/>
              <a:ext cx="175964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Asylum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729019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2684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76349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0013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290198" y="725982"/>
              <a:ext cx="4481607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290198" y="1283232"/>
              <a:ext cx="396654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290198" y="1840481"/>
              <a:ext cx="2078802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290198" y="2397731"/>
              <a:ext cx="1966886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290198" y="2954980"/>
              <a:ext cx="110803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290198" y="3512230"/>
              <a:ext cx="1060424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290198" y="4069479"/>
              <a:ext cx="1009103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290198" y="4626729"/>
              <a:ext cx="771049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290198" y="5183979"/>
              <a:ext cx="657895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290198" y="5741228"/>
              <a:ext cx="273298" cy="501524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6599913" y="5948387"/>
              <a:ext cx="40645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Ecuador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748700" y="5391138"/>
              <a:ext cx="25766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Cuba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640722" y="4834791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769415" y="4277429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08134" y="3700480"/>
              <a:ext cx="498235" cy="102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73082" y="3162139"/>
              <a:ext cx="533287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Guatemala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537033" y="2604890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458971" y="2047640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20947" y="1490391"/>
              <a:ext cx="48542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Honduras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1426" y="933141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7066117" y="6326340"/>
              <a:ext cx="4929767" cy="0"/>
            </a:xfrm>
            <a:custGeom>
              <a:avLst/>
              <a:pathLst>
                <a:path w="4929767" h="0">
                  <a:moveTo>
                    <a:pt x="0" y="0"/>
                  </a:moveTo>
                  <a:lnTo>
                    <a:pt x="4929767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257460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456712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693358" y="6386088"/>
              <a:ext cx="140264" cy="80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4K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930005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6K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458971" y="334692"/>
              <a:ext cx="169373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10 Countries of Origin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6114" y="24159"/>
              <a:ext cx="4845025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Recognized Refugee Status Decisions | 2022, in Americas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77576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91445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05314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19183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33052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4692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977576" y="806355"/>
              <a:ext cx="4724702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977576" y="1899421"/>
              <a:ext cx="45693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77576" y="5178620"/>
              <a:ext cx="0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977576" y="4085554"/>
              <a:ext cx="0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977576" y="2992488"/>
              <a:ext cx="0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96114" y="5607988"/>
              <a:ext cx="485478" cy="102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Argentina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6652" y="4533831"/>
              <a:ext cx="274940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Brazil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11656" y="3440764"/>
              <a:ext cx="369936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Canada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4639" y="2347811"/>
              <a:ext cx="296954" cy="83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Belize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15946" y="1255534"/>
              <a:ext cx="365647" cy="83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Mexico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741341" y="6326340"/>
              <a:ext cx="5197173" cy="0"/>
            </a:xfrm>
            <a:custGeom>
              <a:avLst/>
              <a:pathLst>
                <a:path w="5197173" h="0">
                  <a:moveTo>
                    <a:pt x="0" y="0"/>
                  </a:moveTo>
                  <a:lnTo>
                    <a:pt x="519717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944838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793232" y="6384339"/>
              <a:ext cx="196426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707101" y="6384339"/>
              <a:ext cx="196426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0970" y="6384282"/>
              <a:ext cx="196426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34839" y="6384339"/>
              <a:ext cx="196426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48708" y="6384282"/>
              <a:ext cx="196426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6114" y="335200"/>
              <a:ext cx="1685988" cy="115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5 Countries of Asylum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7034947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357948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0950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03951" y="642395"/>
              <a:ext cx="0" cy="5683945"/>
            </a:xfrm>
            <a:custGeom>
              <a:avLst/>
              <a:pathLst>
                <a:path w="0" h="5683945">
                  <a:moveTo>
                    <a:pt x="0" y="56839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034947" y="806355"/>
              <a:ext cx="4724702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034947" y="1899421"/>
              <a:ext cx="305877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034947" y="2992488"/>
              <a:ext cx="239198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034947" y="4085554"/>
              <a:ext cx="201625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034947" y="5178620"/>
              <a:ext cx="109015" cy="983759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507541" y="5629155"/>
              <a:ext cx="231422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Peru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269628" y="4533831"/>
              <a:ext cx="469335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Colombia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91565" y="3440764"/>
              <a:ext cx="547398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El Salvador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502010" y="2348488"/>
              <a:ext cx="236953" cy="83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Haiti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224021" y="1254631"/>
              <a:ext cx="514942" cy="84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Venezuela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6798712" y="6326340"/>
              <a:ext cx="5197173" cy="0"/>
            </a:xfrm>
            <a:custGeom>
              <a:avLst/>
              <a:pathLst>
                <a:path w="5197173" h="0">
                  <a:moveTo>
                    <a:pt x="0" y="0"/>
                  </a:moveTo>
                  <a:lnTo>
                    <a:pt x="519717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002209" y="6384339"/>
              <a:ext cx="65475" cy="82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287816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2K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9610818" y="6385185"/>
              <a:ext cx="140264" cy="8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933819" y="6384282"/>
              <a:ext cx="140264" cy="8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8K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191565" y="334692"/>
              <a:ext cx="1620075" cy="115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For top 5 Countries of Origin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865460" y="6657005"/>
              <a:ext cx="21304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Source: UNHCR.org/refugee-statistics 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6114" y="24159"/>
              <a:ext cx="4791900" cy="1676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Complementary Protection Decisions | 2022, in Americas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Regional Statistical Facts</dc:title>
  <dc:creator/>
  <cp:keywords/>
  <dcterms:created xsi:type="dcterms:W3CDTF">2022-11-21T16:20:56Z</dcterms:created>
  <dcterms:modified xsi:type="dcterms:W3CDTF">2022-11-21T11:20:57Z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unhcrdown::pptx_slides</vt:lpwstr>
  </property>
  <property fmtid="{D5CDD505-2E9C-101B-9397-08002B2CF9AE}" pid="3" name="params">
    <vt:lpwstr/>
  </property>
  <property fmtid="{D5CDD505-2E9C-101B-9397-08002B2CF9AE}" pid="4" name="subtitle">
    <vt:lpwstr>Americas | As of 2022</vt:lpwstr>
  </property>
</Properties>
</file>