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4" Type="http://schemas.openxmlformats.org/officeDocument/2006/relationships/tableStyles" Target="tableStyles.xml"/>
<Relationship Id="rId13" Type="http://schemas.openxmlformats.org/officeDocument/2006/relationships/theme" Target="theme/theme1.xml"/>
<Relationship Id="rId12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United States | as of End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Factsheet</a:t>
            </a:r>
            <a:br/>
            <a:b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 September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339,179</a:t>
            </a:r>
            <a:r>
              <a:rPr/>
              <a:t> Refugees</a:t>
            </a:r>
          </a:p>
          <a:p>
            <a:pPr lvl="0" indent="0" marL="0">
              <a:buNone/>
            </a:pPr>
            <a:r>
              <a:rPr b="1"/>
              <a:t>1,303,181</a:t>
            </a:r>
            <a:r>
              <a:rPr/>
              <a:t> Asylum-seekers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*Others of Concerns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Venezuelans displaced abroad</a:t>
            </a:r>
          </a:p>
          <a:p>
            <a:pPr lvl="0" indent="0" marL="0">
              <a:buNone/>
            </a:pPr>
            <a:r>
              <a:rPr b="1"/>
              <a:t>0</a:t>
            </a:r>
            <a:r>
              <a:rPr/>
              <a:t> Internally displaced people</a:t>
            </a:r>
          </a:p>
          <a:p>
            <a:pPr lvl="0" indent="0" marL="0">
              <a:buNone/>
            </a:pPr>
            <a:r>
              <a:rPr b="1"/>
              <a:t>47</a:t>
            </a:r>
            <a:r>
              <a:rPr/>
              <a:t> Stateless People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the different Categories of Population of concern to UNHCR are evolving over time?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92556" y="4632909"/>
              <a:ext cx="1281160" cy="39694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892556" y="5029850"/>
              <a:ext cx="1281160" cy="246327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722785" y="4437059"/>
              <a:ext cx="1281160" cy="58000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22785" y="5017061"/>
              <a:ext cx="1281160" cy="25911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553015" y="4344669"/>
              <a:ext cx="1281160" cy="648832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553015" y="4993502"/>
              <a:ext cx="1281160" cy="282675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3244" y="4202758"/>
              <a:ext cx="1281160" cy="764898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3244" y="4967656"/>
              <a:ext cx="1281160" cy="30837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3244" y="5276026"/>
              <a:ext cx="1281160" cy="151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213473" y="4067938"/>
              <a:ext cx="1281160" cy="900611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213473" y="4968549"/>
              <a:ext cx="1281160" cy="30758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213473" y="5276135"/>
              <a:ext cx="1281160" cy="42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0043703" y="3794037"/>
              <a:ext cx="1281160" cy="1176016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043703" y="4970053"/>
              <a:ext cx="1281160" cy="30608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043703" y="5276135"/>
              <a:ext cx="1281160" cy="42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01470" y="476058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440K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01470" y="5082217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273K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31699" y="4656264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643K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131699" y="507582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287K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61929" y="4598289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719K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61929" y="506404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313K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92158" y="451441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848K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792158" y="5051044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342K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51398" y="5205305"/>
              <a:ext cx="34485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168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622387" y="4447447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998K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622387" y="5051545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341K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39103" y="5210300"/>
              <a:ext cx="22990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0548865" y="4316189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452617" y="5052298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339K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569332" y="5210300"/>
              <a:ext cx="22990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47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301470" y="4430399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713K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31699" y="423455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930K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58177" y="4147100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8406" y="4005188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718636" y="3870369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548865" y="3594086"/>
              <a:ext cx="270836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2M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70941" y="5276178"/>
              <a:ext cx="11475537" cy="0"/>
            </a:xfrm>
            <a:custGeom>
              <a:avLst/>
              <a:pathLst>
                <a:path w="11475537" h="0">
                  <a:moveTo>
                    <a:pt x="0" y="0"/>
                  </a:moveTo>
                  <a:lnTo>
                    <a:pt x="11475537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271234" y="5326338"/>
              <a:ext cx="523804" cy="165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01463" y="532645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31693" y="5326338"/>
              <a:ext cx="523804" cy="165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761922" y="532645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592151" y="532645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422381" y="5326451"/>
              <a:ext cx="523804" cy="1652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79941" y="2676950"/>
              <a:ext cx="270000" cy="27000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79941" y="2964950"/>
              <a:ext cx="270000" cy="27000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9941" y="3252950"/>
              <a:ext cx="270000" cy="269999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85466" y="2687829"/>
              <a:ext cx="1565768" cy="2050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Asylum-seekers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85466" y="2975490"/>
              <a:ext cx="919254" cy="20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5466" y="3300744"/>
              <a:ext cx="1728103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Stateless Persons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42472" y="2117046"/>
              <a:ext cx="3108909" cy="228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(thousand)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42472" y="1796464"/>
              <a:ext cx="6614896" cy="265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United States of America: Population type per year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2472" y="5556429"/>
              <a:ext cx="2713335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main countries of Origin of Forced Displacement across Borders?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three main countries of origin for Refugees were 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algn="r"/&gt;&lt;a:r&gt;&lt;a:t&gt;CountryOriginName&lt;/a:t&gt;&lt;/a:r&gt;&lt;/a:p&gt;&lt;/a:txBody&gt;&lt;/a:tc&gt;&lt;/a:tr&gt;&lt;a:tr h="4114800"&gt;&lt;a:tc&gt;&lt;a:txBody&gt;&lt;a:bodyPr/&gt;&lt;a:lstStyle/&gt;&lt;a:p&gt;&lt;a:pPr algn="r"/&gt;&lt;a:r&gt;&lt;a:t&gt;China&lt;/a:t&gt;&lt;/a:r&gt;&lt;/a:p&gt;&lt;/a:txBody&gt;&lt;/a:tc&gt;&lt;/a:tr&gt;&lt;/a:tbl&gt;&lt;/a:graphicData&gt;&lt;/a:graphic&gt;&lt;/p:graphicFrame&gt;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algn="r"/&gt;&lt;a:r&gt;&lt;a:t&gt;perc&lt;/a:t&gt;&lt;/a:r&gt;&lt;/a:p&gt;&lt;/a:txBody&gt;&lt;/a:tc&gt;&lt;/a:tr&gt;&lt;a:tr h="4114800"&gt;&lt;a:tc&gt;&lt;a:txBody&gt;&lt;a:bodyPr/&gt;&lt;a:lstStyle/&gt;&lt;a:p&gt;&lt;a:pPr algn="r"/&gt;&lt;a:r&gt;&lt;a:t&gt;21.0%&lt;/a:t&gt;&lt;/a:r&gt;&lt;/a:p&gt;&lt;/a:txBody&gt;&lt;/a:tc&gt;&lt;/a:tr&gt;&lt;/a:tbl&gt;&lt;/a:graphicData&gt;&lt;/a:graphic&gt;&lt;/p:graphicFrame&gt;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of the total refugee population), 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algn="r"/&gt;&lt;a:r&gt;&lt;a:t&gt;CountryOriginName&lt;/a:t&gt;&lt;/a:r&gt;&lt;/a:p&gt;&lt;/a:txBody&gt;&lt;/a:tc&gt;&lt;/a:tr&gt;&lt;a:tr h="4114800"&gt;&lt;a:tc&gt;&lt;a:txBody&gt;&lt;a:bodyPr/&gt;&lt;a:lstStyle/&gt;&lt;a:p&gt;&lt;a:pPr algn="r"/&gt;&lt;a:r&gt;&lt;a:t&gt;El Salvador&lt;/a:t&gt;&lt;/a:r&gt;&lt;/a:p&gt;&lt;/a:txBody&gt;&lt;/a:tc&gt;&lt;/a:tr&gt;&lt;/a:tbl&gt;&lt;/a:graphicData&gt;&lt;/a:graphic&gt;&lt;/p:graphicFrame&gt;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algn="r"/&gt;&lt;a:r&gt;&lt;a:t&gt;perc&lt;/a:t&gt;&lt;/a:r&gt;&lt;/a:p&gt;&lt;/a:txBody&gt;&lt;/a:tc&gt;&lt;/a:tr&gt;&lt;a:tr h="4114800"&gt;&lt;a:tc&gt;&lt;a:txBody&gt;&lt;a:bodyPr/&gt;&lt;a:lstStyle/&gt;&lt;a:p&gt;&lt;a:pPr algn="r"/&gt;&lt;a:r&gt;&lt;a:t&gt; 9.0%&lt;/a:t&gt;&lt;/a:r&gt;&lt;/a:p&gt;&lt;/a:txBody&gt;&lt;/a:tc&gt;&lt;/a:tr&gt;&lt;/a:tbl&gt;&lt;/a:graphicData&gt;&lt;/a:graphic&gt;&lt;/p:graphicFrame&gt;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of the total refugee population) and 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algn="r"/&gt;&lt;a:r&gt;&lt;a:t&gt;CountryOriginName&lt;/a:t&gt;&lt;/a:r&gt;&lt;/a:p&gt;&lt;/a:txBody&gt;&lt;/a:tc&gt;&lt;/a:tr&gt;&lt;a:tr h="4114800"&gt;&lt;a:tc&gt;&lt;a:txBody&gt;&lt;a:bodyPr/&gt;&lt;a:lstStyle/&gt;&lt;a:p&gt;&lt;a:pPr algn="r"/&gt;&lt;a:r&gt;&lt;a:t&gt;Guatemala&lt;/a:t&gt;&lt;/a:r&gt;&lt;/a:p&gt;&lt;/a:txBody&gt;&lt;/a:tc&gt;&lt;/a:tr&gt;&lt;/a:tbl&gt;&lt;/a:graphicData&gt;&lt;/a:graphic&gt;&lt;/p:graphicFrame&gt;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algn="r"/&gt;&lt;a:r&gt;&lt;a:t&gt;perc&lt;/a:t&gt;&lt;/a:r&gt;&lt;/a:p&gt;&lt;/a:txBody&gt;&lt;/a:tc&gt;&lt;/a:tr&gt;&lt;a:tr h="4114800"&gt;&lt;a:tc&gt;&lt;a:txBody&gt;&lt;a:bodyPr/&gt;&lt;a:lstStyle/&gt;&lt;a:p&gt;&lt;a:pPr algn="r"/&gt;&lt;a:r&gt;&lt;a:t&gt; 7.5%&lt;/a:t&gt;&lt;/a:r&gt;&lt;/a:p&gt;&lt;/a:txBody&gt;&lt;/a:tc&gt;&lt;/a:tr&gt;&lt;/a:tbl&gt;&lt;/a:graphicData&gt;&lt;/a:graphic&gt;&lt;/p:graphicFrame&gt;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of the total refugee population). Regarding the asylum-seeker population, the three main countries of origin for asylum-seekers were 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algn="r"/&gt;&lt;a:r&gt;&lt;a:t&gt;CountryOriginName&lt;/a:t&gt;&lt;/a:r&gt;&lt;/a:p&gt;&lt;/a:txBody&gt;&lt;/a:tc&gt;&lt;/a:tr&gt;&lt;a:tr h="4114800"&gt;&lt;a:tc&gt;&lt;a:txBody&gt;&lt;a:bodyPr/&gt;&lt;a:lstStyle/&gt;&lt;a:p&gt;&lt;a:pPr algn="r"/&gt;&lt;a:r&gt;&lt;a:t&gt;Venezuela (Bolivarian Republic of)&lt;/a:t&gt;&lt;/a:r&gt;&lt;/a:p&gt;&lt;/a:txBody&gt;&lt;/a:tc&gt;&lt;/a:tr&gt;&lt;/a:tbl&gt;&lt;/a:graphicData&gt;&lt;/a:graphic&gt;&lt;/p:graphicFrame&gt;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algn="r"/&gt;&lt;a:r&gt;&lt;a:t&gt;perc&lt;/a:t&gt;&lt;/a:r&gt;&lt;/a:p&gt;&lt;/a:txBody&gt;&lt;/a:tc&gt;&lt;/a:tr&gt;&lt;a:tr h="4114800"&gt;&lt;a:tc&gt;&lt;a:txBody&gt;&lt;a:bodyPr/&gt;&lt;a:lstStyle/&gt;&lt;a:p&gt;&lt;a:pPr algn="r"/&gt;&lt;a:r&gt;&lt;a:t&gt;19.5%&lt;/a:t&gt;&lt;/a:r&gt;&lt;/a:p&gt;&lt;/a:txBody&gt;&lt;/a:tc&gt;&lt;/a:tr&gt;&lt;/a:tbl&gt;&lt;/a:graphicData&gt;&lt;/a:graphic&gt;&lt;/p:graphicFrame&gt;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of the total asylum-seekers population), 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algn="r"/&gt;&lt;a:r&gt;&lt;a:t&gt;CountryOriginName&lt;/a:t&gt;&lt;/a:r&gt;&lt;/a:p&gt;&lt;/a:txBody&gt;&lt;/a:tc&gt;&lt;/a:tr&gt;&lt;a:tr h="4114800"&gt;&lt;a:tc&gt;&lt;a:txBody&gt;&lt;a:bodyPr/&gt;&lt;a:lstStyle/&gt;&lt;a:p&gt;&lt;a:pPr algn="r"/&gt;&lt;a:r&gt;&lt;a:t&gt;Guatemala&lt;/a:t&gt;&lt;/a:r&gt;&lt;/a:p&gt;&lt;/a:txBody&gt;&lt;/a:tc&gt;&lt;/a:tr&gt;&lt;/a:tbl&gt;&lt;/a:graphicData&gt;&lt;/a:graphic&gt;&lt;/p:graphicFrame&gt;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algn="r"/&gt;&lt;a:r&gt;&lt;a:t&gt;perc&lt;/a:t&gt;&lt;/a:r&gt;&lt;/a:p&gt;&lt;/a:txBody&gt;&lt;/a:tc&gt;&lt;/a:tr&gt;&lt;a:tr h="4114800"&gt;&lt;a:tc&gt;&lt;a:txBody&gt;&lt;a:bodyPr/&gt;&lt;a:lstStyle/&gt;&lt;a:p&gt;&lt;a:pPr algn="r"/&gt;&lt;a:r&gt;&lt;a:t&gt;12.0%&lt;/a:t&gt;&lt;/a:r&gt;&lt;/a:p&gt;&lt;/a:txBody&gt;&lt;/a:tc&gt;&lt;/a:tr&gt;&lt;/a:tbl&gt;&lt;/a:graphicData&gt;&lt;/a:graphic&gt;&lt;/p:graphicFrame&gt;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of the total asylum-seekers population) and 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algn="r"/&gt;&lt;a:r&gt;&lt;a:t&gt;CountryOriginName&lt;/a:t&gt;&lt;/a:r&gt;&lt;/a:p&gt;&lt;/a:txBody&gt;&lt;/a:tc&gt;&lt;/a:tr&gt;&lt;a:tr h="4114800"&gt;&lt;a:tc&gt;&lt;a:txBody&gt;&lt;a:bodyPr/&gt;&lt;a:lstStyle/&gt;&lt;a:p&gt;&lt;a:pPr algn="r"/&gt;&lt;a:r&gt;&lt;a:t&gt;El Salvador&lt;/a:t&gt;&lt;/a:r&gt;&lt;/a:p&gt;&lt;/a:txBody&gt;&lt;/a:tc&gt;&lt;/a:tr&gt;&lt;/a:tbl&gt;&lt;/a:graphicData&gt;&lt;/a:graphic&gt;&lt;/p:graphicFrame&gt;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{=openxml} &lt;p:graphicFrame xmlns:a="http://schemas.openxmlformats.org/drawingml/2006/main" xmlns:r="http://schemas.openxmlformats.org/officeDocument/2006/relationships" xmlns:p="http://schemas.openxmlformats.org/presentationml/2006/main"&gt;&lt;p:nvGraphicFramePr&gt;&lt;p:cNvPr id="0" name="Content Placeholder 2"/&gt;&lt;p:cNvGraphicFramePr&gt;&lt;a:graphicFrameLocks noGrp="1"/&gt;&lt;/p:cNvGraphicFramePr&gt;&lt;p:nvPr&gt;&lt;p:ph idx="1"/&gt;&lt;/p:nvPr&gt;&lt;/p:nvGraphicFramePr&gt;&lt;p:xfrm rot="-0"&gt;&lt;a:off x="228600" y="1737360"/&gt;&lt;a:ext cx="11731752" cy="4114800"/&gt;&lt;/p:xfrm&gt;&lt;a:graphic&gt;&lt;a:graphicData uri="http://schemas.openxmlformats.org/drawingml/2006/table"&gt;&lt;a:tbl&gt;&lt;a:tblPr  firstRow="1" lastRow="0" firstColumn="0" lastColumn="0" bandRow="1" bandCol="0"&gt;&lt;a:tableStyleId&gt;{D27102A9-8310-4765-A935-A1911B00CA55}&lt;/a:tableStyleId&gt;&lt;/a:tblPr&gt;&lt;a:tblGrid&gt;&lt;a:gridCol w="11731752"/&gt;&lt;/a:tblGrid&gt;&lt;a:tr h="4114800"&gt;&lt;a:tc&gt;&lt;a:txBody&gt;&lt;a:bodyPr/&gt;&lt;a:lstStyle/&gt;&lt;a:p&gt;&lt;a:pPr algn="r"/&gt;&lt;a:r&gt;&lt;a:t&gt;perc&lt;/a:t&gt;&lt;/a:r&gt;&lt;/a:p&gt;&lt;/a:txBody&gt;&lt;/a:tc&gt;&lt;/a:tr&gt;&lt;a:tr h="4114800"&gt;&lt;a:tc&gt;&lt;a:txBody&gt;&lt;a:bodyPr/&gt;&lt;a:lstStyle/&gt;&lt;a:p&gt;&lt;a:pPr algn="r"/&gt;&lt;a:r&gt;&lt;a:t&gt;10.5%&lt;/a:t&gt;&lt;/a:r&gt;&lt;/a:p&gt;&lt;/a:txBody&gt;&lt;/a:tc&gt;&lt;/a:tr&gt;&lt;/a:tbl&gt;&lt;/a:graphicData&gt;&lt;/a:graphic&gt;&lt;/p:graphicFrame&gt;</a:t>
            </a:r>
          </a:p>
          <a:p>
            <a:pPr lvl="0" indent="0" marL="0">
              <a:buNone/>
            </a:pPr>
            <a:r>
              <a:rPr/>
              <a:t>of the total asylum-seekers population).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Refugees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766769" y="5053137"/>
              <a:ext cx="7345190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766769" y="2596027"/>
              <a:ext cx="3855947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766769" y="2869039"/>
              <a:ext cx="1621873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766769" y="3142052"/>
              <a:ext cx="1296558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766769" y="3415064"/>
              <a:ext cx="1047930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766769" y="3688076"/>
              <a:ext cx="959218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766769" y="3961088"/>
              <a:ext cx="821955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766769" y="4234100"/>
              <a:ext cx="796952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766769" y="4507112"/>
              <a:ext cx="705108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766769" y="4780125"/>
              <a:ext cx="521028" cy="21840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7657555" y="2634435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69K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23481" y="2907448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29K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98166" y="3180460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23K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849538" y="3453472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19K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60826" y="3731424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17K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23563" y="4001878"/>
              <a:ext cx="348381" cy="134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15K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8561" y="4277449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14K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06716" y="4545521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11141" y="4818533"/>
              <a:ext cx="23343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0602294" y="5091545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131K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416824" y="2921607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5.5%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91510" y="3194619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5.5%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42882" y="3467631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54170" y="374064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7.7%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0060" y="4559680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4.4%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15980" y="4832692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7.7%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671126" y="2648595"/>
              <a:ext cx="419363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-7.7%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637134" y="4013656"/>
              <a:ext cx="419363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-3.3%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612131" y="4286668"/>
              <a:ext cx="419363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-1.1%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322365" y="2876782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997051" y="3149794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748423" y="3422807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659711" y="3695819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05601" y="451485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221521" y="4787867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56440" y="2603770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22448" y="396883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97445" y="4241843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▼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766769" y="2541425"/>
              <a:ext cx="0" cy="2784724"/>
            </a:xfrm>
            <a:custGeom>
              <a:avLst/>
              <a:pathLst>
                <a:path w="0" h="2784724">
                  <a:moveTo>
                    <a:pt x="0" y="278472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867037" y="5075135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30960" y="4802123"/>
              <a:ext cx="48203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81702" y="4530917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41327" y="4221216"/>
              <a:ext cx="571669" cy="20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Egypt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39088" y="3984667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42152" y="3710074"/>
              <a:ext cx="97084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2472" y="3391342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46422" y="3164050"/>
              <a:ext cx="106657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18200" y="2891038"/>
              <a:ext cx="1094796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143810" y="2618025"/>
              <a:ext cx="56918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China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42472" y="2126457"/>
              <a:ext cx="1931606" cy="219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42472" y="1783757"/>
              <a:ext cx="540939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Refugees: Main Countries of origin | 2021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2472" y="5378121"/>
              <a:ext cx="2713335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2472" y="5556429"/>
              <a:ext cx="263920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© UNHCR, The UN Refugee Agency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Asylum Seekers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766769" y="5053137"/>
              <a:ext cx="7345190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766769" y="2596027"/>
              <a:ext cx="5401135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766769" y="2869039"/>
              <a:ext cx="3344372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766769" y="3142052"/>
              <a:ext cx="2872871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766769" y="3415064"/>
              <a:ext cx="2489125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766769" y="3688076"/>
              <a:ext cx="2436590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766769" y="3961088"/>
              <a:ext cx="1942084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766769" y="4234100"/>
              <a:ext cx="1020096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766769" y="4507112"/>
              <a:ext cx="839091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766769" y="4780125"/>
              <a:ext cx="835480" cy="218409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7157475" y="2907448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153K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685974" y="318046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131K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302228" y="3458412"/>
              <a:ext cx="463332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114K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249694" y="3731424"/>
              <a:ext cx="463332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111K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743692" y="3999496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89K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21704" y="4277449"/>
              <a:ext cx="348381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47K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40699" y="4545521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38K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37088" y="481853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0602294" y="5091545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336K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8658239" y="2636994"/>
              <a:ext cx="463332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247K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453577" y="264859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90.2%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139324" y="2921607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9.9%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667823" y="3194619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4.4%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41567" y="3467631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12.1%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231542" y="374064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6.6%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994526" y="4013656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16.5%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072538" y="4286668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23.1%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91533" y="4559680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51.7%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45412" y="4832692"/>
              <a:ext cx="5511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126.5%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101628" y="2603770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044864" y="2876782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73364" y="3149794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89618" y="3422807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37083" y="3695819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642576" y="3968831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20589" y="4241843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39584" y="4514855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35972" y="4787867"/>
              <a:ext cx="194525" cy="193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0BB498">
                      <a:alpha val="100000"/>
                    </a:srgbClr>
                  </a:solidFill>
                  <a:latin typeface="DejaVu Sans"/>
                  <a:cs typeface="DejaVu Sans"/>
                </a:rPr>
                <a:t>▲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766769" y="2541425"/>
              <a:ext cx="0" cy="2784724"/>
            </a:xfrm>
            <a:custGeom>
              <a:avLst/>
              <a:pathLst>
                <a:path w="0" h="2784724">
                  <a:moveTo>
                    <a:pt x="0" y="278472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867037" y="5075135"/>
              <a:ext cx="1845959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 nationalities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74325" y="4802123"/>
              <a:ext cx="93867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239088" y="4530691"/>
              <a:ext cx="473907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230960" y="4256098"/>
              <a:ext cx="48203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43810" y="3983086"/>
              <a:ext cx="569185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China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981702" y="3711880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42152" y="3437062"/>
              <a:ext cx="97084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18200" y="3164050"/>
              <a:ext cx="1094796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46422" y="2891038"/>
              <a:ext cx="1066574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2472" y="2572305"/>
              <a:ext cx="3370523" cy="213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42472" y="2126457"/>
              <a:ext cx="1931606" cy="219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42472" y="1783757"/>
              <a:ext cx="6267589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Asylum-seekers: Main Countries of origin | 2021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2472" y="5378121"/>
              <a:ext cx="2713335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2472" y="5556429"/>
              <a:ext cx="263920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© UNHCR, The UN Refugee Agency</a:t>
              </a:r>
            </a:p>
          </p:txBody>
        </p:sp>
      </p:grp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1119" y="2432552"/>
              <a:ext cx="1480714" cy="2621640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592013" y="5054192"/>
              <a:ext cx="1480714" cy="0"/>
            </a:xfrm>
            <a:prstGeom prst="rect">
              <a:avLst/>
            </a:prstGeom>
            <a:solidFill>
              <a:srgbClr val="00B3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442906" y="5054192"/>
              <a:ext cx="1480714" cy="0"/>
            </a:xfrm>
            <a:prstGeom prst="rect">
              <a:avLst/>
            </a:prstGeom>
            <a:solidFill>
              <a:srgbClr val="99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293799" y="5054192"/>
              <a:ext cx="1480714" cy="14320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44692" y="5054192"/>
              <a:ext cx="1480714" cy="0"/>
            </a:xfrm>
            <a:prstGeom prst="rect">
              <a:avLst/>
            </a:prstGeom>
            <a:solidFill>
              <a:srgbClr val="E1CC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995585" y="5054192"/>
              <a:ext cx="1480714" cy="0"/>
            </a:xfrm>
            <a:prstGeom prst="rect">
              <a:avLst/>
            </a:prstGeom>
            <a:solidFill>
              <a:srgbClr val="EF4A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274894" y="4851683"/>
              <a:ext cx="11495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125788" y="4851683"/>
              <a:ext cx="11495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8827574" y="4851683"/>
              <a:ext cx="11495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0678467" y="4851683"/>
              <a:ext cx="114950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160340" y="4654114"/>
              <a:ext cx="34405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1234" y="4654114"/>
              <a:ext cx="34405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8713020" y="4654114"/>
              <a:ext cx="34405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0563913" y="4654114"/>
              <a:ext cx="34405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249810" y="265152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305K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280687" y="2453954"/>
              <a:ext cx="40157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884844" y="5092473"/>
              <a:ext cx="298625" cy="13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-2K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862127" y="5287484"/>
              <a:ext cx="344058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370941" y="5054192"/>
              <a:ext cx="11475537" cy="0"/>
            </a:xfrm>
            <a:custGeom>
              <a:avLst/>
              <a:pathLst>
                <a:path w="11475537" h="0">
                  <a:moveTo>
                    <a:pt x="0" y="0"/>
                  </a:moveTo>
                  <a:lnTo>
                    <a:pt x="11475537" y="0"/>
                  </a:lnTo>
                  <a:lnTo>
                    <a:pt x="114755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70941" y="5200311"/>
              <a:ext cx="11475537" cy="0"/>
            </a:xfrm>
            <a:custGeom>
              <a:avLst/>
              <a:pathLst>
                <a:path w="11475537" h="0">
                  <a:moveTo>
                    <a:pt x="0" y="0"/>
                  </a:moveTo>
                  <a:lnTo>
                    <a:pt x="11475537" y="0"/>
                  </a:lnTo>
                </a:path>
              </a:pathLst>
            </a:custGeom>
            <a:ln w="13550" cap="sq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41104" y="5229763"/>
              <a:ext cx="880744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Asylum-seekers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781222" y="5229763"/>
              <a:ext cx="1102296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Internally Displaced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11168" y="5390228"/>
              <a:ext cx="442404" cy="92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Persons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63071" y="5250528"/>
              <a:ext cx="1040384" cy="94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Others of Concern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82368" y="5389148"/>
              <a:ext cx="601789" cy="93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UNHCR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75616" y="5229573"/>
              <a:ext cx="517080" cy="11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Refugees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399020" y="5250528"/>
              <a:ext cx="972058" cy="94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Stateless Persons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0094529" y="5229763"/>
              <a:ext cx="1282827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Venezuelans Displaced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531155" y="5387688"/>
              <a:ext cx="409575" cy="94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Abroad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472" y="2023021"/>
              <a:ext cx="1720386" cy="105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and percentage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42472" y="1817323"/>
              <a:ext cx="5783503" cy="144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United States of America: Increases and Decreases in Population Groups | 2020-2021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42472" y="5544351"/>
              <a:ext cx="1461027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 Refugee Data Finder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42472" y="5640363"/>
              <a:ext cx="1421110" cy="81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© UNHCR, The UN Refugee Agency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main countries of Destination of Asylum of Forced Displacement across Borders?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600" y="1737359"/>
              <a:ext cx="11731751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207770" y="2234108"/>
              <a:ext cx="10682992" cy="292040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06951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34131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61312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88493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93360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20541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947722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574903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3360" y="2277055"/>
              <a:ext cx="9711811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93360" y="2563369"/>
              <a:ext cx="1646366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93360" y="3135998"/>
              <a:ext cx="1296075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93360" y="2849684"/>
              <a:ext cx="1296075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93360" y="3422313"/>
              <a:ext cx="910756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93360" y="3708627"/>
              <a:ext cx="656795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693360" y="3994941"/>
              <a:ext cx="490407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693360" y="4281256"/>
              <a:ext cx="385319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693360" y="4567570"/>
              <a:ext cx="376562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93360" y="4853884"/>
              <a:ext cx="245203" cy="25768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376459" y="2593806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3419349" y="263557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188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3026168" y="3166434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069059" y="320820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148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3026168" y="2880120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069059" y="292188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148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2640848" y="3452749"/>
              <a:ext cx="367322" cy="196810"/>
            </a:xfrm>
            <a:custGeom>
              <a:avLst/>
              <a:pathLst>
                <a:path w="367322" h="196810">
                  <a:moveTo>
                    <a:pt x="27431" y="196810"/>
                  </a:moveTo>
                  <a:lnTo>
                    <a:pt x="339890" y="196810"/>
                  </a:lnTo>
                  <a:lnTo>
                    <a:pt x="338785" y="196787"/>
                  </a:lnTo>
                  <a:lnTo>
                    <a:pt x="343196" y="196610"/>
                  </a:lnTo>
                  <a:lnTo>
                    <a:pt x="347522" y="195727"/>
                  </a:lnTo>
                  <a:lnTo>
                    <a:pt x="351650" y="194161"/>
                  </a:lnTo>
                  <a:lnTo>
                    <a:pt x="355473" y="191954"/>
                  </a:lnTo>
                  <a:lnTo>
                    <a:pt x="358893" y="189162"/>
                  </a:lnTo>
                  <a:lnTo>
                    <a:pt x="361820" y="185857"/>
                  </a:lnTo>
                  <a:lnTo>
                    <a:pt x="364180" y="182126"/>
                  </a:lnTo>
                  <a:lnTo>
                    <a:pt x="365910" y="178065"/>
                  </a:lnTo>
                  <a:lnTo>
                    <a:pt x="366967" y="173778"/>
                  </a:lnTo>
                  <a:lnTo>
                    <a:pt x="367322" y="169378"/>
                  </a:lnTo>
                  <a:lnTo>
                    <a:pt x="367322" y="27432"/>
                  </a:lnTo>
                  <a:lnTo>
                    <a:pt x="366967" y="23031"/>
                  </a:lnTo>
                  <a:lnTo>
                    <a:pt x="365910" y="18745"/>
                  </a:lnTo>
                  <a:lnTo>
                    <a:pt x="364180" y="14683"/>
                  </a:lnTo>
                  <a:lnTo>
                    <a:pt x="361820" y="10952"/>
                  </a:lnTo>
                  <a:lnTo>
                    <a:pt x="358893" y="7647"/>
                  </a:lnTo>
                  <a:lnTo>
                    <a:pt x="355473" y="4855"/>
                  </a:lnTo>
                  <a:lnTo>
                    <a:pt x="351650" y="2648"/>
                  </a:lnTo>
                  <a:lnTo>
                    <a:pt x="347522" y="1083"/>
                  </a:lnTo>
                  <a:lnTo>
                    <a:pt x="343196" y="200"/>
                  </a:lnTo>
                  <a:lnTo>
                    <a:pt x="33989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83739" y="349451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2377691" y="3739063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420582" y="378273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2211303" y="4025378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54194" y="406714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2106216" y="4311692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149107" y="435741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2097459" y="4598006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1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140349" y="463977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1966100" y="4884321"/>
              <a:ext cx="275361" cy="196810"/>
            </a:xfrm>
            <a:custGeom>
              <a:avLst/>
              <a:pathLst>
                <a:path w="275361" h="196810">
                  <a:moveTo>
                    <a:pt x="27431" y="196810"/>
                  </a:moveTo>
                  <a:lnTo>
                    <a:pt x="247929" y="196810"/>
                  </a:lnTo>
                  <a:lnTo>
                    <a:pt x="246824" y="196787"/>
                  </a:lnTo>
                  <a:lnTo>
                    <a:pt x="251236" y="196610"/>
                  </a:lnTo>
                  <a:lnTo>
                    <a:pt x="255561" y="195727"/>
                  </a:lnTo>
                  <a:lnTo>
                    <a:pt x="259689" y="194161"/>
                  </a:lnTo>
                  <a:lnTo>
                    <a:pt x="263512" y="191954"/>
                  </a:lnTo>
                  <a:lnTo>
                    <a:pt x="266932" y="189162"/>
                  </a:lnTo>
                  <a:lnTo>
                    <a:pt x="269859" y="185857"/>
                  </a:lnTo>
                  <a:lnTo>
                    <a:pt x="272219" y="182126"/>
                  </a:lnTo>
                  <a:lnTo>
                    <a:pt x="273949" y="178065"/>
                  </a:lnTo>
                  <a:lnTo>
                    <a:pt x="275006" y="173778"/>
                  </a:lnTo>
                  <a:lnTo>
                    <a:pt x="275361" y="169378"/>
                  </a:lnTo>
                  <a:lnTo>
                    <a:pt x="275361" y="27432"/>
                  </a:lnTo>
                  <a:lnTo>
                    <a:pt x="275006" y="23031"/>
                  </a:lnTo>
                  <a:lnTo>
                    <a:pt x="273949" y="18745"/>
                  </a:lnTo>
                  <a:lnTo>
                    <a:pt x="272219" y="14683"/>
                  </a:lnTo>
                  <a:lnTo>
                    <a:pt x="269859" y="10952"/>
                  </a:lnTo>
                  <a:lnTo>
                    <a:pt x="266932" y="7647"/>
                  </a:lnTo>
                  <a:lnTo>
                    <a:pt x="263512" y="4855"/>
                  </a:lnTo>
                  <a:lnTo>
                    <a:pt x="259689" y="2648"/>
                  </a:lnTo>
                  <a:lnTo>
                    <a:pt x="255561" y="1083"/>
                  </a:lnTo>
                  <a:lnTo>
                    <a:pt x="251236" y="200"/>
                  </a:lnTo>
                  <a:lnTo>
                    <a:pt x="24792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5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008990" y="492608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10947472" y="2307491"/>
              <a:ext cx="416090" cy="196810"/>
            </a:xfrm>
            <a:custGeom>
              <a:avLst/>
              <a:pathLst>
                <a:path w="416090" h="196810">
                  <a:moveTo>
                    <a:pt x="27431" y="196810"/>
                  </a:moveTo>
                  <a:lnTo>
                    <a:pt x="388658" y="196810"/>
                  </a:lnTo>
                  <a:lnTo>
                    <a:pt x="387553" y="196787"/>
                  </a:lnTo>
                  <a:lnTo>
                    <a:pt x="391964" y="196610"/>
                  </a:lnTo>
                  <a:lnTo>
                    <a:pt x="396290" y="195727"/>
                  </a:lnTo>
                  <a:lnTo>
                    <a:pt x="400418" y="194161"/>
                  </a:lnTo>
                  <a:lnTo>
                    <a:pt x="404241" y="191954"/>
                  </a:lnTo>
                  <a:lnTo>
                    <a:pt x="407661" y="189162"/>
                  </a:lnTo>
                  <a:lnTo>
                    <a:pt x="410588" y="185857"/>
                  </a:lnTo>
                  <a:lnTo>
                    <a:pt x="412948" y="182126"/>
                  </a:lnTo>
                  <a:lnTo>
                    <a:pt x="414678" y="178065"/>
                  </a:lnTo>
                  <a:lnTo>
                    <a:pt x="415735" y="173778"/>
                  </a:lnTo>
                  <a:lnTo>
                    <a:pt x="416090" y="169378"/>
                  </a:lnTo>
                  <a:lnTo>
                    <a:pt x="416090" y="27432"/>
                  </a:lnTo>
                  <a:lnTo>
                    <a:pt x="415735" y="23031"/>
                  </a:lnTo>
                  <a:lnTo>
                    <a:pt x="414678" y="18745"/>
                  </a:lnTo>
                  <a:lnTo>
                    <a:pt x="412948" y="14683"/>
                  </a:lnTo>
                  <a:lnTo>
                    <a:pt x="410588" y="10952"/>
                  </a:lnTo>
                  <a:lnTo>
                    <a:pt x="407661" y="7647"/>
                  </a:lnTo>
                  <a:lnTo>
                    <a:pt x="404241" y="4855"/>
                  </a:lnTo>
                  <a:lnTo>
                    <a:pt x="400418" y="2648"/>
                  </a:lnTo>
                  <a:lnTo>
                    <a:pt x="396290" y="1083"/>
                  </a:lnTo>
                  <a:lnTo>
                    <a:pt x="391964" y="200"/>
                  </a:lnTo>
                  <a:lnTo>
                    <a:pt x="38865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9378"/>
                  </a:lnTo>
                  <a:lnTo>
                    <a:pt x="88" y="167170"/>
                  </a:lnTo>
                  <a:lnTo>
                    <a:pt x="88" y="171585"/>
                  </a:lnTo>
                  <a:lnTo>
                    <a:pt x="797" y="175943"/>
                  </a:lnTo>
                  <a:lnTo>
                    <a:pt x="2195" y="180130"/>
                  </a:lnTo>
                  <a:lnTo>
                    <a:pt x="4246" y="184039"/>
                  </a:lnTo>
                  <a:lnTo>
                    <a:pt x="6898" y="187569"/>
                  </a:lnTo>
                  <a:lnTo>
                    <a:pt x="10082" y="190627"/>
                  </a:lnTo>
                  <a:lnTo>
                    <a:pt x="13716" y="193135"/>
                  </a:lnTo>
                  <a:lnTo>
                    <a:pt x="17704" y="195027"/>
                  </a:lnTo>
                  <a:lnTo>
                    <a:pt x="21944" y="196255"/>
                  </a:lnTo>
                  <a:lnTo>
                    <a:pt x="26327" y="196787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0996022" y="2353211"/>
              <a:ext cx="32465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1.1K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693360" y="2234108"/>
              <a:ext cx="0" cy="2920406"/>
            </a:xfrm>
            <a:custGeom>
              <a:avLst/>
              <a:pathLst>
                <a:path w="0" h="2920406">
                  <a:moveTo>
                    <a:pt x="0" y="29204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03502" y="4936969"/>
              <a:ext cx="44163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Sweden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63884" y="4650654"/>
              <a:ext cx="68125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Netherlands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4034" y="4364340"/>
              <a:ext cx="59110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Costa Rica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33270" y="4078026"/>
              <a:ext cx="3118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Brazil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0787" y="3791711"/>
              <a:ext cx="49435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Australia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32888" y="3483732"/>
              <a:ext cx="3122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Spain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9504" y="3199383"/>
              <a:ext cx="515634" cy="1061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Germany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2943" y="2932768"/>
              <a:ext cx="39219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Mexico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990051" y="2649892"/>
              <a:ext cx="155088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UK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9873" y="2360139"/>
              <a:ext cx="42526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Canada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1172975" y="4982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172975" y="4696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172975" y="4410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172975" y="4123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172975" y="3837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172975" y="355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172975" y="326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172975" y="2978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172975" y="2692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172975" y="2405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693360" y="5154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320541" y="5154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947722" y="5154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574903" y="5154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657808" y="521408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13883" y="5214089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841064" y="5214089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468245" y="5214089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07770" y="2000262"/>
              <a:ext cx="480211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Top Destination Countries - Data as of 2021 for population from USA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207770" y="1766921"/>
              <a:ext cx="5223852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What are the main destinations for Forcibly Displaced People?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945382" y="5530464"/>
              <a:ext cx="49453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Data: UNHCR Refugee Population Statistics Database; Visualisation: UnhcrDataPackage.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660306" y="5651165"/>
              <a:ext cx="623045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Forced Displacement includes Refugees, Asylym Seekers and Venezuelan Displaced Abroad Population Group.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Demographics profiles of Forcibly Displaced People in relation with the host population?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the asylum Processing capacity in relation with the demand?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trends in terms of Solutions?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share of Forcibly Displaced People among total Migrants?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United States | as of End 2021</dc:title>
  <dc:creator/>
  <cp:keywords/>
  <dcterms:created xsi:type="dcterms:W3CDTF">2022-09-20T05:10:34Z</dcterms:created>
  <dcterms:modified xsi:type="dcterms:W3CDTF">2022-09-20T00:10:34Z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 September 2022</vt:lpwstr>
  </property>
  <property fmtid="{D5CDD505-2E9C-101B-9397-08002B2CF9AE}" pid="3" name="output">
    <vt:lpwstr>unhcrdown::pptx_slides</vt:lpwstr>
  </property>
  <property fmtid="{D5CDD505-2E9C-101B-9397-08002B2CF9AE}" pid="4" name="params">
    <vt:lpwstr/>
  </property>
  <property fmtid="{D5CDD505-2E9C-101B-9397-08002B2CF9AE}" pid="5" name="subtitle">
    <vt:lpwstr>Statistical Factsheet</vt:lpwstr>
  </property>
</Properties>
</file>