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Default Extension="jpeg" ContentType="image/jpeg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1" Type="http://schemas.openxmlformats.org/officeDocument/2006/relationships/officeDocument" Target="ppt/presentation.xml"/>
<Relationship Id="rId2" Type="http://schemas.openxmlformats.org/package/2006/relationships/metadata/core-properties" Target="docProps/core.xml"/>
<Relationship Id="rId3" Type="http://schemas.openxmlformats.org/package/2006/relationships/metadata/extended-properties" Target="docProps/app.xml"/>
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CH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7006"/>
    <p:restoredTop sz="94660"/>
  </p:normalViewPr>
  <p:slideViewPr>
    <p:cSldViewPr snapToGrid="0">
      <p:cViewPr varScale="1">
        <p:scale>
          <a:sx d="100" n="115"/>
          <a:sy d="100" n="115"/>
        </p:scale>
        <p:origin x="318" y="9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slide" Target="slides/slide2.xml"/>
<Relationship Id="rId4" Type="http://schemas.openxmlformats.org/officeDocument/2006/relationships/slide" Target="slides/slide3.xml"/>
<Relationship Id="rId5" Type="http://schemas.openxmlformats.org/officeDocument/2006/relationships/slide" Target="slides/slide4.xml"/>
<Relationship Id="rId6" Type="http://schemas.openxmlformats.org/officeDocument/2006/relationships/slide" Target="slides/slide5.xml"/>
<Relationship Id="rId7" Type="http://schemas.openxmlformats.org/officeDocument/2006/relationships/slide" Target="slides/slide6.xml"/>
<Relationship Id="rId8" Type="http://schemas.openxmlformats.org/officeDocument/2006/relationships/slide" Target="slides/slide7.xml"/>
<Relationship Id="rId9" Type="http://schemas.openxmlformats.org/officeDocument/2006/relationships/slide" Target="slides/slide8.xml"/>
<Relationship Id="rId10" Type="http://schemas.openxmlformats.org/officeDocument/2006/relationships/slide" Target="slides/slide9.xml"/>
<Relationship Id="rId11" Type="http://schemas.openxmlformats.org/officeDocument/2006/relationships/slide" Target="slides/slide10.xml"/>
<Relationship Id="rId12" Type="http://schemas.openxmlformats.org/officeDocument/2006/relationships/slide" Target="slides/slide11.xml"/>
<Relationship Id="rId13" Type="http://schemas.openxmlformats.org/officeDocument/2006/relationships/slide" Target="slides/slide12.xml"/>
<Relationship Id="rId14" Type="http://schemas.openxmlformats.org/officeDocument/2006/relationships/slide" Target="slides/slide13.xml"/>
<Relationship Id="rId15" Type="http://schemas.openxmlformats.org/officeDocument/2006/relationships/slide" Target="slides/slide14.xml"/>
<Relationship Id="rId16" Type="http://schemas.openxmlformats.org/officeDocument/2006/relationships/slide" Target="slides/slide15.xml"/>
<Relationship Id="rId17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20" Type="http://schemas.openxmlformats.org/officeDocument/2006/relationships/tableStyles" Target="tableStyles.xml"/>
<Relationship Id="rId19" Type="http://schemas.openxmlformats.org/officeDocument/2006/relationships/theme" Target="theme/theme1.xml"/>
<Relationship Id="rId18" Type="http://schemas.openxmlformats.org/officeDocument/2006/relationships/viewProps" Target="viewProps.xml"/>
</Relationships>
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3602038"/>
            <a:ext cx="11731752" cy="147286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H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DDB8D9-0E47-4391-AFE9-718F99456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AC892E-58DA-46D0-80B8-443404641DAC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E0B34FA-F42D-402F-B5A7-439ACC09A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07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6"/>
                </a:solidFill>
              </a:defRPr>
            </a:lvl1pPr>
          </a:lstStyle>
          <a:p>
            <a:fld id="{D2AFCC29-5969-455F-A66F-011619E11FF2}" type="datetimeFigureOut">
              <a:rPr lang="en-CH" smtClean="0"/>
              <a:pPr/>
              <a:t>09/16/2022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8582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6ABE3-7B91-4B18-9054-3AB955392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33229-C1D4-4863-94F9-7A5887AA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C4A7-AB1C-4309-A640-6B71DE02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09/16/2022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A4FB-D5B2-4A26-993D-C30CB526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2833-2585-4DDD-A44D-34D54F6A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894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773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1D9A4F-DEBD-4C52-A2D3-72D27DB6EB35}"/>
              </a:ext>
            </a:extLst>
          </p:cNvPr>
          <p:cNvSpPr/>
          <p:nvPr userDrawn="1"/>
        </p:nvSpPr>
        <p:spPr>
          <a:xfrm>
            <a:off x="-1524" y="6035040"/>
            <a:ext cx="1219200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4ACA0-308F-410B-9D48-837F9F38A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3602736"/>
            <a:ext cx="11731752" cy="165506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AD7F306-7A23-48E0-8393-9C5704241A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1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FE93-3977-452D-84EA-EC710E5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737360"/>
            <a:ext cx="57912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92B55-12D0-459E-B72F-B848BD96C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37360"/>
            <a:ext cx="578815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44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2905-B8BB-4999-A801-C5F02C05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73175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D88E0-1967-49C4-9E99-A40692E3A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90687"/>
            <a:ext cx="57689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40D7D-E63D-4DAE-A408-888523C78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2505075"/>
            <a:ext cx="576897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949BA-785D-4A2E-AF37-0E6A5446A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788152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510A4-2242-42D6-AAB8-5643C37F7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505075"/>
            <a:ext cx="576592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131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4FDE-FFF7-4A94-B046-DEE27442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396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87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5624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571105"/>
            <a:ext cx="4011084" cy="4264430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48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3DF6-778E-43EB-8076-6296D658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DF2ED-B38E-4F09-B8FB-3BEA05102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BE5A-CF15-4CE1-A902-69027BCD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09/16/2022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A4194-41F2-4BBC-9C69-BD56BF24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F7B7-1376-4D75-904A-DC3C8D0E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492398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2.sv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media/image1.png" Type="http://schemas.openxmlformats.org/officeDocument/2006/relationships/imag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theme/theme1.xml" Type="http://schemas.openxmlformats.org/officeDocument/2006/relationships/theme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25C34-BD45-4738-A53D-1D0EC55C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11731752" cy="1325563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  <a:endParaRPr dirty="0"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519E8-E1C5-44C5-9F87-E05E2CCB9258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228600" y="1737360"/>
            <a:ext cx="11731752" cy="411480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CH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CE3A90-11C1-4290-8A18-B460A5CC102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2A0459-A2BC-4EE0-86A0-58CC0AA8D65E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24562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8" r:id="rId9"/>
    <p:sldLayoutId id="2147483659" r:id="rId10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Clr>
          <a:schemeClr val="accent1"/>
        </a:buClr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Statistical Factsheet Argentina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228600" y="3602038"/>
            <a:ext cx="11731752" cy="147286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 of 2022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708232" y="625993"/>
              <a:ext cx="0" cy="5792181"/>
            </a:xfrm>
            <a:custGeom>
              <a:avLst/>
              <a:pathLst>
                <a:path w="0" h="5792181">
                  <a:moveTo>
                    <a:pt x="0" y="57921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174242" y="625993"/>
              <a:ext cx="0" cy="5792181"/>
            </a:xfrm>
            <a:custGeom>
              <a:avLst/>
              <a:pathLst>
                <a:path w="0" h="5792181">
                  <a:moveTo>
                    <a:pt x="0" y="57921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40252" y="625993"/>
              <a:ext cx="0" cy="5792181"/>
            </a:xfrm>
            <a:custGeom>
              <a:avLst/>
              <a:pathLst>
                <a:path w="0" h="5792181">
                  <a:moveTo>
                    <a:pt x="0" y="57921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06262" y="625993"/>
              <a:ext cx="0" cy="5792181"/>
            </a:xfrm>
            <a:custGeom>
              <a:avLst/>
              <a:pathLst>
                <a:path w="0" h="5792181">
                  <a:moveTo>
                    <a:pt x="0" y="57921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572272" y="625993"/>
              <a:ext cx="0" cy="5792181"/>
            </a:xfrm>
            <a:custGeom>
              <a:avLst/>
              <a:pathLst>
                <a:path w="0" h="5792181">
                  <a:moveTo>
                    <a:pt x="0" y="57921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708232" y="2414755"/>
              <a:ext cx="0" cy="51107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708232" y="1846894"/>
              <a:ext cx="2144356" cy="51107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708232" y="2982616"/>
              <a:ext cx="0" cy="51107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708232" y="711172"/>
              <a:ext cx="9864040" cy="51107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708232" y="5821921"/>
              <a:ext cx="0" cy="51107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708232" y="5254060"/>
              <a:ext cx="0" cy="51107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708232" y="4686199"/>
              <a:ext cx="0" cy="51107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08232" y="4118338"/>
              <a:ext cx="0" cy="51107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08232" y="1279033"/>
              <a:ext cx="9864040" cy="51107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708232" y="3550477"/>
              <a:ext cx="0" cy="51107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685946" y="6033855"/>
              <a:ext cx="469335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Colombia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897613" y="5465994"/>
              <a:ext cx="257668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Cuba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66093" y="4879676"/>
              <a:ext cx="989188" cy="1025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Dominican Republic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07883" y="4330272"/>
              <a:ext cx="547398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El Salvador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10740" y="3762411"/>
              <a:ext cx="944541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Russian Federation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70387" y="3174851"/>
              <a:ext cx="384894" cy="1037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Senegal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40339" y="2626689"/>
              <a:ext cx="514942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Venezuela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918328" y="2059618"/>
              <a:ext cx="236953" cy="83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Haiti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824630" y="1491757"/>
              <a:ext cx="330651" cy="83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Eritrea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26525" y="904649"/>
              <a:ext cx="1028756" cy="1025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Syrian Arab Republic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1215030" y="6418175"/>
              <a:ext cx="10850444" cy="0"/>
            </a:xfrm>
            <a:custGeom>
              <a:avLst/>
              <a:pathLst>
                <a:path w="10850444" h="0">
                  <a:moveTo>
                    <a:pt x="0" y="0"/>
                  </a:moveTo>
                  <a:lnTo>
                    <a:pt x="10850444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1630254" y="6476060"/>
              <a:ext cx="155956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063526" y="6476060"/>
              <a:ext cx="221431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25%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529536" y="6476060"/>
              <a:ext cx="221431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8995546" y="6476173"/>
              <a:ext cx="221431" cy="82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75%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1428818" y="6476060"/>
              <a:ext cx="286907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100%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26525" y="312449"/>
              <a:ext cx="4958905" cy="1216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For top 10 Countries of Origin ordered by Total Decision (independently of the outcome)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26525" y="87409"/>
              <a:ext cx="3444917" cy="161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Refugee Recognition Rate | 2022 in Argentina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26525" y="6622670"/>
              <a:ext cx="1686235" cy="907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7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 </a:t>
              </a:r>
            </a:p>
          </p:txBody>
        </p:sp>
      </p:grp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708232" y="625993"/>
              <a:ext cx="0" cy="5792181"/>
            </a:xfrm>
            <a:custGeom>
              <a:avLst/>
              <a:pathLst>
                <a:path w="0" h="5792181">
                  <a:moveTo>
                    <a:pt x="0" y="57921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174242" y="625993"/>
              <a:ext cx="0" cy="5792181"/>
            </a:xfrm>
            <a:custGeom>
              <a:avLst/>
              <a:pathLst>
                <a:path w="0" h="5792181">
                  <a:moveTo>
                    <a:pt x="0" y="57921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40252" y="625993"/>
              <a:ext cx="0" cy="5792181"/>
            </a:xfrm>
            <a:custGeom>
              <a:avLst/>
              <a:pathLst>
                <a:path w="0" h="5792181">
                  <a:moveTo>
                    <a:pt x="0" y="57921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06262" y="625993"/>
              <a:ext cx="0" cy="5792181"/>
            </a:xfrm>
            <a:custGeom>
              <a:avLst/>
              <a:pathLst>
                <a:path w="0" h="5792181">
                  <a:moveTo>
                    <a:pt x="0" y="57921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572272" y="625993"/>
              <a:ext cx="0" cy="5792181"/>
            </a:xfrm>
            <a:custGeom>
              <a:avLst/>
              <a:pathLst>
                <a:path w="0" h="5792181">
                  <a:moveTo>
                    <a:pt x="0" y="57921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708232" y="1279033"/>
              <a:ext cx="9864040" cy="51107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708232" y="2414755"/>
              <a:ext cx="9864040" cy="51107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708232" y="2982616"/>
              <a:ext cx="2144356" cy="51107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708232" y="1846894"/>
              <a:ext cx="9864040" cy="51107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708232" y="711172"/>
              <a:ext cx="9864040" cy="51107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708232" y="5821921"/>
              <a:ext cx="0" cy="51107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708232" y="5254060"/>
              <a:ext cx="0" cy="51107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08232" y="4686199"/>
              <a:ext cx="0" cy="51107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08232" y="4118338"/>
              <a:ext cx="0" cy="51107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708232" y="3550477"/>
              <a:ext cx="0" cy="51107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685946" y="6033855"/>
              <a:ext cx="469335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Colombia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897613" y="5465994"/>
              <a:ext cx="257668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Cuba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66093" y="4879676"/>
              <a:ext cx="989188" cy="1025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Dominican Republic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07883" y="4330272"/>
              <a:ext cx="547398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El Salvador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10740" y="3762411"/>
              <a:ext cx="944541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Russian Federation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918328" y="3195340"/>
              <a:ext cx="236953" cy="83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Haiti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824630" y="2627479"/>
              <a:ext cx="330651" cy="83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Eritrea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86827" y="2058828"/>
              <a:ext cx="868454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State of Palestine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26525" y="1472510"/>
              <a:ext cx="1028756" cy="1025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Syrian Arab Republic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07974" y="918929"/>
              <a:ext cx="947307" cy="882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Various / unknown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1215030" y="6418175"/>
              <a:ext cx="10850444" cy="0"/>
            </a:xfrm>
            <a:custGeom>
              <a:avLst/>
              <a:pathLst>
                <a:path w="10850444" h="0">
                  <a:moveTo>
                    <a:pt x="0" y="0"/>
                  </a:moveTo>
                  <a:lnTo>
                    <a:pt x="10850444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1630254" y="6476060"/>
              <a:ext cx="155956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063526" y="6476060"/>
              <a:ext cx="221431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25%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529536" y="6476060"/>
              <a:ext cx="221431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8995546" y="6476173"/>
              <a:ext cx="221431" cy="82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75%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1428818" y="6476060"/>
              <a:ext cx="286907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100%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26525" y="317402"/>
              <a:ext cx="4457509" cy="1167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For top 10 Countries of Origin ordered by Recognized Refugee Status Decisions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26525" y="87409"/>
              <a:ext cx="3209035" cy="161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Total Recognition Rate | 2022 in Argentina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26525" y="6622670"/>
              <a:ext cx="1686235" cy="907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7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 </a:t>
              </a:r>
            </a:p>
          </p:txBody>
        </p:sp>
      </p:grp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638598" y="5842858"/>
              <a:ext cx="11376265" cy="0"/>
            </a:xfrm>
            <a:custGeom>
              <a:avLst/>
              <a:pathLst>
                <a:path w="11376265" h="0">
                  <a:moveTo>
                    <a:pt x="0" y="0"/>
                  </a:moveTo>
                  <a:lnTo>
                    <a:pt x="11376265" y="0"/>
                  </a:lnTo>
                  <a:lnTo>
                    <a:pt x="11376265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38598" y="4708042"/>
              <a:ext cx="11376265" cy="0"/>
            </a:xfrm>
            <a:custGeom>
              <a:avLst/>
              <a:pathLst>
                <a:path w="11376265" h="0">
                  <a:moveTo>
                    <a:pt x="0" y="0"/>
                  </a:moveTo>
                  <a:lnTo>
                    <a:pt x="11376265" y="0"/>
                  </a:lnTo>
                  <a:lnTo>
                    <a:pt x="11376265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38598" y="3573226"/>
              <a:ext cx="11376265" cy="0"/>
            </a:xfrm>
            <a:custGeom>
              <a:avLst/>
              <a:pathLst>
                <a:path w="11376265" h="0">
                  <a:moveTo>
                    <a:pt x="0" y="0"/>
                  </a:moveTo>
                  <a:lnTo>
                    <a:pt x="11376265" y="0"/>
                  </a:lnTo>
                  <a:lnTo>
                    <a:pt x="11376265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38598" y="2438410"/>
              <a:ext cx="11376265" cy="0"/>
            </a:xfrm>
            <a:custGeom>
              <a:avLst/>
              <a:pathLst>
                <a:path w="11376265" h="0">
                  <a:moveTo>
                    <a:pt x="0" y="0"/>
                  </a:moveTo>
                  <a:lnTo>
                    <a:pt x="11376265" y="0"/>
                  </a:lnTo>
                  <a:lnTo>
                    <a:pt x="11376265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38598" y="1303594"/>
              <a:ext cx="11376265" cy="0"/>
            </a:xfrm>
            <a:custGeom>
              <a:avLst/>
              <a:pathLst>
                <a:path w="11376265" h="0">
                  <a:moveTo>
                    <a:pt x="0" y="0"/>
                  </a:moveTo>
                  <a:lnTo>
                    <a:pt x="11376265" y="0"/>
                  </a:lnTo>
                  <a:lnTo>
                    <a:pt x="11376265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155701" y="4208723"/>
              <a:ext cx="255359" cy="1634134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666420" y="5696467"/>
              <a:ext cx="255359" cy="146391"/>
            </a:xfrm>
            <a:prstGeom prst="rect">
              <a:avLst/>
            </a:prstGeom>
            <a:solidFill>
              <a:srgbClr val="8EB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411061" y="4998555"/>
              <a:ext cx="255359" cy="84430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113299" y="5157429"/>
              <a:ext cx="255359" cy="685428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624018" y="5594333"/>
              <a:ext cx="255359" cy="248524"/>
            </a:xfrm>
            <a:prstGeom prst="rect">
              <a:avLst/>
            </a:prstGeom>
            <a:solidFill>
              <a:srgbClr val="8EB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368659" y="4035096"/>
              <a:ext cx="255359" cy="180776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070898" y="4915713"/>
              <a:ext cx="255359" cy="927144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581617" y="5690793"/>
              <a:ext cx="255359" cy="152065"/>
            </a:xfrm>
            <a:prstGeom prst="rect">
              <a:avLst/>
            </a:prstGeom>
            <a:solidFill>
              <a:srgbClr val="8EB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326257" y="4878264"/>
              <a:ext cx="255359" cy="96459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028496" y="4430012"/>
              <a:ext cx="255359" cy="1412845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539215" y="5723702"/>
              <a:ext cx="255359" cy="119155"/>
            </a:xfrm>
            <a:prstGeom prst="rect">
              <a:avLst/>
            </a:prstGeom>
            <a:solidFill>
              <a:srgbClr val="8EB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283855" y="4673998"/>
              <a:ext cx="255359" cy="116886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986094" y="3708269"/>
              <a:ext cx="255359" cy="2134588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496813" y="5657883"/>
              <a:ext cx="255359" cy="184974"/>
            </a:xfrm>
            <a:prstGeom prst="rect">
              <a:avLst/>
            </a:prstGeom>
            <a:solidFill>
              <a:srgbClr val="8EB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241453" y="4583212"/>
              <a:ext cx="255359" cy="1259645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943692" y="3025110"/>
              <a:ext cx="255359" cy="2817747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454411" y="5748668"/>
              <a:ext cx="255359" cy="94189"/>
            </a:xfrm>
            <a:prstGeom prst="rect">
              <a:avLst/>
            </a:prstGeom>
            <a:solidFill>
              <a:srgbClr val="8EB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199051" y="3147670"/>
              <a:ext cx="255359" cy="2695187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901290" y="1782487"/>
              <a:ext cx="255359" cy="4060371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7412009" y="5697602"/>
              <a:ext cx="255359" cy="145256"/>
            </a:xfrm>
            <a:prstGeom prst="rect">
              <a:avLst/>
            </a:prstGeom>
            <a:solidFill>
              <a:srgbClr val="8EB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7156649" y="4050984"/>
              <a:ext cx="255359" cy="179187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858888" y="1484030"/>
              <a:ext cx="255359" cy="4358827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8369607" y="5354887"/>
              <a:ext cx="255359" cy="487970"/>
            </a:xfrm>
            <a:prstGeom prst="rect">
              <a:avLst/>
            </a:prstGeom>
            <a:solidFill>
              <a:srgbClr val="8EB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8114248" y="3626563"/>
              <a:ext cx="255359" cy="2216295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8816486" y="3912536"/>
              <a:ext cx="255359" cy="1930321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9327205" y="5702141"/>
              <a:ext cx="255359" cy="140717"/>
            </a:xfrm>
            <a:prstGeom prst="rect">
              <a:avLst/>
            </a:prstGeom>
            <a:solidFill>
              <a:srgbClr val="8EB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9071846" y="5267506"/>
              <a:ext cx="255359" cy="57535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9774084" y="3163558"/>
              <a:ext cx="255359" cy="2679300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0284803" y="5731646"/>
              <a:ext cx="255359" cy="111211"/>
            </a:xfrm>
            <a:prstGeom prst="rect">
              <a:avLst/>
            </a:prstGeom>
            <a:solidFill>
              <a:srgbClr val="8EB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0029444" y="5235731"/>
              <a:ext cx="255359" cy="607126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0731682" y="5340135"/>
              <a:ext cx="255359" cy="502723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1242401" y="5808813"/>
              <a:ext cx="255359" cy="34044"/>
            </a:xfrm>
            <a:prstGeom prst="rect">
              <a:avLst/>
            </a:prstGeom>
            <a:solidFill>
              <a:srgbClr val="8EB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0987042" y="5655613"/>
              <a:ext cx="255359" cy="18724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463285" y="5783789"/>
              <a:ext cx="91665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58581" y="4651186"/>
              <a:ext cx="196370" cy="1134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1K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58581" y="3515342"/>
              <a:ext cx="196370" cy="1145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2K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58581" y="2379262"/>
              <a:ext cx="196370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3K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58581" y="1246975"/>
              <a:ext cx="196370" cy="1132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4K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638598" y="6060799"/>
              <a:ext cx="11376265" cy="0"/>
            </a:xfrm>
            <a:custGeom>
              <a:avLst/>
              <a:pathLst>
                <a:path w="11376265" h="0">
                  <a:moveTo>
                    <a:pt x="0" y="0"/>
                  </a:moveTo>
                  <a:lnTo>
                    <a:pt x="11376265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1355409" y="6141997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13007" y="6141918"/>
              <a:ext cx="366663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2013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270605" y="6141997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2014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228203" y="6141918"/>
              <a:ext cx="366663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185801" y="6141918"/>
              <a:ext cx="366663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2016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143399" y="6141997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2017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100998" y="6141918"/>
              <a:ext cx="366663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2018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8058596" y="6141997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2019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9016194" y="6141997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2020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9973792" y="6141997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2021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0931390" y="6141997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2022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736166" y="885390"/>
              <a:ext cx="194562" cy="194562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3170170" y="885390"/>
              <a:ext cx="194562" cy="19456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5419577" y="885390"/>
              <a:ext cx="194562" cy="194562"/>
            </a:xfrm>
            <a:prstGeom prst="rect">
              <a:avLst/>
            </a:prstGeom>
            <a:solidFill>
              <a:srgbClr val="8EB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1028297" y="895787"/>
              <a:ext cx="2044304" cy="143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Total Number of Applications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462300" y="921627"/>
              <a:ext cx="1859708" cy="117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Total Number of Decisions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711708" y="894048"/>
              <a:ext cx="3422610" cy="1452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Number of Refugee Status Recognition Decisions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77135" y="446318"/>
              <a:ext cx="6872681" cy="1614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Note that under certain circumstance, one person may have more than one applications 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77135" y="122373"/>
              <a:ext cx="6096287" cy="226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66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 Asylum Applications &amp; Decisions | Argentina 2012 - 2022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77135" y="6528539"/>
              <a:ext cx="2325327" cy="127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</a:t>
              </a:r>
            </a:p>
          </p:txBody>
        </p:sp>
      </p:grp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717225" y="5693872"/>
              <a:ext cx="3706834" cy="0"/>
            </a:xfrm>
            <a:custGeom>
              <a:avLst/>
              <a:pathLst>
                <a:path w="3706834" h="0">
                  <a:moveTo>
                    <a:pt x="0" y="0"/>
                  </a:moveTo>
                  <a:lnTo>
                    <a:pt x="3706834" y="0"/>
                  </a:lnTo>
                  <a:lnTo>
                    <a:pt x="3706834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17225" y="4252979"/>
              <a:ext cx="3706834" cy="0"/>
            </a:xfrm>
            <a:custGeom>
              <a:avLst/>
              <a:pathLst>
                <a:path w="3706834" h="0">
                  <a:moveTo>
                    <a:pt x="0" y="0"/>
                  </a:moveTo>
                  <a:lnTo>
                    <a:pt x="3706834" y="0"/>
                  </a:lnTo>
                  <a:lnTo>
                    <a:pt x="3706834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17225" y="2812086"/>
              <a:ext cx="3706834" cy="0"/>
            </a:xfrm>
            <a:custGeom>
              <a:avLst/>
              <a:pathLst>
                <a:path w="3706834" h="0">
                  <a:moveTo>
                    <a:pt x="0" y="0"/>
                  </a:moveTo>
                  <a:lnTo>
                    <a:pt x="3706834" y="0"/>
                  </a:lnTo>
                  <a:lnTo>
                    <a:pt x="3706834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17225" y="1371193"/>
              <a:ext cx="3706834" cy="0"/>
            </a:xfrm>
            <a:custGeom>
              <a:avLst/>
              <a:pathLst>
                <a:path w="3706834" h="0">
                  <a:moveTo>
                    <a:pt x="0" y="0"/>
                  </a:moveTo>
                  <a:lnTo>
                    <a:pt x="3706834" y="0"/>
                  </a:lnTo>
                  <a:lnTo>
                    <a:pt x="3706834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404783" y="1342375"/>
              <a:ext cx="538088" cy="4351497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002660" y="4786110"/>
              <a:ext cx="538088" cy="90776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600536" y="5621828"/>
              <a:ext cx="538088" cy="7204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512628" y="5693872"/>
              <a:ext cx="3706834" cy="0"/>
            </a:xfrm>
            <a:custGeom>
              <a:avLst/>
              <a:pathLst>
                <a:path w="3706834" h="0">
                  <a:moveTo>
                    <a:pt x="0" y="0"/>
                  </a:moveTo>
                  <a:lnTo>
                    <a:pt x="3706834" y="0"/>
                  </a:lnTo>
                  <a:lnTo>
                    <a:pt x="3706834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512628" y="4252979"/>
              <a:ext cx="3706834" cy="0"/>
            </a:xfrm>
            <a:custGeom>
              <a:avLst/>
              <a:pathLst>
                <a:path w="3706834" h="0">
                  <a:moveTo>
                    <a:pt x="0" y="0"/>
                  </a:moveTo>
                  <a:lnTo>
                    <a:pt x="3706834" y="0"/>
                  </a:lnTo>
                  <a:lnTo>
                    <a:pt x="3706834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512628" y="2812086"/>
              <a:ext cx="3706834" cy="0"/>
            </a:xfrm>
            <a:custGeom>
              <a:avLst/>
              <a:pathLst>
                <a:path w="3706834" h="0">
                  <a:moveTo>
                    <a:pt x="0" y="0"/>
                  </a:moveTo>
                  <a:lnTo>
                    <a:pt x="3706834" y="0"/>
                  </a:lnTo>
                  <a:lnTo>
                    <a:pt x="3706834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512628" y="1371193"/>
              <a:ext cx="3706834" cy="0"/>
            </a:xfrm>
            <a:custGeom>
              <a:avLst/>
              <a:pathLst>
                <a:path w="3706834" h="0">
                  <a:moveTo>
                    <a:pt x="0" y="0"/>
                  </a:moveTo>
                  <a:lnTo>
                    <a:pt x="3706834" y="0"/>
                  </a:lnTo>
                  <a:lnTo>
                    <a:pt x="3706834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02309" y="5405694"/>
              <a:ext cx="538088" cy="288178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6993815" y="5463330"/>
              <a:ext cx="538088" cy="23054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7591691" y="5621828"/>
              <a:ext cx="538088" cy="7204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308030" y="5693872"/>
              <a:ext cx="3706834" cy="0"/>
            </a:xfrm>
            <a:custGeom>
              <a:avLst/>
              <a:pathLst>
                <a:path w="3706834" h="0">
                  <a:moveTo>
                    <a:pt x="0" y="0"/>
                  </a:moveTo>
                  <a:lnTo>
                    <a:pt x="3706834" y="0"/>
                  </a:lnTo>
                  <a:lnTo>
                    <a:pt x="3706834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308030" y="4252979"/>
              <a:ext cx="3706834" cy="0"/>
            </a:xfrm>
            <a:custGeom>
              <a:avLst/>
              <a:pathLst>
                <a:path w="3706834" h="0">
                  <a:moveTo>
                    <a:pt x="0" y="0"/>
                  </a:moveTo>
                  <a:lnTo>
                    <a:pt x="3706834" y="0"/>
                  </a:lnTo>
                  <a:lnTo>
                    <a:pt x="3706834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308030" y="2812086"/>
              <a:ext cx="3706834" cy="0"/>
            </a:xfrm>
            <a:custGeom>
              <a:avLst/>
              <a:pathLst>
                <a:path w="3706834" h="0">
                  <a:moveTo>
                    <a:pt x="0" y="0"/>
                  </a:moveTo>
                  <a:lnTo>
                    <a:pt x="3706834" y="0"/>
                  </a:lnTo>
                  <a:lnTo>
                    <a:pt x="3706834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308030" y="1371193"/>
              <a:ext cx="3706834" cy="0"/>
            </a:xfrm>
            <a:custGeom>
              <a:avLst/>
              <a:pathLst>
                <a:path w="3706834" h="0">
                  <a:moveTo>
                    <a:pt x="0" y="0"/>
                  </a:moveTo>
                  <a:lnTo>
                    <a:pt x="3706834" y="0"/>
                  </a:lnTo>
                  <a:lnTo>
                    <a:pt x="3706834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8995588" y="5564192"/>
              <a:ext cx="538088" cy="12968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761509" y="931920"/>
              <a:ext cx="1096492" cy="1323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Naturalisation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556911" y="931920"/>
              <a:ext cx="1647583" cy="1323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Resettlement arrivals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8352314" y="902583"/>
              <a:ext cx="1254823" cy="1617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Refugee returns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717225" y="5911447"/>
              <a:ext cx="3706834" cy="0"/>
            </a:xfrm>
            <a:custGeom>
              <a:avLst/>
              <a:pathLst>
                <a:path w="3706834" h="0">
                  <a:moveTo>
                    <a:pt x="0" y="0"/>
                  </a:moveTo>
                  <a:lnTo>
                    <a:pt x="3706834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92620" y="5992645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2014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882002" y="5992645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2022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088373" y="5992566"/>
              <a:ext cx="366663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2016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490496" y="5992566"/>
              <a:ext cx="366663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686249" y="5992645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2017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284126" y="5992645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2021</a:t>
              </a:r>
            </a:p>
          </p:txBody>
        </p:sp>
        <p:sp>
          <p:nvSpPr>
            <p:cNvPr id="34" name="pl34"/>
            <p:cNvSpPr/>
            <p:nvPr/>
          </p:nvSpPr>
          <p:spPr>
            <a:xfrm>
              <a:off x="4512628" y="5911447"/>
              <a:ext cx="3706834" cy="0"/>
            </a:xfrm>
            <a:custGeom>
              <a:avLst/>
              <a:pathLst>
                <a:path w="3706834" h="0">
                  <a:moveTo>
                    <a:pt x="0" y="0"/>
                  </a:moveTo>
                  <a:lnTo>
                    <a:pt x="3706834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4688022" y="5992645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2014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677404" y="5992645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2022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883775" y="5992566"/>
              <a:ext cx="366663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2016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285898" y="5992566"/>
              <a:ext cx="366663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481651" y="5992645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2017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079528" y="5992645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2021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8308030" y="5911447"/>
              <a:ext cx="3706834" cy="0"/>
            </a:xfrm>
            <a:custGeom>
              <a:avLst/>
              <a:pathLst>
                <a:path w="3706834" h="0">
                  <a:moveTo>
                    <a:pt x="0" y="0"/>
                  </a:moveTo>
                  <a:lnTo>
                    <a:pt x="3706834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8483424" y="5992645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2014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1472806" y="5992645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2022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9679177" y="5992566"/>
              <a:ext cx="366663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2016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081300" y="5992566"/>
              <a:ext cx="366663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0277053" y="5992645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2017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0874930" y="5992645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2021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41912" y="5634803"/>
              <a:ext cx="91665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58581" y="4193910"/>
              <a:ext cx="274997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58581" y="2753017"/>
              <a:ext cx="274997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58581" y="1312045"/>
              <a:ext cx="274997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300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77135" y="444362"/>
              <a:ext cx="6481343" cy="163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Data for Forcibly Displaced People across Borders as of 2022 filtered for Argentina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77135" y="170497"/>
              <a:ext cx="4465506" cy="1780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66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What are the trends in terms of Solutions?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77135" y="6379187"/>
              <a:ext cx="2357963" cy="127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UNHCR.org/refugee-statistics.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77135" y="6528539"/>
              <a:ext cx="6323259" cy="127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 Forced Displacement includes Refugees, Asylum Seekers and Other in Need of International Protection.</a:t>
              </a:r>
            </a:p>
          </p:txBody>
        </p:sp>
      </p:grp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662858" y="5319324"/>
              <a:ext cx="11352005" cy="0"/>
            </a:xfrm>
            <a:custGeom>
              <a:avLst/>
              <a:pathLst>
                <a:path w="11352005" h="0">
                  <a:moveTo>
                    <a:pt x="0" y="0"/>
                  </a:moveTo>
                  <a:lnTo>
                    <a:pt x="11352005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2858" y="4509627"/>
              <a:ext cx="11352005" cy="0"/>
            </a:xfrm>
            <a:custGeom>
              <a:avLst/>
              <a:pathLst>
                <a:path w="11352005" h="0">
                  <a:moveTo>
                    <a:pt x="0" y="0"/>
                  </a:moveTo>
                  <a:lnTo>
                    <a:pt x="11352005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2858" y="3699930"/>
              <a:ext cx="11352005" cy="0"/>
            </a:xfrm>
            <a:custGeom>
              <a:avLst/>
              <a:pathLst>
                <a:path w="11352005" h="0">
                  <a:moveTo>
                    <a:pt x="0" y="0"/>
                  </a:moveTo>
                  <a:lnTo>
                    <a:pt x="11352005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2858" y="2890233"/>
              <a:ext cx="11352005" cy="0"/>
            </a:xfrm>
            <a:custGeom>
              <a:avLst/>
              <a:pathLst>
                <a:path w="11352005" h="0">
                  <a:moveTo>
                    <a:pt x="0" y="0"/>
                  </a:moveTo>
                  <a:lnTo>
                    <a:pt x="11352005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2858" y="2080536"/>
              <a:ext cx="11352005" cy="0"/>
            </a:xfrm>
            <a:custGeom>
              <a:avLst/>
              <a:pathLst>
                <a:path w="11352005" h="0">
                  <a:moveTo>
                    <a:pt x="0" y="0"/>
                  </a:moveTo>
                  <a:lnTo>
                    <a:pt x="11352005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2858" y="1270838"/>
              <a:ext cx="11352005" cy="0"/>
            </a:xfrm>
            <a:custGeom>
              <a:avLst/>
              <a:pathLst>
                <a:path w="11352005" h="0">
                  <a:moveTo>
                    <a:pt x="0" y="0"/>
                  </a:moveTo>
                  <a:lnTo>
                    <a:pt x="11352005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171090" y="1068414"/>
              <a:ext cx="0" cy="4453334"/>
            </a:xfrm>
            <a:custGeom>
              <a:avLst/>
              <a:pathLst>
                <a:path w="0" h="4453334">
                  <a:moveTo>
                    <a:pt x="0" y="445333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430532" y="1068414"/>
              <a:ext cx="0" cy="4453334"/>
            </a:xfrm>
            <a:custGeom>
              <a:avLst/>
              <a:pathLst>
                <a:path w="0" h="4453334">
                  <a:moveTo>
                    <a:pt x="0" y="445333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689973" y="1068414"/>
              <a:ext cx="0" cy="4453334"/>
            </a:xfrm>
            <a:custGeom>
              <a:avLst/>
              <a:pathLst>
                <a:path w="0" h="4453334">
                  <a:moveTo>
                    <a:pt x="0" y="445333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0949415" y="1068414"/>
              <a:ext cx="0" cy="4453334"/>
            </a:xfrm>
            <a:custGeom>
              <a:avLst/>
              <a:pathLst>
                <a:path w="0" h="4453334">
                  <a:moveTo>
                    <a:pt x="0" y="445333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6788969" y="3532154"/>
              <a:ext cx="659430" cy="659430"/>
            </a:xfrm>
            <a:prstGeom prst="ellipse">
              <a:avLst/>
            </a:prstGeom>
            <a:solidFill>
              <a:srgbClr val="440154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1469450" y="5289911"/>
              <a:ext cx="58826" cy="58826"/>
            </a:xfrm>
            <a:prstGeom prst="ellipse">
              <a:avLst/>
            </a:prstGeom>
            <a:solidFill>
              <a:srgbClr val="440154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194030" y="4483781"/>
              <a:ext cx="51693" cy="51693"/>
            </a:xfrm>
            <a:prstGeom prst="ellipse">
              <a:avLst/>
            </a:prstGeom>
            <a:solidFill>
              <a:srgbClr val="440154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749411" y="5293647"/>
              <a:ext cx="51353" cy="51353"/>
            </a:xfrm>
            <a:prstGeom prst="ellipse">
              <a:avLst/>
            </a:prstGeom>
            <a:solidFill>
              <a:srgbClr val="FDE725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156662" y="1248642"/>
              <a:ext cx="44393" cy="44393"/>
            </a:xfrm>
            <a:prstGeom prst="ellipse">
              <a:avLst/>
            </a:prstGeom>
            <a:solidFill>
              <a:srgbClr val="440154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321635" y="5136196"/>
              <a:ext cx="42378" cy="42378"/>
            </a:xfrm>
            <a:prstGeom prst="ellipse">
              <a:avLst/>
            </a:prstGeom>
            <a:solidFill>
              <a:srgbClr val="440154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933262" y="3863933"/>
              <a:ext cx="166793" cy="18472"/>
            </a:xfrm>
            <a:custGeom>
              <a:avLst/>
              <a:pathLst>
                <a:path w="166793" h="18472">
                  <a:moveTo>
                    <a:pt x="0" y="18472"/>
                  </a:moveTo>
                  <a:lnTo>
                    <a:pt x="1667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1517368" y="5296865"/>
              <a:ext cx="167916" cy="20229"/>
            </a:xfrm>
            <a:custGeom>
              <a:avLst/>
              <a:pathLst>
                <a:path w="167916" h="20229">
                  <a:moveTo>
                    <a:pt x="167916" y="0"/>
                  </a:moveTo>
                  <a:lnTo>
                    <a:pt x="0" y="202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238528" y="4489420"/>
              <a:ext cx="166745" cy="18174"/>
            </a:xfrm>
            <a:custGeom>
              <a:avLst/>
              <a:pathLst>
                <a:path w="166745" h="18174">
                  <a:moveTo>
                    <a:pt x="166745" y="0"/>
                  </a:moveTo>
                  <a:lnTo>
                    <a:pt x="0" y="181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794280" y="5320314"/>
              <a:ext cx="156098" cy="8051"/>
            </a:xfrm>
            <a:custGeom>
              <a:avLst/>
              <a:pathLst>
                <a:path w="156098" h="8051">
                  <a:moveTo>
                    <a:pt x="156098" y="80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996739" y="1272567"/>
              <a:ext cx="163270" cy="14971"/>
            </a:xfrm>
            <a:custGeom>
              <a:avLst/>
              <a:pathLst>
                <a:path w="163270" h="14971">
                  <a:moveTo>
                    <a:pt x="0" y="14971"/>
                  </a:moveTo>
                  <a:lnTo>
                    <a:pt x="1632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146671" y="5126302"/>
              <a:ext cx="178204" cy="28238"/>
            </a:xfrm>
            <a:custGeom>
              <a:avLst/>
              <a:pathLst>
                <a:path w="178204" h="28238">
                  <a:moveTo>
                    <a:pt x="0" y="0"/>
                  </a:moveTo>
                  <a:lnTo>
                    <a:pt x="178204" y="282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619917" y="3882405"/>
              <a:ext cx="389765" cy="196810"/>
            </a:xfrm>
            <a:custGeom>
              <a:avLst/>
              <a:pathLst>
                <a:path w="389765" h="196810">
                  <a:moveTo>
                    <a:pt x="27431" y="196810"/>
                  </a:moveTo>
                  <a:lnTo>
                    <a:pt x="362333" y="196810"/>
                  </a:lnTo>
                  <a:lnTo>
                    <a:pt x="361228" y="196787"/>
                  </a:lnTo>
                  <a:lnTo>
                    <a:pt x="365640" y="196610"/>
                  </a:lnTo>
                  <a:lnTo>
                    <a:pt x="369965" y="195727"/>
                  </a:lnTo>
                  <a:lnTo>
                    <a:pt x="374093" y="194161"/>
                  </a:lnTo>
                  <a:lnTo>
                    <a:pt x="377916" y="191954"/>
                  </a:lnTo>
                  <a:lnTo>
                    <a:pt x="381336" y="189162"/>
                  </a:lnTo>
                  <a:lnTo>
                    <a:pt x="384263" y="185857"/>
                  </a:lnTo>
                  <a:lnTo>
                    <a:pt x="386623" y="182126"/>
                  </a:lnTo>
                  <a:lnTo>
                    <a:pt x="388353" y="178065"/>
                  </a:lnTo>
                  <a:lnTo>
                    <a:pt x="389410" y="173778"/>
                  </a:lnTo>
                  <a:lnTo>
                    <a:pt x="389765" y="169378"/>
                  </a:lnTo>
                  <a:lnTo>
                    <a:pt x="389765" y="27431"/>
                  </a:lnTo>
                  <a:lnTo>
                    <a:pt x="389410" y="23031"/>
                  </a:lnTo>
                  <a:lnTo>
                    <a:pt x="388353" y="18745"/>
                  </a:lnTo>
                  <a:lnTo>
                    <a:pt x="386623" y="14683"/>
                  </a:lnTo>
                  <a:lnTo>
                    <a:pt x="384263" y="10952"/>
                  </a:lnTo>
                  <a:lnTo>
                    <a:pt x="381336" y="7647"/>
                  </a:lnTo>
                  <a:lnTo>
                    <a:pt x="377916" y="4855"/>
                  </a:lnTo>
                  <a:lnTo>
                    <a:pt x="374093" y="2648"/>
                  </a:lnTo>
                  <a:lnTo>
                    <a:pt x="369965" y="1083"/>
                  </a:lnTo>
                  <a:lnTo>
                    <a:pt x="365640" y="200"/>
                  </a:lnTo>
                  <a:lnTo>
                    <a:pt x="36233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5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6665637" y="3928125"/>
              <a:ext cx="298325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VEN</a:t>
              </a:r>
            </a:p>
          </p:txBody>
        </p:sp>
        <p:sp>
          <p:nvSpPr>
            <p:cNvPr id="29" name="pg29"/>
            <p:cNvSpPr/>
            <p:nvPr/>
          </p:nvSpPr>
          <p:spPr>
            <a:xfrm>
              <a:off x="11607304" y="5100055"/>
              <a:ext cx="397317" cy="196810"/>
            </a:xfrm>
            <a:custGeom>
              <a:avLst/>
              <a:pathLst>
                <a:path w="397317" h="196810">
                  <a:moveTo>
                    <a:pt x="27431" y="196810"/>
                  </a:moveTo>
                  <a:lnTo>
                    <a:pt x="369885" y="196810"/>
                  </a:lnTo>
                  <a:lnTo>
                    <a:pt x="368780" y="196787"/>
                  </a:lnTo>
                  <a:lnTo>
                    <a:pt x="373191" y="196610"/>
                  </a:lnTo>
                  <a:lnTo>
                    <a:pt x="377517" y="195727"/>
                  </a:lnTo>
                  <a:lnTo>
                    <a:pt x="381645" y="194161"/>
                  </a:lnTo>
                  <a:lnTo>
                    <a:pt x="385468" y="191954"/>
                  </a:lnTo>
                  <a:lnTo>
                    <a:pt x="388887" y="189162"/>
                  </a:lnTo>
                  <a:lnTo>
                    <a:pt x="391815" y="185857"/>
                  </a:lnTo>
                  <a:lnTo>
                    <a:pt x="394174" y="182126"/>
                  </a:lnTo>
                  <a:lnTo>
                    <a:pt x="395905" y="178065"/>
                  </a:lnTo>
                  <a:lnTo>
                    <a:pt x="396961" y="173778"/>
                  </a:lnTo>
                  <a:lnTo>
                    <a:pt x="397317" y="169378"/>
                  </a:lnTo>
                  <a:lnTo>
                    <a:pt x="397317" y="27432"/>
                  </a:lnTo>
                  <a:lnTo>
                    <a:pt x="396961" y="23031"/>
                  </a:lnTo>
                  <a:lnTo>
                    <a:pt x="395905" y="18745"/>
                  </a:lnTo>
                  <a:lnTo>
                    <a:pt x="394174" y="14683"/>
                  </a:lnTo>
                  <a:lnTo>
                    <a:pt x="391815" y="10952"/>
                  </a:lnTo>
                  <a:lnTo>
                    <a:pt x="388887" y="7647"/>
                  </a:lnTo>
                  <a:lnTo>
                    <a:pt x="385468" y="4855"/>
                  </a:lnTo>
                  <a:lnTo>
                    <a:pt x="381645" y="2648"/>
                  </a:lnTo>
                  <a:lnTo>
                    <a:pt x="377517" y="1083"/>
                  </a:lnTo>
                  <a:lnTo>
                    <a:pt x="373191" y="200"/>
                  </a:lnTo>
                  <a:lnTo>
                    <a:pt x="369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6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1653024" y="5141823"/>
              <a:ext cx="30587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CUB</a:t>
              </a:r>
            </a:p>
          </p:txBody>
        </p:sp>
        <p:sp>
          <p:nvSpPr>
            <p:cNvPr id="31" name="pg31"/>
            <p:cNvSpPr/>
            <p:nvPr/>
          </p:nvSpPr>
          <p:spPr>
            <a:xfrm>
              <a:off x="1329178" y="4292610"/>
              <a:ext cx="386660" cy="196810"/>
            </a:xfrm>
            <a:custGeom>
              <a:avLst/>
              <a:pathLst>
                <a:path w="386660" h="196810">
                  <a:moveTo>
                    <a:pt x="27431" y="196810"/>
                  </a:moveTo>
                  <a:lnTo>
                    <a:pt x="359228" y="196810"/>
                  </a:lnTo>
                  <a:lnTo>
                    <a:pt x="358123" y="196787"/>
                  </a:lnTo>
                  <a:lnTo>
                    <a:pt x="362534" y="196610"/>
                  </a:lnTo>
                  <a:lnTo>
                    <a:pt x="366860" y="195727"/>
                  </a:lnTo>
                  <a:lnTo>
                    <a:pt x="370988" y="194161"/>
                  </a:lnTo>
                  <a:lnTo>
                    <a:pt x="374811" y="191954"/>
                  </a:lnTo>
                  <a:lnTo>
                    <a:pt x="378230" y="189162"/>
                  </a:lnTo>
                  <a:lnTo>
                    <a:pt x="381158" y="185857"/>
                  </a:lnTo>
                  <a:lnTo>
                    <a:pt x="383517" y="182126"/>
                  </a:lnTo>
                  <a:lnTo>
                    <a:pt x="385248" y="178065"/>
                  </a:lnTo>
                  <a:lnTo>
                    <a:pt x="386304" y="173778"/>
                  </a:lnTo>
                  <a:lnTo>
                    <a:pt x="386660" y="169378"/>
                  </a:lnTo>
                  <a:lnTo>
                    <a:pt x="386660" y="27432"/>
                  </a:lnTo>
                  <a:lnTo>
                    <a:pt x="386304" y="23031"/>
                  </a:lnTo>
                  <a:lnTo>
                    <a:pt x="385248" y="18745"/>
                  </a:lnTo>
                  <a:lnTo>
                    <a:pt x="383517" y="14683"/>
                  </a:lnTo>
                  <a:lnTo>
                    <a:pt x="381158" y="10952"/>
                  </a:lnTo>
                  <a:lnTo>
                    <a:pt x="378230" y="7647"/>
                  </a:lnTo>
                  <a:lnTo>
                    <a:pt x="374811" y="4855"/>
                  </a:lnTo>
                  <a:lnTo>
                    <a:pt x="370988" y="2648"/>
                  </a:lnTo>
                  <a:lnTo>
                    <a:pt x="366860" y="1083"/>
                  </a:lnTo>
                  <a:lnTo>
                    <a:pt x="362534" y="200"/>
                  </a:lnTo>
                  <a:lnTo>
                    <a:pt x="35922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5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374898" y="4334378"/>
              <a:ext cx="29522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COL</a:t>
              </a:r>
            </a:p>
          </p:txBody>
        </p:sp>
        <p:sp>
          <p:nvSpPr>
            <p:cNvPr id="33" name="pg33"/>
            <p:cNvSpPr/>
            <p:nvPr/>
          </p:nvSpPr>
          <p:spPr>
            <a:xfrm>
              <a:off x="1883606" y="5328366"/>
              <a:ext cx="331046" cy="196810"/>
            </a:xfrm>
            <a:custGeom>
              <a:avLst/>
              <a:pathLst>
                <a:path w="331046" h="196810">
                  <a:moveTo>
                    <a:pt x="27431" y="196810"/>
                  </a:moveTo>
                  <a:lnTo>
                    <a:pt x="303614" y="196810"/>
                  </a:lnTo>
                  <a:lnTo>
                    <a:pt x="302509" y="196787"/>
                  </a:lnTo>
                  <a:lnTo>
                    <a:pt x="306920" y="196610"/>
                  </a:lnTo>
                  <a:lnTo>
                    <a:pt x="311246" y="195727"/>
                  </a:lnTo>
                  <a:lnTo>
                    <a:pt x="315373" y="194161"/>
                  </a:lnTo>
                  <a:lnTo>
                    <a:pt x="319197" y="191954"/>
                  </a:lnTo>
                  <a:lnTo>
                    <a:pt x="322616" y="189162"/>
                  </a:lnTo>
                  <a:lnTo>
                    <a:pt x="325544" y="185857"/>
                  </a:lnTo>
                  <a:lnTo>
                    <a:pt x="327903" y="182126"/>
                  </a:lnTo>
                  <a:lnTo>
                    <a:pt x="329634" y="178065"/>
                  </a:lnTo>
                  <a:lnTo>
                    <a:pt x="330690" y="173778"/>
                  </a:lnTo>
                  <a:lnTo>
                    <a:pt x="331046" y="169378"/>
                  </a:lnTo>
                  <a:lnTo>
                    <a:pt x="331046" y="27432"/>
                  </a:lnTo>
                  <a:lnTo>
                    <a:pt x="330690" y="23031"/>
                  </a:lnTo>
                  <a:lnTo>
                    <a:pt x="329634" y="18745"/>
                  </a:lnTo>
                  <a:lnTo>
                    <a:pt x="327903" y="14683"/>
                  </a:lnTo>
                  <a:lnTo>
                    <a:pt x="325544" y="10952"/>
                  </a:lnTo>
                  <a:lnTo>
                    <a:pt x="322616" y="7647"/>
                  </a:lnTo>
                  <a:lnTo>
                    <a:pt x="319197" y="4855"/>
                  </a:lnTo>
                  <a:lnTo>
                    <a:pt x="315373" y="2648"/>
                  </a:lnTo>
                  <a:lnTo>
                    <a:pt x="311246" y="1083"/>
                  </a:lnTo>
                  <a:lnTo>
                    <a:pt x="306920" y="200"/>
                  </a:lnTo>
                  <a:lnTo>
                    <a:pt x="30361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6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1929326" y="5374086"/>
              <a:ext cx="239606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HTI</a:t>
              </a:r>
            </a:p>
          </p:txBody>
        </p:sp>
        <p:sp>
          <p:nvSpPr>
            <p:cNvPr id="35" name="pg35"/>
            <p:cNvSpPr/>
            <p:nvPr/>
          </p:nvSpPr>
          <p:spPr>
            <a:xfrm>
              <a:off x="699338" y="1287538"/>
              <a:ext cx="370357" cy="196810"/>
            </a:xfrm>
            <a:custGeom>
              <a:avLst/>
              <a:pathLst>
                <a:path w="370357" h="196810">
                  <a:moveTo>
                    <a:pt x="27432" y="196810"/>
                  </a:moveTo>
                  <a:lnTo>
                    <a:pt x="342925" y="196810"/>
                  </a:lnTo>
                  <a:lnTo>
                    <a:pt x="341820" y="196787"/>
                  </a:lnTo>
                  <a:lnTo>
                    <a:pt x="346231" y="196610"/>
                  </a:lnTo>
                  <a:lnTo>
                    <a:pt x="350557" y="195727"/>
                  </a:lnTo>
                  <a:lnTo>
                    <a:pt x="354684" y="194161"/>
                  </a:lnTo>
                  <a:lnTo>
                    <a:pt x="358508" y="191954"/>
                  </a:lnTo>
                  <a:lnTo>
                    <a:pt x="361927" y="189162"/>
                  </a:lnTo>
                  <a:lnTo>
                    <a:pt x="364855" y="185857"/>
                  </a:lnTo>
                  <a:lnTo>
                    <a:pt x="367214" y="182126"/>
                  </a:lnTo>
                  <a:lnTo>
                    <a:pt x="368945" y="178065"/>
                  </a:lnTo>
                  <a:lnTo>
                    <a:pt x="370001" y="173778"/>
                  </a:lnTo>
                  <a:lnTo>
                    <a:pt x="370357" y="169378"/>
                  </a:lnTo>
                  <a:lnTo>
                    <a:pt x="370357" y="27431"/>
                  </a:lnTo>
                  <a:lnTo>
                    <a:pt x="370001" y="23031"/>
                  </a:lnTo>
                  <a:lnTo>
                    <a:pt x="368945" y="18745"/>
                  </a:lnTo>
                  <a:lnTo>
                    <a:pt x="367214" y="14683"/>
                  </a:lnTo>
                  <a:lnTo>
                    <a:pt x="364855" y="10952"/>
                  </a:lnTo>
                  <a:lnTo>
                    <a:pt x="361927" y="7647"/>
                  </a:lnTo>
                  <a:lnTo>
                    <a:pt x="358508" y="4855"/>
                  </a:lnTo>
                  <a:lnTo>
                    <a:pt x="354684" y="2648"/>
                  </a:lnTo>
                  <a:lnTo>
                    <a:pt x="350557" y="1083"/>
                  </a:lnTo>
                  <a:lnTo>
                    <a:pt x="346231" y="200"/>
                  </a:lnTo>
                  <a:lnTo>
                    <a:pt x="34292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6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745058" y="1333258"/>
              <a:ext cx="278917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</a:t>
              </a:r>
            </a:p>
          </p:txBody>
        </p:sp>
        <p:sp>
          <p:nvSpPr>
            <p:cNvPr id="37" name="pg37"/>
            <p:cNvSpPr/>
            <p:nvPr/>
          </p:nvSpPr>
          <p:spPr>
            <a:xfrm>
              <a:off x="793033" y="4929492"/>
              <a:ext cx="441215" cy="196810"/>
            </a:xfrm>
            <a:custGeom>
              <a:avLst/>
              <a:pathLst>
                <a:path w="441215" h="196810">
                  <a:moveTo>
                    <a:pt x="27431" y="196810"/>
                  </a:moveTo>
                  <a:lnTo>
                    <a:pt x="413783" y="196810"/>
                  </a:lnTo>
                  <a:lnTo>
                    <a:pt x="412678" y="196787"/>
                  </a:lnTo>
                  <a:lnTo>
                    <a:pt x="417090" y="196610"/>
                  </a:lnTo>
                  <a:lnTo>
                    <a:pt x="421415" y="195727"/>
                  </a:lnTo>
                  <a:lnTo>
                    <a:pt x="425543" y="194161"/>
                  </a:lnTo>
                  <a:lnTo>
                    <a:pt x="429366" y="191954"/>
                  </a:lnTo>
                  <a:lnTo>
                    <a:pt x="432786" y="189162"/>
                  </a:lnTo>
                  <a:lnTo>
                    <a:pt x="435713" y="185857"/>
                  </a:lnTo>
                  <a:lnTo>
                    <a:pt x="438073" y="182126"/>
                  </a:lnTo>
                  <a:lnTo>
                    <a:pt x="439803" y="178065"/>
                  </a:lnTo>
                  <a:lnTo>
                    <a:pt x="440860" y="173778"/>
                  </a:lnTo>
                  <a:lnTo>
                    <a:pt x="441215" y="169378"/>
                  </a:lnTo>
                  <a:lnTo>
                    <a:pt x="441215" y="27432"/>
                  </a:lnTo>
                  <a:lnTo>
                    <a:pt x="440860" y="23031"/>
                  </a:lnTo>
                  <a:lnTo>
                    <a:pt x="439803" y="18745"/>
                  </a:lnTo>
                  <a:lnTo>
                    <a:pt x="438073" y="14683"/>
                  </a:lnTo>
                  <a:lnTo>
                    <a:pt x="435713" y="10952"/>
                  </a:lnTo>
                  <a:lnTo>
                    <a:pt x="432786" y="7647"/>
                  </a:lnTo>
                  <a:lnTo>
                    <a:pt x="429366" y="4855"/>
                  </a:lnTo>
                  <a:lnTo>
                    <a:pt x="425543" y="2648"/>
                  </a:lnTo>
                  <a:lnTo>
                    <a:pt x="421415" y="1083"/>
                  </a:lnTo>
                  <a:lnTo>
                    <a:pt x="417090" y="200"/>
                  </a:lnTo>
                  <a:lnTo>
                    <a:pt x="41378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6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838753" y="4971260"/>
              <a:ext cx="349775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DOM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58581" y="5260255"/>
              <a:ext cx="220630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0.0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58581" y="4450479"/>
              <a:ext cx="220630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0.5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58581" y="3640861"/>
              <a:ext cx="220630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1.0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58581" y="2832112"/>
              <a:ext cx="220630" cy="1147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1.5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58581" y="2021467"/>
              <a:ext cx="220630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2.0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58581" y="1211690"/>
              <a:ext cx="220630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2.5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662858" y="5521749"/>
              <a:ext cx="11352005" cy="0"/>
            </a:xfrm>
            <a:custGeom>
              <a:avLst/>
              <a:pathLst>
                <a:path w="11352005" h="0">
                  <a:moveTo>
                    <a:pt x="0" y="0"/>
                  </a:moveTo>
                  <a:lnTo>
                    <a:pt x="11352005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1125257" y="5602946"/>
              <a:ext cx="91665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293033" y="5602867"/>
              <a:ext cx="274997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506642" y="5602946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1000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0766083" y="5602867"/>
              <a:ext cx="366663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1500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452785" y="5754838"/>
              <a:ext cx="1772152" cy="1452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Ratio Asylum / Immigrant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-893694" y="3222460"/>
              <a:ext cx="2222895" cy="1452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Ratio Country / Total Immigrant</a:t>
              </a:r>
            </a:p>
          </p:txBody>
        </p:sp>
        <p:sp>
          <p:nvSpPr>
            <p:cNvPr id="52" name="pt52"/>
            <p:cNvSpPr/>
            <p:nvPr/>
          </p:nvSpPr>
          <p:spPr>
            <a:xfrm>
              <a:off x="832882" y="6187515"/>
              <a:ext cx="49651" cy="49651"/>
            </a:xfrm>
            <a:prstGeom prst="ellipse">
              <a:avLst/>
            </a:prstGeom>
            <a:solidFill>
              <a:srgbClr val="440154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877622" y="6187515"/>
              <a:ext cx="49651" cy="49651"/>
            </a:xfrm>
            <a:prstGeom prst="ellipse">
              <a:avLst/>
            </a:prstGeom>
            <a:solidFill>
              <a:srgbClr val="FDE725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276750" y="6187515"/>
              <a:ext cx="49651" cy="4965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1052557" y="6125456"/>
              <a:ext cx="1655041" cy="143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3. Upper middle income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097297" y="6152402"/>
              <a:ext cx="1009429" cy="1165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5. Low income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496425" y="6155721"/>
              <a:ext cx="227663" cy="1132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NA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77135" y="445607"/>
              <a:ext cx="2652153" cy="16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Per Country of Origin as of 2020. 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77135" y="636386"/>
              <a:ext cx="5949543" cy="163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 The size of the circle represents the number of Refugees &amp; Asylum Seekers 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77135" y="129603"/>
              <a:ext cx="6741938" cy="2189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66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Share of Forcibly Displaced People within Migrants in Argentina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77135" y="6373793"/>
              <a:ext cx="7060546" cy="1324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 (includes REF +ASY+OIP in calculation) &amp; UNDESA Migrant Stock as of 2020.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77135" y="6530060"/>
              <a:ext cx="5247925" cy="125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 Only countries with more than 50K Forcibly Displaced Accorss borders are presented.</a:t>
              </a:r>
            </a:p>
          </p:txBody>
        </p:sp>
      </p:grp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845754" y="876390"/>
              <a:ext cx="0" cy="5035057"/>
            </a:xfrm>
            <a:custGeom>
              <a:avLst/>
              <a:pathLst>
                <a:path w="0" h="5035057">
                  <a:moveTo>
                    <a:pt x="0" y="5035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06645" y="876390"/>
              <a:ext cx="0" cy="5035057"/>
            </a:xfrm>
            <a:custGeom>
              <a:avLst/>
              <a:pathLst>
                <a:path w="0" h="5035057">
                  <a:moveTo>
                    <a:pt x="0" y="5035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567536" y="876390"/>
              <a:ext cx="0" cy="5035057"/>
            </a:xfrm>
            <a:custGeom>
              <a:avLst/>
              <a:pathLst>
                <a:path w="0" h="5035057">
                  <a:moveTo>
                    <a:pt x="0" y="5035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928426" y="876390"/>
              <a:ext cx="0" cy="5035057"/>
            </a:xfrm>
            <a:custGeom>
              <a:avLst/>
              <a:pathLst>
                <a:path w="0" h="5035057">
                  <a:moveTo>
                    <a:pt x="0" y="5035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665308" y="876390"/>
              <a:ext cx="0" cy="5035057"/>
            </a:xfrm>
            <a:custGeom>
              <a:avLst/>
              <a:pathLst>
                <a:path w="0" h="5035057">
                  <a:moveTo>
                    <a:pt x="0" y="5035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026199" y="876390"/>
              <a:ext cx="0" cy="5035057"/>
            </a:xfrm>
            <a:custGeom>
              <a:avLst/>
              <a:pathLst>
                <a:path w="0" h="5035057">
                  <a:moveTo>
                    <a:pt x="0" y="5035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387090" y="876390"/>
              <a:ext cx="0" cy="5035057"/>
            </a:xfrm>
            <a:custGeom>
              <a:avLst/>
              <a:pathLst>
                <a:path w="0" h="5035057">
                  <a:moveTo>
                    <a:pt x="0" y="5035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747981" y="876390"/>
              <a:ext cx="0" cy="5035057"/>
            </a:xfrm>
            <a:custGeom>
              <a:avLst/>
              <a:pathLst>
                <a:path w="0" h="5035057">
                  <a:moveTo>
                    <a:pt x="0" y="5035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1108872" y="876390"/>
              <a:ext cx="0" cy="5035057"/>
            </a:xfrm>
            <a:custGeom>
              <a:avLst/>
              <a:pathLst>
                <a:path w="0" h="5035057">
                  <a:moveTo>
                    <a:pt x="0" y="5035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665308" y="950435"/>
              <a:ext cx="9856719" cy="44426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665308" y="1444068"/>
              <a:ext cx="7082672" cy="44426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665308" y="1937701"/>
              <a:ext cx="2856677" cy="44426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665308" y="2431334"/>
              <a:ext cx="1876908" cy="44426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665308" y="2924967"/>
              <a:ext cx="932551" cy="44426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665308" y="3418600"/>
              <a:ext cx="779093" cy="44426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665308" y="3912233"/>
              <a:ext cx="590222" cy="44426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665308" y="4405867"/>
              <a:ext cx="436764" cy="44426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665308" y="4899500"/>
              <a:ext cx="377742" cy="44426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665308" y="5393133"/>
              <a:ext cx="318720" cy="44426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558719" y="2061431"/>
              <a:ext cx="367322" cy="196810"/>
            </a:xfrm>
            <a:custGeom>
              <a:avLst/>
              <a:pathLst>
                <a:path w="367322" h="196810">
                  <a:moveTo>
                    <a:pt x="27432" y="196810"/>
                  </a:moveTo>
                  <a:lnTo>
                    <a:pt x="339890" y="196810"/>
                  </a:lnTo>
                  <a:lnTo>
                    <a:pt x="338785" y="196787"/>
                  </a:lnTo>
                  <a:lnTo>
                    <a:pt x="343196" y="196610"/>
                  </a:lnTo>
                  <a:lnTo>
                    <a:pt x="347522" y="195727"/>
                  </a:lnTo>
                  <a:lnTo>
                    <a:pt x="351650" y="194161"/>
                  </a:lnTo>
                  <a:lnTo>
                    <a:pt x="355473" y="191954"/>
                  </a:lnTo>
                  <a:lnTo>
                    <a:pt x="358893" y="189162"/>
                  </a:lnTo>
                  <a:lnTo>
                    <a:pt x="361820" y="185857"/>
                  </a:lnTo>
                  <a:lnTo>
                    <a:pt x="364180" y="182126"/>
                  </a:lnTo>
                  <a:lnTo>
                    <a:pt x="365910" y="178065"/>
                  </a:lnTo>
                  <a:lnTo>
                    <a:pt x="366967" y="173778"/>
                  </a:lnTo>
                  <a:lnTo>
                    <a:pt x="367322" y="169378"/>
                  </a:lnTo>
                  <a:lnTo>
                    <a:pt x="367322" y="27431"/>
                  </a:lnTo>
                  <a:lnTo>
                    <a:pt x="366967" y="23031"/>
                  </a:lnTo>
                  <a:lnTo>
                    <a:pt x="365910" y="18745"/>
                  </a:lnTo>
                  <a:lnTo>
                    <a:pt x="364180" y="14683"/>
                  </a:lnTo>
                  <a:lnTo>
                    <a:pt x="361820" y="10952"/>
                  </a:lnTo>
                  <a:lnTo>
                    <a:pt x="358893" y="7647"/>
                  </a:lnTo>
                  <a:lnTo>
                    <a:pt x="355473" y="4855"/>
                  </a:lnTo>
                  <a:lnTo>
                    <a:pt x="351650" y="2648"/>
                  </a:lnTo>
                  <a:lnTo>
                    <a:pt x="347522" y="1083"/>
                  </a:lnTo>
                  <a:lnTo>
                    <a:pt x="343196" y="200"/>
                  </a:lnTo>
                  <a:lnTo>
                    <a:pt x="33989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5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601609" y="2105245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242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3578949" y="2555064"/>
              <a:ext cx="367322" cy="196810"/>
            </a:xfrm>
            <a:custGeom>
              <a:avLst/>
              <a:pathLst>
                <a:path w="367322" h="196810">
                  <a:moveTo>
                    <a:pt x="27431" y="196810"/>
                  </a:moveTo>
                  <a:lnTo>
                    <a:pt x="339890" y="196810"/>
                  </a:lnTo>
                  <a:lnTo>
                    <a:pt x="338785" y="196787"/>
                  </a:lnTo>
                  <a:lnTo>
                    <a:pt x="343196" y="196610"/>
                  </a:lnTo>
                  <a:lnTo>
                    <a:pt x="347522" y="195727"/>
                  </a:lnTo>
                  <a:lnTo>
                    <a:pt x="351650" y="194161"/>
                  </a:lnTo>
                  <a:lnTo>
                    <a:pt x="355473" y="191954"/>
                  </a:lnTo>
                  <a:lnTo>
                    <a:pt x="358893" y="189162"/>
                  </a:lnTo>
                  <a:lnTo>
                    <a:pt x="361820" y="185857"/>
                  </a:lnTo>
                  <a:lnTo>
                    <a:pt x="364180" y="182126"/>
                  </a:lnTo>
                  <a:lnTo>
                    <a:pt x="365910" y="178065"/>
                  </a:lnTo>
                  <a:lnTo>
                    <a:pt x="366967" y="173778"/>
                  </a:lnTo>
                  <a:lnTo>
                    <a:pt x="367322" y="169378"/>
                  </a:lnTo>
                  <a:lnTo>
                    <a:pt x="367322" y="27432"/>
                  </a:lnTo>
                  <a:lnTo>
                    <a:pt x="366967" y="23031"/>
                  </a:lnTo>
                  <a:lnTo>
                    <a:pt x="365910" y="18745"/>
                  </a:lnTo>
                  <a:lnTo>
                    <a:pt x="364180" y="14683"/>
                  </a:lnTo>
                  <a:lnTo>
                    <a:pt x="361820" y="10952"/>
                  </a:lnTo>
                  <a:lnTo>
                    <a:pt x="358893" y="7647"/>
                  </a:lnTo>
                  <a:lnTo>
                    <a:pt x="355473" y="4855"/>
                  </a:lnTo>
                  <a:lnTo>
                    <a:pt x="351650" y="2648"/>
                  </a:lnTo>
                  <a:lnTo>
                    <a:pt x="347522" y="1083"/>
                  </a:lnTo>
                  <a:lnTo>
                    <a:pt x="343196" y="200"/>
                  </a:lnTo>
                  <a:lnTo>
                    <a:pt x="33989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5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621839" y="2596832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159</a:t>
              </a:r>
            </a:p>
          </p:txBody>
        </p:sp>
        <p:sp>
          <p:nvSpPr>
            <p:cNvPr id="28" name="pg28"/>
            <p:cNvSpPr/>
            <p:nvPr/>
          </p:nvSpPr>
          <p:spPr>
            <a:xfrm>
              <a:off x="2625396" y="3048697"/>
              <a:ext cx="275361" cy="196810"/>
            </a:xfrm>
            <a:custGeom>
              <a:avLst/>
              <a:pathLst>
                <a:path w="275361" h="196810">
                  <a:moveTo>
                    <a:pt x="27431" y="196810"/>
                  </a:moveTo>
                  <a:lnTo>
                    <a:pt x="247929" y="196810"/>
                  </a:lnTo>
                  <a:lnTo>
                    <a:pt x="246824" y="196787"/>
                  </a:lnTo>
                  <a:lnTo>
                    <a:pt x="251236" y="196610"/>
                  </a:lnTo>
                  <a:lnTo>
                    <a:pt x="255561" y="195727"/>
                  </a:lnTo>
                  <a:lnTo>
                    <a:pt x="259689" y="194161"/>
                  </a:lnTo>
                  <a:lnTo>
                    <a:pt x="263512" y="191954"/>
                  </a:lnTo>
                  <a:lnTo>
                    <a:pt x="266932" y="189162"/>
                  </a:lnTo>
                  <a:lnTo>
                    <a:pt x="269859" y="185857"/>
                  </a:lnTo>
                  <a:lnTo>
                    <a:pt x="272219" y="182126"/>
                  </a:lnTo>
                  <a:lnTo>
                    <a:pt x="273949" y="178065"/>
                  </a:lnTo>
                  <a:lnTo>
                    <a:pt x="275006" y="173778"/>
                  </a:lnTo>
                  <a:lnTo>
                    <a:pt x="275361" y="169378"/>
                  </a:lnTo>
                  <a:lnTo>
                    <a:pt x="275361" y="27432"/>
                  </a:lnTo>
                  <a:lnTo>
                    <a:pt x="275006" y="23031"/>
                  </a:lnTo>
                  <a:lnTo>
                    <a:pt x="273949" y="18745"/>
                  </a:lnTo>
                  <a:lnTo>
                    <a:pt x="272219" y="14683"/>
                  </a:lnTo>
                  <a:lnTo>
                    <a:pt x="269859" y="10952"/>
                  </a:lnTo>
                  <a:lnTo>
                    <a:pt x="266932" y="7647"/>
                  </a:lnTo>
                  <a:lnTo>
                    <a:pt x="263512" y="4855"/>
                  </a:lnTo>
                  <a:lnTo>
                    <a:pt x="259689" y="2648"/>
                  </a:lnTo>
                  <a:lnTo>
                    <a:pt x="255561" y="1083"/>
                  </a:lnTo>
                  <a:lnTo>
                    <a:pt x="251236" y="200"/>
                  </a:lnTo>
                  <a:lnTo>
                    <a:pt x="24792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6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2668287" y="309046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79</a:t>
              </a:r>
            </a:p>
          </p:txBody>
        </p:sp>
        <p:sp>
          <p:nvSpPr>
            <p:cNvPr id="30" name="pg30"/>
            <p:cNvSpPr/>
            <p:nvPr/>
          </p:nvSpPr>
          <p:spPr>
            <a:xfrm>
              <a:off x="2471939" y="3542330"/>
              <a:ext cx="275361" cy="196810"/>
            </a:xfrm>
            <a:custGeom>
              <a:avLst/>
              <a:pathLst>
                <a:path w="275361" h="196810">
                  <a:moveTo>
                    <a:pt x="27431" y="196810"/>
                  </a:moveTo>
                  <a:lnTo>
                    <a:pt x="247929" y="196810"/>
                  </a:lnTo>
                  <a:lnTo>
                    <a:pt x="246824" y="196787"/>
                  </a:lnTo>
                  <a:lnTo>
                    <a:pt x="251236" y="196610"/>
                  </a:lnTo>
                  <a:lnTo>
                    <a:pt x="255561" y="195727"/>
                  </a:lnTo>
                  <a:lnTo>
                    <a:pt x="259689" y="194161"/>
                  </a:lnTo>
                  <a:lnTo>
                    <a:pt x="263512" y="191954"/>
                  </a:lnTo>
                  <a:lnTo>
                    <a:pt x="266932" y="189162"/>
                  </a:lnTo>
                  <a:lnTo>
                    <a:pt x="269859" y="185857"/>
                  </a:lnTo>
                  <a:lnTo>
                    <a:pt x="272219" y="182126"/>
                  </a:lnTo>
                  <a:lnTo>
                    <a:pt x="273949" y="178065"/>
                  </a:lnTo>
                  <a:lnTo>
                    <a:pt x="275006" y="173778"/>
                  </a:lnTo>
                  <a:lnTo>
                    <a:pt x="275361" y="169378"/>
                  </a:lnTo>
                  <a:lnTo>
                    <a:pt x="275361" y="27431"/>
                  </a:lnTo>
                  <a:lnTo>
                    <a:pt x="275006" y="23031"/>
                  </a:lnTo>
                  <a:lnTo>
                    <a:pt x="273949" y="18745"/>
                  </a:lnTo>
                  <a:lnTo>
                    <a:pt x="272219" y="14683"/>
                  </a:lnTo>
                  <a:lnTo>
                    <a:pt x="269859" y="10952"/>
                  </a:lnTo>
                  <a:lnTo>
                    <a:pt x="266932" y="7647"/>
                  </a:lnTo>
                  <a:lnTo>
                    <a:pt x="263512" y="4855"/>
                  </a:lnTo>
                  <a:lnTo>
                    <a:pt x="259689" y="2648"/>
                  </a:lnTo>
                  <a:lnTo>
                    <a:pt x="255561" y="1083"/>
                  </a:lnTo>
                  <a:lnTo>
                    <a:pt x="251236" y="200"/>
                  </a:lnTo>
                  <a:lnTo>
                    <a:pt x="24792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5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2514829" y="358409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66</a:t>
              </a:r>
            </a:p>
          </p:txBody>
        </p:sp>
        <p:sp>
          <p:nvSpPr>
            <p:cNvPr id="32" name="pg32"/>
            <p:cNvSpPr/>
            <p:nvPr/>
          </p:nvSpPr>
          <p:spPr>
            <a:xfrm>
              <a:off x="2283067" y="4035963"/>
              <a:ext cx="275361" cy="196810"/>
            </a:xfrm>
            <a:custGeom>
              <a:avLst/>
              <a:pathLst>
                <a:path w="275361" h="196810">
                  <a:moveTo>
                    <a:pt x="27431" y="196810"/>
                  </a:moveTo>
                  <a:lnTo>
                    <a:pt x="247929" y="196810"/>
                  </a:lnTo>
                  <a:lnTo>
                    <a:pt x="246824" y="196787"/>
                  </a:lnTo>
                  <a:lnTo>
                    <a:pt x="251236" y="196610"/>
                  </a:lnTo>
                  <a:lnTo>
                    <a:pt x="255561" y="195727"/>
                  </a:lnTo>
                  <a:lnTo>
                    <a:pt x="259689" y="194161"/>
                  </a:lnTo>
                  <a:lnTo>
                    <a:pt x="263512" y="191954"/>
                  </a:lnTo>
                  <a:lnTo>
                    <a:pt x="266932" y="189162"/>
                  </a:lnTo>
                  <a:lnTo>
                    <a:pt x="269859" y="185857"/>
                  </a:lnTo>
                  <a:lnTo>
                    <a:pt x="272219" y="182126"/>
                  </a:lnTo>
                  <a:lnTo>
                    <a:pt x="273949" y="178065"/>
                  </a:lnTo>
                  <a:lnTo>
                    <a:pt x="275006" y="173778"/>
                  </a:lnTo>
                  <a:lnTo>
                    <a:pt x="275361" y="169378"/>
                  </a:lnTo>
                  <a:lnTo>
                    <a:pt x="275361" y="27431"/>
                  </a:lnTo>
                  <a:lnTo>
                    <a:pt x="275006" y="23031"/>
                  </a:lnTo>
                  <a:lnTo>
                    <a:pt x="273949" y="18745"/>
                  </a:lnTo>
                  <a:lnTo>
                    <a:pt x="272219" y="14683"/>
                  </a:lnTo>
                  <a:lnTo>
                    <a:pt x="269859" y="10952"/>
                  </a:lnTo>
                  <a:lnTo>
                    <a:pt x="266932" y="7647"/>
                  </a:lnTo>
                  <a:lnTo>
                    <a:pt x="263512" y="4855"/>
                  </a:lnTo>
                  <a:lnTo>
                    <a:pt x="259689" y="2648"/>
                  </a:lnTo>
                  <a:lnTo>
                    <a:pt x="255561" y="1083"/>
                  </a:lnTo>
                  <a:lnTo>
                    <a:pt x="251236" y="200"/>
                  </a:lnTo>
                  <a:lnTo>
                    <a:pt x="24792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6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2325958" y="407773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2129609" y="4529596"/>
              <a:ext cx="275361" cy="196810"/>
            </a:xfrm>
            <a:custGeom>
              <a:avLst/>
              <a:pathLst>
                <a:path w="275361" h="196810">
                  <a:moveTo>
                    <a:pt x="27431" y="196810"/>
                  </a:moveTo>
                  <a:lnTo>
                    <a:pt x="247929" y="196810"/>
                  </a:lnTo>
                  <a:lnTo>
                    <a:pt x="246824" y="196787"/>
                  </a:lnTo>
                  <a:lnTo>
                    <a:pt x="251236" y="196610"/>
                  </a:lnTo>
                  <a:lnTo>
                    <a:pt x="255561" y="195727"/>
                  </a:lnTo>
                  <a:lnTo>
                    <a:pt x="259689" y="194161"/>
                  </a:lnTo>
                  <a:lnTo>
                    <a:pt x="263512" y="191954"/>
                  </a:lnTo>
                  <a:lnTo>
                    <a:pt x="266932" y="189162"/>
                  </a:lnTo>
                  <a:lnTo>
                    <a:pt x="269859" y="185857"/>
                  </a:lnTo>
                  <a:lnTo>
                    <a:pt x="272219" y="182126"/>
                  </a:lnTo>
                  <a:lnTo>
                    <a:pt x="273949" y="178065"/>
                  </a:lnTo>
                  <a:lnTo>
                    <a:pt x="275006" y="173778"/>
                  </a:lnTo>
                  <a:lnTo>
                    <a:pt x="275361" y="169378"/>
                  </a:lnTo>
                  <a:lnTo>
                    <a:pt x="275361" y="27431"/>
                  </a:lnTo>
                  <a:lnTo>
                    <a:pt x="275006" y="23031"/>
                  </a:lnTo>
                  <a:lnTo>
                    <a:pt x="273949" y="18745"/>
                  </a:lnTo>
                  <a:lnTo>
                    <a:pt x="272219" y="14683"/>
                  </a:lnTo>
                  <a:lnTo>
                    <a:pt x="269859" y="10952"/>
                  </a:lnTo>
                  <a:lnTo>
                    <a:pt x="266932" y="7647"/>
                  </a:lnTo>
                  <a:lnTo>
                    <a:pt x="263512" y="4855"/>
                  </a:lnTo>
                  <a:lnTo>
                    <a:pt x="259689" y="2648"/>
                  </a:lnTo>
                  <a:lnTo>
                    <a:pt x="255561" y="1083"/>
                  </a:lnTo>
                  <a:lnTo>
                    <a:pt x="251236" y="200"/>
                  </a:lnTo>
                  <a:lnTo>
                    <a:pt x="24792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6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172500" y="457136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</a:t>
              </a:r>
            </a:p>
          </p:txBody>
        </p:sp>
        <p:sp>
          <p:nvSpPr>
            <p:cNvPr id="36" name="pg36"/>
            <p:cNvSpPr/>
            <p:nvPr/>
          </p:nvSpPr>
          <p:spPr>
            <a:xfrm>
              <a:off x="2070587" y="5023229"/>
              <a:ext cx="275361" cy="196810"/>
            </a:xfrm>
            <a:custGeom>
              <a:avLst/>
              <a:pathLst>
                <a:path w="275361" h="196810">
                  <a:moveTo>
                    <a:pt x="27431" y="196810"/>
                  </a:moveTo>
                  <a:lnTo>
                    <a:pt x="247929" y="196810"/>
                  </a:lnTo>
                  <a:lnTo>
                    <a:pt x="246824" y="196787"/>
                  </a:lnTo>
                  <a:lnTo>
                    <a:pt x="251236" y="196610"/>
                  </a:lnTo>
                  <a:lnTo>
                    <a:pt x="255561" y="195727"/>
                  </a:lnTo>
                  <a:lnTo>
                    <a:pt x="259689" y="194161"/>
                  </a:lnTo>
                  <a:lnTo>
                    <a:pt x="263512" y="191954"/>
                  </a:lnTo>
                  <a:lnTo>
                    <a:pt x="266932" y="189162"/>
                  </a:lnTo>
                  <a:lnTo>
                    <a:pt x="269859" y="185857"/>
                  </a:lnTo>
                  <a:lnTo>
                    <a:pt x="272219" y="182126"/>
                  </a:lnTo>
                  <a:lnTo>
                    <a:pt x="273949" y="178065"/>
                  </a:lnTo>
                  <a:lnTo>
                    <a:pt x="275006" y="173778"/>
                  </a:lnTo>
                  <a:lnTo>
                    <a:pt x="275361" y="169378"/>
                  </a:lnTo>
                  <a:lnTo>
                    <a:pt x="275361" y="27432"/>
                  </a:lnTo>
                  <a:lnTo>
                    <a:pt x="275006" y="23031"/>
                  </a:lnTo>
                  <a:lnTo>
                    <a:pt x="273949" y="18745"/>
                  </a:lnTo>
                  <a:lnTo>
                    <a:pt x="272219" y="14683"/>
                  </a:lnTo>
                  <a:lnTo>
                    <a:pt x="269859" y="10952"/>
                  </a:lnTo>
                  <a:lnTo>
                    <a:pt x="266932" y="7647"/>
                  </a:lnTo>
                  <a:lnTo>
                    <a:pt x="263512" y="4855"/>
                  </a:lnTo>
                  <a:lnTo>
                    <a:pt x="259689" y="2648"/>
                  </a:lnTo>
                  <a:lnTo>
                    <a:pt x="255561" y="1083"/>
                  </a:lnTo>
                  <a:lnTo>
                    <a:pt x="251236" y="200"/>
                  </a:lnTo>
                  <a:lnTo>
                    <a:pt x="24792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6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2113478" y="506499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38" name="pg38"/>
            <p:cNvSpPr/>
            <p:nvPr/>
          </p:nvSpPr>
          <p:spPr>
            <a:xfrm>
              <a:off x="2011565" y="5516862"/>
              <a:ext cx="275361" cy="196810"/>
            </a:xfrm>
            <a:custGeom>
              <a:avLst/>
              <a:pathLst>
                <a:path w="275361" h="196810">
                  <a:moveTo>
                    <a:pt x="27431" y="196810"/>
                  </a:moveTo>
                  <a:lnTo>
                    <a:pt x="247929" y="196810"/>
                  </a:lnTo>
                  <a:lnTo>
                    <a:pt x="246824" y="196787"/>
                  </a:lnTo>
                  <a:lnTo>
                    <a:pt x="251236" y="196610"/>
                  </a:lnTo>
                  <a:lnTo>
                    <a:pt x="255561" y="195727"/>
                  </a:lnTo>
                  <a:lnTo>
                    <a:pt x="259689" y="194161"/>
                  </a:lnTo>
                  <a:lnTo>
                    <a:pt x="263512" y="191954"/>
                  </a:lnTo>
                  <a:lnTo>
                    <a:pt x="266932" y="189162"/>
                  </a:lnTo>
                  <a:lnTo>
                    <a:pt x="269859" y="185857"/>
                  </a:lnTo>
                  <a:lnTo>
                    <a:pt x="272219" y="182126"/>
                  </a:lnTo>
                  <a:lnTo>
                    <a:pt x="273949" y="178065"/>
                  </a:lnTo>
                  <a:lnTo>
                    <a:pt x="275006" y="173778"/>
                  </a:lnTo>
                  <a:lnTo>
                    <a:pt x="275361" y="169378"/>
                  </a:lnTo>
                  <a:lnTo>
                    <a:pt x="275361" y="27432"/>
                  </a:lnTo>
                  <a:lnTo>
                    <a:pt x="275006" y="23031"/>
                  </a:lnTo>
                  <a:lnTo>
                    <a:pt x="273949" y="18745"/>
                  </a:lnTo>
                  <a:lnTo>
                    <a:pt x="272219" y="14683"/>
                  </a:lnTo>
                  <a:lnTo>
                    <a:pt x="269859" y="10952"/>
                  </a:lnTo>
                  <a:lnTo>
                    <a:pt x="266932" y="7647"/>
                  </a:lnTo>
                  <a:lnTo>
                    <a:pt x="263512" y="4855"/>
                  </a:lnTo>
                  <a:lnTo>
                    <a:pt x="259689" y="2648"/>
                  </a:lnTo>
                  <a:lnTo>
                    <a:pt x="255561" y="1083"/>
                  </a:lnTo>
                  <a:lnTo>
                    <a:pt x="251236" y="200"/>
                  </a:lnTo>
                  <a:lnTo>
                    <a:pt x="24792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6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2054455" y="5560677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11117973" y="1074165"/>
              <a:ext cx="367322" cy="196810"/>
            </a:xfrm>
            <a:custGeom>
              <a:avLst/>
              <a:pathLst>
                <a:path w="367322" h="196810">
                  <a:moveTo>
                    <a:pt x="27431" y="196810"/>
                  </a:moveTo>
                  <a:lnTo>
                    <a:pt x="339890" y="196810"/>
                  </a:lnTo>
                  <a:lnTo>
                    <a:pt x="338785" y="196787"/>
                  </a:lnTo>
                  <a:lnTo>
                    <a:pt x="343196" y="196610"/>
                  </a:lnTo>
                  <a:lnTo>
                    <a:pt x="347522" y="195727"/>
                  </a:lnTo>
                  <a:lnTo>
                    <a:pt x="351650" y="194161"/>
                  </a:lnTo>
                  <a:lnTo>
                    <a:pt x="355473" y="191954"/>
                  </a:lnTo>
                  <a:lnTo>
                    <a:pt x="358893" y="189162"/>
                  </a:lnTo>
                  <a:lnTo>
                    <a:pt x="361820" y="185857"/>
                  </a:lnTo>
                  <a:lnTo>
                    <a:pt x="364180" y="182126"/>
                  </a:lnTo>
                  <a:lnTo>
                    <a:pt x="365910" y="178065"/>
                  </a:lnTo>
                  <a:lnTo>
                    <a:pt x="366967" y="173778"/>
                  </a:lnTo>
                  <a:lnTo>
                    <a:pt x="367322" y="169378"/>
                  </a:lnTo>
                  <a:lnTo>
                    <a:pt x="367322" y="27431"/>
                  </a:lnTo>
                  <a:lnTo>
                    <a:pt x="366967" y="23031"/>
                  </a:lnTo>
                  <a:lnTo>
                    <a:pt x="365910" y="18745"/>
                  </a:lnTo>
                  <a:lnTo>
                    <a:pt x="364180" y="14683"/>
                  </a:lnTo>
                  <a:lnTo>
                    <a:pt x="361820" y="10952"/>
                  </a:lnTo>
                  <a:lnTo>
                    <a:pt x="358893" y="7647"/>
                  </a:lnTo>
                  <a:lnTo>
                    <a:pt x="355473" y="4855"/>
                  </a:lnTo>
                  <a:lnTo>
                    <a:pt x="351650" y="2648"/>
                  </a:lnTo>
                  <a:lnTo>
                    <a:pt x="347522" y="1083"/>
                  </a:lnTo>
                  <a:lnTo>
                    <a:pt x="343196" y="200"/>
                  </a:lnTo>
                  <a:lnTo>
                    <a:pt x="33989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6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11166523" y="1115933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835</a:t>
              </a:r>
            </a:p>
          </p:txBody>
        </p:sp>
        <p:sp>
          <p:nvSpPr>
            <p:cNvPr id="42" name="pg42"/>
            <p:cNvSpPr/>
            <p:nvPr/>
          </p:nvSpPr>
          <p:spPr>
            <a:xfrm>
              <a:off x="8343927" y="1567798"/>
              <a:ext cx="367322" cy="196810"/>
            </a:xfrm>
            <a:custGeom>
              <a:avLst/>
              <a:pathLst>
                <a:path w="367322" h="196810">
                  <a:moveTo>
                    <a:pt x="27431" y="196810"/>
                  </a:moveTo>
                  <a:lnTo>
                    <a:pt x="339890" y="196810"/>
                  </a:lnTo>
                  <a:lnTo>
                    <a:pt x="338785" y="196787"/>
                  </a:lnTo>
                  <a:lnTo>
                    <a:pt x="343196" y="196610"/>
                  </a:lnTo>
                  <a:lnTo>
                    <a:pt x="347522" y="195727"/>
                  </a:lnTo>
                  <a:lnTo>
                    <a:pt x="351650" y="194161"/>
                  </a:lnTo>
                  <a:lnTo>
                    <a:pt x="355473" y="191954"/>
                  </a:lnTo>
                  <a:lnTo>
                    <a:pt x="358893" y="189162"/>
                  </a:lnTo>
                  <a:lnTo>
                    <a:pt x="361820" y="185857"/>
                  </a:lnTo>
                  <a:lnTo>
                    <a:pt x="364180" y="182126"/>
                  </a:lnTo>
                  <a:lnTo>
                    <a:pt x="365910" y="178065"/>
                  </a:lnTo>
                  <a:lnTo>
                    <a:pt x="366967" y="173778"/>
                  </a:lnTo>
                  <a:lnTo>
                    <a:pt x="367322" y="169378"/>
                  </a:lnTo>
                  <a:lnTo>
                    <a:pt x="367322" y="27431"/>
                  </a:lnTo>
                  <a:lnTo>
                    <a:pt x="366967" y="23031"/>
                  </a:lnTo>
                  <a:lnTo>
                    <a:pt x="365910" y="18745"/>
                  </a:lnTo>
                  <a:lnTo>
                    <a:pt x="364180" y="14683"/>
                  </a:lnTo>
                  <a:lnTo>
                    <a:pt x="361820" y="10952"/>
                  </a:lnTo>
                  <a:lnTo>
                    <a:pt x="358893" y="7647"/>
                  </a:lnTo>
                  <a:lnTo>
                    <a:pt x="355473" y="4855"/>
                  </a:lnTo>
                  <a:lnTo>
                    <a:pt x="351650" y="2648"/>
                  </a:lnTo>
                  <a:lnTo>
                    <a:pt x="347522" y="1083"/>
                  </a:lnTo>
                  <a:lnTo>
                    <a:pt x="343196" y="200"/>
                  </a:lnTo>
                  <a:lnTo>
                    <a:pt x="33989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6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392476" y="1609566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600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1665308" y="876390"/>
              <a:ext cx="0" cy="5035057"/>
            </a:xfrm>
            <a:custGeom>
              <a:avLst/>
              <a:pathLst>
                <a:path w="0" h="5035057">
                  <a:moveTo>
                    <a:pt x="0" y="5035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478773" y="5554223"/>
              <a:ext cx="610051" cy="117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Australia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867879" y="5063672"/>
              <a:ext cx="220946" cy="114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UK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54198" y="4543013"/>
              <a:ext cx="634627" cy="1416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Germany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58581" y="4074430"/>
              <a:ext cx="730244" cy="1165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Costa Rica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90595" y="3553850"/>
              <a:ext cx="298229" cy="143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Italy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70913" y="3086058"/>
              <a:ext cx="517911" cy="117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Canada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03908" y="2592425"/>
              <a:ext cx="384917" cy="117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Brazil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76919" y="2100056"/>
              <a:ext cx="511905" cy="116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Mexico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79848" y="1606976"/>
              <a:ext cx="308976" cy="1158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USA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09834" y="1086791"/>
              <a:ext cx="378990" cy="142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Spain</a:t>
              </a:r>
            </a:p>
          </p:txBody>
        </p:sp>
        <p:sp>
          <p:nvSpPr>
            <p:cNvPr id="55" name="pl55"/>
            <p:cNvSpPr/>
            <p:nvPr/>
          </p:nvSpPr>
          <p:spPr>
            <a:xfrm>
              <a:off x="1172472" y="5911447"/>
              <a:ext cx="10842391" cy="0"/>
            </a:xfrm>
            <a:custGeom>
              <a:avLst/>
              <a:pathLst>
                <a:path w="10842391" h="0">
                  <a:moveTo>
                    <a:pt x="0" y="0"/>
                  </a:moveTo>
                  <a:lnTo>
                    <a:pt x="10842391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1619476" y="5992645"/>
              <a:ext cx="91665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888701" y="5992645"/>
              <a:ext cx="274997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249592" y="5992645"/>
              <a:ext cx="274997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400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8610482" y="5992566"/>
              <a:ext cx="274997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600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0971373" y="5992566"/>
              <a:ext cx="274997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800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77135" y="439028"/>
              <a:ext cx="5415165" cy="168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Top Destination Countries | as of 2022 for population from Argentina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77135" y="132685"/>
              <a:ext cx="6573147" cy="2158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66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What are the main destinations for Forcibly Displaced People?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77135" y="6380708"/>
              <a:ext cx="2892312" cy="125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 Population Statistics Database.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77135" y="6528539"/>
              <a:ext cx="6323259" cy="127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 Forced Displacement includes Refugees, Asylum Seekers and Other in Need of International Protection.</a:t>
              </a:r>
            </a:p>
          </p:txBody>
        </p:sp>
      </p:grp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4,073</a:t>
            </a:r>
            <a:r>
              <a:rPr/>
              <a:t> Refugees</a:t>
            </a:r>
          </a:p>
          <a:p>
            <a:pPr lvl="0" indent="0" marL="0">
              <a:buNone/>
            </a:pPr>
            <a:r>
              <a:rPr b="1"/>
              <a:t>11,313</a:t>
            </a:r>
            <a:r>
              <a:rPr/>
              <a:t> Asylum-seekers</a:t>
            </a:r>
          </a:p>
          <a:p>
            <a:pPr lvl="0" indent="0" marL="0">
              <a:buNone/>
            </a:pPr>
            <a:r>
              <a:rPr b="1"/>
              <a:t>448</a:t>
            </a:r>
            <a:r>
              <a:rPr/>
              <a:t> *Others of Concerns</a:t>
            </a:r>
          </a:p>
          <a:p>
            <a:pPr lvl="0" indent="0" marL="0">
              <a:buNone/>
            </a:pPr>
            <a:r>
              <a:rPr b="1"/>
              <a:t>0</a:t>
            </a:r>
            <a:r>
              <a:rPr/>
              <a:t> Venezuelans displaced abroad</a:t>
            </a:r>
          </a:p>
          <a:p>
            <a:pPr lvl="0" indent="0" marL="0">
              <a:buNone/>
            </a:pPr>
            <a:r>
              <a:rPr b="1"/>
              <a:t>0</a:t>
            </a:r>
            <a:r>
              <a:rPr/>
              <a:t> Internally displaced people</a:t>
            </a:r>
          </a:p>
          <a:p>
            <a:pPr lvl="0" indent="0" marL="0">
              <a:buNone/>
            </a:pPr>
            <a:r>
              <a:rPr b="1"/>
              <a:t>0</a:t>
            </a:r>
            <a:r>
              <a:rPr/>
              <a:t> Stateless People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58581" y="876390"/>
              <a:ext cx="7694209" cy="5591584"/>
            </a:xfrm>
            <a:custGeom>
              <a:avLst/>
              <a:pathLst>
                <a:path w="7694209" h="5591584">
                  <a:moveTo>
                    <a:pt x="0" y="5591584"/>
                  </a:moveTo>
                  <a:lnTo>
                    <a:pt x="7694209" y="5591584"/>
                  </a:lnTo>
                  <a:lnTo>
                    <a:pt x="76942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4A60">
                <a:alpha val="100000"/>
              </a:srgbClr>
            </a:solidFill>
            <a:ln w="4762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8052790" y="1917783"/>
              <a:ext cx="3962073" cy="4550191"/>
            </a:xfrm>
            <a:custGeom>
              <a:avLst/>
              <a:pathLst>
                <a:path w="3962073" h="4550191">
                  <a:moveTo>
                    <a:pt x="0" y="4550191"/>
                  </a:moveTo>
                  <a:lnTo>
                    <a:pt x="3962073" y="4550191"/>
                  </a:lnTo>
                  <a:lnTo>
                    <a:pt x="39620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4762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8052790" y="876390"/>
              <a:ext cx="2830803" cy="1041392"/>
            </a:xfrm>
            <a:custGeom>
              <a:avLst/>
              <a:pathLst>
                <a:path w="2830803" h="1041392">
                  <a:moveTo>
                    <a:pt x="0" y="1041392"/>
                  </a:moveTo>
                  <a:lnTo>
                    <a:pt x="2830803" y="1041392"/>
                  </a:lnTo>
                  <a:lnTo>
                    <a:pt x="28308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375F">
                <a:alpha val="100000"/>
              </a:srgbClr>
            </a:solidFill>
            <a:ln w="4762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0883593" y="979585"/>
              <a:ext cx="1131270" cy="938198"/>
            </a:xfrm>
            <a:custGeom>
              <a:avLst/>
              <a:pathLst>
                <a:path w="1131270" h="938198">
                  <a:moveTo>
                    <a:pt x="0" y="938198"/>
                  </a:moveTo>
                  <a:lnTo>
                    <a:pt x="1131270" y="938198"/>
                  </a:lnTo>
                  <a:lnTo>
                    <a:pt x="113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2BC">
                <a:alpha val="100000"/>
              </a:srgbClr>
            </a:solidFill>
            <a:ln w="4762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10883593" y="876390"/>
              <a:ext cx="1131270" cy="103194"/>
            </a:xfrm>
            <a:custGeom>
              <a:avLst/>
              <a:pathLst>
                <a:path w="1131270" h="103194">
                  <a:moveTo>
                    <a:pt x="0" y="103194"/>
                  </a:moveTo>
                  <a:lnTo>
                    <a:pt x="1131270" y="103194"/>
                  </a:lnTo>
                  <a:lnTo>
                    <a:pt x="113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95B9">
                <a:alpha val="100000"/>
              </a:srgbClr>
            </a:solidFill>
            <a:ln w="4762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3853088" y="3376530"/>
              <a:ext cx="705194" cy="2399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9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98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66%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94581" y="3652108"/>
              <a:ext cx="7622209" cy="307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9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98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Other people in need of international protection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9529517" y="3897018"/>
              <a:ext cx="1008620" cy="2401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00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27.7%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8726697" y="4172790"/>
              <a:ext cx="2614259" cy="307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00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Host community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9064883" y="1101226"/>
              <a:ext cx="806617" cy="2401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00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4.5%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8217493" y="1376998"/>
              <a:ext cx="2501397" cy="307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00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Asylum seekers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11161848" y="1237866"/>
              <a:ext cx="574761" cy="171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8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81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1.6%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10919593" y="1434370"/>
              <a:ext cx="1059270" cy="218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8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81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Refugees</a:t>
              </a:r>
            </a:p>
          </p:txBody>
        </p:sp>
        <p:sp>
          <p:nvSpPr>
            <p:cNvPr id="18" name="pl18"/>
            <p:cNvSpPr/>
            <p:nvPr/>
          </p:nvSpPr>
          <p:spPr>
            <a:xfrm>
              <a:off x="358581" y="6467974"/>
              <a:ext cx="11656283" cy="0"/>
            </a:xfrm>
            <a:custGeom>
              <a:avLst/>
              <a:pathLst>
                <a:path w="11656283" h="0">
                  <a:moveTo>
                    <a:pt x="0" y="0"/>
                  </a:moveTo>
                  <a:lnTo>
                    <a:pt x="11656283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77135" y="452719"/>
              <a:ext cx="3232848" cy="155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As of 2022, a total of 250,000 Individuals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77135" y="129603"/>
              <a:ext cx="3725028" cy="2189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66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Population of Concern in Argentina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77135" y="6528539"/>
              <a:ext cx="2325327" cy="127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</a:t>
              </a:r>
            </a:p>
          </p:txBody>
        </p:sp>
      </p:grp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57485" y="4984293"/>
              <a:ext cx="1316652" cy="74862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757485" y="5059155"/>
              <a:ext cx="1316652" cy="1037417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757485" y="6096573"/>
              <a:ext cx="1316652" cy="60676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2638417" y="3660519"/>
              <a:ext cx="1316652" cy="111118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638417" y="3771638"/>
              <a:ext cx="1316652" cy="2315465"/>
            </a:xfrm>
            <a:prstGeom prst="rect">
              <a:avLst/>
            </a:prstGeom>
            <a:solidFill>
              <a:srgbClr val="EF4A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638417" y="6087104"/>
              <a:ext cx="1316652" cy="7466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638417" y="6094570"/>
              <a:ext cx="1316652" cy="6267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4519349" y="2776996"/>
              <a:ext cx="1316652" cy="145335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4519349" y="2922332"/>
              <a:ext cx="1316652" cy="3156613"/>
            </a:xfrm>
            <a:prstGeom prst="rect">
              <a:avLst/>
            </a:prstGeom>
            <a:solidFill>
              <a:srgbClr val="EF4A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4519349" y="6078945"/>
              <a:ext cx="1316652" cy="8067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4519349" y="6087013"/>
              <a:ext cx="1316652" cy="70236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6400281" y="2783843"/>
              <a:ext cx="1316652" cy="167096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6400281" y="2950940"/>
              <a:ext cx="1316652" cy="3125947"/>
            </a:xfrm>
            <a:prstGeom prst="rect">
              <a:avLst/>
            </a:prstGeom>
            <a:solidFill>
              <a:srgbClr val="EF4A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400281" y="6076888"/>
              <a:ext cx="1316652" cy="8158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6400281" y="6085046"/>
              <a:ext cx="1316652" cy="7220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8281213" y="2876752"/>
              <a:ext cx="1316652" cy="200785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8281213" y="3077537"/>
              <a:ext cx="1316652" cy="2997802"/>
            </a:xfrm>
            <a:prstGeom prst="rect">
              <a:avLst/>
            </a:prstGeom>
            <a:solidFill>
              <a:srgbClr val="EF4A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8281213" y="6075340"/>
              <a:ext cx="1316652" cy="8158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8281213" y="6083498"/>
              <a:ext cx="1316652" cy="7375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162146" y="2862365"/>
              <a:ext cx="1316652" cy="206012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162146" y="3068378"/>
              <a:ext cx="1316652" cy="3006543"/>
            </a:xfrm>
            <a:prstGeom prst="rect">
              <a:avLst/>
            </a:prstGeom>
            <a:solidFill>
              <a:srgbClr val="EF4A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0162146" y="6074921"/>
              <a:ext cx="1316652" cy="8158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0162146" y="6083079"/>
              <a:ext cx="1316652" cy="7417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299096" y="4955868"/>
              <a:ext cx="233430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4K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241620" y="5509449"/>
              <a:ext cx="348381" cy="1342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57K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299096" y="6056114"/>
              <a:ext cx="233430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3K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180028" y="3645282"/>
              <a:ext cx="233430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6K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065077" y="4861132"/>
              <a:ext cx="463332" cy="134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127K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124317" y="6020040"/>
              <a:ext cx="34485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410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180028" y="6055113"/>
              <a:ext cx="233430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3K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060960" y="2778867"/>
              <a:ext cx="233430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8K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946009" y="4429842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173K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005249" y="6012182"/>
              <a:ext cx="34485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443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060960" y="6056275"/>
              <a:ext cx="233430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4K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941892" y="2796595"/>
              <a:ext cx="233430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9K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826941" y="4445675"/>
              <a:ext cx="463332" cy="134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172K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886181" y="6010170"/>
              <a:ext cx="34485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448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941892" y="6055291"/>
              <a:ext cx="233430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4K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765349" y="2911288"/>
              <a:ext cx="348381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11K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707873" y="4505642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165K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8767113" y="6008622"/>
              <a:ext cx="34485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448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8822824" y="6054517"/>
              <a:ext cx="233430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4K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0646281" y="2899515"/>
              <a:ext cx="348381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11K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0588806" y="4500853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165K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0648045" y="6008203"/>
              <a:ext cx="34485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448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0703756" y="6054308"/>
              <a:ext cx="233430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4K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241620" y="4781783"/>
              <a:ext cx="348381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64K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065077" y="3458010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137K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946009" y="2574486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186K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826941" y="2581333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185K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8707873" y="2674242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180K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0588806" y="2659856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181K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221419" y="6157249"/>
              <a:ext cx="11793444" cy="0"/>
            </a:xfrm>
            <a:custGeom>
              <a:avLst/>
              <a:pathLst>
                <a:path w="11793444" h="0">
                  <a:moveTo>
                    <a:pt x="0" y="0"/>
                  </a:moveTo>
                  <a:lnTo>
                    <a:pt x="11793444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1153909" y="6237397"/>
              <a:ext cx="523804" cy="1652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2017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034841" y="6237284"/>
              <a:ext cx="523804" cy="165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2018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915773" y="6237397"/>
              <a:ext cx="523804" cy="1652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2019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796705" y="6237397"/>
              <a:ext cx="523804" cy="1652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2020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677637" y="6237397"/>
              <a:ext cx="523804" cy="1652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2021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0558570" y="6237397"/>
              <a:ext cx="523804" cy="1652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2022</a:t>
              </a:r>
            </a:p>
          </p:txBody>
        </p:sp>
        <p:sp>
          <p:nvSpPr>
            <p:cNvPr id="64" name="rc64"/>
            <p:cNvSpPr/>
            <p:nvPr/>
          </p:nvSpPr>
          <p:spPr>
            <a:xfrm>
              <a:off x="230419" y="1118835"/>
              <a:ext cx="269999" cy="270000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30419" y="1406835"/>
              <a:ext cx="269999" cy="270000"/>
            </a:xfrm>
            <a:prstGeom prst="rect">
              <a:avLst/>
            </a:prstGeom>
            <a:solidFill>
              <a:srgbClr val="EF4A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30419" y="1694835"/>
              <a:ext cx="269999" cy="27000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230419" y="1982835"/>
              <a:ext cx="269999" cy="27000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635945" y="1129714"/>
              <a:ext cx="1539691" cy="2050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Asylum seekers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35945" y="1417714"/>
              <a:ext cx="4775990" cy="2050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Other people in need of international protection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35945" y="1742515"/>
              <a:ext cx="2934208" cy="1682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Others of concern to UNHCR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35945" y="1993375"/>
              <a:ext cx="919254" cy="2053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Refugees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77135" y="474580"/>
              <a:ext cx="3108909" cy="228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Number of people (thousand)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77135" y="118569"/>
              <a:ext cx="4640008" cy="269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3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Argentina: Population type per year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77135" y="6499006"/>
              <a:ext cx="2776156" cy="151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</a:t>
              </a:r>
            </a:p>
          </p:txBody>
        </p:sp>
      </p:grp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631306" y="5868579"/>
              <a:ext cx="7621415" cy="424806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3631306" y="1089511"/>
              <a:ext cx="4824154" cy="424806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631306" y="1620518"/>
              <a:ext cx="4203371" cy="424806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3631306" y="2151526"/>
              <a:ext cx="4098661" cy="424806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3631306" y="2682534"/>
              <a:ext cx="3290895" cy="424806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3631306" y="3213541"/>
              <a:ext cx="2363461" cy="424806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3631306" y="3744549"/>
              <a:ext cx="1959578" cy="424806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3631306" y="4275557"/>
              <a:ext cx="904996" cy="424806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3631306" y="4806564"/>
              <a:ext cx="605824" cy="424806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631306" y="5337572"/>
              <a:ext cx="590865" cy="424806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8489946" y="1231117"/>
              <a:ext cx="34485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645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7869163" y="1762125"/>
              <a:ext cx="34485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562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7764453" y="2293132"/>
              <a:ext cx="34485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548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6956687" y="2824140"/>
              <a:ext cx="34485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440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6029253" y="3355148"/>
              <a:ext cx="34485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316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625370" y="3886155"/>
              <a:ext cx="34485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262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570788" y="4419721"/>
              <a:ext cx="344852" cy="134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121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260120" y="4948171"/>
              <a:ext cx="229901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245162" y="5479178"/>
              <a:ext cx="229901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79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0995948" y="6015126"/>
              <a:ext cx="233430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1K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9226152" y="1245277"/>
              <a:ext cx="27524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 0%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8605370" y="1776284"/>
              <a:ext cx="27524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 0%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8500659" y="2307292"/>
              <a:ext cx="27524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 0%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7950384" y="2838299"/>
              <a:ext cx="36720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1.1%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765460" y="3369307"/>
              <a:ext cx="27524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 0%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361577" y="3900315"/>
              <a:ext cx="27524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 0%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306994" y="4431322"/>
              <a:ext cx="27524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 0%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007822" y="4962330"/>
              <a:ext cx="27524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 0%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250354" y="5493337"/>
              <a:ext cx="36720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4.4%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9389183" y="1200452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8768401" y="1731459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8663690" y="2262467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855925" y="2793475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928491" y="3324482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524608" y="3855490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470025" y="4386498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170853" y="4917505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155894" y="5448513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3631306" y="983309"/>
              <a:ext cx="0" cy="5416277"/>
            </a:xfrm>
            <a:custGeom>
              <a:avLst/>
              <a:pathLst>
                <a:path w="0" h="5416277">
                  <a:moveTo>
                    <a:pt x="0" y="5416277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701700" y="5993776"/>
              <a:ext cx="1845959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Other nationalities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073751" y="5464349"/>
              <a:ext cx="473907" cy="166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Haiti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658576" y="4931761"/>
              <a:ext cx="1889082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Russian Federation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773128" y="4400640"/>
              <a:ext cx="774530" cy="1682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Ukraine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032321" y="3869745"/>
              <a:ext cx="515337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Cuba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77135" y="3293018"/>
              <a:ext cx="3370523" cy="213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Venezuela (Bolivarian Republic of)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490146" y="2770815"/>
              <a:ext cx="2057512" cy="2050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Syrian Arab Republic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084814" y="2281238"/>
              <a:ext cx="462844" cy="16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Peru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608988" y="1745715"/>
              <a:ext cx="938671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Colombia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653045" y="1206353"/>
              <a:ext cx="1894614" cy="176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Various / unknown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77135" y="483026"/>
              <a:ext cx="2649473" cy="220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Top9 Countries of Origin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77135" y="109660"/>
              <a:ext cx="5409399" cy="278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3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Refugees: Main Countries of origin | 2022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77135" y="6499006"/>
              <a:ext cx="2776156" cy="151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</a:t>
              </a:r>
            </a:p>
          </p:txBody>
        </p:sp>
      </p:grp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631306" y="1089511"/>
              <a:ext cx="7621415" cy="424806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3631306" y="1620518"/>
              <a:ext cx="1875582" cy="424806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631306" y="5868579"/>
              <a:ext cx="1802508" cy="424806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3631306" y="2151526"/>
              <a:ext cx="1146189" cy="424806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3631306" y="2682534"/>
              <a:ext cx="1036577" cy="424806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3631306" y="3213541"/>
              <a:ext cx="782169" cy="424806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3631306" y="3744549"/>
              <a:ext cx="397850" cy="424806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3631306" y="4275557"/>
              <a:ext cx="253054" cy="424806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3631306" y="4806564"/>
              <a:ext cx="205691" cy="424806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631306" y="5337572"/>
              <a:ext cx="188099" cy="424806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5530232" y="1767065"/>
              <a:ext cx="233430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1K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457157" y="6015126"/>
              <a:ext cx="233430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1K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811981" y="2293132"/>
              <a:ext cx="34485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847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702369" y="2824140"/>
              <a:ext cx="34485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766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447961" y="3355148"/>
              <a:ext cx="34485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578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063642" y="3886155"/>
              <a:ext cx="34485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294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918846" y="4417163"/>
              <a:ext cx="34485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187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871483" y="4948171"/>
              <a:ext cx="34485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152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853891" y="5479178"/>
              <a:ext cx="34485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139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0995948" y="1231117"/>
              <a:ext cx="233430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6K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2280904" y="1245277"/>
              <a:ext cx="36720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1.1%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277581" y="1776284"/>
              <a:ext cx="27524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 0%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805678" y="2307292"/>
              <a:ext cx="36720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3.3%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441658" y="3369307"/>
              <a:ext cx="36720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2.2%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314829" y="3900315"/>
              <a:ext cx="459168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14.3%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912543" y="4431322"/>
              <a:ext cx="36720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2.2%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865180" y="4962330"/>
              <a:ext cx="36720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2.2%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362568" y="5493337"/>
              <a:ext cx="551129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195.8%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716293" y="2838299"/>
              <a:ext cx="419363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472BC">
                      <a:alpha val="100000"/>
                    </a:srgbClr>
                  </a:solidFill>
                  <a:latin typeface="DejaVu Sans"/>
                  <a:cs typeface="DejaVu Sans"/>
                </a:rPr>
                <a:t>-2.2%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2186445" y="1200452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440612" y="1731459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711218" y="2262467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347198" y="3324482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962880" y="3855490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818084" y="4386498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70721" y="4917505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753129" y="5448513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601607" y="2793475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472BC">
                      <a:alpha val="100000"/>
                    </a:srgbClr>
                  </a:solidFill>
                  <a:latin typeface="DejaVu Sans"/>
                  <a:cs typeface="DejaVu Sans"/>
                </a:rPr>
                <a:t>▼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3631306" y="983309"/>
              <a:ext cx="0" cy="5416277"/>
            </a:xfrm>
            <a:custGeom>
              <a:avLst/>
              <a:pathLst>
                <a:path w="0" h="5416277">
                  <a:moveTo>
                    <a:pt x="0" y="5416277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701700" y="5993776"/>
              <a:ext cx="1845959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Other nationalities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653045" y="5454414"/>
              <a:ext cx="1894614" cy="176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Various / unknown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906337" y="4931761"/>
              <a:ext cx="641321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Ghana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715329" y="4402333"/>
              <a:ext cx="832329" cy="166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Armenia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608988" y="3869745"/>
              <a:ext cx="938671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Colombia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569281" y="3301823"/>
              <a:ext cx="1978377" cy="2050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Dominican Republic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073751" y="2809311"/>
              <a:ext cx="473907" cy="166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Haiti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032321" y="2276722"/>
              <a:ext cx="515337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Cuba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777869" y="1706317"/>
              <a:ext cx="769789" cy="207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Senegal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77135" y="1168987"/>
              <a:ext cx="3370523" cy="213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Venezuela (Bolivarian Republic of)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77135" y="483026"/>
              <a:ext cx="2649473" cy="220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Top9 Countries of Origin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77135" y="109660"/>
              <a:ext cx="6267589" cy="278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3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Asylum-seekers: Main Countries of origin | 2022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77135" y="6499006"/>
              <a:ext cx="2776156" cy="151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</a:t>
              </a:r>
            </a:p>
          </p:txBody>
        </p:sp>
      </p:grp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58509" y="3036775"/>
              <a:ext cx="2948361" cy="2857282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643961" y="1115327"/>
              <a:ext cx="2948361" cy="4778730"/>
            </a:xfrm>
            <a:prstGeom prst="rect">
              <a:avLst/>
            </a:prstGeom>
            <a:solidFill>
              <a:srgbClr val="EF4A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8329412" y="5665076"/>
              <a:ext cx="2948361" cy="22898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2260264" y="2834265"/>
              <a:ext cx="34485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287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9688642" y="5462567"/>
              <a:ext cx="229901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2289376" y="2636696"/>
              <a:ext cx="286627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9660279" y="5264998"/>
              <a:ext cx="286627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945715" y="1334298"/>
              <a:ext cx="34485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480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974828" y="1136729"/>
              <a:ext cx="286627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221419" y="5894057"/>
              <a:ext cx="11793444" cy="0"/>
            </a:xfrm>
            <a:custGeom>
              <a:avLst/>
              <a:pathLst>
                <a:path w="11793444" h="0">
                  <a:moveTo>
                    <a:pt x="0" y="0"/>
                  </a:moveTo>
                  <a:lnTo>
                    <a:pt x="11793444" y="0"/>
                  </a:lnTo>
                  <a:lnTo>
                    <a:pt x="1179344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1419" y="6132994"/>
              <a:ext cx="11793444" cy="0"/>
            </a:xfrm>
            <a:custGeom>
              <a:avLst/>
              <a:pathLst>
                <a:path w="11793444" h="0">
                  <a:moveTo>
                    <a:pt x="0" y="0"/>
                  </a:moveTo>
                  <a:lnTo>
                    <a:pt x="11793444" y="0"/>
                  </a:lnTo>
                </a:path>
              </a:pathLst>
            </a:custGeom>
            <a:ln w="13550" cap="sq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6"/>
            <p:cNvSpPr/>
            <p:nvPr/>
          </p:nvSpPr>
          <p:spPr>
            <a:xfrm>
              <a:off x="1999652" y="6192321"/>
              <a:ext cx="866076" cy="115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Asylum seekers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525750" y="6192321"/>
              <a:ext cx="1184783" cy="115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Other people in need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367286" y="6329481"/>
              <a:ext cx="1501711" cy="115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 of international protection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9545053" y="6192130"/>
              <a:ext cx="517080" cy="1155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Refugees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77135" y="444362"/>
              <a:ext cx="2676156" cy="163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Number of people and percentage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77135" y="122373"/>
              <a:ext cx="7393753" cy="226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66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Argentina: Increases and Decreases in Population Groups | 2021-2022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77135" y="6528539"/>
              <a:ext cx="2325327" cy="127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</a:t>
              </a:r>
            </a:p>
          </p:txBody>
        </p:sp>
      </p:grp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589449" y="1266089"/>
              <a:ext cx="0" cy="4645358"/>
            </a:xfrm>
            <a:custGeom>
              <a:avLst/>
              <a:pathLst>
                <a:path w="0" h="4645358">
                  <a:moveTo>
                    <a:pt x="0" y="4645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40464" y="1266089"/>
              <a:ext cx="0" cy="4645358"/>
            </a:xfrm>
            <a:custGeom>
              <a:avLst/>
              <a:pathLst>
                <a:path w="0" h="4645358">
                  <a:moveTo>
                    <a:pt x="0" y="4645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891478" y="1266089"/>
              <a:ext cx="0" cy="4645358"/>
            </a:xfrm>
            <a:custGeom>
              <a:avLst/>
              <a:pathLst>
                <a:path w="0" h="4645358">
                  <a:moveTo>
                    <a:pt x="0" y="4645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542493" y="1266089"/>
              <a:ext cx="0" cy="4645358"/>
            </a:xfrm>
            <a:custGeom>
              <a:avLst/>
              <a:pathLst>
                <a:path w="0" h="4645358">
                  <a:moveTo>
                    <a:pt x="0" y="4645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263942" y="1266089"/>
              <a:ext cx="0" cy="4645358"/>
            </a:xfrm>
            <a:custGeom>
              <a:avLst/>
              <a:pathLst>
                <a:path w="0" h="4645358">
                  <a:moveTo>
                    <a:pt x="0" y="4645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914956" y="1266089"/>
              <a:ext cx="0" cy="4645358"/>
            </a:xfrm>
            <a:custGeom>
              <a:avLst/>
              <a:pathLst>
                <a:path w="0" h="4645358">
                  <a:moveTo>
                    <a:pt x="0" y="4645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565971" y="1266089"/>
              <a:ext cx="0" cy="4645358"/>
            </a:xfrm>
            <a:custGeom>
              <a:avLst/>
              <a:pathLst>
                <a:path w="0" h="4645358">
                  <a:moveTo>
                    <a:pt x="0" y="4645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216985" y="1266089"/>
              <a:ext cx="0" cy="4645358"/>
            </a:xfrm>
            <a:custGeom>
              <a:avLst/>
              <a:pathLst>
                <a:path w="0" h="4645358">
                  <a:moveTo>
                    <a:pt x="0" y="4645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1868000" y="1266089"/>
              <a:ext cx="0" cy="4645358"/>
            </a:xfrm>
            <a:custGeom>
              <a:avLst/>
              <a:pathLst>
                <a:path w="0" h="4645358">
                  <a:moveTo>
                    <a:pt x="0" y="4645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6581528" y="5124733"/>
              <a:ext cx="0" cy="674326"/>
            </a:xfrm>
            <a:prstGeom prst="rect">
              <a:avLst/>
            </a:prstGeom>
            <a:solidFill>
              <a:srgbClr val="126D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6282823" y="3626231"/>
              <a:ext cx="283148" cy="674326"/>
            </a:xfrm>
            <a:prstGeom prst="rect">
              <a:avLst/>
            </a:prstGeom>
            <a:solidFill>
              <a:srgbClr val="126D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295764" y="2876979"/>
              <a:ext cx="3270206" cy="674326"/>
            </a:xfrm>
            <a:prstGeom prst="rect">
              <a:avLst/>
            </a:prstGeom>
            <a:solidFill>
              <a:srgbClr val="126D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6457068" y="4375482"/>
              <a:ext cx="108903" cy="674326"/>
            </a:xfrm>
            <a:prstGeom prst="rect">
              <a:avLst/>
            </a:prstGeom>
            <a:solidFill>
              <a:srgbClr val="126D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822318" y="2127728"/>
              <a:ext cx="743653" cy="674326"/>
            </a:xfrm>
            <a:prstGeom prst="rect">
              <a:avLst/>
            </a:prstGeom>
            <a:solidFill>
              <a:srgbClr val="126D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6565971" y="1378477"/>
              <a:ext cx="0" cy="674326"/>
            </a:xfrm>
            <a:prstGeom prst="rect">
              <a:avLst/>
            </a:prstGeom>
            <a:solidFill>
              <a:srgbClr val="126D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6565971" y="5124733"/>
              <a:ext cx="15557" cy="674326"/>
            </a:xfrm>
            <a:prstGeom prst="rect">
              <a:avLst/>
            </a:prstGeom>
            <a:solidFill>
              <a:srgbClr val="01AB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6565971" y="3626231"/>
              <a:ext cx="202248" cy="674326"/>
            </a:xfrm>
            <a:prstGeom prst="rect">
              <a:avLst/>
            </a:prstGeom>
            <a:solidFill>
              <a:srgbClr val="01AB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565971" y="2876979"/>
              <a:ext cx="4953539" cy="674326"/>
            </a:xfrm>
            <a:prstGeom prst="rect">
              <a:avLst/>
            </a:prstGeom>
            <a:solidFill>
              <a:srgbClr val="01AB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6565971" y="4375482"/>
              <a:ext cx="158687" cy="674326"/>
            </a:xfrm>
            <a:prstGeom prst="rect">
              <a:avLst/>
            </a:prstGeom>
            <a:solidFill>
              <a:srgbClr val="01AB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6565971" y="2127728"/>
              <a:ext cx="868113" cy="674326"/>
            </a:xfrm>
            <a:prstGeom prst="rect">
              <a:avLst/>
            </a:prstGeom>
            <a:solidFill>
              <a:srgbClr val="01AB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565971" y="1378477"/>
              <a:ext cx="0" cy="674326"/>
            </a:xfrm>
            <a:prstGeom prst="rect">
              <a:avLst/>
            </a:prstGeom>
            <a:solidFill>
              <a:srgbClr val="01AB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035768" y="5363491"/>
              <a:ext cx="504592" cy="196810"/>
            </a:xfrm>
            <a:custGeom>
              <a:avLst/>
              <a:pathLst>
                <a:path w="504592" h="196810">
                  <a:moveTo>
                    <a:pt x="27432" y="196810"/>
                  </a:moveTo>
                  <a:lnTo>
                    <a:pt x="477160" y="196810"/>
                  </a:lnTo>
                  <a:lnTo>
                    <a:pt x="476056" y="196787"/>
                  </a:lnTo>
                  <a:lnTo>
                    <a:pt x="480467" y="196610"/>
                  </a:lnTo>
                  <a:lnTo>
                    <a:pt x="484792" y="195727"/>
                  </a:lnTo>
                  <a:lnTo>
                    <a:pt x="488920" y="194161"/>
                  </a:lnTo>
                  <a:lnTo>
                    <a:pt x="492744" y="191954"/>
                  </a:lnTo>
                  <a:lnTo>
                    <a:pt x="496163" y="189162"/>
                  </a:lnTo>
                  <a:lnTo>
                    <a:pt x="499091" y="185857"/>
                  </a:lnTo>
                  <a:lnTo>
                    <a:pt x="501450" y="182126"/>
                  </a:lnTo>
                  <a:lnTo>
                    <a:pt x="503181" y="178065"/>
                  </a:lnTo>
                  <a:lnTo>
                    <a:pt x="504237" y="173778"/>
                  </a:lnTo>
                  <a:lnTo>
                    <a:pt x="504592" y="169378"/>
                  </a:lnTo>
                  <a:lnTo>
                    <a:pt x="504592" y="27432"/>
                  </a:lnTo>
                  <a:lnTo>
                    <a:pt x="504237" y="23031"/>
                  </a:lnTo>
                  <a:lnTo>
                    <a:pt x="503181" y="18745"/>
                  </a:lnTo>
                  <a:lnTo>
                    <a:pt x="501450" y="14683"/>
                  </a:lnTo>
                  <a:lnTo>
                    <a:pt x="499091" y="10952"/>
                  </a:lnTo>
                  <a:lnTo>
                    <a:pt x="496163" y="7647"/>
                  </a:lnTo>
                  <a:lnTo>
                    <a:pt x="492744" y="4855"/>
                  </a:lnTo>
                  <a:lnTo>
                    <a:pt x="488920" y="2648"/>
                  </a:lnTo>
                  <a:lnTo>
                    <a:pt x="484792" y="1083"/>
                  </a:lnTo>
                  <a:lnTo>
                    <a:pt x="480467" y="200"/>
                  </a:lnTo>
                  <a:lnTo>
                    <a:pt x="47716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5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6079130" y="5405259"/>
              <a:ext cx="41315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0.0%</a:t>
              </a:r>
            </a:p>
          </p:txBody>
        </p:sp>
        <p:sp>
          <p:nvSpPr>
            <p:cNvPr id="28" name="pg28"/>
            <p:cNvSpPr/>
            <p:nvPr/>
          </p:nvSpPr>
          <p:spPr>
            <a:xfrm>
              <a:off x="5752620" y="3864989"/>
              <a:ext cx="504592" cy="196810"/>
            </a:xfrm>
            <a:custGeom>
              <a:avLst/>
              <a:pathLst>
                <a:path w="504592" h="196810">
                  <a:moveTo>
                    <a:pt x="27432" y="196810"/>
                  </a:moveTo>
                  <a:lnTo>
                    <a:pt x="477160" y="196810"/>
                  </a:lnTo>
                  <a:lnTo>
                    <a:pt x="476056" y="196787"/>
                  </a:lnTo>
                  <a:lnTo>
                    <a:pt x="480467" y="196610"/>
                  </a:lnTo>
                  <a:lnTo>
                    <a:pt x="484792" y="195727"/>
                  </a:lnTo>
                  <a:lnTo>
                    <a:pt x="488920" y="194161"/>
                  </a:lnTo>
                  <a:lnTo>
                    <a:pt x="492744" y="191954"/>
                  </a:lnTo>
                  <a:lnTo>
                    <a:pt x="496163" y="189162"/>
                  </a:lnTo>
                  <a:lnTo>
                    <a:pt x="499091" y="185857"/>
                  </a:lnTo>
                  <a:lnTo>
                    <a:pt x="501450" y="182126"/>
                  </a:lnTo>
                  <a:lnTo>
                    <a:pt x="503181" y="178065"/>
                  </a:lnTo>
                  <a:lnTo>
                    <a:pt x="504237" y="173778"/>
                  </a:lnTo>
                  <a:lnTo>
                    <a:pt x="504592" y="169378"/>
                  </a:lnTo>
                  <a:lnTo>
                    <a:pt x="504592" y="27432"/>
                  </a:lnTo>
                  <a:lnTo>
                    <a:pt x="504237" y="23031"/>
                  </a:lnTo>
                  <a:lnTo>
                    <a:pt x="503181" y="18745"/>
                  </a:lnTo>
                  <a:lnTo>
                    <a:pt x="501450" y="14683"/>
                  </a:lnTo>
                  <a:lnTo>
                    <a:pt x="499091" y="10952"/>
                  </a:lnTo>
                  <a:lnTo>
                    <a:pt x="496163" y="7647"/>
                  </a:lnTo>
                  <a:lnTo>
                    <a:pt x="492744" y="4855"/>
                  </a:lnTo>
                  <a:lnTo>
                    <a:pt x="488920" y="2648"/>
                  </a:lnTo>
                  <a:lnTo>
                    <a:pt x="484792" y="1083"/>
                  </a:lnTo>
                  <a:lnTo>
                    <a:pt x="480467" y="200"/>
                  </a:lnTo>
                  <a:lnTo>
                    <a:pt x="47716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5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5795982" y="3906756"/>
              <a:ext cx="41315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2.7%</a:t>
              </a:r>
            </a:p>
          </p:txBody>
        </p:sp>
        <p:sp>
          <p:nvSpPr>
            <p:cNvPr id="30" name="pg30"/>
            <p:cNvSpPr/>
            <p:nvPr/>
          </p:nvSpPr>
          <p:spPr>
            <a:xfrm>
              <a:off x="2765561" y="3115737"/>
              <a:ext cx="550608" cy="196810"/>
            </a:xfrm>
            <a:custGeom>
              <a:avLst/>
              <a:pathLst>
                <a:path w="550608" h="196810">
                  <a:moveTo>
                    <a:pt x="27431" y="196810"/>
                  </a:moveTo>
                  <a:lnTo>
                    <a:pt x="523176" y="196810"/>
                  </a:lnTo>
                  <a:lnTo>
                    <a:pt x="522071" y="196787"/>
                  </a:lnTo>
                  <a:lnTo>
                    <a:pt x="526483" y="196610"/>
                  </a:lnTo>
                  <a:lnTo>
                    <a:pt x="530808" y="195727"/>
                  </a:lnTo>
                  <a:lnTo>
                    <a:pt x="534936" y="194161"/>
                  </a:lnTo>
                  <a:lnTo>
                    <a:pt x="538759" y="191954"/>
                  </a:lnTo>
                  <a:lnTo>
                    <a:pt x="542179" y="189162"/>
                  </a:lnTo>
                  <a:lnTo>
                    <a:pt x="545106" y="185857"/>
                  </a:lnTo>
                  <a:lnTo>
                    <a:pt x="547466" y="182126"/>
                  </a:lnTo>
                  <a:lnTo>
                    <a:pt x="549196" y="178065"/>
                  </a:lnTo>
                  <a:lnTo>
                    <a:pt x="550253" y="173778"/>
                  </a:lnTo>
                  <a:lnTo>
                    <a:pt x="550608" y="169378"/>
                  </a:lnTo>
                  <a:lnTo>
                    <a:pt x="550608" y="27431"/>
                  </a:lnTo>
                  <a:lnTo>
                    <a:pt x="550253" y="23031"/>
                  </a:lnTo>
                  <a:lnTo>
                    <a:pt x="549196" y="18745"/>
                  </a:lnTo>
                  <a:lnTo>
                    <a:pt x="547466" y="14683"/>
                  </a:lnTo>
                  <a:lnTo>
                    <a:pt x="545106" y="10952"/>
                  </a:lnTo>
                  <a:lnTo>
                    <a:pt x="542179" y="7647"/>
                  </a:lnTo>
                  <a:lnTo>
                    <a:pt x="538759" y="4855"/>
                  </a:lnTo>
                  <a:lnTo>
                    <a:pt x="534936" y="2648"/>
                  </a:lnTo>
                  <a:lnTo>
                    <a:pt x="530808" y="1083"/>
                  </a:lnTo>
                  <a:lnTo>
                    <a:pt x="526483" y="200"/>
                  </a:lnTo>
                  <a:lnTo>
                    <a:pt x="52317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5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2808923" y="3157505"/>
              <a:ext cx="459168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30.8%</a:t>
              </a:r>
            </a:p>
          </p:txBody>
        </p:sp>
        <p:sp>
          <p:nvSpPr>
            <p:cNvPr id="32" name="pg32"/>
            <p:cNvSpPr/>
            <p:nvPr/>
          </p:nvSpPr>
          <p:spPr>
            <a:xfrm>
              <a:off x="5926865" y="4614240"/>
              <a:ext cx="504592" cy="196810"/>
            </a:xfrm>
            <a:custGeom>
              <a:avLst/>
              <a:pathLst>
                <a:path w="504592" h="196810">
                  <a:moveTo>
                    <a:pt x="27431" y="196810"/>
                  </a:moveTo>
                  <a:lnTo>
                    <a:pt x="477160" y="196810"/>
                  </a:lnTo>
                  <a:lnTo>
                    <a:pt x="476056" y="196787"/>
                  </a:lnTo>
                  <a:lnTo>
                    <a:pt x="480467" y="196610"/>
                  </a:lnTo>
                  <a:lnTo>
                    <a:pt x="484792" y="195727"/>
                  </a:lnTo>
                  <a:lnTo>
                    <a:pt x="488920" y="194161"/>
                  </a:lnTo>
                  <a:lnTo>
                    <a:pt x="492744" y="191954"/>
                  </a:lnTo>
                  <a:lnTo>
                    <a:pt x="496163" y="189162"/>
                  </a:lnTo>
                  <a:lnTo>
                    <a:pt x="499091" y="185857"/>
                  </a:lnTo>
                  <a:lnTo>
                    <a:pt x="501450" y="182126"/>
                  </a:lnTo>
                  <a:lnTo>
                    <a:pt x="503181" y="178065"/>
                  </a:lnTo>
                  <a:lnTo>
                    <a:pt x="504237" y="173778"/>
                  </a:lnTo>
                  <a:lnTo>
                    <a:pt x="504592" y="169378"/>
                  </a:lnTo>
                  <a:lnTo>
                    <a:pt x="504592" y="27431"/>
                  </a:lnTo>
                  <a:lnTo>
                    <a:pt x="504237" y="23031"/>
                  </a:lnTo>
                  <a:lnTo>
                    <a:pt x="503181" y="18745"/>
                  </a:lnTo>
                  <a:lnTo>
                    <a:pt x="501450" y="14683"/>
                  </a:lnTo>
                  <a:lnTo>
                    <a:pt x="499091" y="10952"/>
                  </a:lnTo>
                  <a:lnTo>
                    <a:pt x="496163" y="7647"/>
                  </a:lnTo>
                  <a:lnTo>
                    <a:pt x="492744" y="4855"/>
                  </a:lnTo>
                  <a:lnTo>
                    <a:pt x="488920" y="2648"/>
                  </a:lnTo>
                  <a:lnTo>
                    <a:pt x="484792" y="1083"/>
                  </a:lnTo>
                  <a:lnTo>
                    <a:pt x="480467" y="200"/>
                  </a:lnTo>
                  <a:lnTo>
                    <a:pt x="47716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5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5970227" y="4656008"/>
              <a:ext cx="41315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1.0%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5292115" y="2366486"/>
              <a:ext cx="504592" cy="196810"/>
            </a:xfrm>
            <a:custGeom>
              <a:avLst/>
              <a:pathLst>
                <a:path w="504592" h="196810">
                  <a:moveTo>
                    <a:pt x="27431" y="196810"/>
                  </a:moveTo>
                  <a:lnTo>
                    <a:pt x="477160" y="196810"/>
                  </a:lnTo>
                  <a:lnTo>
                    <a:pt x="476056" y="196787"/>
                  </a:lnTo>
                  <a:lnTo>
                    <a:pt x="480467" y="196610"/>
                  </a:lnTo>
                  <a:lnTo>
                    <a:pt x="484792" y="195727"/>
                  </a:lnTo>
                  <a:lnTo>
                    <a:pt x="488920" y="194161"/>
                  </a:lnTo>
                  <a:lnTo>
                    <a:pt x="492744" y="191954"/>
                  </a:lnTo>
                  <a:lnTo>
                    <a:pt x="496163" y="189162"/>
                  </a:lnTo>
                  <a:lnTo>
                    <a:pt x="499091" y="185857"/>
                  </a:lnTo>
                  <a:lnTo>
                    <a:pt x="501450" y="182126"/>
                  </a:lnTo>
                  <a:lnTo>
                    <a:pt x="503181" y="178065"/>
                  </a:lnTo>
                  <a:lnTo>
                    <a:pt x="504237" y="173778"/>
                  </a:lnTo>
                  <a:lnTo>
                    <a:pt x="504592" y="169378"/>
                  </a:lnTo>
                  <a:lnTo>
                    <a:pt x="504592" y="27432"/>
                  </a:lnTo>
                  <a:lnTo>
                    <a:pt x="504237" y="23031"/>
                  </a:lnTo>
                  <a:lnTo>
                    <a:pt x="503181" y="18745"/>
                  </a:lnTo>
                  <a:lnTo>
                    <a:pt x="501450" y="14683"/>
                  </a:lnTo>
                  <a:lnTo>
                    <a:pt x="499091" y="10952"/>
                  </a:lnTo>
                  <a:lnTo>
                    <a:pt x="496163" y="7647"/>
                  </a:lnTo>
                  <a:lnTo>
                    <a:pt x="492744" y="4855"/>
                  </a:lnTo>
                  <a:lnTo>
                    <a:pt x="488920" y="2648"/>
                  </a:lnTo>
                  <a:lnTo>
                    <a:pt x="484792" y="1083"/>
                  </a:lnTo>
                  <a:lnTo>
                    <a:pt x="480467" y="200"/>
                  </a:lnTo>
                  <a:lnTo>
                    <a:pt x="47716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5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5335477" y="2408254"/>
              <a:ext cx="41315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7.0%</a:t>
              </a:r>
            </a:p>
          </p:txBody>
        </p:sp>
        <p:sp>
          <p:nvSpPr>
            <p:cNvPr id="36" name="pg36"/>
            <p:cNvSpPr/>
            <p:nvPr/>
          </p:nvSpPr>
          <p:spPr>
            <a:xfrm>
              <a:off x="6035768" y="1617235"/>
              <a:ext cx="504592" cy="196810"/>
            </a:xfrm>
            <a:custGeom>
              <a:avLst/>
              <a:pathLst>
                <a:path w="504592" h="196810">
                  <a:moveTo>
                    <a:pt x="27432" y="196810"/>
                  </a:moveTo>
                  <a:lnTo>
                    <a:pt x="477160" y="196810"/>
                  </a:lnTo>
                  <a:lnTo>
                    <a:pt x="476056" y="196787"/>
                  </a:lnTo>
                  <a:lnTo>
                    <a:pt x="480467" y="196610"/>
                  </a:lnTo>
                  <a:lnTo>
                    <a:pt x="484792" y="195727"/>
                  </a:lnTo>
                  <a:lnTo>
                    <a:pt x="488920" y="194161"/>
                  </a:lnTo>
                  <a:lnTo>
                    <a:pt x="492744" y="191954"/>
                  </a:lnTo>
                  <a:lnTo>
                    <a:pt x="496163" y="189162"/>
                  </a:lnTo>
                  <a:lnTo>
                    <a:pt x="499091" y="185857"/>
                  </a:lnTo>
                  <a:lnTo>
                    <a:pt x="501450" y="182126"/>
                  </a:lnTo>
                  <a:lnTo>
                    <a:pt x="503181" y="178065"/>
                  </a:lnTo>
                  <a:lnTo>
                    <a:pt x="504237" y="173778"/>
                  </a:lnTo>
                  <a:lnTo>
                    <a:pt x="504592" y="169378"/>
                  </a:lnTo>
                  <a:lnTo>
                    <a:pt x="504592" y="27431"/>
                  </a:lnTo>
                  <a:lnTo>
                    <a:pt x="504237" y="23031"/>
                  </a:lnTo>
                  <a:lnTo>
                    <a:pt x="503181" y="18745"/>
                  </a:lnTo>
                  <a:lnTo>
                    <a:pt x="501450" y="14683"/>
                  </a:lnTo>
                  <a:lnTo>
                    <a:pt x="499091" y="10952"/>
                  </a:lnTo>
                  <a:lnTo>
                    <a:pt x="496163" y="7647"/>
                  </a:lnTo>
                  <a:lnTo>
                    <a:pt x="492744" y="4855"/>
                  </a:lnTo>
                  <a:lnTo>
                    <a:pt x="488920" y="2648"/>
                  </a:lnTo>
                  <a:lnTo>
                    <a:pt x="484792" y="1083"/>
                  </a:lnTo>
                  <a:lnTo>
                    <a:pt x="480467" y="200"/>
                  </a:lnTo>
                  <a:lnTo>
                    <a:pt x="47716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5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6079130" y="1659002"/>
              <a:ext cx="41315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0.0%</a:t>
              </a:r>
            </a:p>
          </p:txBody>
        </p:sp>
        <p:sp>
          <p:nvSpPr>
            <p:cNvPr id="38" name="pg38"/>
            <p:cNvSpPr/>
            <p:nvPr/>
          </p:nvSpPr>
          <p:spPr>
            <a:xfrm>
              <a:off x="6581528" y="5363491"/>
              <a:ext cx="504592" cy="196810"/>
            </a:xfrm>
            <a:custGeom>
              <a:avLst/>
              <a:pathLst>
                <a:path w="504592" h="196810">
                  <a:moveTo>
                    <a:pt x="27431" y="196810"/>
                  </a:moveTo>
                  <a:lnTo>
                    <a:pt x="477160" y="196810"/>
                  </a:lnTo>
                  <a:lnTo>
                    <a:pt x="476056" y="196787"/>
                  </a:lnTo>
                  <a:lnTo>
                    <a:pt x="480467" y="196610"/>
                  </a:lnTo>
                  <a:lnTo>
                    <a:pt x="484792" y="195727"/>
                  </a:lnTo>
                  <a:lnTo>
                    <a:pt x="488920" y="194161"/>
                  </a:lnTo>
                  <a:lnTo>
                    <a:pt x="492744" y="191954"/>
                  </a:lnTo>
                  <a:lnTo>
                    <a:pt x="496163" y="189162"/>
                  </a:lnTo>
                  <a:lnTo>
                    <a:pt x="499091" y="185857"/>
                  </a:lnTo>
                  <a:lnTo>
                    <a:pt x="501450" y="182126"/>
                  </a:lnTo>
                  <a:lnTo>
                    <a:pt x="503181" y="178065"/>
                  </a:lnTo>
                  <a:lnTo>
                    <a:pt x="504237" y="173778"/>
                  </a:lnTo>
                  <a:lnTo>
                    <a:pt x="504592" y="169378"/>
                  </a:lnTo>
                  <a:lnTo>
                    <a:pt x="504592" y="27432"/>
                  </a:lnTo>
                  <a:lnTo>
                    <a:pt x="504237" y="23031"/>
                  </a:lnTo>
                  <a:lnTo>
                    <a:pt x="503181" y="18745"/>
                  </a:lnTo>
                  <a:lnTo>
                    <a:pt x="501450" y="14683"/>
                  </a:lnTo>
                  <a:lnTo>
                    <a:pt x="499091" y="10952"/>
                  </a:lnTo>
                  <a:lnTo>
                    <a:pt x="496163" y="7647"/>
                  </a:lnTo>
                  <a:lnTo>
                    <a:pt x="492744" y="4855"/>
                  </a:lnTo>
                  <a:lnTo>
                    <a:pt x="488920" y="2648"/>
                  </a:lnTo>
                  <a:lnTo>
                    <a:pt x="484792" y="1083"/>
                  </a:lnTo>
                  <a:lnTo>
                    <a:pt x="480467" y="200"/>
                  </a:lnTo>
                  <a:lnTo>
                    <a:pt x="47716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5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6624890" y="5405259"/>
              <a:ext cx="41315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0.1%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6768220" y="3864989"/>
              <a:ext cx="504592" cy="196810"/>
            </a:xfrm>
            <a:custGeom>
              <a:avLst/>
              <a:pathLst>
                <a:path w="504592" h="196810">
                  <a:moveTo>
                    <a:pt x="27431" y="196810"/>
                  </a:moveTo>
                  <a:lnTo>
                    <a:pt x="477160" y="196810"/>
                  </a:lnTo>
                  <a:lnTo>
                    <a:pt x="476056" y="196787"/>
                  </a:lnTo>
                  <a:lnTo>
                    <a:pt x="480467" y="196610"/>
                  </a:lnTo>
                  <a:lnTo>
                    <a:pt x="484792" y="195727"/>
                  </a:lnTo>
                  <a:lnTo>
                    <a:pt x="488920" y="194161"/>
                  </a:lnTo>
                  <a:lnTo>
                    <a:pt x="492744" y="191954"/>
                  </a:lnTo>
                  <a:lnTo>
                    <a:pt x="496163" y="189162"/>
                  </a:lnTo>
                  <a:lnTo>
                    <a:pt x="499091" y="185857"/>
                  </a:lnTo>
                  <a:lnTo>
                    <a:pt x="501450" y="182126"/>
                  </a:lnTo>
                  <a:lnTo>
                    <a:pt x="503181" y="178065"/>
                  </a:lnTo>
                  <a:lnTo>
                    <a:pt x="504237" y="173778"/>
                  </a:lnTo>
                  <a:lnTo>
                    <a:pt x="504592" y="169378"/>
                  </a:lnTo>
                  <a:lnTo>
                    <a:pt x="504592" y="27432"/>
                  </a:lnTo>
                  <a:lnTo>
                    <a:pt x="504237" y="23031"/>
                  </a:lnTo>
                  <a:lnTo>
                    <a:pt x="503181" y="18745"/>
                  </a:lnTo>
                  <a:lnTo>
                    <a:pt x="501450" y="14683"/>
                  </a:lnTo>
                  <a:lnTo>
                    <a:pt x="499091" y="10952"/>
                  </a:lnTo>
                  <a:lnTo>
                    <a:pt x="496163" y="7647"/>
                  </a:lnTo>
                  <a:lnTo>
                    <a:pt x="492744" y="4855"/>
                  </a:lnTo>
                  <a:lnTo>
                    <a:pt x="488920" y="2648"/>
                  </a:lnTo>
                  <a:lnTo>
                    <a:pt x="484792" y="1083"/>
                  </a:lnTo>
                  <a:lnTo>
                    <a:pt x="480467" y="200"/>
                  </a:lnTo>
                  <a:lnTo>
                    <a:pt x="47716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5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6811582" y="3906756"/>
              <a:ext cx="41315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1.9%</a:t>
              </a:r>
            </a:p>
          </p:txBody>
        </p:sp>
        <p:sp>
          <p:nvSpPr>
            <p:cNvPr id="42" name="pg42"/>
            <p:cNvSpPr/>
            <p:nvPr/>
          </p:nvSpPr>
          <p:spPr>
            <a:xfrm>
              <a:off x="11519510" y="3115737"/>
              <a:ext cx="495353" cy="196810"/>
            </a:xfrm>
            <a:custGeom>
              <a:avLst/>
              <a:pathLst>
                <a:path w="495353" h="196810">
                  <a:moveTo>
                    <a:pt x="27431" y="196810"/>
                  </a:moveTo>
                  <a:lnTo>
                    <a:pt x="495353" y="196810"/>
                  </a:lnTo>
                  <a:lnTo>
                    <a:pt x="49535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6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11562872" y="3157505"/>
              <a:ext cx="459168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46.7%</a:t>
              </a:r>
            </a:p>
          </p:txBody>
        </p:sp>
        <p:sp>
          <p:nvSpPr>
            <p:cNvPr id="44" name="pg44"/>
            <p:cNvSpPr/>
            <p:nvPr/>
          </p:nvSpPr>
          <p:spPr>
            <a:xfrm>
              <a:off x="6724658" y="4614240"/>
              <a:ext cx="504592" cy="196810"/>
            </a:xfrm>
            <a:custGeom>
              <a:avLst/>
              <a:pathLst>
                <a:path w="504592" h="196810">
                  <a:moveTo>
                    <a:pt x="27431" y="196810"/>
                  </a:moveTo>
                  <a:lnTo>
                    <a:pt x="477160" y="196810"/>
                  </a:lnTo>
                  <a:lnTo>
                    <a:pt x="476056" y="196787"/>
                  </a:lnTo>
                  <a:lnTo>
                    <a:pt x="480467" y="196610"/>
                  </a:lnTo>
                  <a:lnTo>
                    <a:pt x="484792" y="195727"/>
                  </a:lnTo>
                  <a:lnTo>
                    <a:pt x="488920" y="194161"/>
                  </a:lnTo>
                  <a:lnTo>
                    <a:pt x="492744" y="191954"/>
                  </a:lnTo>
                  <a:lnTo>
                    <a:pt x="496163" y="189162"/>
                  </a:lnTo>
                  <a:lnTo>
                    <a:pt x="499091" y="185857"/>
                  </a:lnTo>
                  <a:lnTo>
                    <a:pt x="501450" y="182126"/>
                  </a:lnTo>
                  <a:lnTo>
                    <a:pt x="503181" y="178065"/>
                  </a:lnTo>
                  <a:lnTo>
                    <a:pt x="504237" y="173778"/>
                  </a:lnTo>
                  <a:lnTo>
                    <a:pt x="504592" y="169378"/>
                  </a:lnTo>
                  <a:lnTo>
                    <a:pt x="504592" y="27431"/>
                  </a:lnTo>
                  <a:lnTo>
                    <a:pt x="504237" y="23031"/>
                  </a:lnTo>
                  <a:lnTo>
                    <a:pt x="503181" y="18745"/>
                  </a:lnTo>
                  <a:lnTo>
                    <a:pt x="501450" y="14683"/>
                  </a:lnTo>
                  <a:lnTo>
                    <a:pt x="499091" y="10952"/>
                  </a:lnTo>
                  <a:lnTo>
                    <a:pt x="496163" y="7647"/>
                  </a:lnTo>
                  <a:lnTo>
                    <a:pt x="492744" y="4855"/>
                  </a:lnTo>
                  <a:lnTo>
                    <a:pt x="488920" y="2648"/>
                  </a:lnTo>
                  <a:lnTo>
                    <a:pt x="484792" y="1083"/>
                  </a:lnTo>
                  <a:lnTo>
                    <a:pt x="480467" y="200"/>
                  </a:lnTo>
                  <a:lnTo>
                    <a:pt x="47716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5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6768020" y="4656008"/>
              <a:ext cx="41315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1.5%</a:t>
              </a:r>
            </a:p>
          </p:txBody>
        </p:sp>
        <p:sp>
          <p:nvSpPr>
            <p:cNvPr id="46" name="pg46"/>
            <p:cNvSpPr/>
            <p:nvPr/>
          </p:nvSpPr>
          <p:spPr>
            <a:xfrm>
              <a:off x="7434085" y="2366486"/>
              <a:ext cx="504592" cy="196810"/>
            </a:xfrm>
            <a:custGeom>
              <a:avLst/>
              <a:pathLst>
                <a:path w="504592" h="196810">
                  <a:moveTo>
                    <a:pt x="27431" y="196810"/>
                  </a:moveTo>
                  <a:lnTo>
                    <a:pt x="477160" y="196810"/>
                  </a:lnTo>
                  <a:lnTo>
                    <a:pt x="476056" y="196787"/>
                  </a:lnTo>
                  <a:lnTo>
                    <a:pt x="480467" y="196610"/>
                  </a:lnTo>
                  <a:lnTo>
                    <a:pt x="484792" y="195727"/>
                  </a:lnTo>
                  <a:lnTo>
                    <a:pt x="488920" y="194161"/>
                  </a:lnTo>
                  <a:lnTo>
                    <a:pt x="492744" y="191954"/>
                  </a:lnTo>
                  <a:lnTo>
                    <a:pt x="496163" y="189162"/>
                  </a:lnTo>
                  <a:lnTo>
                    <a:pt x="499091" y="185857"/>
                  </a:lnTo>
                  <a:lnTo>
                    <a:pt x="501450" y="182126"/>
                  </a:lnTo>
                  <a:lnTo>
                    <a:pt x="503181" y="178065"/>
                  </a:lnTo>
                  <a:lnTo>
                    <a:pt x="504237" y="173778"/>
                  </a:lnTo>
                  <a:lnTo>
                    <a:pt x="504592" y="169378"/>
                  </a:lnTo>
                  <a:lnTo>
                    <a:pt x="504592" y="27432"/>
                  </a:lnTo>
                  <a:lnTo>
                    <a:pt x="504237" y="23031"/>
                  </a:lnTo>
                  <a:lnTo>
                    <a:pt x="503181" y="18745"/>
                  </a:lnTo>
                  <a:lnTo>
                    <a:pt x="501450" y="14683"/>
                  </a:lnTo>
                  <a:lnTo>
                    <a:pt x="499091" y="10952"/>
                  </a:lnTo>
                  <a:lnTo>
                    <a:pt x="496163" y="7647"/>
                  </a:lnTo>
                  <a:lnTo>
                    <a:pt x="492744" y="4855"/>
                  </a:lnTo>
                  <a:lnTo>
                    <a:pt x="488920" y="2648"/>
                  </a:lnTo>
                  <a:lnTo>
                    <a:pt x="484792" y="1083"/>
                  </a:lnTo>
                  <a:lnTo>
                    <a:pt x="480467" y="200"/>
                  </a:lnTo>
                  <a:lnTo>
                    <a:pt x="47716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6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7477447" y="2408254"/>
              <a:ext cx="41315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8.2%</a:t>
              </a:r>
            </a:p>
          </p:txBody>
        </p:sp>
        <p:sp>
          <p:nvSpPr>
            <p:cNvPr id="48" name="pg48"/>
            <p:cNvSpPr/>
            <p:nvPr/>
          </p:nvSpPr>
          <p:spPr>
            <a:xfrm>
              <a:off x="6565971" y="1617235"/>
              <a:ext cx="504592" cy="196810"/>
            </a:xfrm>
            <a:custGeom>
              <a:avLst/>
              <a:pathLst>
                <a:path w="504592" h="196810">
                  <a:moveTo>
                    <a:pt x="27431" y="196810"/>
                  </a:moveTo>
                  <a:lnTo>
                    <a:pt x="477160" y="196810"/>
                  </a:lnTo>
                  <a:lnTo>
                    <a:pt x="476056" y="196787"/>
                  </a:lnTo>
                  <a:lnTo>
                    <a:pt x="480467" y="196610"/>
                  </a:lnTo>
                  <a:lnTo>
                    <a:pt x="484792" y="195727"/>
                  </a:lnTo>
                  <a:lnTo>
                    <a:pt x="488920" y="194161"/>
                  </a:lnTo>
                  <a:lnTo>
                    <a:pt x="492744" y="191954"/>
                  </a:lnTo>
                  <a:lnTo>
                    <a:pt x="496163" y="189162"/>
                  </a:lnTo>
                  <a:lnTo>
                    <a:pt x="499091" y="185857"/>
                  </a:lnTo>
                  <a:lnTo>
                    <a:pt x="501450" y="182126"/>
                  </a:lnTo>
                  <a:lnTo>
                    <a:pt x="503181" y="178065"/>
                  </a:lnTo>
                  <a:lnTo>
                    <a:pt x="504237" y="173778"/>
                  </a:lnTo>
                  <a:lnTo>
                    <a:pt x="504592" y="169378"/>
                  </a:lnTo>
                  <a:lnTo>
                    <a:pt x="504592" y="27431"/>
                  </a:lnTo>
                  <a:lnTo>
                    <a:pt x="504237" y="23031"/>
                  </a:lnTo>
                  <a:lnTo>
                    <a:pt x="503181" y="18745"/>
                  </a:lnTo>
                  <a:lnTo>
                    <a:pt x="501450" y="14683"/>
                  </a:lnTo>
                  <a:lnTo>
                    <a:pt x="499091" y="10952"/>
                  </a:lnTo>
                  <a:lnTo>
                    <a:pt x="496163" y="7647"/>
                  </a:lnTo>
                  <a:lnTo>
                    <a:pt x="492744" y="4855"/>
                  </a:lnTo>
                  <a:lnTo>
                    <a:pt x="488920" y="2648"/>
                  </a:lnTo>
                  <a:lnTo>
                    <a:pt x="484792" y="1083"/>
                  </a:lnTo>
                  <a:lnTo>
                    <a:pt x="480467" y="200"/>
                  </a:lnTo>
                  <a:lnTo>
                    <a:pt x="47716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5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6609333" y="1659002"/>
              <a:ext cx="41315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0.0%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91385" y="5402827"/>
              <a:ext cx="242045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0-4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99720" y="4654524"/>
              <a:ext cx="333710" cy="1147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5-11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08054" y="3905510"/>
              <a:ext cx="425376" cy="1145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12-17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608054" y="3154994"/>
              <a:ext cx="425376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18-59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58433" y="2405743"/>
              <a:ext cx="274997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60+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58581" y="1654516"/>
              <a:ext cx="674849" cy="1177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Unknown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1117078" y="5911447"/>
              <a:ext cx="10897785" cy="0"/>
            </a:xfrm>
            <a:custGeom>
              <a:avLst/>
              <a:pathLst>
                <a:path w="10897785" h="0">
                  <a:moveTo>
                    <a:pt x="0" y="0"/>
                  </a:moveTo>
                  <a:lnTo>
                    <a:pt x="10897785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1172276" y="5992566"/>
              <a:ext cx="183331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823290" y="5992566"/>
              <a:ext cx="183331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520138" y="5992645"/>
              <a:ext cx="91665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9125320" y="5992566"/>
              <a:ext cx="183331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25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1776334" y="5992566"/>
              <a:ext cx="183331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811625" y="6146275"/>
              <a:ext cx="1508692" cy="143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Percent of population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1214646" y="885390"/>
              <a:ext cx="194562" cy="194562"/>
            </a:xfrm>
            <a:prstGeom prst="rect">
              <a:avLst/>
            </a:prstGeom>
            <a:solidFill>
              <a:srgbClr val="126D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106452" y="885390"/>
              <a:ext cx="194562" cy="194562"/>
            </a:xfrm>
            <a:prstGeom prst="rect">
              <a:avLst/>
            </a:prstGeom>
            <a:solidFill>
              <a:srgbClr val="01AB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1506777" y="921627"/>
              <a:ext cx="502107" cy="117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Female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398582" y="921627"/>
              <a:ext cx="346038" cy="117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Male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77135" y="444362"/>
              <a:ext cx="7254773" cy="163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As of 2022, gender disaggregation is available for 84.1 % of the 4,050 individuals inArgentina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77135" y="132685"/>
              <a:ext cx="5235735" cy="2158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66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Population Pyramid for Forcibly Displaced People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77135" y="6379187"/>
              <a:ext cx="2357963" cy="127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UNHCR.org/refugee-statistics.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77135" y="6528539"/>
              <a:ext cx="6323259" cy="127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 Forced Displacement includes Refugees, Asylum Seekers and Other in Need of International Protection.</a:t>
              </a:r>
            </a:p>
          </p:txBody>
        </p:sp>
      </p:grp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385463" y="1266089"/>
              <a:ext cx="0" cy="4645358"/>
            </a:xfrm>
            <a:custGeom>
              <a:avLst/>
              <a:pathLst>
                <a:path w="0" h="4645358">
                  <a:moveTo>
                    <a:pt x="0" y="4645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172468" y="1266089"/>
              <a:ext cx="0" cy="4645358"/>
            </a:xfrm>
            <a:custGeom>
              <a:avLst/>
              <a:pathLst>
                <a:path w="0" h="4645358">
                  <a:moveTo>
                    <a:pt x="0" y="4645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59474" y="1266089"/>
              <a:ext cx="0" cy="4645358"/>
            </a:xfrm>
            <a:custGeom>
              <a:avLst/>
              <a:pathLst>
                <a:path w="0" h="4645358">
                  <a:moveTo>
                    <a:pt x="0" y="4645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746479" y="1266089"/>
              <a:ext cx="0" cy="4645358"/>
            </a:xfrm>
            <a:custGeom>
              <a:avLst/>
              <a:pathLst>
                <a:path w="0" h="4645358">
                  <a:moveTo>
                    <a:pt x="0" y="4645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778965" y="1266089"/>
              <a:ext cx="0" cy="4645358"/>
            </a:xfrm>
            <a:custGeom>
              <a:avLst/>
              <a:pathLst>
                <a:path w="0" h="4645358">
                  <a:moveTo>
                    <a:pt x="0" y="4645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565971" y="1266089"/>
              <a:ext cx="0" cy="4645358"/>
            </a:xfrm>
            <a:custGeom>
              <a:avLst/>
              <a:pathLst>
                <a:path w="0" h="4645358">
                  <a:moveTo>
                    <a:pt x="0" y="4645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52976" y="1266089"/>
              <a:ext cx="0" cy="4645358"/>
            </a:xfrm>
            <a:custGeom>
              <a:avLst/>
              <a:pathLst>
                <a:path w="0" h="4645358">
                  <a:moveTo>
                    <a:pt x="0" y="4645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320341" y="5124733"/>
              <a:ext cx="245630" cy="674326"/>
            </a:xfrm>
            <a:prstGeom prst="rect">
              <a:avLst/>
            </a:prstGeom>
            <a:solidFill>
              <a:srgbClr val="126D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6279402" y="3626231"/>
              <a:ext cx="286568" cy="674326"/>
            </a:xfrm>
            <a:prstGeom prst="rect">
              <a:avLst/>
            </a:prstGeom>
            <a:solidFill>
              <a:srgbClr val="126D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912224" y="2876979"/>
              <a:ext cx="3653746" cy="674326"/>
            </a:xfrm>
            <a:prstGeom prst="rect">
              <a:avLst/>
            </a:prstGeom>
            <a:solidFill>
              <a:srgbClr val="126D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6078549" y="4375482"/>
              <a:ext cx="487422" cy="674326"/>
            </a:xfrm>
            <a:prstGeom prst="rect">
              <a:avLst/>
            </a:prstGeom>
            <a:solidFill>
              <a:srgbClr val="126D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6381748" y="2127728"/>
              <a:ext cx="184222" cy="674326"/>
            </a:xfrm>
            <a:prstGeom prst="rect">
              <a:avLst/>
            </a:prstGeom>
            <a:solidFill>
              <a:srgbClr val="126D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6565971" y="1378477"/>
              <a:ext cx="0" cy="674326"/>
            </a:xfrm>
            <a:prstGeom prst="rect">
              <a:avLst/>
            </a:prstGeom>
            <a:solidFill>
              <a:srgbClr val="126D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565971" y="5124733"/>
              <a:ext cx="271216" cy="674326"/>
            </a:xfrm>
            <a:prstGeom prst="rect">
              <a:avLst/>
            </a:prstGeom>
            <a:solidFill>
              <a:srgbClr val="01AB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6565971" y="3626231"/>
              <a:ext cx="327506" cy="674326"/>
            </a:xfrm>
            <a:prstGeom prst="rect">
              <a:avLst/>
            </a:prstGeom>
            <a:solidFill>
              <a:srgbClr val="01AB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6565971" y="2876979"/>
              <a:ext cx="4953539" cy="674326"/>
            </a:xfrm>
            <a:prstGeom prst="rect">
              <a:avLst/>
            </a:prstGeom>
            <a:solidFill>
              <a:srgbClr val="01AB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6565971" y="4375482"/>
              <a:ext cx="587209" cy="674326"/>
            </a:xfrm>
            <a:prstGeom prst="rect">
              <a:avLst/>
            </a:prstGeom>
            <a:solidFill>
              <a:srgbClr val="01AB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565971" y="2127728"/>
              <a:ext cx="150960" cy="674326"/>
            </a:xfrm>
            <a:prstGeom prst="rect">
              <a:avLst/>
            </a:prstGeom>
            <a:solidFill>
              <a:srgbClr val="01AB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6565971" y="1378477"/>
              <a:ext cx="0" cy="674326"/>
            </a:xfrm>
            <a:prstGeom prst="rect">
              <a:avLst/>
            </a:prstGeom>
            <a:solidFill>
              <a:srgbClr val="01AB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762940" y="5363491"/>
              <a:ext cx="504592" cy="196810"/>
            </a:xfrm>
            <a:custGeom>
              <a:avLst/>
              <a:pathLst>
                <a:path w="504592" h="196810">
                  <a:moveTo>
                    <a:pt x="27432" y="196810"/>
                  </a:moveTo>
                  <a:lnTo>
                    <a:pt x="477160" y="196810"/>
                  </a:lnTo>
                  <a:lnTo>
                    <a:pt x="476056" y="196787"/>
                  </a:lnTo>
                  <a:lnTo>
                    <a:pt x="480467" y="196610"/>
                  </a:lnTo>
                  <a:lnTo>
                    <a:pt x="484792" y="195727"/>
                  </a:lnTo>
                  <a:lnTo>
                    <a:pt x="488920" y="194161"/>
                  </a:lnTo>
                  <a:lnTo>
                    <a:pt x="492744" y="191954"/>
                  </a:lnTo>
                  <a:lnTo>
                    <a:pt x="496163" y="189162"/>
                  </a:lnTo>
                  <a:lnTo>
                    <a:pt x="499091" y="185857"/>
                  </a:lnTo>
                  <a:lnTo>
                    <a:pt x="501450" y="182126"/>
                  </a:lnTo>
                  <a:lnTo>
                    <a:pt x="503181" y="178065"/>
                  </a:lnTo>
                  <a:lnTo>
                    <a:pt x="504237" y="173778"/>
                  </a:lnTo>
                  <a:lnTo>
                    <a:pt x="504592" y="169378"/>
                  </a:lnTo>
                  <a:lnTo>
                    <a:pt x="504592" y="27432"/>
                  </a:lnTo>
                  <a:lnTo>
                    <a:pt x="504237" y="23031"/>
                  </a:lnTo>
                  <a:lnTo>
                    <a:pt x="503181" y="18745"/>
                  </a:lnTo>
                  <a:lnTo>
                    <a:pt x="501450" y="14683"/>
                  </a:lnTo>
                  <a:lnTo>
                    <a:pt x="499091" y="10952"/>
                  </a:lnTo>
                  <a:lnTo>
                    <a:pt x="496163" y="7647"/>
                  </a:lnTo>
                  <a:lnTo>
                    <a:pt x="492744" y="4855"/>
                  </a:lnTo>
                  <a:lnTo>
                    <a:pt x="488920" y="2648"/>
                  </a:lnTo>
                  <a:lnTo>
                    <a:pt x="484792" y="1083"/>
                  </a:lnTo>
                  <a:lnTo>
                    <a:pt x="480467" y="200"/>
                  </a:lnTo>
                  <a:lnTo>
                    <a:pt x="47716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5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5806302" y="5405259"/>
              <a:ext cx="41315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2.2%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5722001" y="3864989"/>
              <a:ext cx="504592" cy="196810"/>
            </a:xfrm>
            <a:custGeom>
              <a:avLst/>
              <a:pathLst>
                <a:path w="504592" h="196810">
                  <a:moveTo>
                    <a:pt x="27432" y="196810"/>
                  </a:moveTo>
                  <a:lnTo>
                    <a:pt x="477160" y="196810"/>
                  </a:lnTo>
                  <a:lnTo>
                    <a:pt x="476056" y="196787"/>
                  </a:lnTo>
                  <a:lnTo>
                    <a:pt x="480467" y="196610"/>
                  </a:lnTo>
                  <a:lnTo>
                    <a:pt x="484792" y="195727"/>
                  </a:lnTo>
                  <a:lnTo>
                    <a:pt x="488920" y="194161"/>
                  </a:lnTo>
                  <a:lnTo>
                    <a:pt x="492744" y="191954"/>
                  </a:lnTo>
                  <a:lnTo>
                    <a:pt x="496163" y="189162"/>
                  </a:lnTo>
                  <a:lnTo>
                    <a:pt x="499091" y="185857"/>
                  </a:lnTo>
                  <a:lnTo>
                    <a:pt x="501450" y="182126"/>
                  </a:lnTo>
                  <a:lnTo>
                    <a:pt x="503181" y="178065"/>
                  </a:lnTo>
                  <a:lnTo>
                    <a:pt x="504237" y="173778"/>
                  </a:lnTo>
                  <a:lnTo>
                    <a:pt x="504592" y="169378"/>
                  </a:lnTo>
                  <a:lnTo>
                    <a:pt x="504592" y="27432"/>
                  </a:lnTo>
                  <a:lnTo>
                    <a:pt x="504237" y="23031"/>
                  </a:lnTo>
                  <a:lnTo>
                    <a:pt x="503181" y="18745"/>
                  </a:lnTo>
                  <a:lnTo>
                    <a:pt x="501450" y="14683"/>
                  </a:lnTo>
                  <a:lnTo>
                    <a:pt x="499091" y="10952"/>
                  </a:lnTo>
                  <a:lnTo>
                    <a:pt x="496163" y="7647"/>
                  </a:lnTo>
                  <a:lnTo>
                    <a:pt x="492744" y="4855"/>
                  </a:lnTo>
                  <a:lnTo>
                    <a:pt x="488920" y="2648"/>
                  </a:lnTo>
                  <a:lnTo>
                    <a:pt x="484792" y="1083"/>
                  </a:lnTo>
                  <a:lnTo>
                    <a:pt x="480467" y="200"/>
                  </a:lnTo>
                  <a:lnTo>
                    <a:pt x="47716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5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5765363" y="3906756"/>
              <a:ext cx="41315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2.6%</a:t>
              </a:r>
            </a:p>
          </p:txBody>
        </p:sp>
        <p:sp>
          <p:nvSpPr>
            <p:cNvPr id="28" name="pg28"/>
            <p:cNvSpPr/>
            <p:nvPr/>
          </p:nvSpPr>
          <p:spPr>
            <a:xfrm>
              <a:off x="2354823" y="3115737"/>
              <a:ext cx="550608" cy="196810"/>
            </a:xfrm>
            <a:custGeom>
              <a:avLst/>
              <a:pathLst>
                <a:path w="550608" h="196810">
                  <a:moveTo>
                    <a:pt x="27431" y="196810"/>
                  </a:moveTo>
                  <a:lnTo>
                    <a:pt x="523176" y="196810"/>
                  </a:lnTo>
                  <a:lnTo>
                    <a:pt x="522071" y="196787"/>
                  </a:lnTo>
                  <a:lnTo>
                    <a:pt x="526483" y="196610"/>
                  </a:lnTo>
                  <a:lnTo>
                    <a:pt x="530808" y="195727"/>
                  </a:lnTo>
                  <a:lnTo>
                    <a:pt x="534936" y="194161"/>
                  </a:lnTo>
                  <a:lnTo>
                    <a:pt x="538759" y="191954"/>
                  </a:lnTo>
                  <a:lnTo>
                    <a:pt x="542179" y="189162"/>
                  </a:lnTo>
                  <a:lnTo>
                    <a:pt x="545106" y="185857"/>
                  </a:lnTo>
                  <a:lnTo>
                    <a:pt x="547466" y="182126"/>
                  </a:lnTo>
                  <a:lnTo>
                    <a:pt x="549196" y="178065"/>
                  </a:lnTo>
                  <a:lnTo>
                    <a:pt x="550253" y="173778"/>
                  </a:lnTo>
                  <a:lnTo>
                    <a:pt x="550608" y="169378"/>
                  </a:lnTo>
                  <a:lnTo>
                    <a:pt x="550608" y="27431"/>
                  </a:lnTo>
                  <a:lnTo>
                    <a:pt x="550253" y="23031"/>
                  </a:lnTo>
                  <a:lnTo>
                    <a:pt x="549196" y="18745"/>
                  </a:lnTo>
                  <a:lnTo>
                    <a:pt x="547466" y="14683"/>
                  </a:lnTo>
                  <a:lnTo>
                    <a:pt x="545106" y="10952"/>
                  </a:lnTo>
                  <a:lnTo>
                    <a:pt x="542179" y="7647"/>
                  </a:lnTo>
                  <a:lnTo>
                    <a:pt x="538759" y="4855"/>
                  </a:lnTo>
                  <a:lnTo>
                    <a:pt x="534936" y="2648"/>
                  </a:lnTo>
                  <a:lnTo>
                    <a:pt x="530808" y="1083"/>
                  </a:lnTo>
                  <a:lnTo>
                    <a:pt x="526483" y="200"/>
                  </a:lnTo>
                  <a:lnTo>
                    <a:pt x="52317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6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2398185" y="3157505"/>
              <a:ext cx="459168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32.8%</a:t>
              </a:r>
            </a:p>
          </p:txBody>
        </p:sp>
        <p:sp>
          <p:nvSpPr>
            <p:cNvPr id="30" name="pg30"/>
            <p:cNvSpPr/>
            <p:nvPr/>
          </p:nvSpPr>
          <p:spPr>
            <a:xfrm>
              <a:off x="5521148" y="4614240"/>
              <a:ext cx="504592" cy="196810"/>
            </a:xfrm>
            <a:custGeom>
              <a:avLst/>
              <a:pathLst>
                <a:path w="504592" h="196810">
                  <a:moveTo>
                    <a:pt x="27431" y="196810"/>
                  </a:moveTo>
                  <a:lnTo>
                    <a:pt x="477160" y="196810"/>
                  </a:lnTo>
                  <a:lnTo>
                    <a:pt x="476056" y="196787"/>
                  </a:lnTo>
                  <a:lnTo>
                    <a:pt x="480467" y="196610"/>
                  </a:lnTo>
                  <a:lnTo>
                    <a:pt x="484792" y="195727"/>
                  </a:lnTo>
                  <a:lnTo>
                    <a:pt x="488920" y="194161"/>
                  </a:lnTo>
                  <a:lnTo>
                    <a:pt x="492744" y="191954"/>
                  </a:lnTo>
                  <a:lnTo>
                    <a:pt x="496163" y="189162"/>
                  </a:lnTo>
                  <a:lnTo>
                    <a:pt x="499091" y="185857"/>
                  </a:lnTo>
                  <a:lnTo>
                    <a:pt x="501450" y="182126"/>
                  </a:lnTo>
                  <a:lnTo>
                    <a:pt x="503181" y="178065"/>
                  </a:lnTo>
                  <a:lnTo>
                    <a:pt x="504237" y="173778"/>
                  </a:lnTo>
                  <a:lnTo>
                    <a:pt x="504592" y="169378"/>
                  </a:lnTo>
                  <a:lnTo>
                    <a:pt x="504592" y="27431"/>
                  </a:lnTo>
                  <a:lnTo>
                    <a:pt x="504237" y="23031"/>
                  </a:lnTo>
                  <a:lnTo>
                    <a:pt x="503181" y="18745"/>
                  </a:lnTo>
                  <a:lnTo>
                    <a:pt x="501450" y="14683"/>
                  </a:lnTo>
                  <a:lnTo>
                    <a:pt x="499091" y="10952"/>
                  </a:lnTo>
                  <a:lnTo>
                    <a:pt x="496163" y="7647"/>
                  </a:lnTo>
                  <a:lnTo>
                    <a:pt x="492744" y="4855"/>
                  </a:lnTo>
                  <a:lnTo>
                    <a:pt x="488920" y="2648"/>
                  </a:lnTo>
                  <a:lnTo>
                    <a:pt x="484792" y="1083"/>
                  </a:lnTo>
                  <a:lnTo>
                    <a:pt x="480467" y="200"/>
                  </a:lnTo>
                  <a:lnTo>
                    <a:pt x="47716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5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5564510" y="4656008"/>
              <a:ext cx="41315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4.4%</a:t>
              </a:r>
            </a:p>
          </p:txBody>
        </p:sp>
        <p:sp>
          <p:nvSpPr>
            <p:cNvPr id="32" name="pg32"/>
            <p:cNvSpPr/>
            <p:nvPr/>
          </p:nvSpPr>
          <p:spPr>
            <a:xfrm>
              <a:off x="5824347" y="2366486"/>
              <a:ext cx="504592" cy="196810"/>
            </a:xfrm>
            <a:custGeom>
              <a:avLst/>
              <a:pathLst>
                <a:path w="504592" h="196810">
                  <a:moveTo>
                    <a:pt x="27432" y="196810"/>
                  </a:moveTo>
                  <a:lnTo>
                    <a:pt x="477160" y="196810"/>
                  </a:lnTo>
                  <a:lnTo>
                    <a:pt x="476056" y="196787"/>
                  </a:lnTo>
                  <a:lnTo>
                    <a:pt x="480467" y="196610"/>
                  </a:lnTo>
                  <a:lnTo>
                    <a:pt x="484792" y="195727"/>
                  </a:lnTo>
                  <a:lnTo>
                    <a:pt x="488920" y="194161"/>
                  </a:lnTo>
                  <a:lnTo>
                    <a:pt x="492744" y="191954"/>
                  </a:lnTo>
                  <a:lnTo>
                    <a:pt x="496163" y="189162"/>
                  </a:lnTo>
                  <a:lnTo>
                    <a:pt x="499091" y="185857"/>
                  </a:lnTo>
                  <a:lnTo>
                    <a:pt x="501450" y="182126"/>
                  </a:lnTo>
                  <a:lnTo>
                    <a:pt x="503181" y="178065"/>
                  </a:lnTo>
                  <a:lnTo>
                    <a:pt x="504237" y="173778"/>
                  </a:lnTo>
                  <a:lnTo>
                    <a:pt x="504592" y="169378"/>
                  </a:lnTo>
                  <a:lnTo>
                    <a:pt x="504592" y="27432"/>
                  </a:lnTo>
                  <a:lnTo>
                    <a:pt x="504237" y="23031"/>
                  </a:lnTo>
                  <a:lnTo>
                    <a:pt x="503181" y="18745"/>
                  </a:lnTo>
                  <a:lnTo>
                    <a:pt x="501450" y="14683"/>
                  </a:lnTo>
                  <a:lnTo>
                    <a:pt x="499091" y="10952"/>
                  </a:lnTo>
                  <a:lnTo>
                    <a:pt x="496163" y="7647"/>
                  </a:lnTo>
                  <a:lnTo>
                    <a:pt x="492744" y="4855"/>
                  </a:lnTo>
                  <a:lnTo>
                    <a:pt x="488920" y="2648"/>
                  </a:lnTo>
                  <a:lnTo>
                    <a:pt x="484792" y="1083"/>
                  </a:lnTo>
                  <a:lnTo>
                    <a:pt x="480467" y="200"/>
                  </a:lnTo>
                  <a:lnTo>
                    <a:pt x="47716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5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5867709" y="2408254"/>
              <a:ext cx="41315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1.7%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6008570" y="1617235"/>
              <a:ext cx="504592" cy="196810"/>
            </a:xfrm>
            <a:custGeom>
              <a:avLst/>
              <a:pathLst>
                <a:path w="504592" h="196810">
                  <a:moveTo>
                    <a:pt x="27432" y="196810"/>
                  </a:moveTo>
                  <a:lnTo>
                    <a:pt x="477160" y="196810"/>
                  </a:lnTo>
                  <a:lnTo>
                    <a:pt x="476056" y="196787"/>
                  </a:lnTo>
                  <a:lnTo>
                    <a:pt x="480467" y="196610"/>
                  </a:lnTo>
                  <a:lnTo>
                    <a:pt x="484792" y="195727"/>
                  </a:lnTo>
                  <a:lnTo>
                    <a:pt x="488920" y="194161"/>
                  </a:lnTo>
                  <a:lnTo>
                    <a:pt x="492744" y="191954"/>
                  </a:lnTo>
                  <a:lnTo>
                    <a:pt x="496163" y="189162"/>
                  </a:lnTo>
                  <a:lnTo>
                    <a:pt x="499091" y="185857"/>
                  </a:lnTo>
                  <a:lnTo>
                    <a:pt x="501450" y="182126"/>
                  </a:lnTo>
                  <a:lnTo>
                    <a:pt x="503181" y="178065"/>
                  </a:lnTo>
                  <a:lnTo>
                    <a:pt x="504237" y="173778"/>
                  </a:lnTo>
                  <a:lnTo>
                    <a:pt x="504592" y="169378"/>
                  </a:lnTo>
                  <a:lnTo>
                    <a:pt x="504592" y="27431"/>
                  </a:lnTo>
                  <a:lnTo>
                    <a:pt x="504237" y="23031"/>
                  </a:lnTo>
                  <a:lnTo>
                    <a:pt x="503181" y="18745"/>
                  </a:lnTo>
                  <a:lnTo>
                    <a:pt x="501450" y="14683"/>
                  </a:lnTo>
                  <a:lnTo>
                    <a:pt x="499091" y="10952"/>
                  </a:lnTo>
                  <a:lnTo>
                    <a:pt x="496163" y="7647"/>
                  </a:lnTo>
                  <a:lnTo>
                    <a:pt x="492744" y="4855"/>
                  </a:lnTo>
                  <a:lnTo>
                    <a:pt x="488920" y="2648"/>
                  </a:lnTo>
                  <a:lnTo>
                    <a:pt x="484792" y="1083"/>
                  </a:lnTo>
                  <a:lnTo>
                    <a:pt x="480467" y="200"/>
                  </a:lnTo>
                  <a:lnTo>
                    <a:pt x="47716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5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6051932" y="1659002"/>
              <a:ext cx="41315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0.0%</a:t>
              </a:r>
            </a:p>
          </p:txBody>
        </p:sp>
        <p:sp>
          <p:nvSpPr>
            <p:cNvPr id="36" name="pg36"/>
            <p:cNvSpPr/>
            <p:nvPr/>
          </p:nvSpPr>
          <p:spPr>
            <a:xfrm>
              <a:off x="6837187" y="5363491"/>
              <a:ext cx="504592" cy="196810"/>
            </a:xfrm>
            <a:custGeom>
              <a:avLst/>
              <a:pathLst>
                <a:path w="504592" h="196810">
                  <a:moveTo>
                    <a:pt x="27431" y="196810"/>
                  </a:moveTo>
                  <a:lnTo>
                    <a:pt x="477160" y="196810"/>
                  </a:lnTo>
                  <a:lnTo>
                    <a:pt x="476056" y="196787"/>
                  </a:lnTo>
                  <a:lnTo>
                    <a:pt x="480467" y="196610"/>
                  </a:lnTo>
                  <a:lnTo>
                    <a:pt x="484792" y="195727"/>
                  </a:lnTo>
                  <a:lnTo>
                    <a:pt x="488920" y="194161"/>
                  </a:lnTo>
                  <a:lnTo>
                    <a:pt x="492744" y="191954"/>
                  </a:lnTo>
                  <a:lnTo>
                    <a:pt x="496163" y="189162"/>
                  </a:lnTo>
                  <a:lnTo>
                    <a:pt x="499091" y="185857"/>
                  </a:lnTo>
                  <a:lnTo>
                    <a:pt x="501450" y="182126"/>
                  </a:lnTo>
                  <a:lnTo>
                    <a:pt x="503181" y="178065"/>
                  </a:lnTo>
                  <a:lnTo>
                    <a:pt x="504237" y="173778"/>
                  </a:lnTo>
                  <a:lnTo>
                    <a:pt x="504592" y="169378"/>
                  </a:lnTo>
                  <a:lnTo>
                    <a:pt x="504592" y="27432"/>
                  </a:lnTo>
                  <a:lnTo>
                    <a:pt x="504237" y="23031"/>
                  </a:lnTo>
                  <a:lnTo>
                    <a:pt x="503181" y="18745"/>
                  </a:lnTo>
                  <a:lnTo>
                    <a:pt x="501450" y="14683"/>
                  </a:lnTo>
                  <a:lnTo>
                    <a:pt x="499091" y="10952"/>
                  </a:lnTo>
                  <a:lnTo>
                    <a:pt x="496163" y="7647"/>
                  </a:lnTo>
                  <a:lnTo>
                    <a:pt x="492744" y="4855"/>
                  </a:lnTo>
                  <a:lnTo>
                    <a:pt x="488920" y="2648"/>
                  </a:lnTo>
                  <a:lnTo>
                    <a:pt x="484792" y="1083"/>
                  </a:lnTo>
                  <a:lnTo>
                    <a:pt x="480467" y="200"/>
                  </a:lnTo>
                  <a:lnTo>
                    <a:pt x="47716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5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6880549" y="5405259"/>
              <a:ext cx="41315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2.4%</a:t>
              </a:r>
            </a:p>
          </p:txBody>
        </p:sp>
        <p:sp>
          <p:nvSpPr>
            <p:cNvPr id="38" name="pg38"/>
            <p:cNvSpPr/>
            <p:nvPr/>
          </p:nvSpPr>
          <p:spPr>
            <a:xfrm>
              <a:off x="6893478" y="3864989"/>
              <a:ext cx="504592" cy="196810"/>
            </a:xfrm>
            <a:custGeom>
              <a:avLst/>
              <a:pathLst>
                <a:path w="504592" h="196810">
                  <a:moveTo>
                    <a:pt x="27431" y="196810"/>
                  </a:moveTo>
                  <a:lnTo>
                    <a:pt x="477160" y="196810"/>
                  </a:lnTo>
                  <a:lnTo>
                    <a:pt x="476056" y="196787"/>
                  </a:lnTo>
                  <a:lnTo>
                    <a:pt x="480467" y="196610"/>
                  </a:lnTo>
                  <a:lnTo>
                    <a:pt x="484792" y="195727"/>
                  </a:lnTo>
                  <a:lnTo>
                    <a:pt x="488920" y="194161"/>
                  </a:lnTo>
                  <a:lnTo>
                    <a:pt x="492744" y="191954"/>
                  </a:lnTo>
                  <a:lnTo>
                    <a:pt x="496163" y="189162"/>
                  </a:lnTo>
                  <a:lnTo>
                    <a:pt x="499091" y="185857"/>
                  </a:lnTo>
                  <a:lnTo>
                    <a:pt x="501450" y="182126"/>
                  </a:lnTo>
                  <a:lnTo>
                    <a:pt x="503181" y="178065"/>
                  </a:lnTo>
                  <a:lnTo>
                    <a:pt x="504237" y="173778"/>
                  </a:lnTo>
                  <a:lnTo>
                    <a:pt x="504592" y="169378"/>
                  </a:lnTo>
                  <a:lnTo>
                    <a:pt x="504592" y="27432"/>
                  </a:lnTo>
                  <a:lnTo>
                    <a:pt x="504237" y="23031"/>
                  </a:lnTo>
                  <a:lnTo>
                    <a:pt x="503181" y="18745"/>
                  </a:lnTo>
                  <a:lnTo>
                    <a:pt x="501450" y="14683"/>
                  </a:lnTo>
                  <a:lnTo>
                    <a:pt x="499091" y="10952"/>
                  </a:lnTo>
                  <a:lnTo>
                    <a:pt x="496163" y="7647"/>
                  </a:lnTo>
                  <a:lnTo>
                    <a:pt x="492744" y="4855"/>
                  </a:lnTo>
                  <a:lnTo>
                    <a:pt x="488920" y="2648"/>
                  </a:lnTo>
                  <a:lnTo>
                    <a:pt x="484792" y="1083"/>
                  </a:lnTo>
                  <a:lnTo>
                    <a:pt x="480467" y="200"/>
                  </a:lnTo>
                  <a:lnTo>
                    <a:pt x="47716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5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6936840" y="3906756"/>
              <a:ext cx="41315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2.9%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11519510" y="3115737"/>
              <a:ext cx="495353" cy="196810"/>
            </a:xfrm>
            <a:custGeom>
              <a:avLst/>
              <a:pathLst>
                <a:path w="495353" h="196810">
                  <a:moveTo>
                    <a:pt x="27431" y="196810"/>
                  </a:moveTo>
                  <a:lnTo>
                    <a:pt x="495353" y="196810"/>
                  </a:lnTo>
                  <a:lnTo>
                    <a:pt x="49535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6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11562872" y="3157505"/>
              <a:ext cx="459168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44.4%</a:t>
              </a:r>
            </a:p>
          </p:txBody>
        </p:sp>
        <p:sp>
          <p:nvSpPr>
            <p:cNvPr id="42" name="pg42"/>
            <p:cNvSpPr/>
            <p:nvPr/>
          </p:nvSpPr>
          <p:spPr>
            <a:xfrm>
              <a:off x="7153180" y="4614240"/>
              <a:ext cx="504592" cy="196810"/>
            </a:xfrm>
            <a:custGeom>
              <a:avLst/>
              <a:pathLst>
                <a:path w="504592" h="196810">
                  <a:moveTo>
                    <a:pt x="27431" y="196810"/>
                  </a:moveTo>
                  <a:lnTo>
                    <a:pt x="477160" y="196810"/>
                  </a:lnTo>
                  <a:lnTo>
                    <a:pt x="476056" y="196787"/>
                  </a:lnTo>
                  <a:lnTo>
                    <a:pt x="480467" y="196610"/>
                  </a:lnTo>
                  <a:lnTo>
                    <a:pt x="484792" y="195727"/>
                  </a:lnTo>
                  <a:lnTo>
                    <a:pt x="488920" y="194161"/>
                  </a:lnTo>
                  <a:lnTo>
                    <a:pt x="492744" y="191954"/>
                  </a:lnTo>
                  <a:lnTo>
                    <a:pt x="496163" y="189162"/>
                  </a:lnTo>
                  <a:lnTo>
                    <a:pt x="499091" y="185857"/>
                  </a:lnTo>
                  <a:lnTo>
                    <a:pt x="501450" y="182126"/>
                  </a:lnTo>
                  <a:lnTo>
                    <a:pt x="503181" y="178065"/>
                  </a:lnTo>
                  <a:lnTo>
                    <a:pt x="504237" y="173778"/>
                  </a:lnTo>
                  <a:lnTo>
                    <a:pt x="504592" y="169378"/>
                  </a:lnTo>
                  <a:lnTo>
                    <a:pt x="504592" y="27431"/>
                  </a:lnTo>
                  <a:lnTo>
                    <a:pt x="504237" y="23031"/>
                  </a:lnTo>
                  <a:lnTo>
                    <a:pt x="503181" y="18745"/>
                  </a:lnTo>
                  <a:lnTo>
                    <a:pt x="501450" y="14683"/>
                  </a:lnTo>
                  <a:lnTo>
                    <a:pt x="499091" y="10952"/>
                  </a:lnTo>
                  <a:lnTo>
                    <a:pt x="496163" y="7647"/>
                  </a:lnTo>
                  <a:lnTo>
                    <a:pt x="492744" y="4855"/>
                  </a:lnTo>
                  <a:lnTo>
                    <a:pt x="488920" y="2648"/>
                  </a:lnTo>
                  <a:lnTo>
                    <a:pt x="484792" y="1083"/>
                  </a:lnTo>
                  <a:lnTo>
                    <a:pt x="480467" y="200"/>
                  </a:lnTo>
                  <a:lnTo>
                    <a:pt x="47716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5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7196542" y="4656008"/>
              <a:ext cx="41315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5.3%</a:t>
              </a:r>
            </a:p>
          </p:txBody>
        </p:sp>
        <p:sp>
          <p:nvSpPr>
            <p:cNvPr id="44" name="pg44"/>
            <p:cNvSpPr/>
            <p:nvPr/>
          </p:nvSpPr>
          <p:spPr>
            <a:xfrm>
              <a:off x="6716931" y="2366486"/>
              <a:ext cx="504592" cy="196810"/>
            </a:xfrm>
            <a:custGeom>
              <a:avLst/>
              <a:pathLst>
                <a:path w="504592" h="196810">
                  <a:moveTo>
                    <a:pt x="27432" y="196810"/>
                  </a:moveTo>
                  <a:lnTo>
                    <a:pt x="477160" y="196810"/>
                  </a:lnTo>
                  <a:lnTo>
                    <a:pt x="476056" y="196787"/>
                  </a:lnTo>
                  <a:lnTo>
                    <a:pt x="480467" y="196610"/>
                  </a:lnTo>
                  <a:lnTo>
                    <a:pt x="484792" y="195727"/>
                  </a:lnTo>
                  <a:lnTo>
                    <a:pt x="488920" y="194161"/>
                  </a:lnTo>
                  <a:lnTo>
                    <a:pt x="492744" y="191954"/>
                  </a:lnTo>
                  <a:lnTo>
                    <a:pt x="496163" y="189162"/>
                  </a:lnTo>
                  <a:lnTo>
                    <a:pt x="499091" y="185857"/>
                  </a:lnTo>
                  <a:lnTo>
                    <a:pt x="501450" y="182126"/>
                  </a:lnTo>
                  <a:lnTo>
                    <a:pt x="503181" y="178065"/>
                  </a:lnTo>
                  <a:lnTo>
                    <a:pt x="504237" y="173778"/>
                  </a:lnTo>
                  <a:lnTo>
                    <a:pt x="504592" y="169378"/>
                  </a:lnTo>
                  <a:lnTo>
                    <a:pt x="504592" y="27432"/>
                  </a:lnTo>
                  <a:lnTo>
                    <a:pt x="504237" y="23031"/>
                  </a:lnTo>
                  <a:lnTo>
                    <a:pt x="503181" y="18745"/>
                  </a:lnTo>
                  <a:lnTo>
                    <a:pt x="501450" y="14683"/>
                  </a:lnTo>
                  <a:lnTo>
                    <a:pt x="499091" y="10952"/>
                  </a:lnTo>
                  <a:lnTo>
                    <a:pt x="496163" y="7647"/>
                  </a:lnTo>
                  <a:lnTo>
                    <a:pt x="492744" y="4855"/>
                  </a:lnTo>
                  <a:lnTo>
                    <a:pt x="488920" y="2648"/>
                  </a:lnTo>
                  <a:lnTo>
                    <a:pt x="484792" y="1083"/>
                  </a:lnTo>
                  <a:lnTo>
                    <a:pt x="480467" y="200"/>
                  </a:lnTo>
                  <a:lnTo>
                    <a:pt x="47716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6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6760293" y="2408254"/>
              <a:ext cx="41315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1.4%</a:t>
              </a:r>
            </a:p>
          </p:txBody>
        </p:sp>
        <p:sp>
          <p:nvSpPr>
            <p:cNvPr id="46" name="pg46"/>
            <p:cNvSpPr/>
            <p:nvPr/>
          </p:nvSpPr>
          <p:spPr>
            <a:xfrm>
              <a:off x="6565971" y="1617235"/>
              <a:ext cx="504592" cy="196810"/>
            </a:xfrm>
            <a:custGeom>
              <a:avLst/>
              <a:pathLst>
                <a:path w="504592" h="196810">
                  <a:moveTo>
                    <a:pt x="27431" y="196810"/>
                  </a:moveTo>
                  <a:lnTo>
                    <a:pt x="477160" y="196810"/>
                  </a:lnTo>
                  <a:lnTo>
                    <a:pt x="476056" y="196787"/>
                  </a:lnTo>
                  <a:lnTo>
                    <a:pt x="480467" y="196610"/>
                  </a:lnTo>
                  <a:lnTo>
                    <a:pt x="484792" y="195727"/>
                  </a:lnTo>
                  <a:lnTo>
                    <a:pt x="488920" y="194161"/>
                  </a:lnTo>
                  <a:lnTo>
                    <a:pt x="492744" y="191954"/>
                  </a:lnTo>
                  <a:lnTo>
                    <a:pt x="496163" y="189162"/>
                  </a:lnTo>
                  <a:lnTo>
                    <a:pt x="499091" y="185857"/>
                  </a:lnTo>
                  <a:lnTo>
                    <a:pt x="501450" y="182126"/>
                  </a:lnTo>
                  <a:lnTo>
                    <a:pt x="503181" y="178065"/>
                  </a:lnTo>
                  <a:lnTo>
                    <a:pt x="504237" y="173778"/>
                  </a:lnTo>
                  <a:lnTo>
                    <a:pt x="504592" y="169378"/>
                  </a:lnTo>
                  <a:lnTo>
                    <a:pt x="504592" y="27431"/>
                  </a:lnTo>
                  <a:lnTo>
                    <a:pt x="504237" y="23031"/>
                  </a:lnTo>
                  <a:lnTo>
                    <a:pt x="503181" y="18745"/>
                  </a:lnTo>
                  <a:lnTo>
                    <a:pt x="501450" y="14683"/>
                  </a:lnTo>
                  <a:lnTo>
                    <a:pt x="499091" y="10952"/>
                  </a:lnTo>
                  <a:lnTo>
                    <a:pt x="496163" y="7647"/>
                  </a:lnTo>
                  <a:lnTo>
                    <a:pt x="492744" y="4855"/>
                  </a:lnTo>
                  <a:lnTo>
                    <a:pt x="488920" y="2648"/>
                  </a:lnTo>
                  <a:lnTo>
                    <a:pt x="484792" y="1083"/>
                  </a:lnTo>
                  <a:lnTo>
                    <a:pt x="480467" y="200"/>
                  </a:lnTo>
                  <a:lnTo>
                    <a:pt x="47716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5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6609333" y="1659002"/>
              <a:ext cx="41315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0.0%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91385" y="5402827"/>
              <a:ext cx="242045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0-4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99720" y="4654524"/>
              <a:ext cx="333710" cy="1147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5-11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08054" y="3905510"/>
              <a:ext cx="425376" cy="1145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12-17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08054" y="3154994"/>
              <a:ext cx="425376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18-59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58433" y="2405743"/>
              <a:ext cx="274997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60+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58581" y="1654516"/>
              <a:ext cx="674849" cy="1177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Unknown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1117078" y="5911447"/>
              <a:ext cx="10897785" cy="0"/>
            </a:xfrm>
            <a:custGeom>
              <a:avLst/>
              <a:pathLst>
                <a:path w="10897785" h="0">
                  <a:moveTo>
                    <a:pt x="0" y="0"/>
                  </a:moveTo>
                  <a:lnTo>
                    <a:pt x="10897785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3687300" y="5992566"/>
              <a:ext cx="183331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25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520138" y="5992645"/>
              <a:ext cx="91665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9261310" y="5992566"/>
              <a:ext cx="183331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811625" y="6146275"/>
              <a:ext cx="1508692" cy="143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Percent of population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1214646" y="885390"/>
              <a:ext cx="194562" cy="194562"/>
            </a:xfrm>
            <a:prstGeom prst="rect">
              <a:avLst/>
            </a:prstGeom>
            <a:solidFill>
              <a:srgbClr val="126D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106452" y="885390"/>
              <a:ext cx="194562" cy="194562"/>
            </a:xfrm>
            <a:prstGeom prst="rect">
              <a:avLst/>
            </a:prstGeom>
            <a:solidFill>
              <a:srgbClr val="01AB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1506777" y="921627"/>
              <a:ext cx="502107" cy="117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Female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398582" y="921627"/>
              <a:ext cx="346038" cy="117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Male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77135" y="444362"/>
              <a:ext cx="7212812" cy="163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As of 2022, gender disaggregation is available for 79 % of the 11,026 individuals inArgentina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77135" y="132685"/>
              <a:ext cx="5235735" cy="2158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66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Population Pyramid for Forcibly Displaced People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77135" y="6379187"/>
              <a:ext cx="2357963" cy="127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UNHCR.org/refugee-statistics.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77135" y="6528539"/>
              <a:ext cx="6323259" cy="127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 Forced Displacement includes Refugees, Asylum Seekers and Other in Need of International Protection.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Custom 1">
      <a:dk1>
        <a:srgbClr val="1A1A1A"/>
      </a:dk1>
      <a:lt1>
        <a:sysClr val="window" lastClr="FFFFFF"/>
      </a:lt1>
      <a:dk2>
        <a:srgbClr val="1A1A1A"/>
      </a:dk2>
      <a:lt2>
        <a:srgbClr val="FFFFFF"/>
      </a:lt2>
      <a:accent1>
        <a:srgbClr val="0072BC"/>
      </a:accent1>
      <a:accent2>
        <a:srgbClr val="18375F"/>
      </a:accent2>
      <a:accent3>
        <a:srgbClr val="00B398"/>
      </a:accent3>
      <a:accent4>
        <a:srgbClr val="666666"/>
      </a:accent4>
      <a:accent5>
        <a:srgbClr val="EF4A60"/>
      </a:accent5>
      <a:accent6>
        <a:srgbClr val="FAEB00"/>
      </a:accent6>
      <a:hlink>
        <a:srgbClr val="0072BC"/>
      </a:hlink>
      <a:folHlink>
        <a:srgbClr val="0072BC"/>
      </a:folHlink>
    </a:clrScheme>
    <a:fontScheme name="UNHCR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Statistical Factsheet Argentina</dc:title>
  <dc:creator/>
  <cp:keywords/>
  <dcterms:created xsi:type="dcterms:W3CDTF">2022-11-21T20:42:28Z</dcterms:created>
  <dcterms:modified xsi:type="dcterms:W3CDTF">2022-11-21T15:42:29Z</dcterms:modified>
  <cp:lastModifiedBy>edouard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unhcrdown::pptx_slides</vt:lpwstr>
  </property>
  <property fmtid="{D5CDD505-2E9C-101B-9397-08002B2CF9AE}" pid="3" name="params">
    <vt:lpwstr/>
  </property>
  <property fmtid="{D5CDD505-2E9C-101B-9397-08002B2CF9AE}" pid="4" name="subtitle">
    <vt:lpwstr>as of 2022</vt:lpwstr>
  </property>
</Properties>
</file>