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1" Type="http://schemas.openxmlformats.org/officeDocument/2006/relationships/officeDocument" Target="ppt/presentation.xml"/>
<Relationship Id="rId2" Type="http://schemas.openxmlformats.org/package/2006/relationships/metadata/core-properties" Target="docProps/core.xml"/>
<Relationship Id="rId3" Type="http://schemas.openxmlformats.org/package/2006/relationships/metadata/extended-properties" Target="docProps/app.xml"/>
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slide" Target="slides/slide10.xml"/>
<Relationship Id="rId12" Type="http://schemas.openxmlformats.org/officeDocument/2006/relationships/slide" Target="slides/slide11.xml"/>
<Relationship Id="rId13" Type="http://schemas.openxmlformats.org/officeDocument/2006/relationships/slide" Target="slides/slide12.xml"/>
<Relationship Id="rId14" Type="http://schemas.openxmlformats.org/officeDocument/2006/relationships/slide" Target="slides/slide13.xml"/>
<Relationship Id="rId15" Type="http://schemas.openxmlformats.org/officeDocument/2006/relationships/slide" Target="slides/slide14.xml"/>
<Relationship Id="rId16" Type="http://schemas.openxmlformats.org/officeDocument/2006/relationships/slide" Target="slides/slide15.xml"/>
<Relationship Id="rId17" Type="http://schemas.openxmlformats.org/officeDocument/2006/relationships/slide" Target="slides/slide16.xml"/>
<Relationship Id="rId18" Type="http://schemas.openxmlformats.org/officeDocument/2006/relationships/slide" Target="slides/slide17.xml"/>
<Relationship Id="rId19" Type="http://schemas.openxmlformats.org/officeDocument/2006/relationships/slide" Target="slides/slide18.xml"/>
<Relationship Id="rId20" Type="http://schemas.openxmlformats.org/officeDocument/2006/relationships/slide" Target="slides/slide19.xml"/>
<Relationship Id="rId21" Type="http://schemas.openxmlformats.org/officeDocument/2006/relationships/slide" Target="slides/slide20.xml"/>
<Relationship Id="rId22" Type="http://schemas.openxmlformats.org/officeDocument/2006/relationships/slide" Target="slides/slide21.xml"/>
<Relationship Id="rId23" Type="http://schemas.openxmlformats.org/officeDocument/2006/relationships/slide" Target="slides/slide22.xml"/>
<Relationship Id="rId2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27" Type="http://schemas.openxmlformats.org/officeDocument/2006/relationships/tableStyles" Target="tableStyles.xml"/>
<Relationship Id="rId26" Type="http://schemas.openxmlformats.org/officeDocument/2006/relationships/theme" Target="theme/theme1.xml"/>
<Relationship Id="rId25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5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6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Regional Statistical Facts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Americas | As of 2022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741855" y="1191628"/>
              <a:ext cx="8430008" cy="83327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741855" y="2233220"/>
              <a:ext cx="2050096" cy="83327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741855" y="3274811"/>
              <a:ext cx="1542310" cy="83327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741855" y="4316403"/>
              <a:ext cx="1426154" cy="83327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41855" y="5357995"/>
              <a:ext cx="1371577" cy="83327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4826789" y="2579060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85K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19003" y="3620651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64K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202847" y="4662243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59K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48271" y="5706217"/>
              <a:ext cx="348381" cy="134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57K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10662197" y="1537468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348K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12200045" y="1551627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2.2%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077623" y="2593219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15.4%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12347" y="3634811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2.2%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196191" y="4676403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4.4%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391743" y="5717995"/>
              <a:ext cx="511324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-56.1%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2741855" y="983309"/>
              <a:ext cx="0" cy="5416277"/>
            </a:xfrm>
            <a:custGeom>
              <a:avLst/>
              <a:pathLst>
                <a:path w="0" h="5416277">
                  <a:moveTo>
                    <a:pt x="0" y="541627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918333" y="5687425"/>
              <a:ext cx="739873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Canada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845294" y="4645833"/>
              <a:ext cx="812912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Ecuador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108325" y="3604242"/>
              <a:ext cx="549881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926913" y="2564456"/>
              <a:ext cx="731294" cy="166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77135" y="1520945"/>
              <a:ext cx="2481072" cy="168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United States of America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77135" y="481336"/>
              <a:ext cx="5368321" cy="221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 for top 5 countries in the region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77135" y="109660"/>
              <a:ext cx="6913860" cy="278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Main Host Countries for Refugees | 2022 in Americas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77135" y="6499006"/>
              <a:ext cx="2776156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741855" y="1191628"/>
              <a:ext cx="8430008" cy="833273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741855" y="2233220"/>
              <a:ext cx="3144243" cy="833273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741855" y="3274811"/>
              <a:ext cx="1198813" cy="833273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741855" y="4316403"/>
              <a:ext cx="1194708" cy="833273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41855" y="5357995"/>
              <a:ext cx="1055550" cy="833273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5932431" y="2579060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537K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87002" y="3620651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205K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982897" y="4662243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204K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843739" y="5703835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180K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10873943" y="1542408"/>
              <a:ext cx="270836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1M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12071399" y="1551627"/>
              <a:ext cx="32126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656790" y="2593219"/>
              <a:ext cx="27524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26340" y="3634811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34.1%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964745" y="4676403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2.2%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083078" y="5717995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14.3%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2741855" y="983309"/>
              <a:ext cx="0" cy="5416277"/>
            </a:xfrm>
            <a:custGeom>
              <a:avLst/>
              <a:pathLst>
                <a:path w="0" h="5416277">
                  <a:moveTo>
                    <a:pt x="0" y="541627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926913" y="5689231"/>
              <a:ext cx="731294" cy="166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108325" y="4645833"/>
              <a:ext cx="549881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615001" y="3605822"/>
              <a:ext cx="1043206" cy="166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 Rica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195363" y="2567165"/>
              <a:ext cx="462844" cy="16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Peru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77135" y="1520945"/>
              <a:ext cx="2481072" cy="168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United States of America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77135" y="481336"/>
              <a:ext cx="5368321" cy="221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 for top 5 countries in the region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77135" y="112143"/>
              <a:ext cx="7734077" cy="2761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Main Host Countries for Asylum seekers | 2022 in Americas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77135" y="6499006"/>
              <a:ext cx="2776156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231040" y="1266089"/>
              <a:ext cx="0" cy="4794710"/>
            </a:xfrm>
            <a:custGeom>
              <a:avLst/>
              <a:pathLst>
                <a:path w="0" h="4794710">
                  <a:moveTo>
                    <a:pt x="0" y="47947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380304" y="1266089"/>
              <a:ext cx="0" cy="4794710"/>
            </a:xfrm>
            <a:custGeom>
              <a:avLst/>
              <a:pathLst>
                <a:path w="0" h="4794710">
                  <a:moveTo>
                    <a:pt x="0" y="47947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529568" y="1266089"/>
              <a:ext cx="0" cy="4794710"/>
            </a:xfrm>
            <a:custGeom>
              <a:avLst/>
              <a:pathLst>
                <a:path w="0" h="4794710">
                  <a:moveTo>
                    <a:pt x="0" y="47947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656408" y="1266089"/>
              <a:ext cx="0" cy="4794710"/>
            </a:xfrm>
            <a:custGeom>
              <a:avLst/>
              <a:pathLst>
                <a:path w="0" h="4794710">
                  <a:moveTo>
                    <a:pt x="0" y="47947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05672" y="1266089"/>
              <a:ext cx="0" cy="4794710"/>
            </a:xfrm>
            <a:custGeom>
              <a:avLst/>
              <a:pathLst>
                <a:path w="0" h="4794710">
                  <a:moveTo>
                    <a:pt x="0" y="47947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54936" y="1266089"/>
              <a:ext cx="0" cy="4794710"/>
            </a:xfrm>
            <a:custGeom>
              <a:avLst/>
              <a:pathLst>
                <a:path w="0" h="4794710">
                  <a:moveTo>
                    <a:pt x="0" y="47947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104200" y="1266089"/>
              <a:ext cx="0" cy="4794710"/>
            </a:xfrm>
            <a:custGeom>
              <a:avLst/>
              <a:pathLst>
                <a:path w="0" h="4794710">
                  <a:moveTo>
                    <a:pt x="0" y="47947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656408" y="1819325"/>
              <a:ext cx="7791783" cy="41492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656408" y="2741384"/>
              <a:ext cx="9865196" cy="41492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56408" y="3663444"/>
              <a:ext cx="196514" cy="41492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56408" y="4585504"/>
              <a:ext cx="45916" cy="41492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56408" y="5507564"/>
              <a:ext cx="22548" cy="41492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56408" y="1404398"/>
              <a:ext cx="2543975" cy="414926"/>
            </a:xfrm>
            <a:prstGeom prst="rect">
              <a:avLst/>
            </a:prstGeom>
            <a:solidFill>
              <a:srgbClr val="FAAB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56408" y="2326457"/>
              <a:ext cx="7967575" cy="414926"/>
            </a:xfrm>
            <a:prstGeom prst="rect">
              <a:avLst/>
            </a:prstGeom>
            <a:solidFill>
              <a:srgbClr val="FAAB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656408" y="3248517"/>
              <a:ext cx="136048" cy="414926"/>
            </a:xfrm>
            <a:prstGeom prst="rect">
              <a:avLst/>
            </a:prstGeom>
            <a:solidFill>
              <a:srgbClr val="FAAB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656408" y="4170577"/>
              <a:ext cx="27524" cy="414926"/>
            </a:xfrm>
            <a:prstGeom prst="rect">
              <a:avLst/>
            </a:prstGeom>
            <a:solidFill>
              <a:srgbClr val="FAAB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656408" y="5092637"/>
              <a:ext cx="5920" cy="414926"/>
            </a:xfrm>
            <a:prstGeom prst="rect">
              <a:avLst/>
            </a:prstGeom>
            <a:solidFill>
              <a:srgbClr val="FAAB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656408" y="1266089"/>
              <a:ext cx="0" cy="4794710"/>
            </a:xfrm>
            <a:custGeom>
              <a:avLst/>
              <a:pathLst>
                <a:path w="0" h="4794710">
                  <a:moveTo>
                    <a:pt x="0" y="47947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718764" y="5446519"/>
              <a:ext cx="360736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1971" y="4497987"/>
              <a:ext cx="697529" cy="144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63765" y="3602557"/>
              <a:ext cx="415735" cy="117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Belize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61589" y="2680340"/>
              <a:ext cx="517911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Canada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8581" y="1758280"/>
              <a:ext cx="720919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1163148" y="6060799"/>
              <a:ext cx="10851715" cy="0"/>
            </a:xfrm>
            <a:custGeom>
              <a:avLst/>
              <a:pathLst>
                <a:path w="10851715" h="0">
                  <a:moveTo>
                    <a:pt x="0" y="0"/>
                  </a:moveTo>
                  <a:lnTo>
                    <a:pt x="1085171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610575" y="6141997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61654" y="6141918"/>
              <a:ext cx="288035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50K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765085" y="6141997"/>
              <a:ext cx="379701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100K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0914350" y="6141918"/>
              <a:ext cx="379701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150K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1260716" y="885390"/>
              <a:ext cx="194562" cy="1945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17077" y="885390"/>
              <a:ext cx="194562" cy="194562"/>
            </a:xfrm>
            <a:prstGeom prst="rect">
              <a:avLst/>
            </a:prstGeom>
            <a:solidFill>
              <a:srgbClr val="FAAB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552846" y="923602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09208" y="923602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77135" y="444362"/>
              <a:ext cx="4929416" cy="163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 Biggest change in Refugee Population, Americas 2017 - 2022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77135" y="129603"/>
              <a:ext cx="3315732" cy="218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Biggest Decrease of Population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77135" y="6528539"/>
              <a:ext cx="2325327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17204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01440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085675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69911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654146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25086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09322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93557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77793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762028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546264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46876" y="4465597"/>
              <a:ext cx="1985750" cy="0"/>
            </a:xfrm>
            <a:custGeom>
              <a:avLst/>
              <a:pathLst>
                <a:path w="1985750" h="0">
                  <a:moveTo>
                    <a:pt x="0" y="0"/>
                  </a:moveTo>
                  <a:lnTo>
                    <a:pt x="1985750" y="0"/>
                  </a:lnTo>
                </a:path>
              </a:pathLst>
            </a:custGeom>
            <a:ln w="81303" cap="flat">
              <a:solidFill>
                <a:srgbClr val="DDDD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593593" y="4412314"/>
              <a:ext cx="106564" cy="106564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577311" y="4410282"/>
              <a:ext cx="110629" cy="110629"/>
            </a:xfrm>
            <a:prstGeom prst="ellipse">
              <a:avLst/>
            </a:prstGeom>
            <a:solidFill>
              <a:srgbClr val="FAAB18">
                <a:alpha val="100000"/>
              </a:srgbClr>
            </a:solidFill>
            <a:ln w="9000" cap="rnd">
              <a:solidFill>
                <a:srgbClr val="FAAB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32384" y="5462598"/>
              <a:ext cx="1817243" cy="0"/>
            </a:xfrm>
            <a:custGeom>
              <a:avLst/>
              <a:pathLst>
                <a:path w="1817243" h="0">
                  <a:moveTo>
                    <a:pt x="0" y="0"/>
                  </a:moveTo>
                  <a:lnTo>
                    <a:pt x="1817243" y="0"/>
                  </a:lnTo>
                </a:path>
              </a:pathLst>
            </a:custGeom>
            <a:ln w="81303" cap="flat">
              <a:solidFill>
                <a:srgbClr val="DDDD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579102" y="5409316"/>
              <a:ext cx="106564" cy="106564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394313" y="5407283"/>
              <a:ext cx="110629" cy="110629"/>
            </a:xfrm>
            <a:prstGeom prst="ellipse">
              <a:avLst/>
            </a:prstGeom>
            <a:solidFill>
              <a:srgbClr val="FAAB18">
                <a:alpha val="100000"/>
              </a:srgbClr>
            </a:solidFill>
            <a:ln w="9000" cap="rnd">
              <a:solidFill>
                <a:srgbClr val="FAAB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26064" y="1474591"/>
              <a:ext cx="8941713" cy="0"/>
            </a:xfrm>
            <a:custGeom>
              <a:avLst/>
              <a:pathLst>
                <a:path w="8941713" h="0">
                  <a:moveTo>
                    <a:pt x="0" y="0"/>
                  </a:moveTo>
                  <a:lnTo>
                    <a:pt x="8941713" y="0"/>
                  </a:lnTo>
                </a:path>
              </a:pathLst>
            </a:custGeom>
            <a:ln w="81303" cap="flat">
              <a:solidFill>
                <a:srgbClr val="DDDD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572782" y="1421309"/>
              <a:ext cx="106564" cy="106564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1512463" y="1419276"/>
              <a:ext cx="110629" cy="110629"/>
            </a:xfrm>
            <a:prstGeom prst="ellipse">
              <a:avLst/>
            </a:prstGeom>
            <a:solidFill>
              <a:srgbClr val="FAAB18">
                <a:alpha val="100000"/>
              </a:srgbClr>
            </a:solidFill>
            <a:ln w="9000" cap="rnd">
              <a:solidFill>
                <a:srgbClr val="FAAB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30700" y="3468595"/>
              <a:ext cx="5338928" cy="0"/>
            </a:xfrm>
            <a:custGeom>
              <a:avLst/>
              <a:pathLst>
                <a:path w="5338928" h="0">
                  <a:moveTo>
                    <a:pt x="0" y="0"/>
                  </a:moveTo>
                  <a:lnTo>
                    <a:pt x="5338928" y="0"/>
                  </a:lnTo>
                </a:path>
              </a:pathLst>
            </a:custGeom>
            <a:ln w="81303" cap="flat">
              <a:solidFill>
                <a:srgbClr val="DDDD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77417" y="3415313"/>
              <a:ext cx="106564" cy="106564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914313" y="3413280"/>
              <a:ext cx="110629" cy="110629"/>
            </a:xfrm>
            <a:prstGeom prst="ellipse">
              <a:avLst/>
            </a:prstGeom>
            <a:solidFill>
              <a:srgbClr val="FAAB18">
                <a:alpha val="100000"/>
              </a:srgbClr>
            </a:solidFill>
            <a:ln w="9000" cap="rnd">
              <a:solidFill>
                <a:srgbClr val="FAAB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627656" y="2471593"/>
              <a:ext cx="5376086" cy="0"/>
            </a:xfrm>
            <a:custGeom>
              <a:avLst/>
              <a:pathLst>
                <a:path w="5376086" h="0">
                  <a:moveTo>
                    <a:pt x="0" y="0"/>
                  </a:moveTo>
                  <a:lnTo>
                    <a:pt x="5376086" y="0"/>
                  </a:lnTo>
                </a:path>
              </a:pathLst>
            </a:custGeom>
            <a:ln w="81303" cap="flat">
              <a:solidFill>
                <a:srgbClr val="DDDD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574373" y="2418311"/>
              <a:ext cx="106564" cy="106564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8948428" y="2416278"/>
              <a:ext cx="110629" cy="110629"/>
            </a:xfrm>
            <a:prstGeom prst="ellipse">
              <a:avLst/>
            </a:prstGeom>
            <a:solidFill>
              <a:srgbClr val="FAAB18">
                <a:alpha val="100000"/>
              </a:srgbClr>
            </a:solidFill>
            <a:ln w="9000" cap="rnd">
              <a:solidFill>
                <a:srgbClr val="FAAB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742892" y="5401554"/>
              <a:ext cx="352439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Chile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710414" y="4404552"/>
              <a:ext cx="384917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771340" y="3410711"/>
              <a:ext cx="323991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Peru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8581" y="2410469"/>
              <a:ext cx="1736750" cy="117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United States of America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438261" y="1413547"/>
              <a:ext cx="657069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2178979" y="6060799"/>
              <a:ext cx="9835885" cy="0"/>
            </a:xfrm>
            <a:custGeom>
              <a:avLst/>
              <a:pathLst>
                <a:path w="9835885" h="0">
                  <a:moveTo>
                    <a:pt x="0" y="0"/>
                  </a:moveTo>
                  <a:lnTo>
                    <a:pt x="983588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579254" y="6141997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219471" y="6141918"/>
              <a:ext cx="379701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500K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074352" y="6144210"/>
              <a:ext cx="238410" cy="1134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1M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58588" y="6143182"/>
              <a:ext cx="238410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2M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9642823" y="6143182"/>
              <a:ext cx="238410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2M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1427059" y="6143182"/>
              <a:ext cx="238410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2M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77135" y="444362"/>
              <a:ext cx="4103712" cy="163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Biggest increase in Refugee Population, 2012 - 2022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77135" y="129603"/>
              <a:ext cx="5713306" cy="218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Where did Refugee Population increased in Americas?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77135" y="6528539"/>
              <a:ext cx="2325327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00232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07896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715560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23223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30887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00232" y="725982"/>
              <a:ext cx="448160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500232" y="1283232"/>
              <a:ext cx="3414040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500232" y="1840481"/>
              <a:ext cx="2378818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500232" y="2397731"/>
              <a:ext cx="378820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500232" y="2954980"/>
              <a:ext cx="341824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500232" y="3512230"/>
              <a:ext cx="218209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00232" y="4069479"/>
              <a:ext cx="40983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00232" y="4626729"/>
              <a:ext cx="31679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500232" y="5183979"/>
              <a:ext cx="24368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500232" y="5741228"/>
              <a:ext cx="23704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96114" y="5928688"/>
              <a:ext cx="1020289" cy="1037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Trinidad and Tobago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793409" y="5373696"/>
              <a:ext cx="422994" cy="1014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Uruguay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83117" y="4833888"/>
              <a:ext cx="533287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Guatemala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84982" y="4278896"/>
              <a:ext cx="231422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Peru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94801" y="3720179"/>
              <a:ext cx="521603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 Rica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09947" y="3162139"/>
              <a:ext cx="40645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Ecuador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941463" y="2604890"/>
              <a:ext cx="274940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850757" y="2048543"/>
              <a:ext cx="365647" cy="83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46467" y="1490391"/>
              <a:ext cx="36993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Canada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995706" y="934439"/>
              <a:ext cx="220697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USA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276152" y="6326340"/>
              <a:ext cx="4929767" cy="0"/>
            </a:xfrm>
            <a:custGeom>
              <a:avLst/>
              <a:pathLst>
                <a:path w="4929767" h="0">
                  <a:moveTo>
                    <a:pt x="0" y="0"/>
                  </a:moveTo>
                  <a:lnTo>
                    <a:pt x="4929767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467495" y="6384339"/>
              <a:ext cx="65475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537764" y="6385185"/>
              <a:ext cx="140264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5K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12690" y="6384339"/>
              <a:ext cx="205740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10K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20353" y="6385016"/>
              <a:ext cx="205740" cy="81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15K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828017" y="6384339"/>
              <a:ext cx="205740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20K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6114" y="335200"/>
              <a:ext cx="1759648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Asylum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7290198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526844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763491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1000137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290198" y="725982"/>
              <a:ext cx="448160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290198" y="1283232"/>
              <a:ext cx="3966543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290198" y="1840481"/>
              <a:ext cx="2078802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290198" y="2397731"/>
              <a:ext cx="1966886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290198" y="2954980"/>
              <a:ext cx="1108035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290198" y="3512230"/>
              <a:ext cx="1060424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290198" y="4069479"/>
              <a:ext cx="1009103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290198" y="4626729"/>
              <a:ext cx="771049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290198" y="5183979"/>
              <a:ext cx="657895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290198" y="5741228"/>
              <a:ext cx="273298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6599913" y="5948387"/>
              <a:ext cx="40645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Ecuador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748700" y="5391138"/>
              <a:ext cx="25766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640722" y="4834791"/>
              <a:ext cx="365647" cy="83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769415" y="4277429"/>
              <a:ext cx="236953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508134" y="3700480"/>
              <a:ext cx="498235" cy="1029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473082" y="3162139"/>
              <a:ext cx="533287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Guatemala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537033" y="2604890"/>
              <a:ext cx="469335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458971" y="2047640"/>
              <a:ext cx="54739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El Salvador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520947" y="1490391"/>
              <a:ext cx="48542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Honduras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91426" y="933141"/>
              <a:ext cx="51494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7066117" y="6326340"/>
              <a:ext cx="4929767" cy="0"/>
            </a:xfrm>
            <a:custGeom>
              <a:avLst/>
              <a:pathLst>
                <a:path w="4929767" h="0">
                  <a:moveTo>
                    <a:pt x="0" y="0"/>
                  </a:moveTo>
                  <a:lnTo>
                    <a:pt x="4929767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7257460" y="6384339"/>
              <a:ext cx="65475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456712" y="6385185"/>
              <a:ext cx="140264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9693358" y="6386088"/>
              <a:ext cx="140264" cy="80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4K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930005" y="6385185"/>
              <a:ext cx="140264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6K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458971" y="334692"/>
              <a:ext cx="1693735" cy="115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Origin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9865460" y="6657005"/>
              <a:ext cx="213042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Source: UNHCR.org/refugee-statistics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96114" y="24159"/>
              <a:ext cx="4845025" cy="1676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Recognized Refugee Status Decisions | 2022, in Americas</a:t>
              </a:r>
            </a:p>
          </p:txBody>
        </p:sp>
      </p:grp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77576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91445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805314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19183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633052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46921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977576" y="806355"/>
              <a:ext cx="4724702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977576" y="1899421"/>
              <a:ext cx="45693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977576" y="5178620"/>
              <a:ext cx="0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977576" y="4085554"/>
              <a:ext cx="0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977576" y="2992488"/>
              <a:ext cx="0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96114" y="5607988"/>
              <a:ext cx="485478" cy="1029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Argentina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6652" y="4533831"/>
              <a:ext cx="274940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11656" y="3440764"/>
              <a:ext cx="36993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Canada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84639" y="2347811"/>
              <a:ext cx="296954" cy="83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Belize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15946" y="1255534"/>
              <a:ext cx="365647" cy="83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741341" y="6326340"/>
              <a:ext cx="5197173" cy="0"/>
            </a:xfrm>
            <a:custGeom>
              <a:avLst/>
              <a:pathLst>
                <a:path w="5197173" h="0">
                  <a:moveTo>
                    <a:pt x="0" y="0"/>
                  </a:moveTo>
                  <a:lnTo>
                    <a:pt x="5197173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944838" y="6384339"/>
              <a:ext cx="65475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793232" y="6384339"/>
              <a:ext cx="196426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707101" y="6384339"/>
              <a:ext cx="196426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20970" y="6384282"/>
              <a:ext cx="196426" cy="8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300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34839" y="6384339"/>
              <a:ext cx="196426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48708" y="6384282"/>
              <a:ext cx="196426" cy="8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6114" y="335200"/>
              <a:ext cx="1685988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5 Countries of Asylum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7034947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357948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680950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003951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034947" y="806355"/>
              <a:ext cx="4724702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034947" y="1899421"/>
              <a:ext cx="305877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034947" y="2992488"/>
              <a:ext cx="239198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034947" y="4085554"/>
              <a:ext cx="201625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034947" y="5178620"/>
              <a:ext cx="109015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507541" y="5629155"/>
              <a:ext cx="231422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Peru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269628" y="4533831"/>
              <a:ext cx="469335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191565" y="3440764"/>
              <a:ext cx="54739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El Salvador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502010" y="2348488"/>
              <a:ext cx="236953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224021" y="1254631"/>
              <a:ext cx="51494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6798712" y="6326340"/>
              <a:ext cx="5197173" cy="0"/>
            </a:xfrm>
            <a:custGeom>
              <a:avLst/>
              <a:pathLst>
                <a:path w="5197173" h="0">
                  <a:moveTo>
                    <a:pt x="0" y="0"/>
                  </a:moveTo>
                  <a:lnTo>
                    <a:pt x="5197173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7002209" y="6384339"/>
              <a:ext cx="65475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287816" y="6385185"/>
              <a:ext cx="140264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2K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9610818" y="6385185"/>
              <a:ext cx="140264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5K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0933819" y="6384282"/>
              <a:ext cx="140264" cy="8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8K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191565" y="334692"/>
              <a:ext cx="1620075" cy="115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5 Countries of Origin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9865460" y="6657005"/>
              <a:ext cx="213042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Source: UNHCR.org/refugee-statistics 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6114" y="24159"/>
              <a:ext cx="4791900" cy="1676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Complementary Protection Decisions | 2022, in Americas</a:t>
              </a:r>
            </a:p>
          </p:txBody>
        </p:sp>
      </p:grp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12879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76859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540839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04819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12879" y="725982"/>
              <a:ext cx="4708282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12879" y="1283232"/>
              <a:ext cx="1496510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012879" y="1840481"/>
              <a:ext cx="134630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012879" y="2397731"/>
              <a:ext cx="829086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012879" y="2954980"/>
              <a:ext cx="719499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012879" y="3512230"/>
              <a:ext cx="155680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012879" y="4069479"/>
              <a:ext cx="142998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012879" y="4626729"/>
              <a:ext cx="69729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012879" y="5183979"/>
              <a:ext cx="31599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012879" y="5741228"/>
              <a:ext cx="27175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65975" y="5948387"/>
              <a:ext cx="25174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Chile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25767" y="5393395"/>
              <a:ext cx="391950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Panama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11261" y="4833888"/>
              <a:ext cx="40645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Ecuador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94723" y="4259197"/>
              <a:ext cx="422994" cy="1014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Uruguay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48382" y="3719389"/>
              <a:ext cx="469335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6114" y="3162930"/>
              <a:ext cx="521603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 Rica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42776" y="2604890"/>
              <a:ext cx="274940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7780" y="2047640"/>
              <a:ext cx="36993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Canada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52070" y="1491294"/>
              <a:ext cx="365647" cy="83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7019" y="934439"/>
              <a:ext cx="220697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USA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777465" y="6326340"/>
              <a:ext cx="5179111" cy="0"/>
            </a:xfrm>
            <a:custGeom>
              <a:avLst/>
              <a:pathLst>
                <a:path w="5179111" h="0">
                  <a:moveTo>
                    <a:pt x="0" y="0"/>
                  </a:moveTo>
                  <a:lnTo>
                    <a:pt x="5179111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980142" y="6384339"/>
              <a:ext cx="65475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173989" y="6384282"/>
              <a:ext cx="205740" cy="8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30K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437969" y="6384282"/>
              <a:ext cx="205740" cy="8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60K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701949" y="6384339"/>
              <a:ext cx="205740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90K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6114" y="335200"/>
              <a:ext cx="1759648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Asylum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7052188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209412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366637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0523861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1681085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052188" y="725982"/>
              <a:ext cx="4708282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052188" y="1283232"/>
              <a:ext cx="3089673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052188" y="1840481"/>
              <a:ext cx="2475534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052188" y="2397731"/>
              <a:ext cx="2430518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052188" y="2954980"/>
              <a:ext cx="2238650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052188" y="3512230"/>
              <a:ext cx="198649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52188" y="4069479"/>
              <a:ext cx="1973414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052188" y="4626729"/>
              <a:ext cx="1795433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52188" y="5183979"/>
              <a:ext cx="1322128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052188" y="5741228"/>
              <a:ext cx="51218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6350569" y="5948387"/>
              <a:ext cx="40645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Ecuador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99357" y="5391138"/>
              <a:ext cx="25766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391379" y="4834791"/>
              <a:ext cx="365647" cy="83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520072" y="4277429"/>
              <a:ext cx="236953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287690" y="3719389"/>
              <a:ext cx="469335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223739" y="3162139"/>
              <a:ext cx="533287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Guatemala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258791" y="2585981"/>
              <a:ext cx="498235" cy="1029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09627" y="2047640"/>
              <a:ext cx="54739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El Salvador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271603" y="1490391"/>
              <a:ext cx="48542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Honduras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242083" y="933141"/>
              <a:ext cx="51494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6816774" y="6326340"/>
              <a:ext cx="5179111" cy="0"/>
            </a:xfrm>
            <a:custGeom>
              <a:avLst/>
              <a:pathLst>
                <a:path w="5179111" h="0">
                  <a:moveTo>
                    <a:pt x="0" y="0"/>
                  </a:moveTo>
                  <a:lnTo>
                    <a:pt x="5179111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7019450" y="6384339"/>
              <a:ext cx="65475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106542" y="6384339"/>
              <a:ext cx="205740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10K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263767" y="6384339"/>
              <a:ext cx="205740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420991" y="6384282"/>
              <a:ext cx="205740" cy="8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30K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1578215" y="6384339"/>
              <a:ext cx="205740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40K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209627" y="334692"/>
              <a:ext cx="1693735" cy="115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Origin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9865460" y="6657005"/>
              <a:ext cx="213042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Source: UNHCR.org/refugee-statistics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96114" y="24159"/>
              <a:ext cx="5590073" cy="1676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Total Decision (independently of the outcome) | 2022, in Americas</a:t>
              </a:r>
            </a:p>
          </p:txBody>
        </p:sp>
      </p:grp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38885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127687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116490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05293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094096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138885" y="1840481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138885" y="1283232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138885" y="725982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138885" y="2397731"/>
              <a:ext cx="368754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138885" y="2954980"/>
              <a:ext cx="274810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138885" y="3512230"/>
              <a:ext cx="1977605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138885" y="4069479"/>
              <a:ext cx="190754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38885" y="4626729"/>
              <a:ext cx="180225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138885" y="5183979"/>
              <a:ext cx="1797823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38885" y="5741228"/>
              <a:ext cx="119572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515729" y="5949290"/>
              <a:ext cx="365647" cy="83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892187" y="5372680"/>
              <a:ext cx="989188" cy="102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Dominican Republic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649954" y="4836146"/>
              <a:ext cx="231422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Peru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511439" y="4276638"/>
              <a:ext cx="36993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Canada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502577" y="3702286"/>
              <a:ext cx="378798" cy="101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Guyana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61086" y="3142440"/>
              <a:ext cx="1020289" cy="1037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Trinidad and Tobago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74919" y="2604890"/>
              <a:ext cx="40645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Ecuador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112490" y="2029183"/>
              <a:ext cx="768886" cy="102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Cayman Islands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623707" y="1490391"/>
              <a:ext cx="25766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6114" y="910281"/>
              <a:ext cx="1685261" cy="106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 (Bolivarian Republic of)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941124" y="6326340"/>
              <a:ext cx="4350732" cy="0"/>
            </a:xfrm>
            <a:custGeom>
              <a:avLst/>
              <a:pathLst>
                <a:path w="4350732" h="0">
                  <a:moveTo>
                    <a:pt x="0" y="0"/>
                  </a:moveTo>
                  <a:lnTo>
                    <a:pt x="4350732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060907" y="6384226"/>
              <a:ext cx="155956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16972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005774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994577" y="6384339"/>
              <a:ext cx="221431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75%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950642" y="6384226"/>
              <a:ext cx="286907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6114" y="335200"/>
              <a:ext cx="1759648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Asylum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7842913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633955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424998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0216040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007082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798124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842913" y="1840481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842913" y="1283232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842913" y="725982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842913" y="2397731"/>
              <a:ext cx="3786185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842913" y="2954980"/>
              <a:ext cx="263680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842913" y="3512230"/>
              <a:ext cx="243695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842913" y="4069479"/>
              <a:ext cx="2364034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842913" y="4626729"/>
              <a:ext cx="1900646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842913" y="5183979"/>
              <a:ext cx="1465865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842913" y="5741228"/>
              <a:ext cx="1464893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6864383" y="5948387"/>
              <a:ext cx="721021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French Guiana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116069" y="5391138"/>
              <a:ext cx="469335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099982" y="4833888"/>
              <a:ext cx="48542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Honduras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206606" y="4259536"/>
              <a:ext cx="378798" cy="101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Guyana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195543" y="3720179"/>
              <a:ext cx="389861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Jamaica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544907" y="3142440"/>
              <a:ext cx="1040496" cy="1037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Antigua and Barbuda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139380" y="2604890"/>
              <a:ext cx="446024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Bahamas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119794" y="2047640"/>
              <a:ext cx="465610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Barbados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163821" y="1490391"/>
              <a:ext cx="421583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Grenada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050593" y="933931"/>
              <a:ext cx="534811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Saint Lucia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7645153" y="6326340"/>
              <a:ext cx="4350732" cy="0"/>
            </a:xfrm>
            <a:custGeom>
              <a:avLst/>
              <a:pathLst>
                <a:path w="4350732" h="0">
                  <a:moveTo>
                    <a:pt x="0" y="0"/>
                  </a:moveTo>
                  <a:lnTo>
                    <a:pt x="4350732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764935" y="6384226"/>
              <a:ext cx="155956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523240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314282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0105324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30%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896366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40%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1687409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544907" y="334692"/>
              <a:ext cx="1693735" cy="115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Origin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865460" y="6657005"/>
              <a:ext cx="213042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Source: UNHCR.org/refugee-statistics 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96114" y="24159"/>
              <a:ext cx="3868162" cy="1676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Refugee Recognition Rate | 2022, in Americas</a:t>
              </a:r>
            </a:p>
          </p:txBody>
        </p:sp>
      </p:grp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38885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127687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116490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05293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094096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138885" y="1840481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138885" y="1283232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138885" y="725982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138885" y="2397731"/>
              <a:ext cx="368754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138885" y="2954980"/>
              <a:ext cx="274810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138885" y="3512230"/>
              <a:ext cx="1977605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138885" y="4069479"/>
              <a:ext cx="190754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38885" y="4626729"/>
              <a:ext cx="180225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138885" y="5183979"/>
              <a:ext cx="1797823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38885" y="5741228"/>
              <a:ext cx="1253298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515729" y="5949290"/>
              <a:ext cx="365647" cy="83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892187" y="5372680"/>
              <a:ext cx="989188" cy="102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Dominican Republic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649954" y="4836146"/>
              <a:ext cx="231422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Peru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511439" y="4276638"/>
              <a:ext cx="36993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Canada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502577" y="3702286"/>
              <a:ext cx="378798" cy="101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Guyana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61086" y="3142440"/>
              <a:ext cx="1020289" cy="1037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Trinidad and Tobago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74919" y="2604890"/>
              <a:ext cx="40645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Ecuador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112490" y="2029183"/>
              <a:ext cx="768886" cy="102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Cayman Islands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623707" y="1490391"/>
              <a:ext cx="25766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6114" y="910281"/>
              <a:ext cx="1685261" cy="106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 (Bolivarian Republic of)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941124" y="6326340"/>
              <a:ext cx="4350732" cy="0"/>
            </a:xfrm>
            <a:custGeom>
              <a:avLst/>
              <a:pathLst>
                <a:path w="4350732" h="0">
                  <a:moveTo>
                    <a:pt x="0" y="0"/>
                  </a:moveTo>
                  <a:lnTo>
                    <a:pt x="4350732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060907" y="6384226"/>
              <a:ext cx="155956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16972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005774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994577" y="6384339"/>
              <a:ext cx="221431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75%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950642" y="6384226"/>
              <a:ext cx="286907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6114" y="335200"/>
              <a:ext cx="1759648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Asylum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7842913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633955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424998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0216040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007082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798124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842913" y="1840481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842913" y="1283232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842913" y="725982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842913" y="2397731"/>
              <a:ext cx="3786185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842913" y="2954980"/>
              <a:ext cx="314503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842913" y="3512230"/>
              <a:ext cx="2929786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842913" y="4069479"/>
              <a:ext cx="263680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842913" y="4626729"/>
              <a:ext cx="243695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842913" y="5183979"/>
              <a:ext cx="2364034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842913" y="5741228"/>
              <a:ext cx="1961784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193454" y="5950645"/>
              <a:ext cx="391950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Panama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206606" y="5374035"/>
              <a:ext cx="378798" cy="101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Guyana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195543" y="4834678"/>
              <a:ext cx="389861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Jamaica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544907" y="4256939"/>
              <a:ext cx="1040496" cy="1037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Antigua and Barbuda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64383" y="3719389"/>
              <a:ext cx="721021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French Guiana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070462" y="3162139"/>
              <a:ext cx="51494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139380" y="2604890"/>
              <a:ext cx="446024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Bahamas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119794" y="2047640"/>
              <a:ext cx="465610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Barbados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163821" y="1490391"/>
              <a:ext cx="421583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Grenada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050593" y="933931"/>
              <a:ext cx="534811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Saint Lucia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7645153" y="6326340"/>
              <a:ext cx="4350732" cy="0"/>
            </a:xfrm>
            <a:custGeom>
              <a:avLst/>
              <a:pathLst>
                <a:path w="4350732" h="0">
                  <a:moveTo>
                    <a:pt x="0" y="0"/>
                  </a:moveTo>
                  <a:lnTo>
                    <a:pt x="4350732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764935" y="6384226"/>
              <a:ext cx="155956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523240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314282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0105324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30%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896366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40%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1687409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544907" y="334692"/>
              <a:ext cx="1693735" cy="115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Origin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865460" y="6657005"/>
              <a:ext cx="213042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Source: UNHCR.org/refugee-statistics 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96114" y="24159"/>
              <a:ext cx="3590590" cy="1676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Total Recognition Rate | 2022, in Americas</a:t>
              </a:r>
            </a:p>
          </p:txBody>
        </p:sp>
      </p:grp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skeleton_files/figure-pptx/map,%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727200"/>
            <a:ext cx="58420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28600" y="5334000"/>
            <a:ext cx="11722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TRUE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3484" y="3350313"/>
              <a:ext cx="7069882" cy="2609660"/>
            </a:xfrm>
            <a:custGeom>
              <a:avLst/>
              <a:pathLst>
                <a:path w="7069882" h="2609660">
                  <a:moveTo>
                    <a:pt x="0" y="2609660"/>
                  </a:moveTo>
                  <a:lnTo>
                    <a:pt x="7069882" y="2609660"/>
                  </a:lnTo>
                  <a:lnTo>
                    <a:pt x="70698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398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3484" y="1377185"/>
              <a:ext cx="7069882" cy="1973128"/>
            </a:xfrm>
            <a:custGeom>
              <a:avLst/>
              <a:pathLst>
                <a:path w="7069882" h="1973128">
                  <a:moveTo>
                    <a:pt x="0" y="1973128"/>
                  </a:moveTo>
                  <a:lnTo>
                    <a:pt x="7069882" y="1973128"/>
                  </a:lnTo>
                  <a:lnTo>
                    <a:pt x="70698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4A60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7633367" y="3478310"/>
              <a:ext cx="4280276" cy="2481663"/>
            </a:xfrm>
            <a:custGeom>
              <a:avLst/>
              <a:pathLst>
                <a:path w="4280276" h="2481663">
                  <a:moveTo>
                    <a:pt x="0" y="2481663"/>
                  </a:moveTo>
                  <a:lnTo>
                    <a:pt x="4280276" y="2481663"/>
                  </a:lnTo>
                  <a:lnTo>
                    <a:pt x="4280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95B9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633367" y="1800951"/>
              <a:ext cx="4280276" cy="1677359"/>
            </a:xfrm>
            <a:custGeom>
              <a:avLst/>
              <a:pathLst>
                <a:path w="4280276" h="1677359">
                  <a:moveTo>
                    <a:pt x="0" y="1677359"/>
                  </a:moveTo>
                  <a:lnTo>
                    <a:pt x="4280276" y="1677359"/>
                  </a:lnTo>
                  <a:lnTo>
                    <a:pt x="4280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375F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7633367" y="1377185"/>
              <a:ext cx="4251912" cy="423766"/>
            </a:xfrm>
            <a:custGeom>
              <a:avLst/>
              <a:pathLst>
                <a:path w="4251912" h="423766">
                  <a:moveTo>
                    <a:pt x="0" y="423766"/>
                  </a:moveTo>
                  <a:lnTo>
                    <a:pt x="4251912" y="423766"/>
                  </a:lnTo>
                  <a:lnTo>
                    <a:pt x="4251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BC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1885279" y="1377185"/>
              <a:ext cx="28364" cy="423766"/>
            </a:xfrm>
            <a:custGeom>
              <a:avLst/>
              <a:pathLst>
                <a:path w="28364" h="423766">
                  <a:moveTo>
                    <a:pt x="0" y="423766"/>
                  </a:moveTo>
                  <a:lnTo>
                    <a:pt x="28364" y="423766"/>
                  </a:lnTo>
                  <a:lnTo>
                    <a:pt x="283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C0D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795839" y="4477627"/>
              <a:ext cx="605172" cy="1440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35.5%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756879" y="4643090"/>
              <a:ext cx="2683092" cy="184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Internally displaced persons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795839" y="2186232"/>
              <a:ext cx="605172" cy="1440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26.8%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1810146" y="2351696"/>
              <a:ext cx="4576557" cy="184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Other people in need of international protection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9470919" y="4541626"/>
              <a:ext cx="605172" cy="1440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20.4%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8418099" y="4744017"/>
              <a:ext cx="2710811" cy="147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Others of concern to UNHCR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9470919" y="2462114"/>
              <a:ext cx="605172" cy="1440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13.8%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9023086" y="2627578"/>
              <a:ext cx="1500838" cy="184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Asylum seekers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9517338" y="1411551"/>
              <a:ext cx="483970" cy="1440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313350" y="1577015"/>
              <a:ext cx="891945" cy="184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Refugees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563484" y="5959974"/>
              <a:ext cx="11350159" cy="0"/>
            </a:xfrm>
            <a:custGeom>
              <a:avLst/>
              <a:pathLst>
                <a:path w="11350159" h="0">
                  <a:moveTo>
                    <a:pt x="0" y="0"/>
                  </a:moveTo>
                  <a:lnTo>
                    <a:pt x="11350159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78356" y="711416"/>
              <a:ext cx="5610771" cy="24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 of   2022, a total of 19,919,000 Individuals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78356" y="208506"/>
              <a:ext cx="10836808" cy="339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33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Population of Concern &amp; Affected Host Communities in Americas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78356" y="6340275"/>
              <a:ext cx="3654086" cy="199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1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skeleton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1727200"/>
            <a:ext cx="45085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28600" y="5334000"/>
            <a:ext cx="11722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TRUE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526582" y="1324446"/>
              <a:ext cx="0" cy="4171038"/>
            </a:xfrm>
            <a:custGeom>
              <a:avLst/>
              <a:pathLst>
                <a:path w="0" h="4171038">
                  <a:moveTo>
                    <a:pt x="0" y="4171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0254" y="1324446"/>
              <a:ext cx="0" cy="4171038"/>
            </a:xfrm>
            <a:custGeom>
              <a:avLst/>
              <a:pathLst>
                <a:path w="0" h="4171038">
                  <a:moveTo>
                    <a:pt x="0" y="4171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73927" y="1324446"/>
              <a:ext cx="0" cy="4171038"/>
            </a:xfrm>
            <a:custGeom>
              <a:avLst/>
              <a:pathLst>
                <a:path w="0" h="4171038">
                  <a:moveTo>
                    <a:pt x="0" y="4171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547599" y="1324446"/>
              <a:ext cx="0" cy="4171038"/>
            </a:xfrm>
            <a:custGeom>
              <a:avLst/>
              <a:pathLst>
                <a:path w="0" h="4171038">
                  <a:moveTo>
                    <a:pt x="0" y="4171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26582" y="1385785"/>
              <a:ext cx="9988839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26582" y="1794710"/>
              <a:ext cx="1828791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26582" y="2203636"/>
              <a:ext cx="1641634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526582" y="2612561"/>
              <a:ext cx="1240583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526582" y="3021486"/>
              <a:ext cx="807449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526582" y="3430412"/>
              <a:ext cx="593555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526582" y="3839337"/>
              <a:ext cx="561471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526582" y="4248262"/>
              <a:ext cx="229935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26582" y="4657188"/>
              <a:ext cx="203199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26582" y="5066113"/>
              <a:ext cx="149725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0978588" y="1472977"/>
              <a:ext cx="536833" cy="193649"/>
            </a:xfrm>
            <a:custGeom>
              <a:avLst/>
              <a:pathLst>
                <a:path w="536833" h="193649">
                  <a:moveTo>
                    <a:pt x="27431" y="193649"/>
                  </a:moveTo>
                  <a:lnTo>
                    <a:pt x="509401" y="193649"/>
                  </a:lnTo>
                  <a:lnTo>
                    <a:pt x="508296" y="193626"/>
                  </a:lnTo>
                  <a:lnTo>
                    <a:pt x="512708" y="193449"/>
                  </a:lnTo>
                  <a:lnTo>
                    <a:pt x="517033" y="192566"/>
                  </a:lnTo>
                  <a:lnTo>
                    <a:pt x="521161" y="191000"/>
                  </a:lnTo>
                  <a:lnTo>
                    <a:pt x="524984" y="188793"/>
                  </a:lnTo>
                  <a:lnTo>
                    <a:pt x="528404" y="186001"/>
                  </a:lnTo>
                  <a:lnTo>
                    <a:pt x="531331" y="182696"/>
                  </a:lnTo>
                  <a:lnTo>
                    <a:pt x="533691" y="178965"/>
                  </a:lnTo>
                  <a:lnTo>
                    <a:pt x="535421" y="174903"/>
                  </a:lnTo>
                  <a:lnTo>
                    <a:pt x="536478" y="170617"/>
                  </a:lnTo>
                  <a:lnTo>
                    <a:pt x="536833" y="166217"/>
                  </a:lnTo>
                  <a:lnTo>
                    <a:pt x="536833" y="27431"/>
                  </a:lnTo>
                  <a:lnTo>
                    <a:pt x="536478" y="23031"/>
                  </a:lnTo>
                  <a:lnTo>
                    <a:pt x="535421" y="18745"/>
                  </a:lnTo>
                  <a:lnTo>
                    <a:pt x="533691" y="14683"/>
                  </a:lnTo>
                  <a:lnTo>
                    <a:pt x="531331" y="10952"/>
                  </a:lnTo>
                  <a:lnTo>
                    <a:pt x="528404" y="7647"/>
                  </a:lnTo>
                  <a:lnTo>
                    <a:pt x="524984" y="4855"/>
                  </a:lnTo>
                  <a:lnTo>
                    <a:pt x="521161" y="2648"/>
                  </a:lnTo>
                  <a:lnTo>
                    <a:pt x="517033" y="1083"/>
                  </a:lnTo>
                  <a:lnTo>
                    <a:pt x="512708" y="200"/>
                  </a:lnTo>
                  <a:lnTo>
                    <a:pt x="5094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1027967" y="1514863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18.7%</a:t>
              </a:r>
            </a:p>
          </p:txBody>
        </p:sp>
        <p:sp>
          <p:nvSpPr>
            <p:cNvPr id="21" name="pg21"/>
            <p:cNvSpPr/>
            <p:nvPr/>
          </p:nvSpPr>
          <p:spPr>
            <a:xfrm>
              <a:off x="3355374" y="1881902"/>
              <a:ext cx="447631" cy="193649"/>
            </a:xfrm>
            <a:custGeom>
              <a:avLst/>
              <a:pathLst>
                <a:path w="447631" h="193649">
                  <a:moveTo>
                    <a:pt x="27431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1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3397435" y="1923788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3.4%</a:t>
              </a:r>
            </a:p>
          </p:txBody>
        </p:sp>
        <p:sp>
          <p:nvSpPr>
            <p:cNvPr id="23" name="pg23"/>
            <p:cNvSpPr/>
            <p:nvPr/>
          </p:nvSpPr>
          <p:spPr>
            <a:xfrm>
              <a:off x="3168217" y="2290828"/>
              <a:ext cx="447631" cy="193649"/>
            </a:xfrm>
            <a:custGeom>
              <a:avLst/>
              <a:pathLst>
                <a:path w="447631" h="193649">
                  <a:moveTo>
                    <a:pt x="27431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1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210278" y="2332714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3.1%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2767166" y="2699753"/>
              <a:ext cx="447631" cy="193649"/>
            </a:xfrm>
            <a:custGeom>
              <a:avLst/>
              <a:pathLst>
                <a:path w="447631" h="193649">
                  <a:moveTo>
                    <a:pt x="27431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1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809227" y="2741639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2.3%</a:t>
              </a:r>
            </a:p>
          </p:txBody>
        </p:sp>
        <p:sp>
          <p:nvSpPr>
            <p:cNvPr id="27" name="pg27"/>
            <p:cNvSpPr/>
            <p:nvPr/>
          </p:nvSpPr>
          <p:spPr>
            <a:xfrm>
              <a:off x="2334031" y="3108678"/>
              <a:ext cx="447631" cy="193649"/>
            </a:xfrm>
            <a:custGeom>
              <a:avLst/>
              <a:pathLst>
                <a:path w="447631" h="193649">
                  <a:moveTo>
                    <a:pt x="27431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1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376092" y="3150565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1.5%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2120137" y="3517604"/>
              <a:ext cx="447631" cy="193649"/>
            </a:xfrm>
            <a:custGeom>
              <a:avLst/>
              <a:pathLst>
                <a:path w="447631" h="193649">
                  <a:moveTo>
                    <a:pt x="27431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2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162199" y="3559490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1.1%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2088053" y="3926529"/>
              <a:ext cx="447631" cy="193649"/>
            </a:xfrm>
            <a:custGeom>
              <a:avLst/>
              <a:pathLst>
                <a:path w="447631" h="193649">
                  <a:moveTo>
                    <a:pt x="27431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2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130114" y="3968415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1.0%</a:t>
              </a:r>
            </a:p>
          </p:txBody>
        </p:sp>
        <p:sp>
          <p:nvSpPr>
            <p:cNvPr id="33" name="pg33"/>
            <p:cNvSpPr/>
            <p:nvPr/>
          </p:nvSpPr>
          <p:spPr>
            <a:xfrm>
              <a:off x="1756518" y="4335454"/>
              <a:ext cx="447631" cy="193649"/>
            </a:xfrm>
            <a:custGeom>
              <a:avLst/>
              <a:pathLst>
                <a:path w="447631" h="193649">
                  <a:moveTo>
                    <a:pt x="27431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1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798579" y="4377341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0.4%</a:t>
              </a:r>
            </a:p>
          </p:txBody>
        </p:sp>
        <p:sp>
          <p:nvSpPr>
            <p:cNvPr id="35" name="pg35"/>
            <p:cNvSpPr/>
            <p:nvPr/>
          </p:nvSpPr>
          <p:spPr>
            <a:xfrm>
              <a:off x="1729781" y="4744380"/>
              <a:ext cx="447631" cy="193649"/>
            </a:xfrm>
            <a:custGeom>
              <a:avLst/>
              <a:pathLst>
                <a:path w="447631" h="193649">
                  <a:moveTo>
                    <a:pt x="27432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2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771842" y="4786266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0.4%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1676308" y="5153305"/>
              <a:ext cx="447631" cy="193649"/>
            </a:xfrm>
            <a:custGeom>
              <a:avLst/>
              <a:pathLst>
                <a:path w="447631" h="193649">
                  <a:moveTo>
                    <a:pt x="27431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2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718369" y="5195191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0.3%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1027140" y="1324446"/>
              <a:ext cx="0" cy="4171038"/>
            </a:xfrm>
            <a:custGeom>
              <a:avLst/>
              <a:pathLst>
                <a:path w="0" h="4171038">
                  <a:moveTo>
                    <a:pt x="0" y="417103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285633" y="5190191"/>
              <a:ext cx="657859" cy="1165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Dominica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19059" y="4780160"/>
              <a:ext cx="624433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Bahamas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86423" y="4371234"/>
              <a:ext cx="657069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82756" y="3962309"/>
              <a:ext cx="360736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6891" y="3553383"/>
              <a:ext cx="746601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Guatemala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11757" y="3145564"/>
              <a:ext cx="331735" cy="1165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63902" y="2735533"/>
              <a:ext cx="679591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Honduras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77135" y="2326607"/>
              <a:ext cx="766357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El Salvador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5964" y="1891210"/>
              <a:ext cx="697529" cy="144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22573" y="1508757"/>
              <a:ext cx="720919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352931" y="5576524"/>
              <a:ext cx="347302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0.0%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26603" y="5576524"/>
              <a:ext cx="347302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5.0%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654442" y="5576524"/>
              <a:ext cx="438968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10.0%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9328115" y="5576524"/>
              <a:ext cx="438968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15.0%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77135" y="702350"/>
              <a:ext cx="6120053" cy="161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Top 10 Countries, as a proportion of the national population of that country of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77135" y="885484"/>
              <a:ext cx="2218677" cy="17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origin (SDG indicator 10.7.4)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77135" y="129603"/>
              <a:ext cx="5831958" cy="218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Number of refugees, asylum seekers &amp; displaced across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77135" y="385635"/>
              <a:ext cx="4176284" cy="218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borders by country of origin inAmericas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77135" y="5781779"/>
              <a:ext cx="4561251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UNHCR.org/refugee-statistics. Total count of population who have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77135" y="5931131"/>
              <a:ext cx="4558001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been recognized as refugees as a proportion of the total population of their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77135" y="6080483"/>
              <a:ext cx="4858019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country of origin, expressed per 100,000 population. Refugees refers to persons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77135" y="6229835"/>
              <a:ext cx="5036273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recognized by the Government and/or UNHCR, or those in a refugee-like situation.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77135" y="6379187"/>
              <a:ext cx="4467768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Population refers to total resident population in a given country in a given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77135" y="6560622"/>
              <a:ext cx="296007" cy="950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year.</a:t>
              </a:r>
            </a:p>
          </p:txBody>
        </p:sp>
      </p:grp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30264" y="5999771"/>
              <a:ext cx="11284599" cy="0"/>
            </a:xfrm>
            <a:custGeom>
              <a:avLst/>
              <a:pathLst>
                <a:path w="11284599" h="0">
                  <a:moveTo>
                    <a:pt x="0" y="0"/>
                  </a:moveTo>
                  <a:lnTo>
                    <a:pt x="11284599" y="0"/>
                  </a:lnTo>
                  <a:lnTo>
                    <a:pt x="1128459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30264" y="4979003"/>
              <a:ext cx="11284599" cy="0"/>
            </a:xfrm>
            <a:custGeom>
              <a:avLst/>
              <a:pathLst>
                <a:path w="11284599" h="0">
                  <a:moveTo>
                    <a:pt x="0" y="0"/>
                  </a:moveTo>
                  <a:lnTo>
                    <a:pt x="11284599" y="0"/>
                  </a:lnTo>
                  <a:lnTo>
                    <a:pt x="1128459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30264" y="3958234"/>
              <a:ext cx="11284599" cy="0"/>
            </a:xfrm>
            <a:custGeom>
              <a:avLst/>
              <a:pathLst>
                <a:path w="11284599" h="0">
                  <a:moveTo>
                    <a:pt x="0" y="0"/>
                  </a:moveTo>
                  <a:lnTo>
                    <a:pt x="11284599" y="0"/>
                  </a:lnTo>
                  <a:lnTo>
                    <a:pt x="1128459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30264" y="2937465"/>
              <a:ext cx="11284599" cy="0"/>
            </a:xfrm>
            <a:custGeom>
              <a:avLst/>
              <a:pathLst>
                <a:path w="11284599" h="0">
                  <a:moveTo>
                    <a:pt x="0" y="0"/>
                  </a:moveTo>
                  <a:lnTo>
                    <a:pt x="11284599" y="0"/>
                  </a:lnTo>
                  <a:lnTo>
                    <a:pt x="1128459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30264" y="1916696"/>
              <a:ext cx="11284599" cy="0"/>
            </a:xfrm>
            <a:custGeom>
              <a:avLst/>
              <a:pathLst>
                <a:path w="11284599" h="0">
                  <a:moveTo>
                    <a:pt x="0" y="0"/>
                  </a:moveTo>
                  <a:lnTo>
                    <a:pt x="11284599" y="0"/>
                  </a:lnTo>
                  <a:lnTo>
                    <a:pt x="1128459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30264" y="895928"/>
              <a:ext cx="11284599" cy="0"/>
            </a:xfrm>
            <a:custGeom>
              <a:avLst/>
              <a:pathLst>
                <a:path w="11284599" h="0">
                  <a:moveTo>
                    <a:pt x="0" y="0"/>
                  </a:moveTo>
                  <a:lnTo>
                    <a:pt x="11284599" y="0"/>
                  </a:lnTo>
                  <a:lnTo>
                    <a:pt x="1128459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43200" y="4498297"/>
              <a:ext cx="9326115" cy="1495397"/>
            </a:xfrm>
            <a:custGeom>
              <a:avLst/>
              <a:pathLst>
                <a:path w="9326115" h="1495397">
                  <a:moveTo>
                    <a:pt x="0" y="1485754"/>
                  </a:moveTo>
                  <a:lnTo>
                    <a:pt x="118052" y="1486194"/>
                  </a:lnTo>
                  <a:lnTo>
                    <a:pt x="236104" y="1487353"/>
                  </a:lnTo>
                  <a:lnTo>
                    <a:pt x="354156" y="1488986"/>
                  </a:lnTo>
                  <a:lnTo>
                    <a:pt x="472208" y="1490850"/>
                  </a:lnTo>
                  <a:lnTo>
                    <a:pt x="590260" y="1492703"/>
                  </a:lnTo>
                  <a:lnTo>
                    <a:pt x="708312" y="1494300"/>
                  </a:lnTo>
                  <a:lnTo>
                    <a:pt x="826364" y="1495397"/>
                  </a:lnTo>
                  <a:lnTo>
                    <a:pt x="944416" y="1495044"/>
                  </a:lnTo>
                  <a:lnTo>
                    <a:pt x="1062468" y="1416809"/>
                  </a:lnTo>
                  <a:lnTo>
                    <a:pt x="1180520" y="1234785"/>
                  </a:lnTo>
                  <a:lnTo>
                    <a:pt x="1298573" y="985391"/>
                  </a:lnTo>
                  <a:lnTo>
                    <a:pt x="1416625" y="705042"/>
                  </a:lnTo>
                  <a:lnTo>
                    <a:pt x="1534677" y="430155"/>
                  </a:lnTo>
                  <a:lnTo>
                    <a:pt x="1652729" y="197149"/>
                  </a:lnTo>
                  <a:lnTo>
                    <a:pt x="1770781" y="42438"/>
                  </a:lnTo>
                  <a:lnTo>
                    <a:pt x="1888833" y="0"/>
                  </a:lnTo>
                  <a:lnTo>
                    <a:pt x="2006885" y="15479"/>
                  </a:lnTo>
                  <a:lnTo>
                    <a:pt x="2124937" y="48134"/>
                  </a:lnTo>
                  <a:lnTo>
                    <a:pt x="2242989" y="91720"/>
                  </a:lnTo>
                  <a:lnTo>
                    <a:pt x="2361041" y="139990"/>
                  </a:lnTo>
                  <a:lnTo>
                    <a:pt x="2479093" y="186699"/>
                  </a:lnTo>
                  <a:lnTo>
                    <a:pt x="2597146" y="225600"/>
                  </a:lnTo>
                  <a:lnTo>
                    <a:pt x="2715198" y="250448"/>
                  </a:lnTo>
                  <a:lnTo>
                    <a:pt x="2833250" y="258327"/>
                  </a:lnTo>
                  <a:lnTo>
                    <a:pt x="2951302" y="293714"/>
                  </a:lnTo>
                  <a:lnTo>
                    <a:pt x="3069354" y="362612"/>
                  </a:lnTo>
                  <a:lnTo>
                    <a:pt x="3187406" y="452376"/>
                  </a:lnTo>
                  <a:lnTo>
                    <a:pt x="3305458" y="550359"/>
                  </a:lnTo>
                  <a:lnTo>
                    <a:pt x="3423510" y="643917"/>
                  </a:lnTo>
                  <a:lnTo>
                    <a:pt x="3541562" y="720403"/>
                  </a:lnTo>
                  <a:lnTo>
                    <a:pt x="3659614" y="767171"/>
                  </a:lnTo>
                  <a:lnTo>
                    <a:pt x="3777666" y="777820"/>
                  </a:lnTo>
                  <a:lnTo>
                    <a:pt x="3895719" y="799335"/>
                  </a:lnTo>
                  <a:lnTo>
                    <a:pt x="4013771" y="838500"/>
                  </a:lnTo>
                  <a:lnTo>
                    <a:pt x="4131823" y="888393"/>
                  </a:lnTo>
                  <a:lnTo>
                    <a:pt x="4249875" y="942094"/>
                  </a:lnTo>
                  <a:lnTo>
                    <a:pt x="4367927" y="992679"/>
                  </a:lnTo>
                  <a:lnTo>
                    <a:pt x="4485979" y="1033229"/>
                  </a:lnTo>
                  <a:lnTo>
                    <a:pt x="4604031" y="1056820"/>
                  </a:lnTo>
                  <a:lnTo>
                    <a:pt x="4722083" y="1057520"/>
                  </a:lnTo>
                  <a:lnTo>
                    <a:pt x="4840135" y="1038976"/>
                  </a:lnTo>
                  <a:lnTo>
                    <a:pt x="4958187" y="1007101"/>
                  </a:lnTo>
                  <a:lnTo>
                    <a:pt x="5076240" y="967337"/>
                  </a:lnTo>
                  <a:lnTo>
                    <a:pt x="5194292" y="925125"/>
                  </a:lnTo>
                  <a:lnTo>
                    <a:pt x="5312344" y="885905"/>
                  </a:lnTo>
                  <a:lnTo>
                    <a:pt x="5430396" y="855118"/>
                  </a:lnTo>
                  <a:lnTo>
                    <a:pt x="5548448" y="838206"/>
                  </a:lnTo>
                  <a:lnTo>
                    <a:pt x="5666500" y="832896"/>
                  </a:lnTo>
                  <a:lnTo>
                    <a:pt x="5784552" y="812902"/>
                  </a:lnTo>
                  <a:lnTo>
                    <a:pt x="5902604" y="780204"/>
                  </a:lnTo>
                  <a:lnTo>
                    <a:pt x="6020656" y="740208"/>
                  </a:lnTo>
                  <a:lnTo>
                    <a:pt x="6138708" y="698319"/>
                  </a:lnTo>
                  <a:lnTo>
                    <a:pt x="6256760" y="659945"/>
                  </a:lnTo>
                  <a:lnTo>
                    <a:pt x="6374813" y="630490"/>
                  </a:lnTo>
                  <a:lnTo>
                    <a:pt x="6492865" y="615362"/>
                  </a:lnTo>
                  <a:lnTo>
                    <a:pt x="6610917" y="628135"/>
                  </a:lnTo>
                  <a:lnTo>
                    <a:pt x="6728969" y="688031"/>
                  </a:lnTo>
                  <a:lnTo>
                    <a:pt x="6847021" y="781803"/>
                  </a:lnTo>
                  <a:lnTo>
                    <a:pt x="6965073" y="894394"/>
                  </a:lnTo>
                  <a:lnTo>
                    <a:pt x="7083125" y="1010750"/>
                  </a:lnTo>
                  <a:lnTo>
                    <a:pt x="7201177" y="1115813"/>
                  </a:lnTo>
                  <a:lnTo>
                    <a:pt x="7319229" y="1194529"/>
                  </a:lnTo>
                  <a:lnTo>
                    <a:pt x="7437281" y="1231842"/>
                  </a:lnTo>
                  <a:lnTo>
                    <a:pt x="7555333" y="1231846"/>
                  </a:lnTo>
                  <a:lnTo>
                    <a:pt x="7673386" y="1227645"/>
                  </a:lnTo>
                  <a:lnTo>
                    <a:pt x="7791438" y="1221318"/>
                  </a:lnTo>
                  <a:lnTo>
                    <a:pt x="7909490" y="1213855"/>
                  </a:lnTo>
                  <a:lnTo>
                    <a:pt x="8027542" y="1206242"/>
                  </a:lnTo>
                  <a:lnTo>
                    <a:pt x="8145594" y="1199471"/>
                  </a:lnTo>
                  <a:lnTo>
                    <a:pt x="8263646" y="1194528"/>
                  </a:lnTo>
                  <a:lnTo>
                    <a:pt x="8381698" y="1192404"/>
                  </a:lnTo>
                  <a:lnTo>
                    <a:pt x="8499750" y="1185598"/>
                  </a:lnTo>
                  <a:lnTo>
                    <a:pt x="8617802" y="1164899"/>
                  </a:lnTo>
                  <a:lnTo>
                    <a:pt x="8735854" y="1134788"/>
                  </a:lnTo>
                  <a:lnTo>
                    <a:pt x="8853907" y="1099856"/>
                  </a:lnTo>
                  <a:lnTo>
                    <a:pt x="8971959" y="1064695"/>
                  </a:lnTo>
                  <a:lnTo>
                    <a:pt x="9090011" y="1033896"/>
                  </a:lnTo>
                  <a:lnTo>
                    <a:pt x="9208063" y="1012049"/>
                  </a:lnTo>
                  <a:lnTo>
                    <a:pt x="9326115" y="1003747"/>
                  </a:lnTo>
                </a:path>
              </a:pathLst>
            </a:custGeom>
            <a:ln w="27101" cap="flat">
              <a:solidFill>
                <a:srgbClr val="A6CE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43200" y="4935955"/>
              <a:ext cx="9326115" cy="882508"/>
            </a:xfrm>
            <a:custGeom>
              <a:avLst/>
              <a:pathLst>
                <a:path w="9326115" h="882508">
                  <a:moveTo>
                    <a:pt x="0" y="339478"/>
                  </a:moveTo>
                  <a:lnTo>
                    <a:pt x="118052" y="324536"/>
                  </a:lnTo>
                  <a:lnTo>
                    <a:pt x="236104" y="285217"/>
                  </a:lnTo>
                  <a:lnTo>
                    <a:pt x="354156" y="229784"/>
                  </a:lnTo>
                  <a:lnTo>
                    <a:pt x="472208" y="166502"/>
                  </a:lnTo>
                  <a:lnTo>
                    <a:pt x="590260" y="103632"/>
                  </a:lnTo>
                  <a:lnTo>
                    <a:pt x="708312" y="49439"/>
                  </a:lnTo>
                  <a:lnTo>
                    <a:pt x="826364" y="12186"/>
                  </a:lnTo>
                  <a:lnTo>
                    <a:pt x="944416" y="0"/>
                  </a:lnTo>
                  <a:lnTo>
                    <a:pt x="1062468" y="3159"/>
                  </a:lnTo>
                  <a:lnTo>
                    <a:pt x="1180520" y="10511"/>
                  </a:lnTo>
                  <a:lnTo>
                    <a:pt x="1298573" y="20583"/>
                  </a:lnTo>
                  <a:lnTo>
                    <a:pt x="1416625" y="31906"/>
                  </a:lnTo>
                  <a:lnTo>
                    <a:pt x="1534677" y="43008"/>
                  </a:lnTo>
                  <a:lnTo>
                    <a:pt x="1652729" y="52418"/>
                  </a:lnTo>
                  <a:lnTo>
                    <a:pt x="1770781" y="58667"/>
                  </a:lnTo>
                  <a:lnTo>
                    <a:pt x="1888833" y="61554"/>
                  </a:lnTo>
                  <a:lnTo>
                    <a:pt x="2006885" y="98374"/>
                  </a:lnTo>
                  <a:lnTo>
                    <a:pt x="2124937" y="176051"/>
                  </a:lnTo>
                  <a:lnTo>
                    <a:pt x="2242989" y="279728"/>
                  </a:lnTo>
                  <a:lnTo>
                    <a:pt x="2361041" y="394547"/>
                  </a:lnTo>
                  <a:lnTo>
                    <a:pt x="2479093" y="505652"/>
                  </a:lnTo>
                  <a:lnTo>
                    <a:pt x="2597146" y="598186"/>
                  </a:lnTo>
                  <a:lnTo>
                    <a:pt x="2715198" y="657291"/>
                  </a:lnTo>
                  <a:lnTo>
                    <a:pt x="2833250" y="670677"/>
                  </a:lnTo>
                  <a:lnTo>
                    <a:pt x="2951302" y="668369"/>
                  </a:lnTo>
                  <a:lnTo>
                    <a:pt x="3069354" y="663875"/>
                  </a:lnTo>
                  <a:lnTo>
                    <a:pt x="3187406" y="658020"/>
                  </a:lnTo>
                  <a:lnTo>
                    <a:pt x="3305458" y="651629"/>
                  </a:lnTo>
                  <a:lnTo>
                    <a:pt x="3423510" y="645527"/>
                  </a:lnTo>
                  <a:lnTo>
                    <a:pt x="3541562" y="640538"/>
                  </a:lnTo>
                  <a:lnTo>
                    <a:pt x="3659614" y="637487"/>
                  </a:lnTo>
                  <a:lnTo>
                    <a:pt x="3777666" y="637408"/>
                  </a:lnTo>
                  <a:lnTo>
                    <a:pt x="3895719" y="642273"/>
                  </a:lnTo>
                  <a:lnTo>
                    <a:pt x="4013771" y="651130"/>
                  </a:lnTo>
                  <a:lnTo>
                    <a:pt x="4131823" y="662412"/>
                  </a:lnTo>
                  <a:lnTo>
                    <a:pt x="4249875" y="674556"/>
                  </a:lnTo>
                  <a:lnTo>
                    <a:pt x="4367927" y="685994"/>
                  </a:lnTo>
                  <a:lnTo>
                    <a:pt x="4485979" y="695164"/>
                  </a:lnTo>
                  <a:lnTo>
                    <a:pt x="4604031" y="700499"/>
                  </a:lnTo>
                  <a:lnTo>
                    <a:pt x="4722083" y="702059"/>
                  </a:lnTo>
                  <a:lnTo>
                    <a:pt x="4840135" y="707969"/>
                  </a:lnTo>
                  <a:lnTo>
                    <a:pt x="4958187" y="718129"/>
                  </a:lnTo>
                  <a:lnTo>
                    <a:pt x="5076240" y="730802"/>
                  </a:lnTo>
                  <a:lnTo>
                    <a:pt x="5194292" y="744256"/>
                  </a:lnTo>
                  <a:lnTo>
                    <a:pt x="5312344" y="756756"/>
                  </a:lnTo>
                  <a:lnTo>
                    <a:pt x="5430396" y="766569"/>
                  </a:lnTo>
                  <a:lnTo>
                    <a:pt x="5548448" y="771959"/>
                  </a:lnTo>
                  <a:lnTo>
                    <a:pt x="5666500" y="772680"/>
                  </a:lnTo>
                  <a:lnTo>
                    <a:pt x="5784552" y="773727"/>
                  </a:lnTo>
                  <a:lnTo>
                    <a:pt x="5902604" y="775440"/>
                  </a:lnTo>
                  <a:lnTo>
                    <a:pt x="6020656" y="777536"/>
                  </a:lnTo>
                  <a:lnTo>
                    <a:pt x="6138708" y="779730"/>
                  </a:lnTo>
                  <a:lnTo>
                    <a:pt x="6256760" y="781741"/>
                  </a:lnTo>
                  <a:lnTo>
                    <a:pt x="6374813" y="783284"/>
                  </a:lnTo>
                  <a:lnTo>
                    <a:pt x="6492865" y="784076"/>
                  </a:lnTo>
                  <a:lnTo>
                    <a:pt x="6610917" y="785397"/>
                  </a:lnTo>
                  <a:lnTo>
                    <a:pt x="6728969" y="790951"/>
                  </a:lnTo>
                  <a:lnTo>
                    <a:pt x="6847021" y="799648"/>
                  </a:lnTo>
                  <a:lnTo>
                    <a:pt x="6965073" y="810089"/>
                  </a:lnTo>
                  <a:lnTo>
                    <a:pt x="7083125" y="820880"/>
                  </a:lnTo>
                  <a:lnTo>
                    <a:pt x="7201177" y="830624"/>
                  </a:lnTo>
                  <a:lnTo>
                    <a:pt x="7319229" y="837924"/>
                  </a:lnTo>
                  <a:lnTo>
                    <a:pt x="7437281" y="841384"/>
                  </a:lnTo>
                  <a:lnTo>
                    <a:pt x="7555333" y="842670"/>
                  </a:lnTo>
                  <a:lnTo>
                    <a:pt x="7673386" y="846913"/>
                  </a:lnTo>
                  <a:lnTo>
                    <a:pt x="7791438" y="853303"/>
                  </a:lnTo>
                  <a:lnTo>
                    <a:pt x="7909490" y="860842"/>
                  </a:lnTo>
                  <a:lnTo>
                    <a:pt x="8027542" y="868530"/>
                  </a:lnTo>
                  <a:lnTo>
                    <a:pt x="8145594" y="875370"/>
                  </a:lnTo>
                  <a:lnTo>
                    <a:pt x="8263646" y="880362"/>
                  </a:lnTo>
                  <a:lnTo>
                    <a:pt x="8381698" y="882508"/>
                  </a:lnTo>
                  <a:lnTo>
                    <a:pt x="8499750" y="878495"/>
                  </a:lnTo>
                  <a:lnTo>
                    <a:pt x="8617802" y="866197"/>
                  </a:lnTo>
                  <a:lnTo>
                    <a:pt x="8735854" y="848306"/>
                  </a:lnTo>
                  <a:lnTo>
                    <a:pt x="8853907" y="827551"/>
                  </a:lnTo>
                  <a:lnTo>
                    <a:pt x="8971959" y="806660"/>
                  </a:lnTo>
                  <a:lnTo>
                    <a:pt x="9090011" y="788360"/>
                  </a:lnTo>
                  <a:lnTo>
                    <a:pt x="9208063" y="775380"/>
                  </a:lnTo>
                  <a:lnTo>
                    <a:pt x="9326115" y="770447"/>
                  </a:lnTo>
                </a:path>
              </a:pathLst>
            </a:custGeom>
            <a:ln w="27101" cap="flat">
              <a:solidFill>
                <a:srgbClr val="1F78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43200" y="1140841"/>
              <a:ext cx="8393503" cy="4857501"/>
            </a:xfrm>
            <a:custGeom>
              <a:avLst/>
              <a:pathLst>
                <a:path w="8393503" h="4857501">
                  <a:moveTo>
                    <a:pt x="0" y="4856684"/>
                  </a:moveTo>
                  <a:lnTo>
                    <a:pt x="106246" y="4856669"/>
                  </a:lnTo>
                  <a:lnTo>
                    <a:pt x="212493" y="4856630"/>
                  </a:lnTo>
                  <a:lnTo>
                    <a:pt x="318740" y="4856573"/>
                  </a:lnTo>
                  <a:lnTo>
                    <a:pt x="424987" y="4856507"/>
                  </a:lnTo>
                  <a:lnTo>
                    <a:pt x="531234" y="4856437"/>
                  </a:lnTo>
                  <a:lnTo>
                    <a:pt x="637481" y="4856372"/>
                  </a:lnTo>
                  <a:lnTo>
                    <a:pt x="743728" y="4856319"/>
                  </a:lnTo>
                  <a:lnTo>
                    <a:pt x="849975" y="4856285"/>
                  </a:lnTo>
                  <a:lnTo>
                    <a:pt x="956221" y="4856277"/>
                  </a:lnTo>
                  <a:lnTo>
                    <a:pt x="1062468" y="4856308"/>
                  </a:lnTo>
                  <a:lnTo>
                    <a:pt x="1168715" y="4856373"/>
                  </a:lnTo>
                  <a:lnTo>
                    <a:pt x="1274962" y="4856463"/>
                  </a:lnTo>
                  <a:lnTo>
                    <a:pt x="1381209" y="4856564"/>
                  </a:lnTo>
                  <a:lnTo>
                    <a:pt x="1487456" y="4856668"/>
                  </a:lnTo>
                  <a:lnTo>
                    <a:pt x="1593703" y="4856763"/>
                  </a:lnTo>
                  <a:lnTo>
                    <a:pt x="1699950" y="4856837"/>
                  </a:lnTo>
                  <a:lnTo>
                    <a:pt x="1806197" y="4856881"/>
                  </a:lnTo>
                  <a:lnTo>
                    <a:pt x="1912443" y="4854181"/>
                  </a:lnTo>
                  <a:lnTo>
                    <a:pt x="2018690" y="4830547"/>
                  </a:lnTo>
                  <a:lnTo>
                    <a:pt x="2124937" y="4787884"/>
                  </a:lnTo>
                  <a:lnTo>
                    <a:pt x="2231184" y="4732656"/>
                  </a:lnTo>
                  <a:lnTo>
                    <a:pt x="2337431" y="4671325"/>
                  </a:lnTo>
                  <a:lnTo>
                    <a:pt x="2443678" y="4610353"/>
                  </a:lnTo>
                  <a:lnTo>
                    <a:pt x="2549925" y="4556203"/>
                  </a:lnTo>
                  <a:lnTo>
                    <a:pt x="2656172" y="4515335"/>
                  </a:lnTo>
                  <a:lnTo>
                    <a:pt x="2762418" y="4494214"/>
                  </a:lnTo>
                  <a:lnTo>
                    <a:pt x="2868665" y="4498007"/>
                  </a:lnTo>
                  <a:lnTo>
                    <a:pt x="2974912" y="4523322"/>
                  </a:lnTo>
                  <a:lnTo>
                    <a:pt x="3081159" y="4564306"/>
                  </a:lnTo>
                  <a:lnTo>
                    <a:pt x="3187406" y="4615203"/>
                  </a:lnTo>
                  <a:lnTo>
                    <a:pt x="3293653" y="4670256"/>
                  </a:lnTo>
                  <a:lnTo>
                    <a:pt x="3399900" y="4723711"/>
                  </a:lnTo>
                  <a:lnTo>
                    <a:pt x="3506147" y="4769811"/>
                  </a:lnTo>
                  <a:lnTo>
                    <a:pt x="3612394" y="4802800"/>
                  </a:lnTo>
                  <a:lnTo>
                    <a:pt x="3718640" y="4816923"/>
                  </a:lnTo>
                  <a:lnTo>
                    <a:pt x="3824887" y="4817066"/>
                  </a:lnTo>
                  <a:lnTo>
                    <a:pt x="3931134" y="4817029"/>
                  </a:lnTo>
                  <a:lnTo>
                    <a:pt x="4037381" y="4816975"/>
                  </a:lnTo>
                  <a:lnTo>
                    <a:pt x="4143628" y="4816909"/>
                  </a:lnTo>
                  <a:lnTo>
                    <a:pt x="4249875" y="4816839"/>
                  </a:lnTo>
                  <a:lnTo>
                    <a:pt x="4356122" y="4816773"/>
                  </a:lnTo>
                  <a:lnTo>
                    <a:pt x="4462369" y="4816718"/>
                  </a:lnTo>
                  <a:lnTo>
                    <a:pt x="4568616" y="4816681"/>
                  </a:lnTo>
                  <a:lnTo>
                    <a:pt x="4674862" y="4814364"/>
                  </a:lnTo>
                  <a:lnTo>
                    <a:pt x="4781109" y="4603770"/>
                  </a:lnTo>
                  <a:lnTo>
                    <a:pt x="4887356" y="4111855"/>
                  </a:lnTo>
                  <a:lnTo>
                    <a:pt x="4993603" y="3424446"/>
                  </a:lnTo>
                  <a:lnTo>
                    <a:pt x="5099850" y="2627369"/>
                  </a:lnTo>
                  <a:lnTo>
                    <a:pt x="5206097" y="1806450"/>
                  </a:lnTo>
                  <a:lnTo>
                    <a:pt x="5312344" y="1047519"/>
                  </a:lnTo>
                  <a:lnTo>
                    <a:pt x="5418591" y="436399"/>
                  </a:lnTo>
                  <a:lnTo>
                    <a:pt x="5524837" y="58920"/>
                  </a:lnTo>
                  <a:lnTo>
                    <a:pt x="5631084" y="0"/>
                  </a:lnTo>
                  <a:lnTo>
                    <a:pt x="5737331" y="282610"/>
                  </a:lnTo>
                  <a:lnTo>
                    <a:pt x="5843578" y="829417"/>
                  </a:lnTo>
                  <a:lnTo>
                    <a:pt x="5949825" y="1553957"/>
                  </a:lnTo>
                  <a:lnTo>
                    <a:pt x="6056072" y="2369764"/>
                  </a:lnTo>
                  <a:lnTo>
                    <a:pt x="6162319" y="3190375"/>
                  </a:lnTo>
                  <a:lnTo>
                    <a:pt x="6268566" y="3929326"/>
                  </a:lnTo>
                  <a:lnTo>
                    <a:pt x="6374813" y="4500151"/>
                  </a:lnTo>
                  <a:lnTo>
                    <a:pt x="6481059" y="4816386"/>
                  </a:lnTo>
                  <a:lnTo>
                    <a:pt x="6587306" y="4852650"/>
                  </a:lnTo>
                  <a:lnTo>
                    <a:pt x="6693553" y="4852957"/>
                  </a:lnTo>
                  <a:lnTo>
                    <a:pt x="6799800" y="4853479"/>
                  </a:lnTo>
                  <a:lnTo>
                    <a:pt x="6906047" y="4854141"/>
                  </a:lnTo>
                  <a:lnTo>
                    <a:pt x="7012294" y="4854866"/>
                  </a:lnTo>
                  <a:lnTo>
                    <a:pt x="7118541" y="4855579"/>
                  </a:lnTo>
                  <a:lnTo>
                    <a:pt x="7224788" y="4856203"/>
                  </a:lnTo>
                  <a:lnTo>
                    <a:pt x="7331035" y="4856662"/>
                  </a:lnTo>
                  <a:lnTo>
                    <a:pt x="7437281" y="4856880"/>
                  </a:lnTo>
                  <a:lnTo>
                    <a:pt x="7543528" y="4856902"/>
                  </a:lnTo>
                  <a:lnTo>
                    <a:pt x="7649775" y="4856953"/>
                  </a:lnTo>
                  <a:lnTo>
                    <a:pt x="7756022" y="4857033"/>
                  </a:lnTo>
                  <a:lnTo>
                    <a:pt x="7862269" y="4857131"/>
                  </a:lnTo>
                  <a:lnTo>
                    <a:pt x="7968516" y="4857235"/>
                  </a:lnTo>
                  <a:lnTo>
                    <a:pt x="8074763" y="4857335"/>
                  </a:lnTo>
                  <a:lnTo>
                    <a:pt x="8181010" y="4857420"/>
                  </a:lnTo>
                  <a:lnTo>
                    <a:pt x="8287256" y="4857478"/>
                  </a:lnTo>
                  <a:lnTo>
                    <a:pt x="8393503" y="4857501"/>
                  </a:lnTo>
                </a:path>
              </a:pathLst>
            </a:custGeom>
            <a:ln w="27101" cap="flat">
              <a:solidFill>
                <a:srgbClr val="B2D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655090" y="6000854"/>
              <a:ext cx="256662" cy="35066"/>
            </a:xfrm>
            <a:custGeom>
              <a:avLst/>
              <a:pathLst>
                <a:path w="256662" h="35066">
                  <a:moveTo>
                    <a:pt x="256662" y="350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2D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587978" y="5467253"/>
              <a:ext cx="306108" cy="32792"/>
            </a:xfrm>
            <a:custGeom>
              <a:avLst/>
              <a:pathLst>
                <a:path w="306108" h="32792">
                  <a:moveTo>
                    <a:pt x="306108" y="0"/>
                  </a:moveTo>
                  <a:lnTo>
                    <a:pt x="0" y="32792"/>
                  </a:lnTo>
                </a:path>
              </a:pathLst>
            </a:custGeom>
            <a:ln w="13550" cap="rnd">
              <a:solidFill>
                <a:srgbClr val="A6CE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9911753" y="5940751"/>
              <a:ext cx="1226693" cy="193649"/>
            </a:xfrm>
            <a:custGeom>
              <a:avLst/>
              <a:pathLst>
                <a:path w="1226693" h="193649">
                  <a:moveTo>
                    <a:pt x="27431" y="193649"/>
                  </a:moveTo>
                  <a:lnTo>
                    <a:pt x="1199261" y="193649"/>
                  </a:lnTo>
                  <a:lnTo>
                    <a:pt x="1198157" y="193626"/>
                  </a:lnTo>
                  <a:lnTo>
                    <a:pt x="1202568" y="193449"/>
                  </a:lnTo>
                  <a:lnTo>
                    <a:pt x="1206893" y="192566"/>
                  </a:lnTo>
                  <a:lnTo>
                    <a:pt x="1211021" y="191000"/>
                  </a:lnTo>
                  <a:lnTo>
                    <a:pt x="1214844" y="188793"/>
                  </a:lnTo>
                  <a:lnTo>
                    <a:pt x="1218264" y="186001"/>
                  </a:lnTo>
                  <a:lnTo>
                    <a:pt x="1221192" y="182696"/>
                  </a:lnTo>
                  <a:lnTo>
                    <a:pt x="1223551" y="178965"/>
                  </a:lnTo>
                  <a:lnTo>
                    <a:pt x="1225281" y="174903"/>
                  </a:lnTo>
                  <a:lnTo>
                    <a:pt x="1226338" y="170617"/>
                  </a:lnTo>
                  <a:lnTo>
                    <a:pt x="1226693" y="166217"/>
                  </a:lnTo>
                  <a:lnTo>
                    <a:pt x="1226693" y="27432"/>
                  </a:lnTo>
                  <a:lnTo>
                    <a:pt x="1226338" y="23031"/>
                  </a:lnTo>
                  <a:lnTo>
                    <a:pt x="1225281" y="18745"/>
                  </a:lnTo>
                  <a:lnTo>
                    <a:pt x="1223551" y="14683"/>
                  </a:lnTo>
                  <a:lnTo>
                    <a:pt x="1221192" y="10952"/>
                  </a:lnTo>
                  <a:lnTo>
                    <a:pt x="1218264" y="7647"/>
                  </a:lnTo>
                  <a:lnTo>
                    <a:pt x="1214844" y="4855"/>
                  </a:lnTo>
                  <a:lnTo>
                    <a:pt x="1211021" y="2648"/>
                  </a:lnTo>
                  <a:lnTo>
                    <a:pt x="1206893" y="1083"/>
                  </a:lnTo>
                  <a:lnTo>
                    <a:pt x="1202568" y="200"/>
                  </a:lnTo>
                  <a:lnTo>
                    <a:pt x="119926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2D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9957473" y="5952994"/>
              <a:ext cx="1135253" cy="135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2DF8A">
                      <a:alpha val="100000"/>
                    </a:srgbClr>
                  </a:solidFill>
                  <a:latin typeface="DejaVu Sans"/>
                  <a:cs typeface="DejaVu Sans"/>
                </a:rPr>
                <a:t>Refugee returns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10894086" y="5369510"/>
              <a:ext cx="1075057" cy="193649"/>
            </a:xfrm>
            <a:custGeom>
              <a:avLst/>
              <a:pathLst>
                <a:path w="1075057" h="193649">
                  <a:moveTo>
                    <a:pt x="27431" y="193649"/>
                  </a:moveTo>
                  <a:lnTo>
                    <a:pt x="1047625" y="193649"/>
                  </a:lnTo>
                  <a:lnTo>
                    <a:pt x="1046520" y="193626"/>
                  </a:lnTo>
                  <a:lnTo>
                    <a:pt x="1050931" y="193449"/>
                  </a:lnTo>
                  <a:lnTo>
                    <a:pt x="1055257" y="192566"/>
                  </a:lnTo>
                  <a:lnTo>
                    <a:pt x="1059385" y="191000"/>
                  </a:lnTo>
                  <a:lnTo>
                    <a:pt x="1063208" y="188793"/>
                  </a:lnTo>
                  <a:lnTo>
                    <a:pt x="1066628" y="186001"/>
                  </a:lnTo>
                  <a:lnTo>
                    <a:pt x="1069555" y="182696"/>
                  </a:lnTo>
                  <a:lnTo>
                    <a:pt x="1071915" y="178965"/>
                  </a:lnTo>
                  <a:lnTo>
                    <a:pt x="1073645" y="174903"/>
                  </a:lnTo>
                  <a:lnTo>
                    <a:pt x="1074702" y="170617"/>
                  </a:lnTo>
                  <a:lnTo>
                    <a:pt x="1075057" y="166217"/>
                  </a:lnTo>
                  <a:lnTo>
                    <a:pt x="1075057" y="27432"/>
                  </a:lnTo>
                  <a:lnTo>
                    <a:pt x="1074702" y="23031"/>
                  </a:lnTo>
                  <a:lnTo>
                    <a:pt x="1073645" y="18745"/>
                  </a:lnTo>
                  <a:lnTo>
                    <a:pt x="1071915" y="14683"/>
                  </a:lnTo>
                  <a:lnTo>
                    <a:pt x="1069555" y="10952"/>
                  </a:lnTo>
                  <a:lnTo>
                    <a:pt x="1066628" y="7647"/>
                  </a:lnTo>
                  <a:lnTo>
                    <a:pt x="1063208" y="4855"/>
                  </a:lnTo>
                  <a:lnTo>
                    <a:pt x="1059385" y="2648"/>
                  </a:lnTo>
                  <a:lnTo>
                    <a:pt x="1055257" y="1083"/>
                  </a:lnTo>
                  <a:lnTo>
                    <a:pt x="1050931" y="200"/>
                  </a:lnTo>
                  <a:lnTo>
                    <a:pt x="104762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A6CE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0939806" y="5408932"/>
              <a:ext cx="983617" cy="108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6CEE3">
                      <a:alpha val="100000"/>
                    </a:srgbClr>
                  </a:solidFill>
                  <a:latin typeface="DejaVu Sans"/>
                  <a:cs typeface="DejaVu Sans"/>
                </a:rPr>
                <a:t>Naturalisation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10367295" y="5655016"/>
              <a:ext cx="1601848" cy="193649"/>
            </a:xfrm>
            <a:custGeom>
              <a:avLst/>
              <a:pathLst>
                <a:path w="1601848" h="193649">
                  <a:moveTo>
                    <a:pt x="27431" y="193649"/>
                  </a:moveTo>
                  <a:lnTo>
                    <a:pt x="1574416" y="193649"/>
                  </a:lnTo>
                  <a:lnTo>
                    <a:pt x="1573311" y="193626"/>
                  </a:lnTo>
                  <a:lnTo>
                    <a:pt x="1577722" y="193449"/>
                  </a:lnTo>
                  <a:lnTo>
                    <a:pt x="1582048" y="192566"/>
                  </a:lnTo>
                  <a:lnTo>
                    <a:pt x="1586176" y="191000"/>
                  </a:lnTo>
                  <a:lnTo>
                    <a:pt x="1589999" y="188793"/>
                  </a:lnTo>
                  <a:lnTo>
                    <a:pt x="1593419" y="186001"/>
                  </a:lnTo>
                  <a:lnTo>
                    <a:pt x="1596346" y="182696"/>
                  </a:lnTo>
                  <a:lnTo>
                    <a:pt x="1598706" y="178965"/>
                  </a:lnTo>
                  <a:lnTo>
                    <a:pt x="1600436" y="174903"/>
                  </a:lnTo>
                  <a:lnTo>
                    <a:pt x="1601493" y="170617"/>
                  </a:lnTo>
                  <a:lnTo>
                    <a:pt x="1601848" y="166217"/>
                  </a:lnTo>
                  <a:lnTo>
                    <a:pt x="1601848" y="27431"/>
                  </a:lnTo>
                  <a:lnTo>
                    <a:pt x="1601493" y="23031"/>
                  </a:lnTo>
                  <a:lnTo>
                    <a:pt x="1600436" y="18745"/>
                  </a:lnTo>
                  <a:lnTo>
                    <a:pt x="1598706" y="14683"/>
                  </a:lnTo>
                  <a:lnTo>
                    <a:pt x="1596346" y="10952"/>
                  </a:lnTo>
                  <a:lnTo>
                    <a:pt x="1593419" y="7647"/>
                  </a:lnTo>
                  <a:lnTo>
                    <a:pt x="1589999" y="4855"/>
                  </a:lnTo>
                  <a:lnTo>
                    <a:pt x="1586176" y="2648"/>
                  </a:lnTo>
                  <a:lnTo>
                    <a:pt x="1582048" y="1083"/>
                  </a:lnTo>
                  <a:lnTo>
                    <a:pt x="1577722" y="200"/>
                  </a:lnTo>
                  <a:lnTo>
                    <a:pt x="157441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1F78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0413015" y="5694438"/>
              <a:ext cx="1510408" cy="108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1F78B4">
                      <a:alpha val="100000"/>
                    </a:srgbClr>
                  </a:solidFill>
                  <a:latin typeface="DejaVu Sans"/>
                  <a:cs typeface="DejaVu Sans"/>
                </a:rPr>
                <a:t>Resettlement arrivals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54951" y="5940702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50246" y="4921119"/>
              <a:ext cx="196370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5K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8581" y="3899165"/>
              <a:ext cx="28803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10K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8581" y="2879344"/>
              <a:ext cx="288035" cy="114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15K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8581" y="1857627"/>
              <a:ext cx="28803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20K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8581" y="836780"/>
              <a:ext cx="288035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25K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730264" y="6242245"/>
              <a:ext cx="11284599" cy="0"/>
            </a:xfrm>
            <a:custGeom>
              <a:avLst/>
              <a:pathLst>
                <a:path w="11284599" h="0">
                  <a:moveTo>
                    <a:pt x="0" y="0"/>
                  </a:moveTo>
                  <a:lnTo>
                    <a:pt x="11284599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059869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722927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0385984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77135" y="446318"/>
              <a:ext cx="2319667" cy="161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Evolution in the past 10 years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77135" y="132685"/>
              <a:ext cx="4034756" cy="215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Solution for Displacement in Americas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77135" y="6528539"/>
              <a:ext cx="2360729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 </a:t>
              </a:r>
            </a:p>
          </p:txBody>
        </p:sp>
      </p:grp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3484" y="1678937"/>
              <a:ext cx="11056449" cy="4281037"/>
            </a:xfrm>
            <a:custGeom>
              <a:avLst/>
              <a:pathLst>
                <a:path w="11056449" h="4281037">
                  <a:moveTo>
                    <a:pt x="0" y="4281037"/>
                  </a:moveTo>
                  <a:lnTo>
                    <a:pt x="11056449" y="4281037"/>
                  </a:lnTo>
                  <a:lnTo>
                    <a:pt x="110564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F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1619934" y="1678937"/>
              <a:ext cx="293709" cy="4281037"/>
            </a:xfrm>
            <a:custGeom>
              <a:avLst/>
              <a:pathLst>
                <a:path w="293709" h="4281037">
                  <a:moveTo>
                    <a:pt x="0" y="4281037"/>
                  </a:moveTo>
                  <a:lnTo>
                    <a:pt x="293709" y="4281037"/>
                  </a:lnTo>
                  <a:lnTo>
                    <a:pt x="2937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BC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546347" y="3622498"/>
              <a:ext cx="1090724" cy="163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25,975,000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115071" y="3844330"/>
              <a:ext cx="1953276" cy="147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 in Rest of the World</a:t>
              </a:r>
            </a:p>
          </p:txBody>
        </p:sp>
        <p:sp>
          <p:nvSpPr>
            <p:cNvPr id="9" name="pl9"/>
            <p:cNvSpPr/>
            <p:nvPr/>
          </p:nvSpPr>
          <p:spPr>
            <a:xfrm>
              <a:off x="563484" y="5959974"/>
              <a:ext cx="11350159" cy="0"/>
            </a:xfrm>
            <a:custGeom>
              <a:avLst/>
              <a:pathLst>
                <a:path w="11350159" h="0">
                  <a:moveTo>
                    <a:pt x="0" y="0"/>
                  </a:moveTo>
                  <a:lnTo>
                    <a:pt x="11350159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278356" y="698284"/>
              <a:ext cx="9251213" cy="256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 of 2022, about 2.6% of that global population category are hosted in the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78356" y="1001992"/>
              <a:ext cx="775893" cy="2548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region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78356" y="203663"/>
              <a:ext cx="5774080" cy="3440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33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Share of Refugees within Americas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278356" y="6340275"/>
              <a:ext cx="3654086" cy="199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1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3484" y="1678937"/>
              <a:ext cx="6354503" cy="4281037"/>
            </a:xfrm>
            <a:custGeom>
              <a:avLst/>
              <a:pathLst>
                <a:path w="6354503" h="4281037">
                  <a:moveTo>
                    <a:pt x="0" y="4281037"/>
                  </a:moveTo>
                  <a:lnTo>
                    <a:pt x="6354503" y="4281037"/>
                  </a:lnTo>
                  <a:lnTo>
                    <a:pt x="63545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BC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917988" y="1678937"/>
              <a:ext cx="4995655" cy="4281037"/>
            </a:xfrm>
            <a:custGeom>
              <a:avLst/>
              <a:pathLst>
                <a:path w="4995655" h="4281037">
                  <a:moveTo>
                    <a:pt x="0" y="4281037"/>
                  </a:moveTo>
                  <a:lnTo>
                    <a:pt x="4995655" y="4281037"/>
                  </a:lnTo>
                  <a:lnTo>
                    <a:pt x="49956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F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3255975" y="3622498"/>
              <a:ext cx="969522" cy="163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2,749,000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150819" y="3844330"/>
              <a:ext cx="1179834" cy="147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 in Americas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8931055" y="3622498"/>
              <a:ext cx="969522" cy="163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2,161,000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8439178" y="3844330"/>
              <a:ext cx="1953276" cy="147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 in Rest of the World</a:t>
              </a:r>
            </a:p>
          </p:txBody>
        </p:sp>
        <p:sp>
          <p:nvSpPr>
            <p:cNvPr id="11" name="pl11"/>
            <p:cNvSpPr/>
            <p:nvPr/>
          </p:nvSpPr>
          <p:spPr>
            <a:xfrm>
              <a:off x="563484" y="5959974"/>
              <a:ext cx="11350159" cy="0"/>
            </a:xfrm>
            <a:custGeom>
              <a:avLst/>
              <a:pathLst>
                <a:path w="11350159" h="0">
                  <a:moveTo>
                    <a:pt x="0" y="0"/>
                  </a:moveTo>
                  <a:lnTo>
                    <a:pt x="11350159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278356" y="698284"/>
              <a:ext cx="9413265" cy="256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 of 2022, about 56.0% of that global population category are hosted in the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278356" y="1001992"/>
              <a:ext cx="775893" cy="2548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region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78356" y="208506"/>
              <a:ext cx="6820154" cy="339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33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Share of Asylum seekers within Americas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78356" y="6340275"/>
              <a:ext cx="3654086" cy="199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1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3484" y="1678937"/>
              <a:ext cx="11350159" cy="4281037"/>
            </a:xfrm>
            <a:custGeom>
              <a:avLst/>
              <a:pathLst>
                <a:path w="11350159" h="4281037">
                  <a:moveTo>
                    <a:pt x="0" y="4281037"/>
                  </a:moveTo>
                  <a:lnTo>
                    <a:pt x="11350159" y="4281037"/>
                  </a:lnTo>
                  <a:lnTo>
                    <a:pt x="11350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BC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753803" y="3622498"/>
              <a:ext cx="969522" cy="163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5,342,000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5648646" y="3844330"/>
              <a:ext cx="1179834" cy="147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 in Americas</a:t>
              </a:r>
            </a:p>
          </p:txBody>
        </p:sp>
        <p:sp>
          <p:nvSpPr>
            <p:cNvPr id="8" name="pl8"/>
            <p:cNvSpPr/>
            <p:nvPr/>
          </p:nvSpPr>
          <p:spPr>
            <a:xfrm>
              <a:off x="563484" y="5959974"/>
              <a:ext cx="11350159" cy="0"/>
            </a:xfrm>
            <a:custGeom>
              <a:avLst/>
              <a:pathLst>
                <a:path w="11350159" h="0">
                  <a:moveTo>
                    <a:pt x="0" y="0"/>
                  </a:moveTo>
                  <a:lnTo>
                    <a:pt x="11350159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278356" y="698284"/>
              <a:ext cx="9575317" cy="256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 of 2022, about 100.0% of that global population category are hosted in the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278356" y="1001992"/>
              <a:ext cx="775893" cy="2548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region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78356" y="208506"/>
              <a:ext cx="12222073" cy="339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33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Share of Other people in need of international protection within Americas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78356" y="6340275"/>
              <a:ext cx="3654086" cy="199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1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3484" y="1678937"/>
              <a:ext cx="9975851" cy="4281037"/>
            </a:xfrm>
            <a:custGeom>
              <a:avLst/>
              <a:pathLst>
                <a:path w="9975851" h="4281037">
                  <a:moveTo>
                    <a:pt x="0" y="4281037"/>
                  </a:moveTo>
                  <a:lnTo>
                    <a:pt x="9975851" y="4281037"/>
                  </a:lnTo>
                  <a:lnTo>
                    <a:pt x="99758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F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0539335" y="1678937"/>
              <a:ext cx="1374308" cy="4281037"/>
            </a:xfrm>
            <a:custGeom>
              <a:avLst/>
              <a:pathLst>
                <a:path w="1374308" h="4281037">
                  <a:moveTo>
                    <a:pt x="0" y="4281037"/>
                  </a:moveTo>
                  <a:lnTo>
                    <a:pt x="1374308" y="4281037"/>
                  </a:lnTo>
                  <a:lnTo>
                    <a:pt x="1374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BC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006048" y="3622498"/>
              <a:ext cx="1090724" cy="163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51,287,000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574772" y="3844330"/>
              <a:ext cx="1953276" cy="147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 in Rest of the World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0711451" y="3622498"/>
              <a:ext cx="1030076" cy="163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 7,065,000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0636572" y="3844330"/>
              <a:ext cx="1179834" cy="147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 in Americas</a:t>
              </a:r>
            </a:p>
          </p:txBody>
        </p:sp>
        <p:sp>
          <p:nvSpPr>
            <p:cNvPr id="11" name="pl11"/>
            <p:cNvSpPr/>
            <p:nvPr/>
          </p:nvSpPr>
          <p:spPr>
            <a:xfrm>
              <a:off x="563484" y="5959974"/>
              <a:ext cx="11350159" cy="0"/>
            </a:xfrm>
            <a:custGeom>
              <a:avLst/>
              <a:pathLst>
                <a:path w="11350159" h="0">
                  <a:moveTo>
                    <a:pt x="0" y="0"/>
                  </a:moveTo>
                  <a:lnTo>
                    <a:pt x="11350159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278356" y="698284"/>
              <a:ext cx="9413265" cy="256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 of 2022, about 12.1% of that global population category are hosted in the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278356" y="1001992"/>
              <a:ext cx="775893" cy="2548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region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78356" y="208506"/>
              <a:ext cx="8846549" cy="339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33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Share of Internally displaced persons within Americas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78356" y="6340275"/>
              <a:ext cx="3654086" cy="199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1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3484" y="1678937"/>
              <a:ext cx="11338135" cy="4281037"/>
            </a:xfrm>
            <a:custGeom>
              <a:avLst/>
              <a:pathLst>
                <a:path w="11338135" h="4281037">
                  <a:moveTo>
                    <a:pt x="0" y="4281037"/>
                  </a:moveTo>
                  <a:lnTo>
                    <a:pt x="11338135" y="4281037"/>
                  </a:lnTo>
                  <a:lnTo>
                    <a:pt x="113381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F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1901620" y="1678937"/>
              <a:ext cx="12023" cy="4281037"/>
            </a:xfrm>
            <a:custGeom>
              <a:avLst/>
              <a:pathLst>
                <a:path w="12023" h="4281037">
                  <a:moveTo>
                    <a:pt x="0" y="4281037"/>
                  </a:moveTo>
                  <a:lnTo>
                    <a:pt x="12023" y="4281037"/>
                  </a:lnTo>
                  <a:lnTo>
                    <a:pt x="120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BC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747791" y="3622498"/>
              <a:ext cx="969522" cy="163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4,341,000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255914" y="3844330"/>
              <a:ext cx="1953276" cy="147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 in Rest of the World</a:t>
              </a:r>
            </a:p>
          </p:txBody>
        </p:sp>
        <p:sp>
          <p:nvSpPr>
            <p:cNvPr id="9" name="pl9"/>
            <p:cNvSpPr/>
            <p:nvPr/>
          </p:nvSpPr>
          <p:spPr>
            <a:xfrm>
              <a:off x="563484" y="5959974"/>
              <a:ext cx="11350159" cy="0"/>
            </a:xfrm>
            <a:custGeom>
              <a:avLst/>
              <a:pathLst>
                <a:path w="11350159" h="0">
                  <a:moveTo>
                    <a:pt x="0" y="0"/>
                  </a:moveTo>
                  <a:lnTo>
                    <a:pt x="11350159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278356" y="698284"/>
              <a:ext cx="9251213" cy="256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 of 2022, about 0.1% of that global population category are hosted in the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78356" y="1001992"/>
              <a:ext cx="775893" cy="2548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region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78356" y="267925"/>
              <a:ext cx="7132709" cy="279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33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Share of Stateless Persons within Americas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278356" y="6340275"/>
              <a:ext cx="3654086" cy="199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1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90858" y="6242245"/>
              <a:ext cx="11424005" cy="0"/>
            </a:xfrm>
            <a:custGeom>
              <a:avLst/>
              <a:pathLst>
                <a:path w="11424005" h="0">
                  <a:moveTo>
                    <a:pt x="0" y="0"/>
                  </a:moveTo>
                  <a:lnTo>
                    <a:pt x="11424005" y="0"/>
                  </a:lnTo>
                  <a:lnTo>
                    <a:pt x="1142400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90858" y="4952856"/>
              <a:ext cx="11424005" cy="0"/>
            </a:xfrm>
            <a:custGeom>
              <a:avLst/>
              <a:pathLst>
                <a:path w="11424005" h="0">
                  <a:moveTo>
                    <a:pt x="0" y="0"/>
                  </a:moveTo>
                  <a:lnTo>
                    <a:pt x="11424005" y="0"/>
                  </a:lnTo>
                  <a:lnTo>
                    <a:pt x="1142400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90858" y="3663468"/>
              <a:ext cx="11424005" cy="0"/>
            </a:xfrm>
            <a:custGeom>
              <a:avLst/>
              <a:pathLst>
                <a:path w="11424005" h="0">
                  <a:moveTo>
                    <a:pt x="0" y="0"/>
                  </a:moveTo>
                  <a:lnTo>
                    <a:pt x="11424005" y="0"/>
                  </a:lnTo>
                  <a:lnTo>
                    <a:pt x="1142400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0858" y="2374079"/>
              <a:ext cx="11424005" cy="0"/>
            </a:xfrm>
            <a:custGeom>
              <a:avLst/>
              <a:pathLst>
                <a:path w="11424005" h="0">
                  <a:moveTo>
                    <a:pt x="0" y="0"/>
                  </a:moveTo>
                  <a:lnTo>
                    <a:pt x="11424005" y="0"/>
                  </a:lnTo>
                  <a:lnTo>
                    <a:pt x="1142400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90858" y="1084690"/>
              <a:ext cx="11424005" cy="0"/>
            </a:xfrm>
            <a:custGeom>
              <a:avLst/>
              <a:pathLst>
                <a:path w="11424005" h="0">
                  <a:moveTo>
                    <a:pt x="0" y="0"/>
                  </a:moveTo>
                  <a:lnTo>
                    <a:pt x="11424005" y="0"/>
                  </a:lnTo>
                  <a:lnTo>
                    <a:pt x="1142400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10131" y="1105505"/>
              <a:ext cx="10385459" cy="2579468"/>
            </a:xfrm>
            <a:custGeom>
              <a:avLst/>
              <a:pathLst>
                <a:path w="10385459" h="2579468">
                  <a:moveTo>
                    <a:pt x="0" y="2579468"/>
                  </a:moveTo>
                  <a:lnTo>
                    <a:pt x="2077091" y="1829399"/>
                  </a:lnTo>
                  <a:lnTo>
                    <a:pt x="4154183" y="1100658"/>
                  </a:lnTo>
                  <a:lnTo>
                    <a:pt x="6231275" y="722146"/>
                  </a:lnTo>
                  <a:lnTo>
                    <a:pt x="8308367" y="759067"/>
                  </a:lnTo>
                  <a:lnTo>
                    <a:pt x="10385459" y="0"/>
                  </a:lnTo>
                </a:path>
              </a:pathLst>
            </a:custGeom>
            <a:ln w="27101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955817" y="3470281"/>
              <a:ext cx="308629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10M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032909" y="2720211"/>
              <a:ext cx="308629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13M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110000" y="1991470"/>
              <a:ext cx="308629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16M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7187092" y="1616911"/>
              <a:ext cx="308629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17M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9264184" y="1653832"/>
              <a:ext cx="308629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17M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11341276" y="890812"/>
              <a:ext cx="308629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20M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15545" y="6183176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68801" y="4894972"/>
              <a:ext cx="238410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5M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77135" y="3604398"/>
              <a:ext cx="33007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10M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77135" y="2315958"/>
              <a:ext cx="330075" cy="114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15M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77135" y="1025621"/>
              <a:ext cx="33007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20M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590858" y="6242245"/>
              <a:ext cx="11424005" cy="0"/>
            </a:xfrm>
            <a:custGeom>
              <a:avLst/>
              <a:pathLst>
                <a:path w="11424005" h="0">
                  <a:moveTo>
                    <a:pt x="0" y="0"/>
                  </a:moveTo>
                  <a:lnTo>
                    <a:pt x="1142400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926800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003892" y="6323364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80984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158076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9235167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1312259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77135" y="124388"/>
              <a:ext cx="4417144" cy="224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Americas: People of Concern | 2017-2022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7135" y="6528539"/>
              <a:ext cx="2325327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7485" y="6063965"/>
              <a:ext cx="1316652" cy="92355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57485" y="4861115"/>
              <a:ext cx="1316652" cy="1136249"/>
            </a:xfrm>
            <a:prstGeom prst="rect">
              <a:avLst/>
            </a:prstGeom>
            <a:solidFill>
              <a:srgbClr val="00B3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757485" y="4735113"/>
              <a:ext cx="1316652" cy="12600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57485" y="5997365"/>
              <a:ext cx="1316652" cy="66599"/>
            </a:xfrm>
            <a:prstGeom prst="rect">
              <a:avLst/>
            </a:prstGeom>
            <a:solidFill>
              <a:srgbClr val="8395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57485" y="6156320"/>
              <a:ext cx="1316652" cy="929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638417" y="6064044"/>
              <a:ext cx="1316652" cy="92217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638417" y="4506042"/>
              <a:ext cx="1316652" cy="1156164"/>
            </a:xfrm>
            <a:prstGeom prst="rect">
              <a:avLst/>
            </a:prstGeom>
            <a:solidFill>
              <a:srgbClr val="00B3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638417" y="4317988"/>
              <a:ext cx="1316652" cy="18805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638417" y="6034060"/>
              <a:ext cx="1316652" cy="29983"/>
            </a:xfrm>
            <a:prstGeom prst="rect">
              <a:avLst/>
            </a:prstGeom>
            <a:solidFill>
              <a:srgbClr val="8395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638417" y="6156262"/>
              <a:ext cx="1316652" cy="987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638417" y="5662207"/>
              <a:ext cx="1316652" cy="371853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519349" y="6055887"/>
              <a:ext cx="1316652" cy="10058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519349" y="4185467"/>
              <a:ext cx="1316652" cy="1189582"/>
            </a:xfrm>
            <a:prstGeom prst="rect">
              <a:avLst/>
            </a:prstGeom>
            <a:solidFill>
              <a:srgbClr val="00B3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519349" y="3912725"/>
              <a:ext cx="1316652" cy="272741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519349" y="5888772"/>
              <a:ext cx="1316652" cy="167114"/>
            </a:xfrm>
            <a:prstGeom prst="rect">
              <a:avLst/>
            </a:prstGeom>
            <a:solidFill>
              <a:srgbClr val="8395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519349" y="6156473"/>
              <a:ext cx="1316652" cy="776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519349" y="5375050"/>
              <a:ext cx="1316652" cy="513722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400281" y="6047796"/>
              <a:ext cx="1316652" cy="10881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400281" y="4005113"/>
              <a:ext cx="1316652" cy="1229217"/>
            </a:xfrm>
            <a:prstGeom prst="rect">
              <a:avLst/>
            </a:prstGeom>
            <a:solidFill>
              <a:srgbClr val="00B3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400281" y="3702229"/>
              <a:ext cx="1316652" cy="302884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400281" y="5788194"/>
              <a:ext cx="1316652" cy="259602"/>
            </a:xfrm>
            <a:prstGeom prst="rect">
              <a:avLst/>
            </a:prstGeom>
            <a:solidFill>
              <a:srgbClr val="8395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400281" y="6156615"/>
              <a:ext cx="1316652" cy="634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400281" y="5234331"/>
              <a:ext cx="1316652" cy="553862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281213" y="6050687"/>
              <a:ext cx="1316652" cy="10591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281213" y="4084789"/>
              <a:ext cx="1316652" cy="1015998"/>
            </a:xfrm>
            <a:prstGeom prst="rect">
              <a:avLst/>
            </a:prstGeom>
            <a:solidFill>
              <a:srgbClr val="00B3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281213" y="3722761"/>
              <a:ext cx="1316652" cy="362028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281213" y="5732713"/>
              <a:ext cx="1316652" cy="317974"/>
            </a:xfrm>
            <a:prstGeom prst="rect">
              <a:avLst/>
            </a:prstGeom>
            <a:solidFill>
              <a:srgbClr val="8395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8281213" y="6156598"/>
              <a:ext cx="1316652" cy="651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281213" y="5100788"/>
              <a:ext cx="1316652" cy="631924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0162146" y="6057636"/>
              <a:ext cx="1316652" cy="9895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162146" y="3694924"/>
              <a:ext cx="1316652" cy="1013249"/>
            </a:xfrm>
            <a:prstGeom prst="rect">
              <a:avLst/>
            </a:prstGeom>
            <a:solidFill>
              <a:srgbClr val="00B3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162146" y="3300632"/>
              <a:ext cx="1316652" cy="39429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162146" y="5474278"/>
              <a:ext cx="1316652" cy="583357"/>
            </a:xfrm>
            <a:prstGeom prst="rect">
              <a:avLst/>
            </a:prstGeom>
            <a:solidFill>
              <a:srgbClr val="8395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162146" y="6156589"/>
              <a:ext cx="1316652" cy="660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0162146" y="4708174"/>
              <a:ext cx="1316652" cy="766104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1222918" y="4532603"/>
              <a:ext cx="385786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10M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103850" y="4115479"/>
              <a:ext cx="385786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13M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984782" y="3710215"/>
              <a:ext cx="385786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16M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65714" y="3504660"/>
              <a:ext cx="385786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17M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746646" y="3525192"/>
              <a:ext cx="385786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17M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0627578" y="3098123"/>
              <a:ext cx="385786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20M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221419" y="6157249"/>
              <a:ext cx="11793444" cy="0"/>
            </a:xfrm>
            <a:custGeom>
              <a:avLst/>
              <a:pathLst>
                <a:path w="11793444" h="0">
                  <a:moveTo>
                    <a:pt x="0" y="0"/>
                  </a:moveTo>
                  <a:lnTo>
                    <a:pt x="1179344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153909" y="6237397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034841" y="6237284"/>
              <a:ext cx="523804" cy="165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15773" y="6237397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796705" y="6237397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677637" y="6237397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0558570" y="6237397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230419" y="1118835"/>
              <a:ext cx="269999" cy="270000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30419" y="1406835"/>
              <a:ext cx="269999" cy="270000"/>
            </a:xfrm>
            <a:prstGeom prst="rect">
              <a:avLst/>
            </a:prstGeom>
            <a:solidFill>
              <a:srgbClr val="00B3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30419" y="1694835"/>
              <a:ext cx="269999" cy="270000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30419" y="1982835"/>
              <a:ext cx="269999" cy="270000"/>
            </a:xfrm>
            <a:prstGeom prst="rect">
              <a:avLst/>
            </a:prstGeom>
            <a:solidFill>
              <a:srgbClr val="8395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30419" y="2270835"/>
              <a:ext cx="269999" cy="27000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30419" y="2558835"/>
              <a:ext cx="269999" cy="270000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635945" y="1129714"/>
              <a:ext cx="1539691" cy="2050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Asylum seekers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35945" y="1417714"/>
              <a:ext cx="2749634" cy="2050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Internally displaced persons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35945" y="1705714"/>
              <a:ext cx="4775990" cy="2050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 people in need of international protection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35945" y="2030515"/>
              <a:ext cx="2934208" cy="168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Others of concern to UNHCR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35945" y="2281375"/>
              <a:ext cx="919254" cy="205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Refugees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5945" y="2606628"/>
              <a:ext cx="1728103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Stateless Persons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77135" y="474580"/>
              <a:ext cx="3108909" cy="228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 (thousand)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77135" y="122366"/>
              <a:ext cx="4561433" cy="265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Americas: Population type per year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77135" y="6499006"/>
              <a:ext cx="2776156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Regional Statistical Facts</dc:title>
  <dc:creator/>
  <cp:keywords/>
  <dcterms:created xsi:type="dcterms:W3CDTF">2022-11-21T20:11:23Z</dcterms:created>
  <dcterms:modified xsi:type="dcterms:W3CDTF">2022-11-21T15:11:24Z</dcterms:modified>
  <cp:lastModifiedBy>edouard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unhcrdown::pptx_slides</vt:lpwstr>
  </property>
  <property fmtid="{D5CDD505-2E9C-101B-9397-08002B2CF9AE}" pid="3" name="params">
    <vt:lpwstr/>
  </property>
  <property fmtid="{D5CDD505-2E9C-101B-9397-08002B2CF9AE}" pid="4" name="subtitle">
    <vt:lpwstr>Americas | As of 2022</vt:lpwstr>
  </property>
</Properties>
</file>