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ind Vadodara"/>
      <p:regular r:id="rId17"/>
      <p:bold r:id="rId18"/>
    </p:embeddedFont>
    <p:embeddedFont>
      <p:font typeface="Teko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Hind Vadodara Light"/>
      <p:regular r:id="rId25"/>
      <p:bold r:id="rId26"/>
    </p:embeddedFont>
    <p:embeddedFont>
      <p:font typeface="Hind Vadodara Medium"/>
      <p:regular r:id="rId27"/>
      <p:bold r:id="rId28"/>
    </p:embeddedFont>
    <p:embeddedFont>
      <p:font typeface="Teko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jYrAbwhLgqEXhmV/AbjIYofmZ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VadodaraLight-bold.fntdata"/><Relationship Id="rId25" Type="http://schemas.openxmlformats.org/officeDocument/2006/relationships/font" Target="fonts/HindVadodaraLight-regular.fntdata"/><Relationship Id="rId28" Type="http://schemas.openxmlformats.org/officeDocument/2006/relationships/font" Target="fonts/HindVadodaraMedium-bold.fntdata"/><Relationship Id="rId27" Type="http://schemas.openxmlformats.org/officeDocument/2006/relationships/font" Target="fonts/HindVadodara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Tek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Vadodara-regular.fntdata"/><Relationship Id="rId16" Type="http://schemas.openxmlformats.org/officeDocument/2006/relationships/slide" Target="slides/slide11.xml"/><Relationship Id="rId19" Type="http://schemas.openxmlformats.org/officeDocument/2006/relationships/font" Target="fonts/Teko-regular.fntdata"/><Relationship Id="rId18" Type="http://schemas.openxmlformats.org/officeDocument/2006/relationships/font" Target="fonts/HindVadoda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22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p22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24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7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7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27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7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8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8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8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28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8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9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29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9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30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30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30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30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30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30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30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30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p30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31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3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3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5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6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8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" name="Google Shape;30;p19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19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10"/>
          <p:cNvSpPr txBox="1"/>
          <p:nvPr>
            <p:ph type="ctrTitle"/>
          </p:nvPr>
        </p:nvSpPr>
        <p:spPr>
          <a:xfrm flipH="1">
            <a:off x="596075" y="6451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Attributs d’une balise HTML</a:t>
            </a:r>
            <a:endParaRPr/>
          </a:p>
        </p:txBody>
      </p:sp>
      <p:sp>
        <p:nvSpPr>
          <p:cNvPr id="225" name="Google Shape;225;p10"/>
          <p:cNvSpPr txBox="1"/>
          <p:nvPr>
            <p:ph idx="1" type="subTitle"/>
          </p:nvPr>
        </p:nvSpPr>
        <p:spPr>
          <a:xfrm flipH="1">
            <a:off x="596075" y="1223538"/>
            <a:ext cx="343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Au sein d’une balise HTML, vous pouvez ajouter des spécifications à l’aide des attributs de balise.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Attention, un attribut ne peut être utilisé qu’une seul fois par balise. Une balise peut néanmoins avoir plus attributs. </a:t>
            </a:r>
            <a:endParaRPr sz="1200"/>
          </a:p>
        </p:txBody>
      </p:sp>
      <p:sp>
        <p:nvSpPr>
          <p:cNvPr id="226" name="Google Shape;226;p10"/>
          <p:cNvSpPr txBox="1"/>
          <p:nvPr/>
        </p:nvSpPr>
        <p:spPr>
          <a:xfrm>
            <a:off x="900875" y="2509050"/>
            <a:ext cx="3536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&lt;meta charset="utf-8"&gt;</a:t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425" y="3862200"/>
            <a:ext cx="3536099" cy="2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425" y="4232450"/>
            <a:ext cx="3049500" cy="207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10"/>
          <p:cNvCxnSpPr/>
          <p:nvPr/>
        </p:nvCxnSpPr>
        <p:spPr>
          <a:xfrm>
            <a:off x="1076061" y="3148575"/>
            <a:ext cx="3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0" name="Google Shape;230;p10"/>
          <p:cNvCxnSpPr/>
          <p:nvPr/>
        </p:nvCxnSpPr>
        <p:spPr>
          <a:xfrm>
            <a:off x="1524150" y="3386659"/>
            <a:ext cx="52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1" name="Google Shape;231;p10"/>
          <p:cNvCxnSpPr/>
          <p:nvPr/>
        </p:nvCxnSpPr>
        <p:spPr>
          <a:xfrm>
            <a:off x="2168889" y="3143950"/>
            <a:ext cx="4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2" name="Google Shape;232;p10"/>
          <p:cNvSpPr txBox="1"/>
          <p:nvPr/>
        </p:nvSpPr>
        <p:spPr>
          <a:xfrm>
            <a:off x="376600" y="280948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Nom de la balise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397100" y="3307072"/>
            <a:ext cx="7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Attribut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521350" y="280948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Valeur de l’attribut</a:t>
            </a:r>
            <a:endParaRPr b="0" i="0" sz="1400" u="none" cap="none" strike="noStrik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543425" y="3512139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Exemple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596075" y="2440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Prototype de balise avec attribut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"/>
          <p:cNvSpPr txBox="1"/>
          <p:nvPr>
            <p:ph type="ctrTitle"/>
          </p:nvPr>
        </p:nvSpPr>
        <p:spPr>
          <a:xfrm flipH="1">
            <a:off x="596075" y="6451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Structure d’une balise HTML</a:t>
            </a:r>
            <a:endParaRPr/>
          </a:p>
        </p:txBody>
      </p:sp>
      <p:sp>
        <p:nvSpPr>
          <p:cNvPr id="135" name="Google Shape;135;p2"/>
          <p:cNvSpPr txBox="1"/>
          <p:nvPr>
            <p:ph idx="1" type="subTitle"/>
          </p:nvPr>
        </p:nvSpPr>
        <p:spPr>
          <a:xfrm flipH="1">
            <a:off x="596075" y="1223538"/>
            <a:ext cx="34308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Le langage HTML est un langage de balise.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Autrement dit, on encapsule des éléments  (texte par exemple)par des balises pour indiquer ce que l’on souhaite afficher (un paragraphe, un titre, etc).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2"/>
          <p:cNvSpPr txBox="1"/>
          <p:nvPr/>
        </p:nvSpPr>
        <p:spPr>
          <a:xfrm>
            <a:off x="596075" y="2128038"/>
            <a:ext cx="3000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Prototype de balise : 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&lt;nom_de_balise&gt; contenu &lt;/nom_de_balise&gt;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Exemple :</a:t>
            </a:r>
            <a:endParaRPr b="1" i="0" sz="10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&lt;h1&gt; Ceci est un titre &lt;/h1&gt;</a:t>
            </a:r>
            <a:endParaRPr b="0" i="0" sz="1200" u="none" cap="none" strike="noStrike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&lt;h2&gt; Ceci est un sous titre &lt;/h2&gt;</a:t>
            </a:r>
            <a:endParaRPr b="0" i="0" sz="1200" u="none" cap="none" strike="noStrike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&lt;p&gt; Ceci est un paragraphe &lt;/p&gt;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596075" y="39751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Exception, le saut de ligne (break row) :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5502400" y="13166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5502400" y="2133702"/>
            <a:ext cx="292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Ecrire votre première balise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	&lt;p&gt;content&lt;/p&gt;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un saut de ligne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un second paragraphe en dessous du premier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4"/>
          <p:cNvSpPr txBox="1"/>
          <p:nvPr>
            <p:ph type="ctrTitle"/>
          </p:nvPr>
        </p:nvSpPr>
        <p:spPr>
          <a:xfrm flipH="1">
            <a:off x="596075" y="2641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premières balises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568150" y="84254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Les Titres &lt;h1..6&gt;&lt;/h1..6&gt; :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45" y="2700964"/>
            <a:ext cx="3134305" cy="2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150" y="3411655"/>
            <a:ext cx="3049500" cy="62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50" y="1211850"/>
            <a:ext cx="2638350" cy="9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568150" y="2331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Paragraphe &lt;p&gt;&lt;/p&gt;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568150" y="3042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Paragraphe avec saut de ligne &lt;br&gt;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150" y="4559400"/>
            <a:ext cx="3000000" cy="193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568150" y="4190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Commentaire en HTML &lt;!-- --&gt;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5"/>
          <p:cNvSpPr txBox="1"/>
          <p:nvPr>
            <p:ph type="ctrTitle"/>
          </p:nvPr>
        </p:nvSpPr>
        <p:spPr>
          <a:xfrm>
            <a:off x="631100" y="11351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67" name="Google Shape;167;p5"/>
          <p:cNvSpPr txBox="1"/>
          <p:nvPr>
            <p:ph idx="1" type="subTitle"/>
          </p:nvPr>
        </p:nvSpPr>
        <p:spPr>
          <a:xfrm>
            <a:off x="631100" y="1952252"/>
            <a:ext cx="292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un titre au début de votre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un sous titre au dessus du premier paragraphe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un second sous titre au dessus du second paragraphe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Structure d’une page HTML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1118700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521246" y="1616758"/>
            <a:ext cx="3709970" cy="2985260"/>
            <a:chOff x="4147875" y="986011"/>
            <a:chExt cx="3842140" cy="3019074"/>
          </a:xfrm>
        </p:grpSpPr>
        <p:sp>
          <p:nvSpPr>
            <p:cNvPr id="175" name="Google Shape;175;p6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282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624" y="1776750"/>
            <a:ext cx="3080375" cy="19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>
            <p:ph idx="4294967295" type="subTitle"/>
          </p:nvPr>
        </p:nvSpPr>
        <p:spPr>
          <a:xfrm flipH="1">
            <a:off x="4380000" y="1177225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Le type de document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doctype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Signifie au navigateur que le document est de type HTML5.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380000" y="1776750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L’élément racine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html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Indique que l’on commence à coder en CSS.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Attention, cette balise se ferme en fin de fichier.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4380000" y="2588675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L’en-tête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head </a:t>
            </a:r>
            <a:r>
              <a:rPr b="1" i="0" lang="en" sz="1000" u="none" cap="none" strike="noStrike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(un seul par page HTML)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Permet d’ajouter des indications au fonctionnement de la 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page sans l’afficher à l’utilisateur.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4380000" y="3400588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Le titre de la page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title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	Permet d’indiquer le titre de l’onglet de la page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380000" y="3982300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Le corps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body </a:t>
            </a:r>
            <a:r>
              <a:rPr b="1" i="0" lang="en" sz="1000" u="none" cap="none" strike="noStrike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(un seul par page HTML)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Contient l’ensemble des éléments que vous souhaitez afficher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 aux utilisateurs (textes, images, vidéo, etc)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3" name="Google Shape;193;p7"/>
          <p:cNvSpPr txBox="1"/>
          <p:nvPr>
            <p:ph type="ctrTitle"/>
          </p:nvPr>
        </p:nvSpPr>
        <p:spPr>
          <a:xfrm>
            <a:off x="604075" y="12089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94" name="Google Shape;194;p7"/>
          <p:cNvSpPr txBox="1"/>
          <p:nvPr>
            <p:ph idx="1" type="subTitle"/>
          </p:nvPr>
        </p:nvSpPr>
        <p:spPr>
          <a:xfrm>
            <a:off x="604075" y="2026002"/>
            <a:ext cx="292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Couper votre code déjà écrit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Ajouter la structure HTML</a:t>
            </a:r>
            <a:br>
              <a:rPr lang="en"/>
            </a:br>
            <a:r>
              <a:rPr lang="en"/>
              <a:t>“html” + tab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Coller votre code entre les balises &lt;body&gt; de votre structure 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8"/>
          <p:cNvSpPr txBox="1"/>
          <p:nvPr>
            <p:ph type="ctrTitle"/>
          </p:nvPr>
        </p:nvSpPr>
        <p:spPr>
          <a:xfrm flipH="1">
            <a:off x="581975" y="376145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éléments sémantiques</a:t>
            </a:r>
            <a:endParaRPr/>
          </a:p>
        </p:txBody>
      </p:sp>
      <p:sp>
        <p:nvSpPr>
          <p:cNvPr id="203" name="Google Shape;203;p8"/>
          <p:cNvSpPr txBox="1"/>
          <p:nvPr>
            <p:ph idx="1" type="subTitle"/>
          </p:nvPr>
        </p:nvSpPr>
        <p:spPr>
          <a:xfrm flipH="1">
            <a:off x="581975" y="954525"/>
            <a:ext cx="343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est possible en HTML est de mettre son texte en gras et en italic à l’aide de balise.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Attention : les balises gras et italic ne sont pas utilisées pour designer des éléments, mais pour mettre “en lumière” des mots dans un texte uniquement. </a:t>
            </a:r>
            <a:endParaRPr sz="1200"/>
          </a:p>
        </p:txBody>
      </p:sp>
      <p:sp>
        <p:nvSpPr>
          <p:cNvPr id="204" name="Google Shape;204;p8"/>
          <p:cNvSpPr txBox="1"/>
          <p:nvPr/>
        </p:nvSpPr>
        <p:spPr>
          <a:xfrm>
            <a:off x="581975" y="2278988"/>
            <a:ext cx="3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Mettre en gras : 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63" y="3256888"/>
            <a:ext cx="3027818" cy="1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975" y="2648298"/>
            <a:ext cx="3088526" cy="1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068" y="3922996"/>
            <a:ext cx="4108374" cy="844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568075" y="3553688"/>
            <a:ext cx="36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Paragraphe avec du gras et de l’italic imbriqué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568075" y="29006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Mettre en italic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idx="2" type="title"/>
          </p:nvPr>
        </p:nvSpPr>
        <p:spPr>
          <a:xfrm flipH="1">
            <a:off x="2133750" y="2105829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5" name="Google Shape;215;p9"/>
          <p:cNvSpPr txBox="1"/>
          <p:nvPr>
            <p:ph type="ctrTitle"/>
          </p:nvPr>
        </p:nvSpPr>
        <p:spPr>
          <a:xfrm>
            <a:off x="5502400" y="13166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216" name="Google Shape;216;p9"/>
          <p:cNvSpPr txBox="1"/>
          <p:nvPr>
            <p:ph idx="1" type="subTitle"/>
          </p:nvPr>
        </p:nvSpPr>
        <p:spPr>
          <a:xfrm>
            <a:off x="5502400" y="2133702"/>
            <a:ext cx="292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du gras et de l’italic sur certains mots de vos paragraphes.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