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Hind Vadodara"/>
      <p:regular r:id="rId15"/>
      <p:bold r:id="rId16"/>
    </p:embeddedFont>
    <p:embeddedFont>
      <p:font typeface="Teko"/>
      <p:regular r:id="rId17"/>
      <p:bold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Hind Vadodara Light"/>
      <p:regular r:id="rId23"/>
      <p:bold r:id="rId24"/>
    </p:embeddedFont>
    <p:embeddedFont>
      <p:font typeface="Hind Vadodara Medium"/>
      <p:regular r:id="rId25"/>
      <p:bold r:id="rId26"/>
    </p:embeddedFont>
    <p:embeddedFont>
      <p:font typeface="Teko Ligh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jaw+NRRINpY65/dezOUnZAe5Kw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HindVadodaraLight-bold.fntdata"/><Relationship Id="rId23" Type="http://schemas.openxmlformats.org/officeDocument/2006/relationships/font" Target="fonts/HindVadodar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indVadodaraMedium-bold.fntdata"/><Relationship Id="rId25" Type="http://schemas.openxmlformats.org/officeDocument/2006/relationships/font" Target="fonts/HindVadodaraMedium-regular.fntdata"/><Relationship Id="rId28" Type="http://schemas.openxmlformats.org/officeDocument/2006/relationships/font" Target="fonts/TekoLight-bold.fntdata"/><Relationship Id="rId27" Type="http://schemas.openxmlformats.org/officeDocument/2006/relationships/font" Target="fonts/Tek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HindVadodara-regular.fntdata"/><Relationship Id="rId14" Type="http://schemas.openxmlformats.org/officeDocument/2006/relationships/slide" Target="slides/slide9.xml"/><Relationship Id="rId17" Type="http://schemas.openxmlformats.org/officeDocument/2006/relationships/font" Target="fonts/Teko-regular.fntdata"/><Relationship Id="rId16" Type="http://schemas.openxmlformats.org/officeDocument/2006/relationships/font" Target="fonts/HindVadodara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Tek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4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24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5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5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25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5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6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26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6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7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7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7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7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7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27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27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27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9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9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1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31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1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6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19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19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Image/HyperLinks/List</a:t>
            </a:r>
            <a:endParaRPr sz="3000"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10632" r="1438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"/>
          <p:cNvSpPr txBox="1"/>
          <p:nvPr>
            <p:ph type="ctrTitle"/>
          </p:nvPr>
        </p:nvSpPr>
        <p:spPr>
          <a:xfrm flipH="1">
            <a:off x="582125" y="388883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extensions d’images </a:t>
            </a:r>
            <a:endParaRPr/>
          </a:p>
        </p:txBody>
      </p:sp>
      <p:sp>
        <p:nvSpPr>
          <p:cNvPr id="135" name="Google Shape;135;p2"/>
          <p:cNvSpPr txBox="1"/>
          <p:nvPr>
            <p:ph type="ctrTitle"/>
          </p:nvPr>
        </p:nvSpPr>
        <p:spPr>
          <a:xfrm>
            <a:off x="507687" y="1339355"/>
            <a:ext cx="1564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JPEG</a:t>
            </a:r>
            <a:endParaRPr sz="1900"/>
          </a:p>
        </p:txBody>
      </p:sp>
      <p:sp>
        <p:nvSpPr>
          <p:cNvPr id="136" name="Google Shape;136;p2"/>
          <p:cNvSpPr txBox="1"/>
          <p:nvPr>
            <p:ph idx="4294967295" type="subTitle"/>
          </p:nvPr>
        </p:nvSpPr>
        <p:spPr>
          <a:xfrm>
            <a:off x="408950" y="1770825"/>
            <a:ext cx="1762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Joint Photographic Expert Group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608037" y="2780492"/>
            <a:ext cx="1364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SVG</a:t>
            </a:r>
            <a:endParaRPr sz="1900"/>
          </a:p>
        </p:txBody>
      </p:sp>
      <p:sp>
        <p:nvSpPr>
          <p:cNvPr id="138" name="Google Shape;138;p2"/>
          <p:cNvSpPr txBox="1"/>
          <p:nvPr>
            <p:ph idx="4294967295" type="subTitle"/>
          </p:nvPr>
        </p:nvSpPr>
        <p:spPr>
          <a:xfrm>
            <a:off x="408950" y="3128159"/>
            <a:ext cx="1762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Scalable Vector Graphics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39" name="Google Shape;139;p2"/>
          <p:cNvSpPr txBox="1"/>
          <p:nvPr>
            <p:ph type="ctrTitle"/>
          </p:nvPr>
        </p:nvSpPr>
        <p:spPr>
          <a:xfrm>
            <a:off x="2393637" y="1339355"/>
            <a:ext cx="15648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PNG</a:t>
            </a:r>
            <a:endParaRPr sz="1900"/>
          </a:p>
        </p:txBody>
      </p:sp>
      <p:sp>
        <p:nvSpPr>
          <p:cNvPr id="140" name="Google Shape;140;p2"/>
          <p:cNvSpPr txBox="1"/>
          <p:nvPr>
            <p:ph idx="4294967295" type="subTitle"/>
          </p:nvPr>
        </p:nvSpPr>
        <p:spPr>
          <a:xfrm>
            <a:off x="2294900" y="1770825"/>
            <a:ext cx="1762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Portable Network Graphics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41" name="Google Shape;141;p2"/>
          <p:cNvSpPr txBox="1"/>
          <p:nvPr>
            <p:ph type="ctrTitle"/>
          </p:nvPr>
        </p:nvSpPr>
        <p:spPr>
          <a:xfrm>
            <a:off x="2493987" y="2780492"/>
            <a:ext cx="1364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WebP</a:t>
            </a:r>
            <a:endParaRPr sz="1900"/>
          </a:p>
        </p:txBody>
      </p:sp>
      <p:sp>
        <p:nvSpPr>
          <p:cNvPr id="142" name="Google Shape;142;p2"/>
          <p:cNvSpPr txBox="1"/>
          <p:nvPr>
            <p:ph idx="4294967295" type="subTitle"/>
          </p:nvPr>
        </p:nvSpPr>
        <p:spPr>
          <a:xfrm>
            <a:off x="2294900" y="3128159"/>
            <a:ext cx="1762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Web Picture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066125" y="1132658"/>
            <a:ext cx="447900" cy="44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2952050" y="1132658"/>
            <a:ext cx="447900" cy="4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066125" y="2494733"/>
            <a:ext cx="447900" cy="44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2952050" y="2494733"/>
            <a:ext cx="447900" cy="44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>
            <p:ph type="ctrTitle"/>
          </p:nvPr>
        </p:nvSpPr>
        <p:spPr>
          <a:xfrm>
            <a:off x="1551012" y="3875067"/>
            <a:ext cx="1364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900"/>
              <a:t>GIF</a:t>
            </a:r>
            <a:endParaRPr sz="1900"/>
          </a:p>
        </p:txBody>
      </p:sp>
      <p:sp>
        <p:nvSpPr>
          <p:cNvPr id="148" name="Google Shape;148;p2"/>
          <p:cNvSpPr txBox="1"/>
          <p:nvPr>
            <p:ph idx="4294967295" type="subTitle"/>
          </p:nvPr>
        </p:nvSpPr>
        <p:spPr>
          <a:xfrm>
            <a:off x="1351925" y="4222734"/>
            <a:ext cx="17622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Graphics Interchange Format	</a:t>
            </a:r>
            <a:endParaRPr b="0" i="0" sz="11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2009100" y="3589308"/>
            <a:ext cx="447900" cy="44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16667" r="16676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3"/>
          <p:cNvSpPr txBox="1"/>
          <p:nvPr>
            <p:ph type="ctrTitle"/>
          </p:nvPr>
        </p:nvSpPr>
        <p:spPr>
          <a:xfrm flipH="1">
            <a:off x="582125" y="388883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images </a:t>
            </a:r>
            <a:endParaRPr/>
          </a:p>
        </p:txBody>
      </p:sp>
      <p:sp>
        <p:nvSpPr>
          <p:cNvPr id="158" name="Google Shape;158;p3"/>
          <p:cNvSpPr txBox="1"/>
          <p:nvPr>
            <p:ph idx="1" type="subTitle"/>
          </p:nvPr>
        </p:nvSpPr>
        <p:spPr>
          <a:xfrm flipH="1">
            <a:off x="582125" y="1613563"/>
            <a:ext cx="343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Il existe deux possibilités pour importer la source d’une image :</a:t>
            </a:r>
            <a:endParaRPr sz="1200"/>
          </a:p>
        </p:txBody>
      </p:sp>
      <p:sp>
        <p:nvSpPr>
          <p:cNvPr id="159" name="Google Shape;159;p3"/>
          <p:cNvSpPr txBox="1"/>
          <p:nvPr/>
        </p:nvSpPr>
        <p:spPr>
          <a:xfrm>
            <a:off x="582125" y="101336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Prototype de balise image : 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&lt;img src=”lien-source.jpg” alt=”description”&gt;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963125" y="2167663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eko"/>
              <a:buChar char="●"/>
            </a:pP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Lien externe</a:t>
            </a:r>
            <a:endParaRPr b="0" i="0" sz="12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La source de l’image est déjà hébergé sur un site internet. 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On remarquera le http ou https en début de valeur d’attribut :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src=”https://monsite.fr/img/paysage.jpg”</a:t>
            </a:r>
            <a:endParaRPr b="1" i="0" sz="1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963125" y="3615513"/>
            <a:ext cx="3000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eko"/>
              <a:buChar char="●"/>
            </a:pP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Lien interne</a:t>
            </a:r>
            <a:endParaRPr b="0" i="0" sz="1200" u="none" cap="none" strike="noStrike">
              <a:solidFill>
                <a:schemeClr val="accent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La source de l’image est présente au sein de votre dossier de code dans un sous répertoire d’image (souvent “img”).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src=”img/paysage.jpg”</a:t>
            </a:r>
            <a:endParaRPr b="1" i="0" sz="1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7" name="Google Shape;167;p4"/>
          <p:cNvSpPr txBox="1"/>
          <p:nvPr>
            <p:ph type="ctrTitle"/>
          </p:nvPr>
        </p:nvSpPr>
        <p:spPr>
          <a:xfrm>
            <a:off x="5488425" y="7779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68" name="Google Shape;168;p4"/>
          <p:cNvSpPr txBox="1"/>
          <p:nvPr>
            <p:ph idx="1" type="subTitle"/>
          </p:nvPr>
        </p:nvSpPr>
        <p:spPr>
          <a:xfrm>
            <a:off x="5488425" y="1595052"/>
            <a:ext cx="292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Créez le sous répertoire “img”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Téléchargez une image sur internet et déplacez là au sein de votre répertoire “img”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votre première image sur votre site internet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N’oubliez pas de mettre l’attribut alt pour décrire votre image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502725" y="151150"/>
            <a:ext cx="325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1"/>
                </a:solidFill>
              </a:rPr>
              <a:t>Les hyperlinks </a:t>
            </a:r>
            <a:br>
              <a:rPr lang="en">
                <a:solidFill>
                  <a:schemeClr val="accent1"/>
                </a:solidFill>
              </a:rPr>
            </a:br>
            <a:r>
              <a:rPr lang="en" sz="2000">
                <a:solidFill>
                  <a:schemeClr val="accent1"/>
                </a:solidFill>
              </a:rPr>
              <a:t>(liens entre les pages)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74" name="Google Shape;174;p5"/>
          <p:cNvSpPr txBox="1"/>
          <p:nvPr>
            <p:ph idx="4294967295" type="subTitle"/>
          </p:nvPr>
        </p:nvSpPr>
        <p:spPr>
          <a:xfrm flipH="1">
            <a:off x="4098725" y="1718176"/>
            <a:ext cx="46305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 Light"/>
              <a:buChar char="●"/>
            </a:pP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Lien externe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rediriger vers une page d’un autre site internet.</a:t>
            </a:r>
            <a:b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L’attribut target avec la valeur “_blank” permet d’ouvrir le lien</a:t>
            </a:r>
            <a:b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dans un nouvelle onglet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5" name="Google Shape;175;p5"/>
          <p:cNvSpPr txBox="1"/>
          <p:nvPr>
            <p:ph idx="4294967295" type="subTitle"/>
          </p:nvPr>
        </p:nvSpPr>
        <p:spPr>
          <a:xfrm flipH="1">
            <a:off x="4127975" y="3135038"/>
            <a:ext cx="4630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ind Vadodara Light"/>
              <a:buChar char="●"/>
            </a:pPr>
            <a:r>
              <a:rPr b="1" i="0" lang="en" sz="12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Lien interne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rediriger vers une autre page de notre site internet.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224" y="2572276"/>
            <a:ext cx="4630500" cy="17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6475" y="3640538"/>
            <a:ext cx="2579679" cy="1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/>
          <p:nvPr/>
        </p:nvSpPr>
        <p:spPr>
          <a:xfrm flipH="1" rot="8363952">
            <a:off x="-3665134" y="3057091"/>
            <a:ext cx="7834678" cy="2680568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6">
            <a:alphaModFix/>
          </a:blip>
          <a:srcRect b="8441" l="28849" r="28848" t="0"/>
          <a:stretch/>
        </p:blipFill>
        <p:spPr>
          <a:xfrm flipH="1">
            <a:off x="1136903" y="1731417"/>
            <a:ext cx="2056200" cy="20724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5" name="Google Shape;185;p6"/>
          <p:cNvSpPr txBox="1"/>
          <p:nvPr>
            <p:ph type="ctrTitle"/>
          </p:nvPr>
        </p:nvSpPr>
        <p:spPr>
          <a:xfrm>
            <a:off x="631100" y="11351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86" name="Google Shape;186;p6"/>
          <p:cNvSpPr txBox="1"/>
          <p:nvPr>
            <p:ph idx="1" type="subTitle"/>
          </p:nvPr>
        </p:nvSpPr>
        <p:spPr>
          <a:xfrm>
            <a:off x="631100" y="1952252"/>
            <a:ext cx="292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un lien vers un autre site internet (externe)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Créez une seconde page html (contact.html par exemple)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des liens sur les deux pages pour se rendre de l’une à l’autre et inversement.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7"/>
          <p:cNvSpPr txBox="1"/>
          <p:nvPr>
            <p:ph type="ctrTitle"/>
          </p:nvPr>
        </p:nvSpPr>
        <p:spPr>
          <a:xfrm flipH="1">
            <a:off x="616975" y="54345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listes </a:t>
            </a:r>
            <a:endParaRPr/>
          </a:p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 flipH="1">
            <a:off x="616975" y="1121838"/>
            <a:ext cx="3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Il existe deux types de listes : </a:t>
            </a:r>
            <a:endParaRPr sz="1200"/>
          </a:p>
        </p:txBody>
      </p:sp>
      <p:sp>
        <p:nvSpPr>
          <p:cNvPr id="196" name="Google Shape;196;p7"/>
          <p:cNvSpPr txBox="1"/>
          <p:nvPr/>
        </p:nvSpPr>
        <p:spPr>
          <a:xfrm>
            <a:off x="616975" y="1491150"/>
            <a:ext cx="3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Ordonnée (numéroté)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575" y="1835850"/>
            <a:ext cx="1439900" cy="91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9850" y="3689250"/>
            <a:ext cx="1415344" cy="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681475" y="3319950"/>
            <a:ext cx="3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Non ordonnée (à puces)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2223275" y="1491150"/>
            <a:ext cx="2216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Attributs : 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Start </a:t>
            </a:r>
            <a:r>
              <a:rPr b="1" i="0" lang="en" sz="9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(définit le nombre à partir duquel on commence à compter, toujours un chiffre)</a:t>
            </a:r>
            <a:endParaRPr b="1" i="0" sz="9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Type </a:t>
            </a:r>
            <a:r>
              <a:rPr b="1" i="0" lang="en" sz="9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(définit le type de numérotation)</a:t>
            </a: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: </a:t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- a pour les lettres minuscules</a:t>
            </a:r>
            <a:endParaRPr b="0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- A pour les lettres majuscules</a:t>
            </a:r>
            <a:endParaRPr b="0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- i pour les chiffres romains minuscules</a:t>
            </a:r>
            <a:endParaRPr b="0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- I pour les chiffres romains majuscules</a:t>
            </a:r>
            <a:endParaRPr b="0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- 1 pour les chiffres (par défaut)</a:t>
            </a:r>
            <a:endParaRPr b="0" i="0" sz="900" u="none" cap="none" strike="noStrike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8"/>
          <p:cNvSpPr txBox="1"/>
          <p:nvPr>
            <p:ph type="ctrTitle"/>
          </p:nvPr>
        </p:nvSpPr>
        <p:spPr>
          <a:xfrm>
            <a:off x="611125" y="14244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207" name="Google Shape;207;p8"/>
          <p:cNvSpPr txBox="1"/>
          <p:nvPr>
            <p:ph idx="1" type="subTitle"/>
          </p:nvPr>
        </p:nvSpPr>
        <p:spPr>
          <a:xfrm>
            <a:off x="611125" y="2241550"/>
            <a:ext cx="315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une liste non ordonnée avec 5 liens (balise a)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Ajoutez une liste ordonnée avec 5 éléments et avec des lettres en démarrant à la lettre “C”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