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ind Vadodara"/>
      <p:regular r:id="rId12"/>
      <p:bold r:id="rId13"/>
    </p:embeddedFont>
    <p:embeddedFont>
      <p:font typeface="Teko"/>
      <p:regular r:id="rId14"/>
      <p:bold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Hind Vadodara Light"/>
      <p:regular r:id="rId20"/>
      <p:bold r:id="rId21"/>
    </p:embeddedFont>
    <p:embeddedFont>
      <p:font typeface="Hind Vadodara Medium"/>
      <p:regular r:id="rId22"/>
      <p:bold r:id="rId23"/>
    </p:embeddedFont>
    <p:embeddedFont>
      <p:font typeface="Teko Ligh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26" roundtripDataSignature="AMtx7mg+pKlP3vVTcMrzC2DjEnCf1FH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VadodaraLight-regular.fntdata"/><Relationship Id="rId22" Type="http://schemas.openxmlformats.org/officeDocument/2006/relationships/font" Target="fonts/HindVadodaraMedium-regular.fntdata"/><Relationship Id="rId21" Type="http://schemas.openxmlformats.org/officeDocument/2006/relationships/font" Target="fonts/HindVadodaraLight-bold.fntdata"/><Relationship Id="rId24" Type="http://schemas.openxmlformats.org/officeDocument/2006/relationships/font" Target="fonts/TekoLight-regular.fntdata"/><Relationship Id="rId23" Type="http://schemas.openxmlformats.org/officeDocument/2006/relationships/font" Target="fonts/HindVadodara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Tek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indVadodara-bold.fntdata"/><Relationship Id="rId12" Type="http://schemas.openxmlformats.org/officeDocument/2006/relationships/font" Target="fonts/HindVadodara-regular.fntdata"/><Relationship Id="rId15" Type="http://schemas.openxmlformats.org/officeDocument/2006/relationships/font" Target="fonts/Teko-bold.fntdata"/><Relationship Id="rId14" Type="http://schemas.openxmlformats.org/officeDocument/2006/relationships/font" Target="fonts/Teko-regular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18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20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20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57" name="Google Shape;57;p20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20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20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3" name="Google Shape;63;p20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21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8" name="Google Shape;68;p21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21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21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21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6" name="Google Shape;76;p22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22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8" name="Google Shape;78;p22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9" name="Google Shape;79;p22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" name="Google Shape;80;p22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1" name="Google Shape;81;p22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23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5" name="Google Shape;85;p23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23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23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23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23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23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24"/>
          <p:cNvSpPr txBox="1"/>
          <p:nvPr>
            <p:ph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25"/>
          <p:cNvSpPr txBox="1"/>
          <p:nvPr>
            <p:ph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26"/>
          <p:cNvSpPr txBox="1"/>
          <p:nvPr>
            <p:ph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7"/>
          <p:cNvSpPr txBox="1"/>
          <p:nvPr>
            <p:ph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7" name="Google Shape;117;p29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9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b="0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400" u="none" cap="none" strike="noStrike"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11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1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11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14"/>
          <p:cNvSpPr txBox="1"/>
          <p:nvPr>
            <p:ph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16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16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41" name="Google Shape;41;p17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b="0" i="0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b="0" i="0" sz="18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 b="0" i="0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b="0" i="0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type="ctrTitle"/>
          </p:nvPr>
        </p:nvSpPr>
        <p:spPr>
          <a:xfrm>
            <a:off x="2243450" y="1331450"/>
            <a:ext cx="46569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HTML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000"/>
              <a:t>Div &amp; Éléments sémantiques </a:t>
            </a:r>
            <a:endParaRPr sz="3000"/>
          </a:p>
        </p:txBody>
      </p:sp>
      <p:sp>
        <p:nvSpPr>
          <p:cNvPr id="126" name="Google Shape;126;p1"/>
          <p:cNvSpPr txBox="1"/>
          <p:nvPr/>
        </p:nvSpPr>
        <p:spPr>
          <a:xfrm>
            <a:off x="73675" y="4665701"/>
            <a:ext cx="24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3536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Créé par Adrien Morin</a:t>
            </a:r>
            <a:endParaRPr i="1">
              <a:solidFill>
                <a:srgbClr val="383536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chemeClr val="accent1"/>
                </a:solidFill>
              </a:rPr>
              <a:t>Division html</a:t>
            </a:r>
            <a:endParaRPr/>
          </a:p>
        </p:txBody>
      </p:sp>
      <p:sp>
        <p:nvSpPr>
          <p:cNvPr id="132" name="Google Shape;132;p3"/>
          <p:cNvSpPr txBox="1"/>
          <p:nvPr>
            <p:ph idx="4294967295" type="ctrTitle"/>
          </p:nvPr>
        </p:nvSpPr>
        <p:spPr>
          <a:xfrm>
            <a:off x="1943389" y="1641675"/>
            <a:ext cx="1633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Division</a:t>
            </a:r>
            <a:endParaRPr b="0" i="0" sz="2400" u="none" cap="none" strike="noStrike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  <p:sp>
        <p:nvSpPr>
          <p:cNvPr id="133" name="Google Shape;133;p3"/>
          <p:cNvSpPr txBox="1"/>
          <p:nvPr>
            <p:ph idx="4294967295" type="subTitle"/>
          </p:nvPr>
        </p:nvSpPr>
        <p:spPr>
          <a:xfrm>
            <a:off x="1943411" y="2034525"/>
            <a:ext cx="52572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L'élément HTML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div</a:t>
            </a:r>
            <a:r>
              <a:rPr b="0" i="0" lang="en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(division) est un conteneur permettant d'organiser du contenu. Il s'agit d'un élément de bloc.</a:t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Il permet d'imbriquer un ou plusieurs éléments pour permettre de leur appliquer un style particulier ou encore de leur appliquer un attribut en commun.</a:t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34" name="Google Shape;134;p3"/>
          <p:cNvSpPr/>
          <p:nvPr/>
        </p:nvSpPr>
        <p:spPr>
          <a:xfrm rot="10800000">
            <a:off x="-1530394" y="2131416"/>
            <a:ext cx="2680807" cy="860958"/>
          </a:xfrm>
          <a:custGeom>
            <a:rect b="b" l="l" r="r" t="t"/>
            <a:pathLst>
              <a:path extrusionOk="0" h="28589" w="89019">
                <a:moveTo>
                  <a:pt x="74558" y="1"/>
                </a:moveTo>
                <a:cubicBezTo>
                  <a:pt x="67992" y="1"/>
                  <a:pt x="62168" y="4518"/>
                  <a:pt x="60655" y="11043"/>
                </a:cubicBezTo>
                <a:cubicBezTo>
                  <a:pt x="59369" y="11170"/>
                  <a:pt x="58069" y="11297"/>
                  <a:pt x="56783" y="11424"/>
                </a:cubicBezTo>
                <a:cubicBezTo>
                  <a:pt x="54833" y="11594"/>
                  <a:pt x="52967" y="11764"/>
                  <a:pt x="51258" y="11891"/>
                </a:cubicBezTo>
                <a:cubicBezTo>
                  <a:pt x="48784" y="12089"/>
                  <a:pt x="46665" y="12216"/>
                  <a:pt x="45336" y="12216"/>
                </a:cubicBezTo>
                <a:cubicBezTo>
                  <a:pt x="43315" y="12216"/>
                  <a:pt x="41309" y="11976"/>
                  <a:pt x="39344" y="11509"/>
                </a:cubicBezTo>
                <a:cubicBezTo>
                  <a:pt x="36504" y="10817"/>
                  <a:pt x="34101" y="9672"/>
                  <a:pt x="31939" y="8400"/>
                </a:cubicBezTo>
                <a:cubicBezTo>
                  <a:pt x="29014" y="6676"/>
                  <a:pt x="26526" y="4712"/>
                  <a:pt x="23983" y="3270"/>
                </a:cubicBezTo>
                <a:cubicBezTo>
                  <a:pt x="21387" y="1140"/>
                  <a:pt x="18178" y="26"/>
                  <a:pt x="14925" y="26"/>
                </a:cubicBezTo>
                <a:cubicBezTo>
                  <a:pt x="13238" y="26"/>
                  <a:pt x="11539" y="325"/>
                  <a:pt x="9907" y="939"/>
                </a:cubicBezTo>
                <a:cubicBezTo>
                  <a:pt x="5131" y="2719"/>
                  <a:pt x="1682" y="6916"/>
                  <a:pt x="834" y="11947"/>
                </a:cubicBezTo>
                <a:cubicBezTo>
                  <a:pt x="1" y="16978"/>
                  <a:pt x="1894" y="22080"/>
                  <a:pt x="5823" y="25316"/>
                </a:cubicBezTo>
                <a:cubicBezTo>
                  <a:pt x="8430" y="27465"/>
                  <a:pt x="11655" y="28589"/>
                  <a:pt x="14921" y="28589"/>
                </a:cubicBezTo>
                <a:cubicBezTo>
                  <a:pt x="16595" y="28589"/>
                  <a:pt x="18280" y="28294"/>
                  <a:pt x="19898" y="27690"/>
                </a:cubicBezTo>
                <a:cubicBezTo>
                  <a:pt x="23954" y="26631"/>
                  <a:pt x="27346" y="23550"/>
                  <a:pt x="31656" y="20964"/>
                </a:cubicBezTo>
                <a:cubicBezTo>
                  <a:pt x="33903" y="19607"/>
                  <a:pt x="36391" y="18406"/>
                  <a:pt x="39344" y="17685"/>
                </a:cubicBezTo>
                <a:cubicBezTo>
                  <a:pt x="41254" y="17218"/>
                  <a:pt x="43204" y="16978"/>
                  <a:pt x="45168" y="16978"/>
                </a:cubicBezTo>
                <a:cubicBezTo>
                  <a:pt x="45224" y="16978"/>
                  <a:pt x="45280" y="16978"/>
                  <a:pt x="45336" y="16978"/>
                </a:cubicBezTo>
                <a:cubicBezTo>
                  <a:pt x="46622" y="16978"/>
                  <a:pt x="48643" y="17091"/>
                  <a:pt x="51031" y="17275"/>
                </a:cubicBezTo>
                <a:cubicBezTo>
                  <a:pt x="52826" y="17402"/>
                  <a:pt x="54833" y="17586"/>
                  <a:pt x="56896" y="17784"/>
                </a:cubicBezTo>
                <a:cubicBezTo>
                  <a:pt x="58196" y="17897"/>
                  <a:pt x="59511" y="18038"/>
                  <a:pt x="60825" y="18165"/>
                </a:cubicBezTo>
                <a:cubicBezTo>
                  <a:pt x="62578" y="24391"/>
                  <a:pt x="68250" y="28572"/>
                  <a:pt x="74543" y="28572"/>
                </a:cubicBezTo>
                <a:cubicBezTo>
                  <a:pt x="75249" y="28572"/>
                  <a:pt x="75964" y="28520"/>
                  <a:pt x="76681" y="28411"/>
                </a:cubicBezTo>
                <a:cubicBezTo>
                  <a:pt x="83804" y="27351"/>
                  <a:pt x="89018" y="21147"/>
                  <a:pt x="88849" y="13954"/>
                </a:cubicBezTo>
                <a:cubicBezTo>
                  <a:pt x="88679" y="6761"/>
                  <a:pt x="83196" y="811"/>
                  <a:pt x="76031" y="76"/>
                </a:cubicBezTo>
                <a:cubicBezTo>
                  <a:pt x="75537" y="26"/>
                  <a:pt x="75046" y="1"/>
                  <a:pt x="7455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03863" y="1964150"/>
            <a:ext cx="1208700" cy="119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353699" y="2112350"/>
            <a:ext cx="909000" cy="899100"/>
          </a:xfrm>
          <a:prstGeom prst="ellipse">
            <a:avLst/>
          </a:prstGeom>
          <a:solidFill>
            <a:schemeClr val="accent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3"/>
          <p:cNvGrpSpPr/>
          <p:nvPr/>
        </p:nvGrpSpPr>
        <p:grpSpPr>
          <a:xfrm>
            <a:off x="624151" y="2378064"/>
            <a:ext cx="367959" cy="367744"/>
            <a:chOff x="-49764975" y="3183375"/>
            <a:chExt cx="299300" cy="299125"/>
          </a:xfrm>
        </p:grpSpPr>
        <p:sp>
          <p:nvSpPr>
            <p:cNvPr id="138" name="Google Shape;138;p3"/>
            <p:cNvSpPr/>
            <p:nvPr/>
          </p:nvSpPr>
          <p:spPr>
            <a:xfrm>
              <a:off x="-49606675" y="3233575"/>
              <a:ext cx="70125" cy="103200"/>
            </a:xfrm>
            <a:custGeom>
              <a:rect b="b" l="l" r="r" t="t"/>
              <a:pathLst>
                <a:path extrusionOk="0" h="4128" w="2805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-496767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-49694100" y="3233575"/>
              <a:ext cx="69325" cy="103200"/>
            </a:xfrm>
            <a:custGeom>
              <a:rect b="b" l="l" r="r" t="t"/>
              <a:pathLst>
                <a:path extrusionOk="0" h="4128" w="2773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-49756325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-496066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-49595650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-497649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-495357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-49685425" y="3183375"/>
              <a:ext cx="140200" cy="69925"/>
            </a:xfrm>
            <a:custGeom>
              <a:rect b="b" l="l" r="r" t="t"/>
              <a:pathLst>
                <a:path extrusionOk="0" h="2797" w="5608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1"/>
                </a:solidFill>
              </a:rPr>
              <a:t>Les tailles des éléments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1852688" y="2382550"/>
            <a:ext cx="2469000" cy="24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4822312" y="2382550"/>
            <a:ext cx="2469000" cy="246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>
            <p:ph idx="4" type="ctrTitle"/>
          </p:nvPr>
        </p:nvSpPr>
        <p:spPr>
          <a:xfrm flipH="1">
            <a:off x="2306887" y="2734282"/>
            <a:ext cx="156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Taille absolue</a:t>
            </a:r>
            <a:endParaRPr sz="2000"/>
          </a:p>
        </p:txBody>
      </p:sp>
      <p:sp>
        <p:nvSpPr>
          <p:cNvPr id="155" name="Google Shape;155;p4"/>
          <p:cNvSpPr txBox="1"/>
          <p:nvPr>
            <p:ph idx="5" type="subTitle"/>
          </p:nvPr>
        </p:nvSpPr>
        <p:spPr>
          <a:xfrm flipH="1">
            <a:off x="2306888" y="3196500"/>
            <a:ext cx="156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La taille absolue est appliqué à un élément en utilisant des </a:t>
            </a:r>
            <a:r>
              <a:rPr b="1" lang="en" sz="1000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pixels</a:t>
            </a:r>
            <a:r>
              <a:rPr lang="en" sz="1000"/>
              <a:t>. </a:t>
            </a:r>
            <a:endParaRPr sz="1000"/>
          </a:p>
        </p:txBody>
      </p:sp>
      <p:sp>
        <p:nvSpPr>
          <p:cNvPr id="156" name="Google Shape;156;p4"/>
          <p:cNvSpPr txBox="1"/>
          <p:nvPr>
            <p:ph idx="2" type="ctrTitle"/>
          </p:nvPr>
        </p:nvSpPr>
        <p:spPr>
          <a:xfrm flipH="1">
            <a:off x="5276512" y="2729803"/>
            <a:ext cx="156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Taille relative</a:t>
            </a:r>
            <a:endParaRPr sz="2000"/>
          </a:p>
        </p:txBody>
      </p:sp>
      <p:sp>
        <p:nvSpPr>
          <p:cNvPr id="157" name="Google Shape;157;p4"/>
          <p:cNvSpPr txBox="1"/>
          <p:nvPr>
            <p:ph idx="3" type="subTitle"/>
          </p:nvPr>
        </p:nvSpPr>
        <p:spPr>
          <a:xfrm flipH="1">
            <a:off x="5119538" y="3222400"/>
            <a:ext cx="186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000"/>
              <a:t>La taille relative est appliqué à un élément en utilisant des </a:t>
            </a:r>
            <a:r>
              <a:rPr b="1" lang="en" sz="1000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pourcentages</a:t>
            </a:r>
            <a:r>
              <a:rPr lang="en" sz="1000"/>
              <a:t>. </a:t>
            </a:r>
            <a:br>
              <a:rPr lang="en" sz="1000"/>
            </a:br>
            <a:r>
              <a:rPr lang="en" sz="1000"/>
              <a:t>Si la largeur n’est pas définie, alors sa valeur sera celle de l’élément parent.</a:t>
            </a:r>
            <a:endParaRPr sz="1000"/>
          </a:p>
        </p:txBody>
      </p:sp>
      <p:sp>
        <p:nvSpPr>
          <p:cNvPr id="158" name="Google Shape;158;p4"/>
          <p:cNvSpPr txBox="1"/>
          <p:nvPr/>
        </p:nvSpPr>
        <p:spPr>
          <a:xfrm>
            <a:off x="2227050" y="1032325"/>
            <a:ext cx="4947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Les éléments ont tous une taille par défaut.</a:t>
            </a:r>
            <a:endParaRPr b="0" i="0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&lt;img&gt; </a:t>
            </a:r>
            <a:r>
              <a:rPr b="0" i="1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prendra la taille de l’image source, </a:t>
            </a:r>
            <a:r>
              <a:rPr b="1" i="1" lang="en" sz="12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&lt;h1&gt;</a:t>
            </a:r>
            <a:r>
              <a:rPr b="0" i="1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la taille du texte, etc</a:t>
            </a:r>
            <a:br>
              <a:rPr b="0" i="1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endParaRPr b="0" i="1" sz="14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Néanmoins, </a:t>
            </a:r>
            <a:r>
              <a:rPr lang="en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les</a:t>
            </a:r>
            <a:r>
              <a:rPr b="0" i="0" lang="en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div</a:t>
            </a:r>
            <a:r>
              <a:rPr b="1" lang="en">
                <a:solidFill>
                  <a:schemeClr val="accent1"/>
                </a:solidFill>
                <a:latin typeface="Hind Vadodara"/>
                <a:ea typeface="Hind Vadodara"/>
                <a:cs typeface="Hind Vadodara"/>
                <a:sym typeface="Hind Vadodara"/>
              </a:rPr>
              <a:t>isions </a:t>
            </a:r>
            <a:r>
              <a:rPr b="0" i="0" lang="en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sont de</a:t>
            </a:r>
            <a:r>
              <a:rPr b="1" i="0" lang="en" sz="1400" u="none" cap="none" strike="noStrike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 taille nul par défaut</a:t>
            </a:r>
            <a:r>
              <a:rPr b="0" i="0" lang="en" sz="14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et prendront la taille de leur contenu s’il existe.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841" y="3817678"/>
            <a:ext cx="1182706" cy="56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2426373" y="283608"/>
            <a:ext cx="4302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accent1"/>
                </a:solidFill>
              </a:rPr>
              <a:t>Éléments sémantiques</a:t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1118700" y="3379925"/>
            <a:ext cx="2514600" cy="259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5"/>
          <p:cNvGrpSpPr/>
          <p:nvPr/>
        </p:nvGrpSpPr>
        <p:grpSpPr>
          <a:xfrm>
            <a:off x="521246" y="1616758"/>
            <a:ext cx="3709970" cy="2985260"/>
            <a:chOff x="4147875" y="986011"/>
            <a:chExt cx="3842140" cy="3019074"/>
          </a:xfrm>
        </p:grpSpPr>
        <p:sp>
          <p:nvSpPr>
            <p:cNvPr id="167" name="Google Shape;167;p5"/>
            <p:cNvSpPr/>
            <p:nvPr/>
          </p:nvSpPr>
          <p:spPr>
            <a:xfrm>
              <a:off x="5591742" y="3553821"/>
              <a:ext cx="954407" cy="419279"/>
            </a:xfrm>
            <a:custGeom>
              <a:rect b="b" l="l" r="r" t="t"/>
              <a:pathLst>
                <a:path extrusionOk="0" h="9884" w="20326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619445" y="3553821"/>
              <a:ext cx="849745" cy="335160"/>
            </a:xfrm>
            <a:custGeom>
              <a:rect b="b" l="l" r="r" t="t"/>
              <a:pathLst>
                <a:path extrusionOk="0" h="7901" w="18097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5520135" y="3939716"/>
              <a:ext cx="1097573" cy="65369"/>
            </a:xfrm>
            <a:custGeom>
              <a:rect b="b" l="l" r="r" t="t"/>
              <a:pathLst>
                <a:path extrusionOk="0" h="1541" w="23375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147875" y="1157727"/>
              <a:ext cx="3842140" cy="2479534"/>
            </a:xfrm>
            <a:custGeom>
              <a:rect b="b" l="l" r="r" t="t"/>
              <a:pathLst>
                <a:path extrusionOk="0" h="58452" w="81826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4147875" y="986011"/>
              <a:ext cx="3842140" cy="2359231"/>
            </a:xfrm>
            <a:custGeom>
              <a:rect b="b" l="l" r="r" t="t"/>
              <a:pathLst>
                <a:path extrusionOk="0" h="55616" w="81826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351050" y="1150770"/>
              <a:ext cx="3435791" cy="1934437"/>
            </a:xfrm>
            <a:custGeom>
              <a:rect b="b" l="l" r="r" t="t"/>
              <a:pathLst>
                <a:path extrusionOk="0" h="45602" w="73172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rgbClr val="2829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6008800" y="3421088"/>
              <a:ext cx="120300" cy="120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5"/>
          <p:cNvSpPr txBox="1"/>
          <p:nvPr>
            <p:ph idx="4294967295" type="subTitle"/>
          </p:nvPr>
        </p:nvSpPr>
        <p:spPr>
          <a:xfrm flipH="1">
            <a:off x="4380000" y="1177225"/>
            <a:ext cx="4630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Nav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Représente une partie avec des hyperlinks (il peut en avoir plusieurs).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4380000" y="1624350"/>
            <a:ext cx="4630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Header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Présentation du site ou imbriqué pour présenter une section ou un article.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4380000" y="2283875"/>
            <a:ext cx="4630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Main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Représente la partie principale de votre site internet (il doit être unique).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77" name="Google Shape;177;p5"/>
          <p:cNvSpPr txBox="1"/>
          <p:nvPr>
            <p:ph idx="4294967295" type="subTitle"/>
          </p:nvPr>
        </p:nvSpPr>
        <p:spPr>
          <a:xfrm flipH="1">
            <a:off x="4380000" y="2896725"/>
            <a:ext cx="4630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Hind Vadodara Light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Section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Représente une partie lié à votre “sommaire” de la page.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4380000" y="3343850"/>
            <a:ext cx="4630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Article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Représente une partie d’une section, non lié directement au “sommaire” de la page.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4380000" y="4003375"/>
            <a:ext cx="4630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Aside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Représente une partie “détaché” de votre site internet.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4380000" y="4418471"/>
            <a:ext cx="4630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Footer</a:t>
            </a:r>
            <a:b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Représente le pied de page de votre site internet. </a:t>
            </a:r>
            <a:endParaRPr b="0" i="0" sz="1200" u="none" cap="none" strike="noStrike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81" name="Google Shape;181;p5"/>
          <p:cNvPicPr preferRelativeResize="0"/>
          <p:nvPr/>
        </p:nvPicPr>
        <p:blipFill rotWithShape="1">
          <a:blip r:embed="rId4">
            <a:alphaModFix/>
          </a:blip>
          <a:srcRect b="0" l="7387" r="9424" t="0"/>
          <a:stretch/>
        </p:blipFill>
        <p:spPr>
          <a:xfrm>
            <a:off x="1041588" y="1344675"/>
            <a:ext cx="26693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/>
          <p:nvPr/>
        </p:nvSpPr>
        <p:spPr>
          <a:xfrm rot="-7658695">
            <a:off x="2839411" y="3292933"/>
            <a:ext cx="11580430" cy="3957292"/>
          </a:xfrm>
          <a:custGeom>
            <a:rect b="b" l="l" r="r" t="t"/>
            <a:pathLst>
              <a:path extrusionOk="0" h="28487" w="83363">
                <a:moveTo>
                  <a:pt x="8782" y="9751"/>
                </a:moveTo>
                <a:cubicBezTo>
                  <a:pt x="9904" y="9751"/>
                  <a:pt x="11008" y="10189"/>
                  <a:pt x="11833" y="11014"/>
                </a:cubicBezTo>
                <a:cubicBezTo>
                  <a:pt x="13059" y="12240"/>
                  <a:pt x="13428" y="14096"/>
                  <a:pt x="12762" y="15705"/>
                </a:cubicBezTo>
                <a:cubicBezTo>
                  <a:pt x="12096" y="17313"/>
                  <a:pt x="10530" y="18362"/>
                  <a:pt x="8787" y="18362"/>
                </a:cubicBezTo>
                <a:cubicBezTo>
                  <a:pt x="6406" y="18362"/>
                  <a:pt x="4478" y="16435"/>
                  <a:pt x="4478" y="14054"/>
                </a:cubicBezTo>
                <a:cubicBezTo>
                  <a:pt x="4478" y="12318"/>
                  <a:pt x="5527" y="10745"/>
                  <a:pt x="7136" y="10079"/>
                </a:cubicBezTo>
                <a:cubicBezTo>
                  <a:pt x="7668" y="9858"/>
                  <a:pt x="8227" y="9751"/>
                  <a:pt x="8782" y="9751"/>
                </a:cubicBezTo>
                <a:close/>
                <a:moveTo>
                  <a:pt x="68293" y="3038"/>
                </a:moveTo>
                <a:cubicBezTo>
                  <a:pt x="69712" y="3038"/>
                  <a:pt x="71143" y="3313"/>
                  <a:pt x="72507" y="3879"/>
                </a:cubicBezTo>
                <a:cubicBezTo>
                  <a:pt x="76624" y="5586"/>
                  <a:pt x="79309" y="9604"/>
                  <a:pt x="79309" y="14054"/>
                </a:cubicBezTo>
                <a:cubicBezTo>
                  <a:pt x="79309" y="20140"/>
                  <a:pt x="74378" y="25072"/>
                  <a:pt x="68298" y="25072"/>
                </a:cubicBezTo>
                <a:cubicBezTo>
                  <a:pt x="63842" y="25072"/>
                  <a:pt x="59824" y="22386"/>
                  <a:pt x="58116" y="18270"/>
                </a:cubicBezTo>
                <a:cubicBezTo>
                  <a:pt x="56409" y="14153"/>
                  <a:pt x="57351" y="9420"/>
                  <a:pt x="60504" y="6267"/>
                </a:cubicBezTo>
                <a:cubicBezTo>
                  <a:pt x="62613" y="4158"/>
                  <a:pt x="65428" y="3038"/>
                  <a:pt x="68293" y="3038"/>
                </a:cubicBezTo>
                <a:close/>
                <a:moveTo>
                  <a:pt x="69116" y="1"/>
                </a:moveTo>
                <a:cubicBezTo>
                  <a:pt x="67760" y="1"/>
                  <a:pt x="66394" y="195"/>
                  <a:pt x="65060" y="591"/>
                </a:cubicBezTo>
                <a:cubicBezTo>
                  <a:pt x="64458" y="697"/>
                  <a:pt x="63863" y="839"/>
                  <a:pt x="63275" y="1038"/>
                </a:cubicBezTo>
                <a:cubicBezTo>
                  <a:pt x="60618" y="1895"/>
                  <a:pt x="58201" y="3595"/>
                  <a:pt x="55573" y="5388"/>
                </a:cubicBezTo>
                <a:cubicBezTo>
                  <a:pt x="51215" y="8364"/>
                  <a:pt x="46241" y="11574"/>
                  <a:pt x="38504" y="11574"/>
                </a:cubicBezTo>
                <a:cubicBezTo>
                  <a:pt x="35209" y="11574"/>
                  <a:pt x="27315" y="10837"/>
                  <a:pt x="20492" y="10128"/>
                </a:cubicBezTo>
                <a:cubicBezTo>
                  <a:pt x="19046" y="9980"/>
                  <a:pt x="17644" y="9824"/>
                  <a:pt x="16347" y="9682"/>
                </a:cubicBezTo>
                <a:cubicBezTo>
                  <a:pt x="14753" y="6941"/>
                  <a:pt x="11848" y="5331"/>
                  <a:pt x="8792" y="5331"/>
                </a:cubicBezTo>
                <a:cubicBezTo>
                  <a:pt x="8016" y="5331"/>
                  <a:pt x="7231" y="5435"/>
                  <a:pt x="6455" y="5650"/>
                </a:cubicBezTo>
                <a:cubicBezTo>
                  <a:pt x="2629" y="6713"/>
                  <a:pt x="0" y="10228"/>
                  <a:pt x="64" y="14203"/>
                </a:cubicBezTo>
                <a:cubicBezTo>
                  <a:pt x="128" y="18178"/>
                  <a:pt x="2863" y="21607"/>
                  <a:pt x="6725" y="22542"/>
                </a:cubicBezTo>
                <a:cubicBezTo>
                  <a:pt x="7415" y="22711"/>
                  <a:pt x="8109" y="22792"/>
                  <a:pt x="8796" y="22792"/>
                </a:cubicBezTo>
                <a:cubicBezTo>
                  <a:pt x="11951" y="22792"/>
                  <a:pt x="14933" y="21074"/>
                  <a:pt x="16481" y="18199"/>
                </a:cubicBezTo>
                <a:cubicBezTo>
                  <a:pt x="17629" y="18078"/>
                  <a:pt x="18855" y="17944"/>
                  <a:pt x="20123" y="17816"/>
                </a:cubicBezTo>
                <a:cubicBezTo>
                  <a:pt x="27032" y="17108"/>
                  <a:pt x="35152" y="16342"/>
                  <a:pt x="38504" y="16342"/>
                </a:cubicBezTo>
                <a:cubicBezTo>
                  <a:pt x="49422" y="16342"/>
                  <a:pt x="54829" y="22719"/>
                  <a:pt x="60795" y="25802"/>
                </a:cubicBezTo>
                <a:cubicBezTo>
                  <a:pt x="63258" y="27575"/>
                  <a:pt x="66177" y="28486"/>
                  <a:pt x="69121" y="28486"/>
                </a:cubicBezTo>
                <a:cubicBezTo>
                  <a:pt x="70987" y="28486"/>
                  <a:pt x="72864" y="28120"/>
                  <a:pt x="74640" y="27375"/>
                </a:cubicBezTo>
                <a:cubicBezTo>
                  <a:pt x="79210" y="25455"/>
                  <a:pt x="82455" y="21295"/>
                  <a:pt x="83207" y="16392"/>
                </a:cubicBezTo>
                <a:cubicBezTo>
                  <a:pt x="83313" y="15683"/>
                  <a:pt x="83362" y="14968"/>
                  <a:pt x="83362" y="14252"/>
                </a:cubicBezTo>
                <a:cubicBezTo>
                  <a:pt x="83362" y="9951"/>
                  <a:pt x="81428" y="5891"/>
                  <a:pt x="78091" y="3184"/>
                </a:cubicBezTo>
                <a:cubicBezTo>
                  <a:pt x="75521" y="1099"/>
                  <a:pt x="72345" y="1"/>
                  <a:pt x="691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4827525" y="812250"/>
            <a:ext cx="3049500" cy="3050100"/>
          </a:xfrm>
          <a:prstGeom prst="ellipse">
            <a:avLst/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21932" r="21932" t="0"/>
          <a:stretch/>
        </p:blipFill>
        <p:spPr>
          <a:xfrm>
            <a:off x="4827525" y="812100"/>
            <a:ext cx="3049500" cy="3050100"/>
          </a:xfrm>
          <a:prstGeom prst="ellipse">
            <a:avLst/>
          </a:prstGeom>
          <a:noFill/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9" name="Google Shape;189;p6"/>
          <p:cNvSpPr txBox="1"/>
          <p:nvPr>
            <p:ph type="ctrTitle"/>
          </p:nvPr>
        </p:nvSpPr>
        <p:spPr>
          <a:xfrm flipH="1">
            <a:off x="598425" y="804908"/>
            <a:ext cx="33018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L’indentation de votre code</a:t>
            </a:r>
            <a:endParaRPr/>
          </a:p>
        </p:txBody>
      </p:sp>
      <p:sp>
        <p:nvSpPr>
          <p:cNvPr id="190" name="Google Shape;190;p6"/>
          <p:cNvSpPr txBox="1"/>
          <p:nvPr>
            <p:ph idx="1" type="subTitle"/>
          </p:nvPr>
        </p:nvSpPr>
        <p:spPr>
          <a:xfrm flipH="1">
            <a:off x="598425" y="1383288"/>
            <a:ext cx="3430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Permet un meilleur lisibilité de votre code. Le principe est de décaler horizontalement le code en fonction de son niveau de profondeur dans l’arbre des éléments HTML.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/>
              <a:t>Quelques règles :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Un élément imbriqué est automatique indenté par rapport à son parent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La balise d’ouverture est alignée avec sa balise de fermeture 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 contenu n’est indenté que si celui-ci fait plusieurs lignes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2208600" y="1914900"/>
            <a:ext cx="4726800" cy="13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Merci pour votre attention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