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ind Vadodara"/>
      <p:regular r:id="rId13"/>
      <p:bold r:id="rId14"/>
    </p:embeddedFont>
    <p:embeddedFont>
      <p:font typeface="Teko"/>
      <p:regular r:id="rId15"/>
      <p:bold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Hind Vadodara Light"/>
      <p:regular r:id="rId21"/>
      <p:bold r:id="rId22"/>
    </p:embeddedFont>
    <p:embeddedFont>
      <p:font typeface="Hind Vadodara Medium"/>
      <p:regular r:id="rId23"/>
      <p:bold r:id="rId24"/>
    </p:embeddedFont>
    <p:embeddedFont>
      <p:font typeface="Teko 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g42iCALyAxAAv5Vhc155ZBPU6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HindVadodaraLight-bold.fntdata"/><Relationship Id="rId21" Type="http://schemas.openxmlformats.org/officeDocument/2006/relationships/font" Target="fonts/HindVadodaraLight-regular.fntdata"/><Relationship Id="rId24" Type="http://schemas.openxmlformats.org/officeDocument/2006/relationships/font" Target="fonts/HindVadodaraMedium-bold.fntdata"/><Relationship Id="rId23" Type="http://schemas.openxmlformats.org/officeDocument/2006/relationships/font" Target="fonts/HindVadodara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Light-bold.fntdata"/><Relationship Id="rId25" Type="http://schemas.openxmlformats.org/officeDocument/2006/relationships/font" Target="fonts/TekoLight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indVadodara-regular.fntdata"/><Relationship Id="rId12" Type="http://schemas.openxmlformats.org/officeDocument/2006/relationships/slide" Target="slides/slide7.xml"/><Relationship Id="rId15" Type="http://schemas.openxmlformats.org/officeDocument/2006/relationships/font" Target="fonts/Teko-regular.fntdata"/><Relationship Id="rId14" Type="http://schemas.openxmlformats.org/officeDocument/2006/relationships/font" Target="fonts/HindVadodara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Teko-bold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146004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29146004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22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2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2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3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23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3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4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24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4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4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4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7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9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3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14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6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p17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mailto:amorin@suchweb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 au CSS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-691411" y="1228650"/>
            <a:ext cx="5724600" cy="572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527350" y="2222063"/>
            <a:ext cx="32871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CSS (Cascading Style Sheets) </a:t>
            </a:r>
            <a:r>
              <a:rPr lang="en" sz="1400">
                <a:solidFill>
                  <a:schemeClr val="lt1"/>
                </a:solidFill>
              </a:rPr>
              <a:t>est un langage qui permet de </a:t>
            </a:r>
            <a:r>
              <a:rPr b="1" lang="en" sz="14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mettre en forme la présentation des documents HTML</a:t>
            </a:r>
            <a:r>
              <a:rPr lang="en" sz="1400">
                <a:solidFill>
                  <a:schemeClr val="lt1"/>
                </a:solidFill>
              </a:rPr>
              <a:t> (mise en page et design).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" sz="1400">
                <a:solidFill>
                  <a:schemeClr val="lt1"/>
                </a:solidFill>
              </a:rPr>
              <a:t>Le CSS permet de </a:t>
            </a:r>
            <a:r>
              <a:rPr b="1" lang="en" sz="14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sélectionner certains éléments HTML</a:t>
            </a:r>
            <a:r>
              <a:rPr lang="en" sz="1400">
                <a:solidFill>
                  <a:schemeClr val="lt1"/>
                </a:solidFill>
              </a:rPr>
              <a:t> pour leur appliquer un style particulier.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8650" y="1814526"/>
            <a:ext cx="4411775" cy="33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>
            <p:ph type="ctrTitle"/>
          </p:nvPr>
        </p:nvSpPr>
        <p:spPr>
          <a:xfrm flipH="1">
            <a:off x="596075" y="458270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Structure d’une règle CSS</a:t>
            </a: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675" y="1408014"/>
            <a:ext cx="2239200" cy="18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>
            <p:ph idx="1" type="subTitle"/>
          </p:nvPr>
        </p:nvSpPr>
        <p:spPr>
          <a:xfrm flipH="1">
            <a:off x="596000" y="982338"/>
            <a:ext cx="335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200">
                <a:latin typeface="Teko"/>
                <a:ea typeface="Teko"/>
                <a:cs typeface="Teko"/>
                <a:sym typeface="Teko"/>
              </a:rPr>
              <a:t>Le sélecteur</a:t>
            </a:r>
            <a:br>
              <a:rPr lang="en" sz="1200"/>
            </a:br>
            <a:r>
              <a:rPr lang="en" sz="1200"/>
              <a:t>C'est le nom de l'élément HTML situé au début de l'ensemble de règles. Il permet de sélectionner les éléments sur lesquels appliquer le style souhaité.</a:t>
            </a:r>
            <a:endParaRPr sz="1200"/>
          </a:p>
        </p:txBody>
      </p:sp>
      <p:sp>
        <p:nvSpPr>
          <p:cNvPr id="144" name="Google Shape;144;p3"/>
          <p:cNvSpPr txBox="1"/>
          <p:nvPr/>
        </p:nvSpPr>
        <p:spPr>
          <a:xfrm>
            <a:off x="596000" y="2090538"/>
            <a:ext cx="3359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déclaration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C'est une règle simple comme color: red; qui détermine les propriétés de l'élément que l'on veut mettre en forme.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96000" y="3097038"/>
            <a:ext cx="3359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propriété 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C’est ce que l'on souhaite définir sur l'élément parmi un ensemble de propriété CSS..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96000" y="3891138"/>
            <a:ext cx="3359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valeur de la propriété 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choisir une mise en forme parmi d'autres pour une propriété donnée.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Appel du fichier CSS </a:t>
            </a:r>
            <a:endParaRPr sz="3600"/>
          </a:p>
        </p:txBody>
      </p:sp>
      <p:sp>
        <p:nvSpPr>
          <p:cNvPr id="152" name="Google Shape;152;p5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Dans le fichier HTML, dans la balise &lt;head&gt; :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4253299" y="1336326"/>
            <a:ext cx="637391" cy="612809"/>
            <a:chOff x="3854700" y="249750"/>
            <a:chExt cx="500425" cy="481125"/>
          </a:xfrm>
        </p:grpSpPr>
        <p:sp>
          <p:nvSpPr>
            <p:cNvPr id="154" name="Google Shape;154;p5"/>
            <p:cNvSpPr/>
            <p:nvPr/>
          </p:nvSpPr>
          <p:spPr>
            <a:xfrm>
              <a:off x="4206725" y="598350"/>
              <a:ext cx="70775" cy="68025"/>
            </a:xfrm>
            <a:custGeom>
              <a:rect b="b" l="l" r="r" t="t"/>
              <a:pathLst>
                <a:path extrusionOk="0" h="2721" w="2831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226750" y="538600"/>
              <a:ext cx="91250" cy="48150"/>
            </a:xfrm>
            <a:custGeom>
              <a:rect b="b" l="l" r="r" t="t"/>
              <a:pathLst>
                <a:path extrusionOk="0" h="1926" w="365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146500" y="618325"/>
              <a:ext cx="52050" cy="88650"/>
            </a:xfrm>
            <a:custGeom>
              <a:rect b="b" l="l" r="r" t="t"/>
              <a:pathLst>
                <a:path extrusionOk="0" h="3546" w="2082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27425" y="319075"/>
              <a:ext cx="70650" cy="67850"/>
            </a:xfrm>
            <a:custGeom>
              <a:rect b="b" l="l" r="r" t="t"/>
              <a:pathLst>
                <a:path extrusionOk="0" h="2714" w="2826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007000" y="279300"/>
              <a:ext cx="51675" cy="88150"/>
            </a:xfrm>
            <a:custGeom>
              <a:rect b="b" l="l" r="r" t="t"/>
              <a:pathLst>
                <a:path extrusionOk="0" h="3526" w="2067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87300" y="398850"/>
              <a:ext cx="91800" cy="48250"/>
            </a:xfrm>
            <a:custGeom>
              <a:rect b="b" l="l" r="r" t="t"/>
              <a:pathLst>
                <a:path extrusionOk="0" h="1930" w="3672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85470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99682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" y="4203960"/>
            <a:ext cx="60198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91460047a_0_16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291460047a_0_16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291460047a_0_16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g2291460047a_0_16"/>
          <p:cNvSpPr txBox="1"/>
          <p:nvPr>
            <p:ph type="ctrTitle"/>
          </p:nvPr>
        </p:nvSpPr>
        <p:spPr>
          <a:xfrm flipH="1">
            <a:off x="616850" y="543450"/>
            <a:ext cx="3510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Tester le lien entre CSS et HTML</a:t>
            </a:r>
            <a:endParaRPr/>
          </a:p>
        </p:txBody>
      </p:sp>
      <p:sp>
        <p:nvSpPr>
          <p:cNvPr id="171" name="Google Shape;171;g2291460047a_0_16"/>
          <p:cNvSpPr txBox="1"/>
          <p:nvPr>
            <p:ph idx="1" type="subTitle"/>
          </p:nvPr>
        </p:nvSpPr>
        <p:spPr>
          <a:xfrm flipH="1">
            <a:off x="656450" y="1555788"/>
            <a:ext cx="343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Au sein de votre CSS ajoutez le code suivant 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Ouvrez votre page HTML sur votre navigateur, le fond de votre site doit être bleu. </a:t>
            </a:r>
            <a:endParaRPr sz="1200"/>
          </a:p>
        </p:txBody>
      </p:sp>
      <p:pic>
        <p:nvPicPr>
          <p:cNvPr id="172" name="Google Shape;172;g2291460047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50" y="2037025"/>
            <a:ext cx="2544150" cy="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sélecteurs CSS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>
            <a:off x="4673471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rot="10800000">
            <a:off x="4673471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>
            <a:off x="7235335" y="3038471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 rot="10800000">
            <a:off x="7281796" y="3099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 rot="10800000">
            <a:off x="7235335" y="1627146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517929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517929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966065" y="1631479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Permet de sélectionner une balise avec un attributs </a:t>
            </a:r>
            <a:r>
              <a:rPr b="1" lang="en" sz="1200">
                <a:latin typeface="Hind Vadodara"/>
                <a:ea typeface="Hind Vadodara"/>
                <a:cs typeface="Hind Vadodara"/>
                <a:sym typeface="Hind Vadodara"/>
              </a:rPr>
              <a:t>id</a:t>
            </a:r>
            <a:endParaRPr b="1" sz="120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87" name="Google Shape;187;p6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Permet de sélectionner une </a:t>
            </a:r>
            <a:r>
              <a:rPr b="1" lang="en" sz="1200">
                <a:latin typeface="Hind Vadodara"/>
                <a:ea typeface="Hind Vadodara"/>
                <a:cs typeface="Hind Vadodara"/>
                <a:sym typeface="Hind Vadodara"/>
              </a:rPr>
              <a:t>balise</a:t>
            </a:r>
            <a:endParaRPr b="1" sz="120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88" name="Google Shape;188;p6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Permet de sélectionner </a:t>
            </a:r>
            <a:r>
              <a:rPr b="1" lang="en" sz="1200">
                <a:latin typeface="Hind Vadodara"/>
                <a:ea typeface="Hind Vadodara"/>
                <a:cs typeface="Hind Vadodara"/>
                <a:sym typeface="Hind Vadodara"/>
              </a:rPr>
              <a:t>tous les éléments</a:t>
            </a:r>
            <a:r>
              <a:rPr lang="en" sz="1200"/>
              <a:t> HTML existants</a:t>
            </a:r>
            <a:endParaRPr sz="1200"/>
          </a:p>
        </p:txBody>
      </p:sp>
      <p:sp>
        <p:nvSpPr>
          <p:cNvPr id="189" name="Google Shape;189;p6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Ids </a:t>
            </a:r>
            <a:r>
              <a:rPr lang="en" sz="1800">
                <a:solidFill>
                  <a:schemeClr val="accent1"/>
                </a:solidFill>
              </a:rPr>
              <a:t>#name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0" name="Google Shape;190;p6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Balise </a:t>
            </a:r>
            <a:r>
              <a:rPr lang="en" sz="1800">
                <a:solidFill>
                  <a:schemeClr val="accent1"/>
                </a:solidFill>
              </a:rPr>
              <a:t>p / h1 /etc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1" name="Google Shape;191;p6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Universel </a:t>
            </a:r>
            <a:r>
              <a:rPr lang="en">
                <a:solidFill>
                  <a:schemeClr val="accent1"/>
                </a:solidFill>
              </a:rPr>
              <a:t>*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2" name="Google Shape;192;p6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Classes </a:t>
            </a:r>
            <a:r>
              <a:rPr lang="en" sz="1800">
                <a:solidFill>
                  <a:schemeClr val="accent1"/>
                </a:solidFill>
              </a:rPr>
              <a:t>.name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3" name="Google Shape;193;p6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Permet de sélectionner une balise avec un attributs </a:t>
            </a:r>
            <a:r>
              <a:rPr b="1" lang="en" sz="1200">
                <a:latin typeface="Hind Vadodara"/>
                <a:ea typeface="Hind Vadodara"/>
                <a:cs typeface="Hind Vadodara"/>
                <a:sym typeface="Hind Vadodara"/>
              </a:rPr>
              <a:t>class</a:t>
            </a:r>
            <a:endParaRPr b="1" sz="120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041704" y="1692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966065" y="3042804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079741" y="3170625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079741" y="175252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7351316" y="3170625"/>
            <a:ext cx="700500" cy="70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7351316" y="1752525"/>
            <a:ext cx="700500" cy="70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>
            <p:ph idx="4" type="ctrTitle"/>
          </p:nvPr>
        </p:nvSpPr>
        <p:spPr>
          <a:xfrm flipH="1">
            <a:off x="1183988" y="1845529"/>
            <a:ext cx="492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01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1" name="Google Shape;201;p6"/>
          <p:cNvSpPr txBox="1"/>
          <p:nvPr>
            <p:ph idx="4" type="ctrTitle"/>
          </p:nvPr>
        </p:nvSpPr>
        <p:spPr>
          <a:xfrm flipH="1">
            <a:off x="7460613" y="1845529"/>
            <a:ext cx="492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2" name="Google Shape;202;p6"/>
          <p:cNvSpPr txBox="1"/>
          <p:nvPr>
            <p:ph idx="4" type="ctrTitle"/>
          </p:nvPr>
        </p:nvSpPr>
        <p:spPr>
          <a:xfrm flipH="1">
            <a:off x="1187675" y="3268754"/>
            <a:ext cx="492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03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3" name="Google Shape;203;p6"/>
          <p:cNvSpPr txBox="1"/>
          <p:nvPr>
            <p:ph idx="4" type="ctrTitle"/>
          </p:nvPr>
        </p:nvSpPr>
        <p:spPr>
          <a:xfrm flipH="1">
            <a:off x="7464300" y="3268754"/>
            <a:ext cx="492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04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4" name="Google Shape;204;p6"/>
          <p:cNvSpPr txBox="1"/>
          <p:nvPr>
            <p:ph idx="5" type="subTitle"/>
          </p:nvPr>
        </p:nvSpPr>
        <p:spPr>
          <a:xfrm flipH="1">
            <a:off x="2360261" y="4353725"/>
            <a:ext cx="4423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u="sng"/>
              <a:t>En savoir plus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Les sélecteurs sont classés du moins important au plus important.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dk2"/>
                </a:solidFill>
              </a:rPr>
              <a:t>Si vous avez des questions 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amorin@suchweb.fr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