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Hind Vadodara"/>
      <p:regular r:id="rId14"/>
      <p:bold r:id="rId15"/>
    </p:embeddedFont>
    <p:embeddedFont>
      <p:font typeface="Teko"/>
      <p:regular r:id="rId16"/>
      <p:bold r:id="rId17"/>
    </p:embeddedFont>
    <p:embeddedFont>
      <p:font typeface="Fira Sans Extra Condensed Medium"/>
      <p:regular r:id="rId18"/>
      <p:bold r:id="rId19"/>
      <p:italic r:id="rId20"/>
      <p:boldItalic r:id="rId21"/>
    </p:embeddedFont>
    <p:embeddedFont>
      <p:font typeface="Hind Vadodara Light"/>
      <p:regular r:id="rId22"/>
      <p:bold r:id="rId23"/>
    </p:embeddedFont>
    <p:embeddedFont>
      <p:font typeface="Hind Vadodara Medium"/>
      <p:regular r:id="rId24"/>
      <p:bold r:id="rId25"/>
    </p:embeddedFont>
    <p:embeddedFont>
      <p:font typeface="Teko Light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  <p15:guide id="2" orient="horz" pos="284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8" roundtripDataSignature="AMtx7mgqm9KXDU03Os5qvvYX71Qxx3fp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284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italic.fntdata"/><Relationship Id="rId22" Type="http://schemas.openxmlformats.org/officeDocument/2006/relationships/font" Target="fonts/HindVadodaraLight-regular.fntdata"/><Relationship Id="rId21" Type="http://schemas.openxmlformats.org/officeDocument/2006/relationships/font" Target="fonts/FiraSansExtraCondensedMedium-boldItalic.fntdata"/><Relationship Id="rId24" Type="http://schemas.openxmlformats.org/officeDocument/2006/relationships/font" Target="fonts/HindVadodaraMedium-regular.fntdata"/><Relationship Id="rId23" Type="http://schemas.openxmlformats.org/officeDocument/2006/relationships/font" Target="fonts/HindVadodara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ekoLight-regular.fntdata"/><Relationship Id="rId25" Type="http://schemas.openxmlformats.org/officeDocument/2006/relationships/font" Target="fonts/HindVadodaraMedium-bold.fntdata"/><Relationship Id="rId28" Type="http://customschemas.google.com/relationships/presentationmetadata" Target="metadata"/><Relationship Id="rId27" Type="http://schemas.openxmlformats.org/officeDocument/2006/relationships/font" Target="fonts/Tek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HindVadodara-bold.fntdata"/><Relationship Id="rId14" Type="http://schemas.openxmlformats.org/officeDocument/2006/relationships/font" Target="fonts/HindVadodara-regular.fntdata"/><Relationship Id="rId17" Type="http://schemas.openxmlformats.org/officeDocument/2006/relationships/font" Target="fonts/Teko-bold.fntdata"/><Relationship Id="rId16" Type="http://schemas.openxmlformats.org/officeDocument/2006/relationships/font" Target="fonts/Teko-regular.fntdata"/><Relationship Id="rId19" Type="http://schemas.openxmlformats.org/officeDocument/2006/relationships/font" Target="fonts/FiraSansExtraCondensedMedium-bold.fntdata"/><Relationship Id="rId18" Type="http://schemas.openxmlformats.org/officeDocument/2006/relationships/font" Target="fonts/FiraSansExtra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0"/>
          <p:cNvSpPr txBox="1"/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" type="subTitle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9"/>
          <p:cNvSpPr txBox="1"/>
          <p:nvPr>
            <p:ph idx="1" type="subTitle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CUSTOM_12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625844" y="195325"/>
            <a:ext cx="26493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/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5" name="Google Shape;45;p21"/>
          <p:cNvSpPr txBox="1"/>
          <p:nvPr>
            <p:ph idx="1" type="subTitle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2" type="title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47" name="Google Shape;47;p21"/>
          <p:cNvSpPr txBox="1"/>
          <p:nvPr>
            <p:ph idx="3" type="ctrTitle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8" name="Google Shape;48;p21"/>
          <p:cNvSpPr txBox="1"/>
          <p:nvPr>
            <p:ph idx="4" type="subTitle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5" type="title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0" name="Google Shape;50;p21"/>
          <p:cNvSpPr txBox="1"/>
          <p:nvPr>
            <p:ph idx="6" type="ctrTitle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" name="Google Shape;51;p21"/>
          <p:cNvSpPr txBox="1"/>
          <p:nvPr>
            <p:ph idx="7" type="subTitle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8" type="title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3" name="Google Shape;53;p21"/>
          <p:cNvSpPr txBox="1"/>
          <p:nvPr>
            <p:ph idx="9" type="ctrTitle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" name="Google Shape;54;p21"/>
          <p:cNvSpPr txBox="1"/>
          <p:nvPr>
            <p:ph idx="13" type="subTitle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4" type="title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6" name="Google Shape;56;p21"/>
          <p:cNvSpPr txBox="1"/>
          <p:nvPr>
            <p:ph idx="15" type="ctrTitle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7" name="Google Shape;57;p21"/>
          <p:cNvSpPr txBox="1"/>
          <p:nvPr>
            <p:ph idx="16" type="subTitle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7" type="title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9" name="Google Shape;59;p21"/>
          <p:cNvSpPr txBox="1"/>
          <p:nvPr>
            <p:ph idx="1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/>
          <p:nvPr>
            <p:ph type="ctrTitle"/>
          </p:nvPr>
        </p:nvSpPr>
        <p:spPr>
          <a:xfrm flipH="1">
            <a:off x="6552430" y="201085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22"/>
          <p:cNvSpPr txBox="1"/>
          <p:nvPr>
            <p:ph idx="1" type="subTitle"/>
          </p:nvPr>
        </p:nvSpPr>
        <p:spPr>
          <a:xfrm flipH="1">
            <a:off x="6472706" y="2473075"/>
            <a:ext cx="1719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3" name="Google Shape;63;p22"/>
          <p:cNvSpPr txBox="1"/>
          <p:nvPr>
            <p:ph idx="2" type="ctrTitle"/>
          </p:nvPr>
        </p:nvSpPr>
        <p:spPr>
          <a:xfrm flipH="1">
            <a:off x="3791699" y="2463578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22"/>
          <p:cNvSpPr txBox="1"/>
          <p:nvPr>
            <p:ph idx="3" type="subTitle"/>
          </p:nvPr>
        </p:nvSpPr>
        <p:spPr>
          <a:xfrm flipH="1">
            <a:off x="3791699" y="2938421"/>
            <a:ext cx="15606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22"/>
          <p:cNvSpPr txBox="1"/>
          <p:nvPr>
            <p:ph idx="4" type="ctrTitle"/>
          </p:nvPr>
        </p:nvSpPr>
        <p:spPr>
          <a:xfrm flipH="1">
            <a:off x="1071599" y="201085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22"/>
          <p:cNvSpPr txBox="1"/>
          <p:nvPr>
            <p:ph idx="5" type="subTitle"/>
          </p:nvPr>
        </p:nvSpPr>
        <p:spPr>
          <a:xfrm flipH="1">
            <a:off x="1071600" y="2473075"/>
            <a:ext cx="15606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7" name="Google Shape;67;p22"/>
          <p:cNvSpPr txBox="1"/>
          <p:nvPr>
            <p:ph idx="6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ctrTitle"/>
          </p:nvPr>
        </p:nvSpPr>
        <p:spPr>
          <a:xfrm flipH="1">
            <a:off x="5126168" y="3534082"/>
            <a:ext cx="186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23"/>
          <p:cNvSpPr txBox="1"/>
          <p:nvPr>
            <p:ph idx="1" type="subTitle"/>
          </p:nvPr>
        </p:nvSpPr>
        <p:spPr>
          <a:xfrm flipH="1">
            <a:off x="5126168" y="29668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23"/>
          <p:cNvSpPr txBox="1"/>
          <p:nvPr>
            <p:ph idx="2" type="ctrTitle"/>
          </p:nvPr>
        </p:nvSpPr>
        <p:spPr>
          <a:xfrm flipH="1">
            <a:off x="5150318" y="2085436"/>
            <a:ext cx="1821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23"/>
          <p:cNvSpPr txBox="1"/>
          <p:nvPr>
            <p:ph idx="3" type="subTitle"/>
          </p:nvPr>
        </p:nvSpPr>
        <p:spPr>
          <a:xfrm flipH="1">
            <a:off x="5126168" y="15171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3" name="Google Shape;73;p23"/>
          <p:cNvSpPr txBox="1"/>
          <p:nvPr>
            <p:ph idx="4" type="ctrTitle"/>
          </p:nvPr>
        </p:nvSpPr>
        <p:spPr>
          <a:xfrm flipH="1">
            <a:off x="2241967" y="2088936"/>
            <a:ext cx="17937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23"/>
          <p:cNvSpPr txBox="1"/>
          <p:nvPr>
            <p:ph idx="5" type="subTitle"/>
          </p:nvPr>
        </p:nvSpPr>
        <p:spPr>
          <a:xfrm flipH="1">
            <a:off x="2204167" y="151716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5" name="Google Shape;75;p23"/>
          <p:cNvSpPr txBox="1"/>
          <p:nvPr>
            <p:ph idx="6" type="ctrTitle"/>
          </p:nvPr>
        </p:nvSpPr>
        <p:spPr>
          <a:xfrm flipH="1">
            <a:off x="2204167" y="3534082"/>
            <a:ext cx="186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6" name="Google Shape;76;p23"/>
          <p:cNvSpPr txBox="1"/>
          <p:nvPr>
            <p:ph idx="7" type="subTitle"/>
          </p:nvPr>
        </p:nvSpPr>
        <p:spPr>
          <a:xfrm flipH="1">
            <a:off x="2204167" y="29668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23"/>
          <p:cNvSpPr txBox="1"/>
          <p:nvPr>
            <p:ph idx="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ms 2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24"/>
          <p:cNvSpPr txBox="1"/>
          <p:nvPr>
            <p:ph idx="1" type="subTitle"/>
          </p:nvPr>
        </p:nvSpPr>
        <p:spPr>
          <a:xfrm flipH="1">
            <a:off x="715630" y="2828489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1" name="Google Shape;81;p24"/>
          <p:cNvSpPr txBox="1"/>
          <p:nvPr>
            <p:ph idx="2" type="ctrTitle"/>
          </p:nvPr>
        </p:nvSpPr>
        <p:spPr>
          <a:xfrm flipH="1">
            <a:off x="5754257" y="3249841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2" name="Google Shape;82;p24"/>
          <p:cNvSpPr txBox="1"/>
          <p:nvPr>
            <p:ph idx="3" type="subTitle"/>
          </p:nvPr>
        </p:nvSpPr>
        <p:spPr>
          <a:xfrm flipH="1">
            <a:off x="5754257" y="3646373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3" name="Google Shape;83;p24"/>
          <p:cNvSpPr txBox="1"/>
          <p:nvPr>
            <p:ph idx="4" type="ctrTitle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24"/>
          <p:cNvSpPr txBox="1"/>
          <p:nvPr>
            <p:ph idx="5" type="subTitle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5" name="Google Shape;85;p24"/>
          <p:cNvSpPr txBox="1"/>
          <p:nvPr>
            <p:ph idx="6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type="ctrTitle"/>
          </p:nvPr>
        </p:nvSpPr>
        <p:spPr>
          <a:xfrm flipH="1">
            <a:off x="2543653" y="124595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8" name="Google Shape;88;p25"/>
          <p:cNvSpPr txBox="1"/>
          <p:nvPr>
            <p:ph idx="1" type="subTitle"/>
          </p:nvPr>
        </p:nvSpPr>
        <p:spPr>
          <a:xfrm flipH="1">
            <a:off x="2266603" y="162778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9" name="Google Shape;89;p25"/>
          <p:cNvSpPr txBox="1"/>
          <p:nvPr>
            <p:ph idx="2" type="ctrTitle"/>
          </p:nvPr>
        </p:nvSpPr>
        <p:spPr>
          <a:xfrm flipH="1">
            <a:off x="2543653" y="357528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0" name="Google Shape;90;p25"/>
          <p:cNvSpPr txBox="1"/>
          <p:nvPr>
            <p:ph idx="3" type="subTitle"/>
          </p:nvPr>
        </p:nvSpPr>
        <p:spPr>
          <a:xfrm flipH="1">
            <a:off x="2266608" y="3958300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1" name="Google Shape;91;p25"/>
          <p:cNvSpPr txBox="1"/>
          <p:nvPr>
            <p:ph idx="4" type="ctrTitle"/>
          </p:nvPr>
        </p:nvSpPr>
        <p:spPr>
          <a:xfrm flipH="1">
            <a:off x="2543653" y="241034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" name="Google Shape;92;p25"/>
          <p:cNvSpPr txBox="1"/>
          <p:nvPr>
            <p:ph idx="5" type="subTitle"/>
          </p:nvPr>
        </p:nvSpPr>
        <p:spPr>
          <a:xfrm flipH="1">
            <a:off x="2266608" y="279217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25"/>
          <p:cNvSpPr txBox="1"/>
          <p:nvPr>
            <p:ph idx="6" type="ctrTitle"/>
          </p:nvPr>
        </p:nvSpPr>
        <p:spPr>
          <a:xfrm flipH="1">
            <a:off x="5039747" y="2410346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4" name="Google Shape;94;p25"/>
          <p:cNvSpPr txBox="1"/>
          <p:nvPr>
            <p:ph idx="7" type="subTitle"/>
          </p:nvPr>
        </p:nvSpPr>
        <p:spPr>
          <a:xfrm flipH="1">
            <a:off x="4762697" y="2793356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5" name="Google Shape;95;p25"/>
          <p:cNvSpPr txBox="1"/>
          <p:nvPr>
            <p:ph idx="8" type="ctrTitle"/>
          </p:nvPr>
        </p:nvSpPr>
        <p:spPr>
          <a:xfrm flipH="1">
            <a:off x="5039747" y="357528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9" type="subTitle"/>
          </p:nvPr>
        </p:nvSpPr>
        <p:spPr>
          <a:xfrm flipH="1">
            <a:off x="4762697" y="3958293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7" name="Google Shape;97;p25"/>
          <p:cNvSpPr txBox="1"/>
          <p:nvPr>
            <p:ph idx="13" type="ctrTitle"/>
          </p:nvPr>
        </p:nvSpPr>
        <p:spPr>
          <a:xfrm flipH="1">
            <a:off x="5039747" y="124595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4" type="subTitle"/>
          </p:nvPr>
        </p:nvSpPr>
        <p:spPr>
          <a:xfrm flipH="1">
            <a:off x="4762697" y="162778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9" name="Google Shape;99;p25"/>
          <p:cNvSpPr txBox="1"/>
          <p:nvPr>
            <p:ph idx="15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3">
  <p:cSld name="CUSTOM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ctrTitle"/>
          </p:nvPr>
        </p:nvSpPr>
        <p:spPr>
          <a:xfrm>
            <a:off x="619650" y="2247705"/>
            <a:ext cx="25599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26"/>
          <p:cNvSpPr txBox="1"/>
          <p:nvPr>
            <p:ph idx="1" type="subTitle"/>
          </p:nvPr>
        </p:nvSpPr>
        <p:spPr>
          <a:xfrm>
            <a:off x="619650" y="2837337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26"/>
          <p:cNvSpPr txBox="1"/>
          <p:nvPr>
            <p:ph idx="2" type="title"/>
          </p:nvPr>
        </p:nvSpPr>
        <p:spPr>
          <a:xfrm>
            <a:off x="4145650" y="2884438"/>
            <a:ext cx="224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5">
  <p:cSld name="CUSTOM_6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type="ctrTitle"/>
          </p:nvPr>
        </p:nvSpPr>
        <p:spPr>
          <a:xfrm flipH="1">
            <a:off x="2726850" y="2897239"/>
            <a:ext cx="3690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" name="Google Shape;106;p27"/>
          <p:cNvSpPr txBox="1"/>
          <p:nvPr>
            <p:ph idx="1" type="subTitle"/>
          </p:nvPr>
        </p:nvSpPr>
        <p:spPr>
          <a:xfrm flipH="1">
            <a:off x="3292050" y="3488360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27"/>
          <p:cNvSpPr txBox="1"/>
          <p:nvPr>
            <p:ph idx="2" type="title"/>
          </p:nvPr>
        </p:nvSpPr>
        <p:spPr>
          <a:xfrm flipH="1">
            <a:off x="3451650" y="1351346"/>
            <a:ext cx="224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4">
  <p:cSld name="CUSTOM_6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/>
          <p:nvPr>
            <p:ph type="ctrTitle"/>
          </p:nvPr>
        </p:nvSpPr>
        <p:spPr>
          <a:xfrm flipH="1">
            <a:off x="4847211" y="2553180"/>
            <a:ext cx="3690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28"/>
          <p:cNvSpPr txBox="1"/>
          <p:nvPr>
            <p:ph idx="1" type="subTitle"/>
          </p:nvPr>
        </p:nvSpPr>
        <p:spPr>
          <a:xfrm flipH="1">
            <a:off x="5977611" y="2837721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28"/>
          <p:cNvSpPr txBox="1"/>
          <p:nvPr>
            <p:ph idx="2" type="title"/>
          </p:nvPr>
        </p:nvSpPr>
        <p:spPr>
          <a:xfrm flipH="1">
            <a:off x="2133750" y="2079350"/>
            <a:ext cx="2000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3"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2069575" y="1357150"/>
            <a:ext cx="5140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400"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30"/>
          <p:cNvSpPr txBox="1"/>
          <p:nvPr>
            <p:ph idx="1" type="subTitle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30"/>
          <p:cNvSpPr txBox="1"/>
          <p:nvPr/>
        </p:nvSpPr>
        <p:spPr>
          <a:xfrm>
            <a:off x="621618" y="3589129"/>
            <a:ext cx="2418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including icons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400" u="none" cap="none" strike="noStrike">
              <a:solidFill>
                <a:schemeClr val="dk1"/>
              </a:solidFill>
              <a:latin typeface="Hind Vadodara Medium"/>
              <a:ea typeface="Hind Vadodara Medium"/>
              <a:cs typeface="Hind Vadodara Medium"/>
              <a:sym typeface="Hind Vadodara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ctrTitle"/>
          </p:nvPr>
        </p:nvSpPr>
        <p:spPr>
          <a:xfrm>
            <a:off x="4007825" y="1945343"/>
            <a:ext cx="4535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" type="subTitle"/>
          </p:nvPr>
        </p:nvSpPr>
        <p:spPr>
          <a:xfrm>
            <a:off x="5621050" y="2620363"/>
            <a:ext cx="2922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" name="Google Shape;16;p12"/>
          <p:cNvSpPr txBox="1"/>
          <p:nvPr>
            <p:ph idx="2" type="title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ctrTitle"/>
          </p:nvPr>
        </p:nvSpPr>
        <p:spPr>
          <a:xfrm flipH="1">
            <a:off x="616848" y="1589117"/>
            <a:ext cx="3301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" type="subTitle"/>
          </p:nvPr>
        </p:nvSpPr>
        <p:spPr>
          <a:xfrm flipH="1">
            <a:off x="616948" y="2831770"/>
            <a:ext cx="23313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idx="1" type="subTitle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2" name="Google Shape;22;p14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2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ctrTitle"/>
          </p:nvPr>
        </p:nvSpPr>
        <p:spPr>
          <a:xfrm flipH="1">
            <a:off x="612075" y="1881706"/>
            <a:ext cx="4182900" cy="11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" name="Google Shape;25;p15"/>
          <p:cNvSpPr txBox="1"/>
          <p:nvPr>
            <p:ph idx="1" type="subTitle"/>
          </p:nvPr>
        </p:nvSpPr>
        <p:spPr>
          <a:xfrm flipH="1">
            <a:off x="612075" y="2837144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" name="Google Shape;26;p15"/>
          <p:cNvSpPr txBox="1"/>
          <p:nvPr>
            <p:ph idx="2" type="title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2208600" y="1016100"/>
            <a:ext cx="4726800" cy="31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712480" y="1297750"/>
            <a:ext cx="3128100" cy="29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ctrTitle"/>
          </p:nvPr>
        </p:nvSpPr>
        <p:spPr>
          <a:xfrm flipH="1">
            <a:off x="5408076" y="1087185"/>
            <a:ext cx="2250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1" type="subTitle"/>
          </p:nvPr>
        </p:nvSpPr>
        <p:spPr>
          <a:xfrm flipH="1">
            <a:off x="1483662" y="4161895"/>
            <a:ext cx="22500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5" name="Google Shape;35;p18"/>
          <p:cNvSpPr txBox="1"/>
          <p:nvPr>
            <p:ph idx="2" type="ctrTitle"/>
          </p:nvPr>
        </p:nvSpPr>
        <p:spPr>
          <a:xfrm flipH="1">
            <a:off x="1505901" y="3702014"/>
            <a:ext cx="22056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6" name="Google Shape;36;p18"/>
          <p:cNvSpPr txBox="1"/>
          <p:nvPr>
            <p:ph idx="3" type="subTitle"/>
          </p:nvPr>
        </p:nvSpPr>
        <p:spPr>
          <a:xfrm flipH="1">
            <a:off x="5408076" y="1497548"/>
            <a:ext cx="22500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7" name="Google Shape;37;p18"/>
          <p:cNvSpPr txBox="1"/>
          <p:nvPr>
            <p:ph idx="4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b="0" i="0" sz="18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 b="0" i="0" sz="14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17.png"/><Relationship Id="rId5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/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/>
              <a:t>Base du langage</a:t>
            </a:r>
            <a:endParaRPr sz="3000"/>
          </a:p>
        </p:txBody>
      </p:sp>
      <p:sp>
        <p:nvSpPr>
          <p:cNvPr id="126" name="Google Shape;126;p1"/>
          <p:cNvSpPr txBox="1"/>
          <p:nvPr/>
        </p:nvSpPr>
        <p:spPr>
          <a:xfrm>
            <a:off x="73675" y="4665701"/>
            <a:ext cx="24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83536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Créé par Adrien Morin</a:t>
            </a:r>
            <a:endParaRPr i="1">
              <a:solidFill>
                <a:srgbClr val="383536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 txBox="1"/>
          <p:nvPr>
            <p:ph type="title"/>
          </p:nvPr>
        </p:nvSpPr>
        <p:spPr>
          <a:xfrm>
            <a:off x="2426373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Mise en forme du texte</a:t>
            </a:r>
            <a:endParaRPr/>
          </a:p>
        </p:txBody>
      </p:sp>
      <p:sp>
        <p:nvSpPr>
          <p:cNvPr id="132" name="Google Shape;132;p2"/>
          <p:cNvSpPr/>
          <p:nvPr/>
        </p:nvSpPr>
        <p:spPr>
          <a:xfrm>
            <a:off x="885438" y="3379925"/>
            <a:ext cx="2514600" cy="2599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 txBox="1"/>
          <p:nvPr>
            <p:ph idx="4294967295" type="subTitle"/>
          </p:nvPr>
        </p:nvSpPr>
        <p:spPr>
          <a:xfrm flipH="1">
            <a:off x="287863" y="1035050"/>
            <a:ext cx="3710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Hind Vadodara Light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Voici les principales propriétés CSS permettant de modifier le design de vos textes.</a:t>
            </a:r>
            <a:endParaRPr b="0" i="0" sz="12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4146750" y="913600"/>
            <a:ext cx="47661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Police d’écriture </a:t>
            </a:r>
            <a: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font-family</a:t>
            </a:r>
            <a:b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Permet de changer de police d’écriture avec les polices disponibles sur votre machine (attention à n’utiliser que les polices utilisées sur Windows et MacOs) ou importer depuis le web (ex: google font).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1663" y="1904600"/>
            <a:ext cx="2742624" cy="171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2"/>
          <p:cNvGrpSpPr/>
          <p:nvPr/>
        </p:nvGrpSpPr>
        <p:grpSpPr>
          <a:xfrm>
            <a:off x="287984" y="1616758"/>
            <a:ext cx="3709970" cy="2985260"/>
            <a:chOff x="4147875" y="986011"/>
            <a:chExt cx="3842140" cy="3019074"/>
          </a:xfrm>
        </p:grpSpPr>
        <p:sp>
          <p:nvSpPr>
            <p:cNvPr id="137" name="Google Shape;137;p2"/>
            <p:cNvSpPr/>
            <p:nvPr/>
          </p:nvSpPr>
          <p:spPr>
            <a:xfrm>
              <a:off x="5591742" y="3553821"/>
              <a:ext cx="954407" cy="419279"/>
            </a:xfrm>
            <a:custGeom>
              <a:rect b="b" l="l" r="r" t="t"/>
              <a:pathLst>
                <a:path extrusionOk="0" h="9884" w="20326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619445" y="3553821"/>
              <a:ext cx="849745" cy="335160"/>
            </a:xfrm>
            <a:custGeom>
              <a:rect b="b" l="l" r="r" t="t"/>
              <a:pathLst>
                <a:path extrusionOk="0" h="7901" w="18097">
                  <a:moveTo>
                    <a:pt x="2377" y="0"/>
                  </a:moveTo>
                  <a:lnTo>
                    <a:pt x="0" y="7901"/>
                  </a:lnTo>
                  <a:cubicBezTo>
                    <a:pt x="6032" y="6753"/>
                    <a:pt x="12064" y="5557"/>
                    <a:pt x="18096" y="4442"/>
                  </a:cubicBezTo>
                  <a:lnTo>
                    <a:pt x="16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520135" y="3939716"/>
              <a:ext cx="1097573" cy="65369"/>
            </a:xfrm>
            <a:custGeom>
              <a:rect b="b" l="l" r="r" t="t"/>
              <a:pathLst>
                <a:path extrusionOk="0" h="1541" w="23375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147875" y="1157727"/>
              <a:ext cx="3842140" cy="2479534"/>
            </a:xfrm>
            <a:custGeom>
              <a:rect b="b" l="l" r="r" t="t"/>
              <a:pathLst>
                <a:path extrusionOk="0" h="58452" w="81826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147875" y="986011"/>
              <a:ext cx="3842140" cy="2359231"/>
            </a:xfrm>
            <a:custGeom>
              <a:rect b="b" l="l" r="r" t="t"/>
              <a:pathLst>
                <a:path extrusionOk="0" h="55616" w="81826">
                  <a:moveTo>
                    <a:pt x="2836" y="0"/>
                  </a:moveTo>
                  <a:cubicBezTo>
                    <a:pt x="1279" y="0"/>
                    <a:pt x="0" y="1279"/>
                    <a:pt x="0" y="2836"/>
                  </a:cubicBezTo>
                  <a:lnTo>
                    <a:pt x="0" y="55616"/>
                  </a:lnTo>
                  <a:lnTo>
                    <a:pt x="81826" y="55616"/>
                  </a:lnTo>
                  <a:lnTo>
                    <a:pt x="81826" y="2836"/>
                  </a:lnTo>
                  <a:cubicBezTo>
                    <a:pt x="81826" y="1279"/>
                    <a:pt x="80547" y="0"/>
                    <a:pt x="78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351050" y="1150770"/>
              <a:ext cx="3435791" cy="1934437"/>
            </a:xfrm>
            <a:custGeom>
              <a:rect b="b" l="l" r="r" t="t"/>
              <a:pathLst>
                <a:path extrusionOk="0" h="45602" w="73172">
                  <a:moveTo>
                    <a:pt x="426" y="1"/>
                  </a:moveTo>
                  <a:cubicBezTo>
                    <a:pt x="197" y="1"/>
                    <a:pt x="0" y="181"/>
                    <a:pt x="0" y="411"/>
                  </a:cubicBezTo>
                  <a:lnTo>
                    <a:pt x="0" y="45175"/>
                  </a:lnTo>
                  <a:cubicBezTo>
                    <a:pt x="0" y="45405"/>
                    <a:pt x="197" y="45601"/>
                    <a:pt x="426" y="45601"/>
                  </a:cubicBezTo>
                  <a:lnTo>
                    <a:pt x="72745" y="45601"/>
                  </a:lnTo>
                  <a:cubicBezTo>
                    <a:pt x="72975" y="45601"/>
                    <a:pt x="73171" y="45405"/>
                    <a:pt x="73171" y="45175"/>
                  </a:cubicBezTo>
                  <a:lnTo>
                    <a:pt x="73171" y="411"/>
                  </a:lnTo>
                  <a:cubicBezTo>
                    <a:pt x="73171" y="181"/>
                    <a:pt x="72975" y="1"/>
                    <a:pt x="72745" y="1"/>
                  </a:cubicBezTo>
                  <a:close/>
                </a:path>
              </a:pathLst>
            </a:custGeom>
            <a:solidFill>
              <a:srgbClr val="3138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008800" y="3421088"/>
              <a:ext cx="120300" cy="120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4" name="Google Shape;14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825" y="1926274"/>
            <a:ext cx="3386289" cy="171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"/>
          <p:cNvSpPr txBox="1"/>
          <p:nvPr/>
        </p:nvSpPr>
        <p:spPr>
          <a:xfrm>
            <a:off x="4146738" y="1818700"/>
            <a:ext cx="47094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Taille de texte </a:t>
            </a:r>
            <a: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font-size</a:t>
            </a:r>
            <a:b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Permet de changer la taille du texte en px</a:t>
            </a:r>
            <a:endParaRPr b="1" i="0" sz="12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6" name="Google Shape;146;p2"/>
          <p:cNvSpPr txBox="1"/>
          <p:nvPr/>
        </p:nvSpPr>
        <p:spPr>
          <a:xfrm>
            <a:off x="4146738" y="2321075"/>
            <a:ext cx="4709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Texte en gras </a:t>
            </a:r>
            <a: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font-weight</a:t>
            </a:r>
            <a:b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Permet de changer le grammage du texte (entre 100 et 900, normal=400, bold=700).</a:t>
            </a: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Texte en italic </a:t>
            </a:r>
            <a: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font-style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4146738" y="3079775"/>
            <a:ext cx="47094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Texte souligné/surligné/barré </a:t>
            </a:r>
            <a:b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text-decoration [underline / overline / line-through / none]</a:t>
            </a:r>
            <a:b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Texte majuscule/minuscule/capitalize</a:t>
            </a:r>
            <a:b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text-transform [uppercase / lowercase / capitalize]</a:t>
            </a:r>
            <a:endParaRPr b="1" i="0" sz="1200" u="none" cap="none" strike="noStrike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8" name="Google Shape;148;p2"/>
          <p:cNvSpPr txBox="1"/>
          <p:nvPr/>
        </p:nvSpPr>
        <p:spPr>
          <a:xfrm>
            <a:off x="4146738" y="4086275"/>
            <a:ext cx="47094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Gérer l'espace entre les lignes (en px) </a:t>
            </a:r>
            <a: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line-height </a:t>
            </a:r>
            <a:b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Gérer l'espace entre les lettres (en px) </a:t>
            </a:r>
            <a: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letter-spacing </a:t>
            </a:r>
            <a:b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Gérer l'espace entre les mots (en px) </a:t>
            </a:r>
            <a: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word-spacing </a:t>
            </a:r>
            <a:endParaRPr b="1" i="0" sz="1200" u="none" cap="none" strike="noStrike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/>
          <p:nvPr>
            <p:ph idx="2" type="title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4" name="Google Shape;154;p3"/>
          <p:cNvSpPr txBox="1"/>
          <p:nvPr>
            <p:ph type="ctrTitle"/>
          </p:nvPr>
        </p:nvSpPr>
        <p:spPr>
          <a:xfrm>
            <a:off x="5486075" y="1562888"/>
            <a:ext cx="292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Exercice</a:t>
            </a:r>
            <a:endParaRPr sz="3000"/>
          </a:p>
        </p:txBody>
      </p:sp>
      <p:sp>
        <p:nvSpPr>
          <p:cNvPr id="155" name="Google Shape;155;p3"/>
          <p:cNvSpPr txBox="1"/>
          <p:nvPr>
            <p:ph idx="1" type="subTitle"/>
          </p:nvPr>
        </p:nvSpPr>
        <p:spPr>
          <a:xfrm>
            <a:off x="5486075" y="2379990"/>
            <a:ext cx="2922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Recherchez une police sur google font et importez la en CSS (avec @import).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Jouez maintenant avec les différentes propriétés pour rendre un titre H1 design.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/>
          <p:nvPr/>
        </p:nvSpPr>
        <p:spPr>
          <a:xfrm rot="-7658695">
            <a:off x="2839411" y="3292933"/>
            <a:ext cx="11580430" cy="3957292"/>
          </a:xfrm>
          <a:custGeom>
            <a:rect b="b" l="l" r="r" t="t"/>
            <a:pathLst>
              <a:path extrusionOk="0" h="28487" w="83363">
                <a:moveTo>
                  <a:pt x="8782" y="9751"/>
                </a:moveTo>
                <a:cubicBezTo>
                  <a:pt x="9904" y="9751"/>
                  <a:pt x="11008" y="10189"/>
                  <a:pt x="11833" y="11014"/>
                </a:cubicBezTo>
                <a:cubicBezTo>
                  <a:pt x="13059" y="12240"/>
                  <a:pt x="13428" y="14096"/>
                  <a:pt x="12762" y="15705"/>
                </a:cubicBezTo>
                <a:cubicBezTo>
                  <a:pt x="12096" y="17313"/>
                  <a:pt x="10530" y="18362"/>
                  <a:pt x="8787" y="18362"/>
                </a:cubicBezTo>
                <a:cubicBezTo>
                  <a:pt x="6406" y="18362"/>
                  <a:pt x="4478" y="16435"/>
                  <a:pt x="4478" y="14054"/>
                </a:cubicBezTo>
                <a:cubicBezTo>
                  <a:pt x="4478" y="12318"/>
                  <a:pt x="5527" y="10745"/>
                  <a:pt x="7136" y="10079"/>
                </a:cubicBezTo>
                <a:cubicBezTo>
                  <a:pt x="7668" y="9858"/>
                  <a:pt x="8227" y="9751"/>
                  <a:pt x="8782" y="9751"/>
                </a:cubicBezTo>
                <a:close/>
                <a:moveTo>
                  <a:pt x="68293" y="3038"/>
                </a:moveTo>
                <a:cubicBezTo>
                  <a:pt x="69712" y="3038"/>
                  <a:pt x="71143" y="3313"/>
                  <a:pt x="72507" y="3879"/>
                </a:cubicBezTo>
                <a:cubicBezTo>
                  <a:pt x="76624" y="5586"/>
                  <a:pt x="79309" y="9604"/>
                  <a:pt x="79309" y="14054"/>
                </a:cubicBezTo>
                <a:cubicBezTo>
                  <a:pt x="79309" y="20140"/>
                  <a:pt x="74378" y="25072"/>
                  <a:pt x="68298" y="25072"/>
                </a:cubicBezTo>
                <a:cubicBezTo>
                  <a:pt x="63842" y="25072"/>
                  <a:pt x="59824" y="22386"/>
                  <a:pt x="58116" y="18270"/>
                </a:cubicBezTo>
                <a:cubicBezTo>
                  <a:pt x="56409" y="14153"/>
                  <a:pt x="57351" y="9420"/>
                  <a:pt x="60504" y="6267"/>
                </a:cubicBezTo>
                <a:cubicBezTo>
                  <a:pt x="62613" y="4158"/>
                  <a:pt x="65428" y="3038"/>
                  <a:pt x="68293" y="3038"/>
                </a:cubicBezTo>
                <a:close/>
                <a:moveTo>
                  <a:pt x="69116" y="1"/>
                </a:moveTo>
                <a:cubicBezTo>
                  <a:pt x="67760" y="1"/>
                  <a:pt x="66394" y="195"/>
                  <a:pt x="65060" y="591"/>
                </a:cubicBezTo>
                <a:cubicBezTo>
                  <a:pt x="64458" y="697"/>
                  <a:pt x="63863" y="839"/>
                  <a:pt x="63275" y="1038"/>
                </a:cubicBezTo>
                <a:cubicBezTo>
                  <a:pt x="60618" y="1895"/>
                  <a:pt x="58201" y="3595"/>
                  <a:pt x="55573" y="5388"/>
                </a:cubicBezTo>
                <a:cubicBezTo>
                  <a:pt x="51215" y="8364"/>
                  <a:pt x="46241" y="11574"/>
                  <a:pt x="38504" y="11574"/>
                </a:cubicBezTo>
                <a:cubicBezTo>
                  <a:pt x="35209" y="11574"/>
                  <a:pt x="27315" y="10837"/>
                  <a:pt x="20492" y="10128"/>
                </a:cubicBezTo>
                <a:cubicBezTo>
                  <a:pt x="19046" y="9980"/>
                  <a:pt x="17644" y="9824"/>
                  <a:pt x="16347" y="9682"/>
                </a:cubicBezTo>
                <a:cubicBezTo>
                  <a:pt x="14753" y="6941"/>
                  <a:pt x="11848" y="5331"/>
                  <a:pt x="8792" y="5331"/>
                </a:cubicBezTo>
                <a:cubicBezTo>
                  <a:pt x="8016" y="5331"/>
                  <a:pt x="7231" y="5435"/>
                  <a:pt x="6455" y="5650"/>
                </a:cubicBezTo>
                <a:cubicBezTo>
                  <a:pt x="2629" y="6713"/>
                  <a:pt x="0" y="10228"/>
                  <a:pt x="64" y="14203"/>
                </a:cubicBezTo>
                <a:cubicBezTo>
                  <a:pt x="128" y="18178"/>
                  <a:pt x="2863" y="21607"/>
                  <a:pt x="6725" y="22542"/>
                </a:cubicBezTo>
                <a:cubicBezTo>
                  <a:pt x="7415" y="22711"/>
                  <a:pt x="8109" y="22792"/>
                  <a:pt x="8796" y="22792"/>
                </a:cubicBezTo>
                <a:cubicBezTo>
                  <a:pt x="11951" y="22792"/>
                  <a:pt x="14933" y="21074"/>
                  <a:pt x="16481" y="18199"/>
                </a:cubicBezTo>
                <a:cubicBezTo>
                  <a:pt x="17629" y="18078"/>
                  <a:pt x="18855" y="17944"/>
                  <a:pt x="20123" y="17816"/>
                </a:cubicBezTo>
                <a:cubicBezTo>
                  <a:pt x="27032" y="17108"/>
                  <a:pt x="35152" y="16342"/>
                  <a:pt x="38504" y="16342"/>
                </a:cubicBezTo>
                <a:cubicBezTo>
                  <a:pt x="49422" y="16342"/>
                  <a:pt x="54829" y="22719"/>
                  <a:pt x="60795" y="25802"/>
                </a:cubicBezTo>
                <a:cubicBezTo>
                  <a:pt x="63258" y="27575"/>
                  <a:pt x="66177" y="28486"/>
                  <a:pt x="69121" y="28486"/>
                </a:cubicBezTo>
                <a:cubicBezTo>
                  <a:pt x="70987" y="28486"/>
                  <a:pt x="72864" y="28120"/>
                  <a:pt x="74640" y="27375"/>
                </a:cubicBezTo>
                <a:cubicBezTo>
                  <a:pt x="79210" y="25455"/>
                  <a:pt x="82455" y="21295"/>
                  <a:pt x="83207" y="16392"/>
                </a:cubicBezTo>
                <a:cubicBezTo>
                  <a:pt x="83313" y="15683"/>
                  <a:pt x="83362" y="14968"/>
                  <a:pt x="83362" y="14252"/>
                </a:cubicBezTo>
                <a:cubicBezTo>
                  <a:pt x="83362" y="9951"/>
                  <a:pt x="81428" y="5891"/>
                  <a:pt x="78091" y="3184"/>
                </a:cubicBezTo>
                <a:cubicBezTo>
                  <a:pt x="75521" y="1099"/>
                  <a:pt x="72345" y="1"/>
                  <a:pt x="691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4827525" y="812250"/>
            <a:ext cx="3049500" cy="30501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3">
            <a:alphaModFix/>
          </a:blip>
          <a:srcRect b="0" l="24275" r="24269" t="18679"/>
          <a:stretch/>
        </p:blipFill>
        <p:spPr>
          <a:xfrm>
            <a:off x="4827525" y="812100"/>
            <a:ext cx="3049500" cy="3050100"/>
          </a:xfrm>
          <a:prstGeom prst="ellipse">
            <a:avLst/>
          </a:prstGeom>
          <a:noFill/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3" name="Google Shape;163;p4"/>
          <p:cNvSpPr txBox="1"/>
          <p:nvPr>
            <p:ph type="ctrTitle"/>
          </p:nvPr>
        </p:nvSpPr>
        <p:spPr>
          <a:xfrm flipH="1">
            <a:off x="596075" y="195308"/>
            <a:ext cx="3301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Les couleurs en CSS</a:t>
            </a:r>
            <a:endParaRPr/>
          </a:p>
        </p:txBody>
      </p:sp>
      <p:sp>
        <p:nvSpPr>
          <p:cNvPr id="164" name="Google Shape;164;p4"/>
          <p:cNvSpPr txBox="1"/>
          <p:nvPr>
            <p:ph idx="1" type="subTitle"/>
          </p:nvPr>
        </p:nvSpPr>
        <p:spPr>
          <a:xfrm flipH="1">
            <a:off x="596075" y="773706"/>
            <a:ext cx="304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>
                <a:latin typeface="Hind Vadodara"/>
                <a:ea typeface="Hind Vadodara"/>
                <a:cs typeface="Hind Vadodara"/>
                <a:sym typeface="Hind Vadodara"/>
              </a:rPr>
              <a:t>En CSS, il est possibilité d’utiliser plusieurs format d’appel de couleur. </a:t>
            </a:r>
            <a:endParaRPr sz="1200"/>
          </a:p>
        </p:txBody>
      </p:sp>
      <p:sp>
        <p:nvSpPr>
          <p:cNvPr id="165" name="Google Shape;165;p4"/>
          <p:cNvSpPr txBox="1"/>
          <p:nvPr/>
        </p:nvSpPr>
        <p:spPr>
          <a:xfrm>
            <a:off x="596075" y="1327800"/>
            <a:ext cx="35727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Nom des couleurs </a:t>
            </a:r>
            <a: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red/yellow/pink/etc</a:t>
            </a:r>
            <a:b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Vous pouvez utilisez directement des noms de couleur en anglais. Le souci ici est que vous ne choisissez pas vraiment la couleur, car celle-ci est prédéfinie par le navigateur. </a:t>
            </a:r>
            <a:endParaRPr b="1" i="0" sz="12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596075" y="2232900"/>
            <a:ext cx="35727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Hexadécimale</a:t>
            </a:r>
            <a: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 #148b90</a:t>
            </a:r>
            <a:b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Ce code de couleur vous permet d’avoir une complète liberté de choix de couleur. Le code est découpé en 3 parties de deux caractères </a:t>
            </a:r>
            <a:r>
              <a:rPr b="1" i="0" lang="en" sz="10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(rouge=14 ; vert=8b ; bleu=90)</a:t>
            </a: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.</a:t>
            </a:r>
            <a:endParaRPr b="1" i="0" sz="12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596075" y="3138000"/>
            <a:ext cx="35727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Décimale</a:t>
            </a:r>
            <a: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 rgb(20,139,144)</a:t>
            </a:r>
            <a:b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Ce code de couleur vous permet d’avoir une complète liberté de choix de couleur. Le code est découpé en 3 partie de 3 chiffres de 0 à 255 </a:t>
            </a:r>
            <a:r>
              <a:rPr b="1" i="0" lang="en" sz="10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(rouge=20 ; vert=139 ; bleu=144)</a:t>
            </a: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.</a:t>
            </a:r>
            <a:endParaRPr b="1" i="0" sz="12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596075" y="4043100"/>
            <a:ext cx="35727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Décimale alpha</a:t>
            </a:r>
            <a: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 rgba(20,139,144,0.4)</a:t>
            </a:r>
            <a:b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Ce code de couleur est le même que le précédant, il permet d’ajouter la notion alpha pour la transparance, entre 0.0 et 1.0 </a:t>
            </a:r>
            <a:r>
              <a:rPr b="1" i="0" lang="en" sz="10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(0.4, soit 40% de transparance dans l’exemple)</a:t>
            </a: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.</a:t>
            </a:r>
            <a:endParaRPr b="1" i="0" sz="12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/>
          <p:nvPr/>
        </p:nvSpPr>
        <p:spPr>
          <a:xfrm>
            <a:off x="3463475" y="1603375"/>
            <a:ext cx="6392400" cy="6392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>
                <a:solidFill>
                  <a:schemeClr val="accent1"/>
                </a:solidFill>
              </a:rPr>
              <a:t>Les bordures</a:t>
            </a:r>
            <a:endParaRPr/>
          </a:p>
        </p:txBody>
      </p:sp>
      <p:sp>
        <p:nvSpPr>
          <p:cNvPr id="175" name="Google Shape;175;p5"/>
          <p:cNvSpPr txBox="1"/>
          <p:nvPr>
            <p:ph idx="1" type="subTitle"/>
          </p:nvPr>
        </p:nvSpPr>
        <p:spPr>
          <a:xfrm flipH="1">
            <a:off x="316025" y="1774325"/>
            <a:ext cx="4108500" cy="15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Vous pouvez ajouter des bordures à n’importe quel élément HTML, pour ce faire, il faut obligatoirement utiliser les 3 propriétés suivantes 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b="1" lang="en">
                <a:latin typeface="Teko"/>
                <a:ea typeface="Teko"/>
                <a:cs typeface="Teko"/>
                <a:sym typeface="Teko"/>
              </a:rPr>
              <a:t>Taille de la bordure en (px)</a:t>
            </a:r>
            <a:r>
              <a:rPr b="1" lang="en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 border-width</a:t>
            </a:r>
            <a:br>
              <a:rPr b="1" lang="en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1" lang="en">
                <a:latin typeface="Teko"/>
                <a:ea typeface="Teko"/>
                <a:cs typeface="Teko"/>
                <a:sym typeface="Teko"/>
              </a:rPr>
              <a:t>Couleur de la bordure en</a:t>
            </a:r>
            <a:r>
              <a:rPr b="1" lang="en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 border-color</a:t>
            </a:r>
            <a:br>
              <a:rPr b="1" lang="en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1" lang="en">
                <a:latin typeface="Teko"/>
                <a:ea typeface="Teko"/>
                <a:cs typeface="Teko"/>
                <a:sym typeface="Teko"/>
              </a:rPr>
              <a:t>Style de la bordure en (solid/dotted/double)</a:t>
            </a:r>
            <a:r>
              <a:rPr b="1" lang="en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 border-style</a:t>
            </a:r>
            <a:endParaRPr sz="1000"/>
          </a:p>
        </p:txBody>
      </p:sp>
      <p:sp>
        <p:nvSpPr>
          <p:cNvPr id="176" name="Google Shape;176;p5"/>
          <p:cNvSpPr txBox="1"/>
          <p:nvPr/>
        </p:nvSpPr>
        <p:spPr>
          <a:xfrm>
            <a:off x="4853525" y="3501550"/>
            <a:ext cx="361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Utilisation des bordures pour un côté uniquement avec le simplification d’écriture : </a:t>
            </a:r>
            <a:endParaRPr b="1" i="0" sz="14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77" name="Google Shape;17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800" y="3260525"/>
            <a:ext cx="2178433" cy="6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5"/>
          <p:cNvSpPr txBox="1"/>
          <p:nvPr/>
        </p:nvSpPr>
        <p:spPr>
          <a:xfrm>
            <a:off x="4853525" y="241535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Il existe une simplification pour l’écriture avec la propriété </a:t>
            </a:r>
            <a: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border</a:t>
            </a: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qui prend en valeur les 3 propriétés obligatoire (l’ordre n’a pas d’important) 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6375" y="3277794"/>
            <a:ext cx="2414700" cy="2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46325" y="4055650"/>
            <a:ext cx="3000001" cy="794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/>
          <p:nvPr/>
        </p:nvSpPr>
        <p:spPr>
          <a:xfrm rot="-7658695">
            <a:off x="2839411" y="3292933"/>
            <a:ext cx="11580430" cy="3957292"/>
          </a:xfrm>
          <a:custGeom>
            <a:rect b="b" l="l" r="r" t="t"/>
            <a:pathLst>
              <a:path extrusionOk="0" h="28487" w="83363">
                <a:moveTo>
                  <a:pt x="8782" y="9751"/>
                </a:moveTo>
                <a:cubicBezTo>
                  <a:pt x="9904" y="9751"/>
                  <a:pt x="11008" y="10189"/>
                  <a:pt x="11833" y="11014"/>
                </a:cubicBezTo>
                <a:cubicBezTo>
                  <a:pt x="13059" y="12240"/>
                  <a:pt x="13428" y="14096"/>
                  <a:pt x="12762" y="15705"/>
                </a:cubicBezTo>
                <a:cubicBezTo>
                  <a:pt x="12096" y="17313"/>
                  <a:pt x="10530" y="18362"/>
                  <a:pt x="8787" y="18362"/>
                </a:cubicBezTo>
                <a:cubicBezTo>
                  <a:pt x="6406" y="18362"/>
                  <a:pt x="4478" y="16435"/>
                  <a:pt x="4478" y="14054"/>
                </a:cubicBezTo>
                <a:cubicBezTo>
                  <a:pt x="4478" y="12318"/>
                  <a:pt x="5527" y="10745"/>
                  <a:pt x="7136" y="10079"/>
                </a:cubicBezTo>
                <a:cubicBezTo>
                  <a:pt x="7668" y="9858"/>
                  <a:pt x="8227" y="9751"/>
                  <a:pt x="8782" y="9751"/>
                </a:cubicBezTo>
                <a:close/>
                <a:moveTo>
                  <a:pt x="68293" y="3038"/>
                </a:moveTo>
                <a:cubicBezTo>
                  <a:pt x="69712" y="3038"/>
                  <a:pt x="71143" y="3313"/>
                  <a:pt x="72507" y="3879"/>
                </a:cubicBezTo>
                <a:cubicBezTo>
                  <a:pt x="76624" y="5586"/>
                  <a:pt x="79309" y="9604"/>
                  <a:pt x="79309" y="14054"/>
                </a:cubicBezTo>
                <a:cubicBezTo>
                  <a:pt x="79309" y="20140"/>
                  <a:pt x="74378" y="25072"/>
                  <a:pt x="68298" y="25072"/>
                </a:cubicBezTo>
                <a:cubicBezTo>
                  <a:pt x="63842" y="25072"/>
                  <a:pt x="59824" y="22386"/>
                  <a:pt x="58116" y="18270"/>
                </a:cubicBezTo>
                <a:cubicBezTo>
                  <a:pt x="56409" y="14153"/>
                  <a:pt x="57351" y="9420"/>
                  <a:pt x="60504" y="6267"/>
                </a:cubicBezTo>
                <a:cubicBezTo>
                  <a:pt x="62613" y="4158"/>
                  <a:pt x="65428" y="3038"/>
                  <a:pt x="68293" y="3038"/>
                </a:cubicBezTo>
                <a:close/>
                <a:moveTo>
                  <a:pt x="69116" y="1"/>
                </a:moveTo>
                <a:cubicBezTo>
                  <a:pt x="67760" y="1"/>
                  <a:pt x="66394" y="195"/>
                  <a:pt x="65060" y="591"/>
                </a:cubicBezTo>
                <a:cubicBezTo>
                  <a:pt x="64458" y="697"/>
                  <a:pt x="63863" y="839"/>
                  <a:pt x="63275" y="1038"/>
                </a:cubicBezTo>
                <a:cubicBezTo>
                  <a:pt x="60618" y="1895"/>
                  <a:pt x="58201" y="3595"/>
                  <a:pt x="55573" y="5388"/>
                </a:cubicBezTo>
                <a:cubicBezTo>
                  <a:pt x="51215" y="8364"/>
                  <a:pt x="46241" y="11574"/>
                  <a:pt x="38504" y="11574"/>
                </a:cubicBezTo>
                <a:cubicBezTo>
                  <a:pt x="35209" y="11574"/>
                  <a:pt x="27315" y="10837"/>
                  <a:pt x="20492" y="10128"/>
                </a:cubicBezTo>
                <a:cubicBezTo>
                  <a:pt x="19046" y="9980"/>
                  <a:pt x="17644" y="9824"/>
                  <a:pt x="16347" y="9682"/>
                </a:cubicBezTo>
                <a:cubicBezTo>
                  <a:pt x="14753" y="6941"/>
                  <a:pt x="11848" y="5331"/>
                  <a:pt x="8792" y="5331"/>
                </a:cubicBezTo>
                <a:cubicBezTo>
                  <a:pt x="8016" y="5331"/>
                  <a:pt x="7231" y="5435"/>
                  <a:pt x="6455" y="5650"/>
                </a:cubicBezTo>
                <a:cubicBezTo>
                  <a:pt x="2629" y="6713"/>
                  <a:pt x="0" y="10228"/>
                  <a:pt x="64" y="14203"/>
                </a:cubicBezTo>
                <a:cubicBezTo>
                  <a:pt x="128" y="18178"/>
                  <a:pt x="2863" y="21607"/>
                  <a:pt x="6725" y="22542"/>
                </a:cubicBezTo>
                <a:cubicBezTo>
                  <a:pt x="7415" y="22711"/>
                  <a:pt x="8109" y="22792"/>
                  <a:pt x="8796" y="22792"/>
                </a:cubicBezTo>
                <a:cubicBezTo>
                  <a:pt x="11951" y="22792"/>
                  <a:pt x="14933" y="21074"/>
                  <a:pt x="16481" y="18199"/>
                </a:cubicBezTo>
                <a:cubicBezTo>
                  <a:pt x="17629" y="18078"/>
                  <a:pt x="18855" y="17944"/>
                  <a:pt x="20123" y="17816"/>
                </a:cubicBezTo>
                <a:cubicBezTo>
                  <a:pt x="27032" y="17108"/>
                  <a:pt x="35152" y="16342"/>
                  <a:pt x="38504" y="16342"/>
                </a:cubicBezTo>
                <a:cubicBezTo>
                  <a:pt x="49422" y="16342"/>
                  <a:pt x="54829" y="22719"/>
                  <a:pt x="60795" y="25802"/>
                </a:cubicBezTo>
                <a:cubicBezTo>
                  <a:pt x="63258" y="27575"/>
                  <a:pt x="66177" y="28486"/>
                  <a:pt x="69121" y="28486"/>
                </a:cubicBezTo>
                <a:cubicBezTo>
                  <a:pt x="70987" y="28486"/>
                  <a:pt x="72864" y="28120"/>
                  <a:pt x="74640" y="27375"/>
                </a:cubicBezTo>
                <a:cubicBezTo>
                  <a:pt x="79210" y="25455"/>
                  <a:pt x="82455" y="21295"/>
                  <a:pt x="83207" y="16392"/>
                </a:cubicBezTo>
                <a:cubicBezTo>
                  <a:pt x="83313" y="15683"/>
                  <a:pt x="83362" y="14968"/>
                  <a:pt x="83362" y="14252"/>
                </a:cubicBezTo>
                <a:cubicBezTo>
                  <a:pt x="83362" y="9951"/>
                  <a:pt x="81428" y="5891"/>
                  <a:pt x="78091" y="3184"/>
                </a:cubicBezTo>
                <a:cubicBezTo>
                  <a:pt x="75521" y="1099"/>
                  <a:pt x="72345" y="1"/>
                  <a:pt x="691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4827525" y="812250"/>
            <a:ext cx="3049500" cy="30501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6"/>
          <p:cNvPicPr preferRelativeResize="0"/>
          <p:nvPr/>
        </p:nvPicPr>
        <p:blipFill rotWithShape="1">
          <a:blip r:embed="rId3">
            <a:alphaModFix/>
          </a:blip>
          <a:srcRect b="0" l="21932" r="21932" t="0"/>
          <a:stretch/>
        </p:blipFill>
        <p:spPr>
          <a:xfrm>
            <a:off x="4827525" y="812100"/>
            <a:ext cx="3049500" cy="3050100"/>
          </a:xfrm>
          <a:prstGeom prst="ellipse">
            <a:avLst/>
          </a:prstGeom>
          <a:noFill/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Google Shape;188;p6"/>
          <p:cNvSpPr txBox="1"/>
          <p:nvPr>
            <p:ph type="ctrTitle"/>
          </p:nvPr>
        </p:nvSpPr>
        <p:spPr>
          <a:xfrm flipH="1">
            <a:off x="598350" y="804900"/>
            <a:ext cx="36705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Angle arrondi et ombre portée</a:t>
            </a:r>
            <a:endParaRPr/>
          </a:p>
        </p:txBody>
      </p:sp>
      <p:sp>
        <p:nvSpPr>
          <p:cNvPr id="189" name="Google Shape;189;p6"/>
          <p:cNvSpPr txBox="1"/>
          <p:nvPr/>
        </p:nvSpPr>
        <p:spPr>
          <a:xfrm>
            <a:off x="627450" y="1383300"/>
            <a:ext cx="361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Vous pouvez arrondir les angles d’un élément HTML (avec ou sans bordure) avec </a:t>
            </a:r>
            <a: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border-radius</a:t>
            </a:r>
            <a:endParaRPr b="1" i="0" sz="14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190" name="Google Shape;19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250" y="1937400"/>
            <a:ext cx="1879209" cy="2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250" y="4228450"/>
            <a:ext cx="3286386" cy="2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6"/>
          <p:cNvSpPr txBox="1"/>
          <p:nvPr/>
        </p:nvSpPr>
        <p:spPr>
          <a:xfrm>
            <a:off x="598350" y="2566150"/>
            <a:ext cx="3612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Il est possible d’ajouter une ombre portée à un élément HTML avec </a:t>
            </a:r>
            <a: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box-shadow</a:t>
            </a:r>
            <a:b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</a:br>
            <a:b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4 paramètres sont utilisés (avec un ordre préci) : </a:t>
            </a:r>
            <a:endParaRPr b="0" i="0" sz="12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-3048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Teko"/>
              <a:buAutoNum type="arabicPeriod"/>
            </a:pPr>
            <a:r>
              <a:rPr b="0" i="0" lang="en" sz="12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position de l’ombre </a:t>
            </a:r>
            <a:r>
              <a:rPr b="1" i="0" lang="en" sz="12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horizontalement</a:t>
            </a:r>
            <a:r>
              <a:rPr b="0" i="0" lang="en" sz="12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-3048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Teko"/>
              <a:buAutoNum type="arabicPeriod"/>
            </a:pPr>
            <a:r>
              <a:rPr b="0" i="0" lang="en" sz="12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position de l’ombre </a:t>
            </a:r>
            <a:r>
              <a:rPr b="1" i="0" lang="en" sz="12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verticalement</a:t>
            </a:r>
            <a:endParaRPr b="1" i="0" sz="12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-3048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Teko"/>
              <a:buAutoNum type="arabicPeriod"/>
            </a:pPr>
            <a:r>
              <a:rPr b="0" i="0" lang="en" sz="12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diffusion de l’ombre (</a:t>
            </a:r>
            <a:r>
              <a:rPr b="1" i="0" lang="en" sz="12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blur</a:t>
            </a:r>
            <a:r>
              <a:rPr b="0" i="0" lang="en" sz="12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)</a:t>
            </a:r>
            <a:endParaRPr b="0" i="0" sz="12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-3048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Teko"/>
              <a:buAutoNum type="arabicPeriod"/>
            </a:pPr>
            <a:r>
              <a:rPr b="1" i="0" lang="en" sz="12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couleur</a:t>
            </a:r>
            <a:r>
              <a:rPr b="0" i="0" lang="en" sz="12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 de l’ombre</a:t>
            </a:r>
            <a:endParaRPr b="0" i="0" sz="12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 txBox="1"/>
          <p:nvPr>
            <p:ph idx="2" type="title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8" name="Google Shape;198;p7"/>
          <p:cNvSpPr txBox="1"/>
          <p:nvPr>
            <p:ph type="ctrTitle"/>
          </p:nvPr>
        </p:nvSpPr>
        <p:spPr>
          <a:xfrm>
            <a:off x="631100" y="1058950"/>
            <a:ext cx="292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Exercice</a:t>
            </a:r>
            <a:endParaRPr sz="3000"/>
          </a:p>
        </p:txBody>
      </p:sp>
      <p:sp>
        <p:nvSpPr>
          <p:cNvPr id="199" name="Google Shape;199;p7"/>
          <p:cNvSpPr txBox="1"/>
          <p:nvPr>
            <p:ph idx="1" type="subTitle"/>
          </p:nvPr>
        </p:nvSpPr>
        <p:spPr>
          <a:xfrm>
            <a:off x="631100" y="1876052"/>
            <a:ext cx="2922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Ajoutez sur un paragraphe une bordure “noir” de “5px” avec le style “solid”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Ajoutez sur une image des coins arrondies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Ajoutez sur l’image une ombre porté “noir” avec 50% d’opacité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>
            <p:ph type="title"/>
          </p:nvPr>
        </p:nvSpPr>
        <p:spPr>
          <a:xfrm>
            <a:off x="2208600" y="1914900"/>
            <a:ext cx="4726800" cy="13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Merci pour votre attention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