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ind Vadodara"/>
      <p:regular r:id="rId12"/>
      <p:bold r:id="rId13"/>
    </p:embeddedFont>
    <p:embeddedFont>
      <p:font typeface="Teko"/>
      <p:regular r:id="rId14"/>
      <p:bold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Hind Vadodara Light"/>
      <p:regular r:id="rId20"/>
      <p:bold r:id="rId21"/>
    </p:embeddedFont>
    <p:embeddedFont>
      <p:font typeface="Hind Vadodara Medium"/>
      <p:regular r:id="rId22"/>
      <p:bold r:id="rId23"/>
    </p:embeddedFont>
    <p:embeddedFont>
      <p:font typeface="Teko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jv/PC5goIOyMjzoiznWptCrYRn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VadodaraLight-regular.fntdata"/><Relationship Id="rId22" Type="http://schemas.openxmlformats.org/officeDocument/2006/relationships/font" Target="fonts/HindVadodaraMedium-regular.fntdata"/><Relationship Id="rId21" Type="http://schemas.openxmlformats.org/officeDocument/2006/relationships/font" Target="fonts/HindVadodaraLight-bold.fntdata"/><Relationship Id="rId24" Type="http://schemas.openxmlformats.org/officeDocument/2006/relationships/font" Target="fonts/TekoLight-regular.fntdata"/><Relationship Id="rId23" Type="http://schemas.openxmlformats.org/officeDocument/2006/relationships/font" Target="fonts/HindVadodara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ek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indVadodara-bold.fntdata"/><Relationship Id="rId12" Type="http://schemas.openxmlformats.org/officeDocument/2006/relationships/font" Target="fonts/HindVadodara-regular.fntdata"/><Relationship Id="rId15" Type="http://schemas.openxmlformats.org/officeDocument/2006/relationships/font" Target="fonts/Teko-bold.fntdata"/><Relationship Id="rId14" Type="http://schemas.openxmlformats.org/officeDocument/2006/relationships/font" Target="fonts/Teko-regular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22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22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2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3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23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3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3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4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24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5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25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5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5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5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5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6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7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8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0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0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" name="Google Shape;16;p12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14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18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18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Modèle de la boîte &amp; Taille d'éléments</a:t>
            </a:r>
            <a:endParaRPr sz="3000"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 modèle de la boîte CSS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1118700" y="337992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521246" y="1616758"/>
            <a:ext cx="3709970" cy="2985260"/>
            <a:chOff x="4147875" y="986011"/>
            <a:chExt cx="3842140" cy="3019074"/>
          </a:xfrm>
        </p:grpSpPr>
        <p:sp>
          <p:nvSpPr>
            <p:cNvPr id="134" name="Google Shape;134;p2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"/>
          <p:cNvSpPr txBox="1"/>
          <p:nvPr>
            <p:ph idx="4294967295" type="subTitle"/>
          </p:nvPr>
        </p:nvSpPr>
        <p:spPr>
          <a:xfrm flipH="1">
            <a:off x="4380000" y="1024825"/>
            <a:ext cx="46305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Tous les éléments HTML possède avec le CSS une boîte autour d’eux. 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La boîte d’un éléments est constituée de :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4380000" y="1811725"/>
            <a:ext cx="463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boîte de contenu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content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Il s'agit de la zone où sont affichés les éléments contenus par notre boîte, qui peut être dimensionnée en utilisant les propriétés CSS width et height.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4380000" y="2539825"/>
            <a:ext cx="463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boîte de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padding </a:t>
            </a: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(marge interieur)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Le padding (ou remplissage en français) est une zone vierge qui se présente comme un espacement encadrant le contenu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4380000" y="3996025"/>
            <a:ext cx="46305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boîte de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 </a:t>
            </a: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(marge exterieur)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La marge est la couche la plus à l'extérieur, englobant le contenu, le padding et la bordure. Comme le padding, il s'agit d'une zone vierge d'espacement mais qui est cette fois située à l'extérieur de l'élément, séparant l'élément des autres éléments de la page.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4380000" y="3267925"/>
            <a:ext cx="463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La boîte de bordure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border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La bordure englobe le contenu et le padding pour former une bordure. Sa taille et son style sont paramétrés par la propriété border et ses propriétés sous-jacentes.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925" y="1904600"/>
            <a:ext cx="2742624" cy="17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2" name="Google Shape;152;p3"/>
          <p:cNvSpPr txBox="1"/>
          <p:nvPr>
            <p:ph type="ctrTitle"/>
          </p:nvPr>
        </p:nvSpPr>
        <p:spPr>
          <a:xfrm>
            <a:off x="5467500" y="638813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53" name="Google Shape;153;p3"/>
          <p:cNvSpPr txBox="1"/>
          <p:nvPr>
            <p:ph idx="1" type="subTitle"/>
          </p:nvPr>
        </p:nvSpPr>
        <p:spPr>
          <a:xfrm>
            <a:off x="5467500" y="1455915"/>
            <a:ext cx="292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Ajoutez une division avec la class “position” dans votre HTML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Ajoutez en CSS une taille width/height de 100px et un fond de couleur de votre choix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Ajoutez un margin et padding de 50px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Ajoutez une bordure de 5px</a:t>
            </a:r>
            <a:endParaRPr sz="1100"/>
          </a:p>
        </p:txBody>
      </p:sp>
      <p:sp>
        <p:nvSpPr>
          <p:cNvPr id="154" name="Google Shape;154;p3"/>
          <p:cNvSpPr txBox="1"/>
          <p:nvPr/>
        </p:nvSpPr>
        <p:spPr>
          <a:xfrm>
            <a:off x="5467500" y="3981500"/>
            <a:ext cx="30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ind Vadodara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Combien de px au total prend en largeur et hauteur de votre division ?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6"/>
          <p:cNvSpPr txBox="1"/>
          <p:nvPr>
            <p:ph type="ctrTitle"/>
          </p:nvPr>
        </p:nvSpPr>
        <p:spPr>
          <a:xfrm flipH="1">
            <a:off x="598425" y="8049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Côté et raccourci </a:t>
            </a:r>
            <a:endParaRPr/>
          </a:p>
        </p:txBody>
      </p:sp>
      <p:sp>
        <p:nvSpPr>
          <p:cNvPr id="163" name="Google Shape;163;p6"/>
          <p:cNvSpPr txBox="1"/>
          <p:nvPr>
            <p:ph idx="1" type="subTitle"/>
          </p:nvPr>
        </p:nvSpPr>
        <p:spPr>
          <a:xfrm flipH="1">
            <a:off x="598425" y="1383288"/>
            <a:ext cx="34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Il est possible de choisir individuellement le padding et margin sur un côté uniquement avec les propriétés suivants : </a:t>
            </a:r>
            <a:endParaRPr sz="1200"/>
          </a:p>
        </p:txBody>
      </p:sp>
      <p:sp>
        <p:nvSpPr>
          <p:cNvPr id="164" name="Google Shape;164;p6"/>
          <p:cNvSpPr txBox="1"/>
          <p:nvPr/>
        </p:nvSpPr>
        <p:spPr>
          <a:xfrm>
            <a:off x="598425" y="2122200"/>
            <a:ext cx="157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padding-top: 50px;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padding-right: 50px;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padding-bottom: 50px;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padding-left: 50px;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325225" y="2122200"/>
            <a:ext cx="157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margin-top: 50px;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margin-right: 50px;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margin-bottom: 50px;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margin-left: 50px;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6" name="Google Shape;166;p6"/>
          <p:cNvSpPr txBox="1"/>
          <p:nvPr>
            <p:ph idx="1" type="subTitle"/>
          </p:nvPr>
        </p:nvSpPr>
        <p:spPr>
          <a:xfrm flipH="1">
            <a:off x="598425" y="3243888"/>
            <a:ext cx="34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Enfin, on peut simplifier l’écriture ci-dessous avec le raccourcie suivant :</a:t>
            </a:r>
            <a:endParaRPr sz="1200"/>
          </a:p>
        </p:txBody>
      </p:sp>
      <p:sp>
        <p:nvSpPr>
          <p:cNvPr id="167" name="Google Shape;167;p6"/>
          <p:cNvSpPr txBox="1"/>
          <p:nvPr/>
        </p:nvSpPr>
        <p:spPr>
          <a:xfrm>
            <a:off x="598425" y="3862200"/>
            <a:ext cx="244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 : 50px 40px 30px 20px;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/* top right bottom left */</a:t>
            </a:r>
            <a:endParaRPr b="1" i="0" sz="1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 : 50px 40px;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/* top-bottom right-left */</a:t>
            </a:r>
            <a:endParaRPr b="1" i="0" sz="1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7"/>
          <p:cNvSpPr txBox="1"/>
          <p:nvPr>
            <p:ph type="ctrTitle"/>
          </p:nvPr>
        </p:nvSpPr>
        <p:spPr>
          <a:xfrm flipH="1">
            <a:off x="598425" y="8049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Margin auto et Container</a:t>
            </a:r>
            <a:endParaRPr/>
          </a:p>
        </p:txBody>
      </p:sp>
      <p:sp>
        <p:nvSpPr>
          <p:cNvPr id="176" name="Google Shape;176;p7"/>
          <p:cNvSpPr txBox="1"/>
          <p:nvPr>
            <p:ph idx="1" type="subTitle"/>
          </p:nvPr>
        </p:nvSpPr>
        <p:spPr>
          <a:xfrm flipH="1">
            <a:off x="598425" y="1383288"/>
            <a:ext cx="34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Le propriété </a:t>
            </a:r>
            <a:r>
              <a:rPr b="1" lang="en" sz="12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margin</a:t>
            </a:r>
            <a:r>
              <a:rPr lang="en" sz="1200"/>
              <a:t> permet de centrer un élément avec la valeur </a:t>
            </a:r>
            <a:r>
              <a:rPr b="1" lang="en" sz="12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auto</a:t>
            </a:r>
            <a:r>
              <a:rPr lang="en" sz="1200"/>
              <a:t>. </a:t>
            </a:r>
            <a:endParaRPr sz="1200"/>
          </a:p>
        </p:txBody>
      </p:sp>
      <p:sp>
        <p:nvSpPr>
          <p:cNvPr id="177" name="Google Shape;177;p7"/>
          <p:cNvSpPr txBox="1"/>
          <p:nvPr/>
        </p:nvSpPr>
        <p:spPr>
          <a:xfrm>
            <a:off x="598425" y="1937400"/>
            <a:ext cx="157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margin: auto;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8" name="Google Shape;178;p7"/>
          <p:cNvSpPr txBox="1"/>
          <p:nvPr>
            <p:ph idx="1" type="subTitle"/>
          </p:nvPr>
        </p:nvSpPr>
        <p:spPr>
          <a:xfrm flipH="1">
            <a:off x="598425" y="3243888"/>
            <a:ext cx="34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La classe</a:t>
            </a:r>
            <a:r>
              <a:rPr b="1" lang="en" sz="1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.container</a:t>
            </a:r>
            <a:r>
              <a:rPr lang="en" sz="1200"/>
              <a:t> est souvent utilisé pour englober le site et centrer les éléments enfants. </a:t>
            </a:r>
            <a:endParaRPr sz="1200"/>
          </a:p>
        </p:txBody>
      </p:sp>
      <p:sp>
        <p:nvSpPr>
          <p:cNvPr id="179" name="Google Shape;179;p7"/>
          <p:cNvSpPr txBox="1"/>
          <p:nvPr>
            <p:ph idx="1" type="subTitle"/>
          </p:nvPr>
        </p:nvSpPr>
        <p:spPr>
          <a:xfrm flipH="1">
            <a:off x="598425" y="2313588"/>
            <a:ext cx="34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La valeur auto permet d’automatiser le calcul du margin-right et margin-left pour les rendre égaux. Ce qui à pour conséquence de centrer l’élément.  </a:t>
            </a:r>
            <a:endParaRPr sz="1200"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25" y="4160025"/>
            <a:ext cx="1404651" cy="6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2288" y="4160025"/>
            <a:ext cx="2319266" cy="6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598425" y="3809675"/>
            <a:ext cx="14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CSS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2579613" y="3809675"/>
            <a:ext cx="14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endParaRPr b="1" i="0" sz="10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