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ind Vadodara"/>
      <p:regular r:id="rId16"/>
      <p:bold r:id="rId17"/>
    </p:embeddedFont>
    <p:embeddedFont>
      <p:font typeface="Teko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Hind Vadodara Light"/>
      <p:regular r:id="rId24"/>
      <p:bold r:id="rId25"/>
    </p:embeddedFont>
    <p:embeddedFont>
      <p:font typeface="Hind Vadodara Medium"/>
      <p:regular r:id="rId26"/>
      <p:bold r:id="rId27"/>
    </p:embeddedFont>
    <p:embeddedFont>
      <p:font typeface="Teko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ibaZLfVOvvtT1eam5XGImy7Mdj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HindVadodaraLight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indVadodaraMedium-regular.fntdata"/><Relationship Id="rId25" Type="http://schemas.openxmlformats.org/officeDocument/2006/relationships/font" Target="fonts/HindVadodaraLight-bold.fntdata"/><Relationship Id="rId28" Type="http://schemas.openxmlformats.org/officeDocument/2006/relationships/font" Target="fonts/TekoLight-regular.fntdata"/><Relationship Id="rId27" Type="http://schemas.openxmlformats.org/officeDocument/2006/relationships/font" Target="fonts/HindVadodar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ek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indVadodara-bold.fntdata"/><Relationship Id="rId16" Type="http://schemas.openxmlformats.org/officeDocument/2006/relationships/font" Target="fonts/HindVadodara-regular.fntdata"/><Relationship Id="rId19" Type="http://schemas.openxmlformats.org/officeDocument/2006/relationships/font" Target="fonts/Teko-bold.fntdata"/><Relationship Id="rId18" Type="http://schemas.openxmlformats.org/officeDocument/2006/relationships/font" Target="fonts/Tek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1" name="Google Shape;41;p2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2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24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5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25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5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6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6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26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6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6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7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27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7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7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8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8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8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8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8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8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8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8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28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28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28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9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9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30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30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2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3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4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6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" name="Google Shape;34;p19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19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Flex </a:t>
            </a:r>
            <a:r>
              <a:rPr lang="en" sz="1800"/>
              <a:t>(lvl1)</a:t>
            </a:r>
            <a:endParaRPr sz="1800"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année sabbatiquen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>
            <p:ph type="ctrTitle"/>
          </p:nvPr>
        </p:nvSpPr>
        <p:spPr>
          <a:xfrm flipH="1">
            <a:off x="596075" y="49275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boîtes flexibles</a:t>
            </a:r>
            <a:endParaRPr/>
          </a:p>
        </p:txBody>
      </p:sp>
      <p:sp>
        <p:nvSpPr>
          <p:cNvPr id="134" name="Google Shape;134;p2"/>
          <p:cNvSpPr txBox="1"/>
          <p:nvPr>
            <p:ph idx="1" type="subTitle"/>
          </p:nvPr>
        </p:nvSpPr>
        <p:spPr>
          <a:xfrm flipH="1">
            <a:off x="596150" y="1071150"/>
            <a:ext cx="3598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Le système </a:t>
            </a:r>
            <a:r>
              <a:rPr b="1" lang="en" sz="11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flexbox </a:t>
            </a:r>
            <a:r>
              <a:rPr lang="en" sz="1100"/>
              <a:t>permet une gestion des positionnements de blocs efficace du fait d’avoir des comportements groupés.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Grâce au </a:t>
            </a:r>
            <a:r>
              <a:rPr b="1" lang="en" sz="11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flexbox</a:t>
            </a:r>
            <a:r>
              <a:rPr lang="en" sz="1100"/>
              <a:t>, nous allons pouvoir gérer les alignements des blocs sur les axes vertical (colonne) et horizontal (ligne) ainsi que les espaces les séparant.</a:t>
            </a:r>
            <a:endParaRPr sz="1100"/>
          </a:p>
        </p:txBody>
      </p:sp>
      <p:sp>
        <p:nvSpPr>
          <p:cNvPr id="135" name="Google Shape;135;p2"/>
          <p:cNvSpPr txBox="1"/>
          <p:nvPr/>
        </p:nvSpPr>
        <p:spPr>
          <a:xfrm>
            <a:off x="596075" y="2440950"/>
            <a:ext cx="371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Propriété CSS pour instancier le système de flexbox :</a:t>
            </a:r>
            <a:b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b="1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display: 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596075" y="3118050"/>
            <a:ext cx="343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Attention, le système de flexbox s'instancie et se paramètre sur l’élément parent (un container). 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On définira en CSS, le flexbox et ses paramètres sur la première div et le comportement sera appliqué aux 3 div class “children”. 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626" y="4152900"/>
            <a:ext cx="1915050" cy="64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5863" y="1397936"/>
            <a:ext cx="2232823" cy="93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5865" y="2337291"/>
            <a:ext cx="2232823" cy="93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" name="Google Shape;145;p3"/>
          <p:cNvSpPr txBox="1"/>
          <p:nvPr>
            <p:ph type="ctrTitle"/>
          </p:nvPr>
        </p:nvSpPr>
        <p:spPr>
          <a:xfrm>
            <a:off x="5502400" y="108800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46" name="Google Shape;146;p3"/>
          <p:cNvSpPr txBox="1"/>
          <p:nvPr>
            <p:ph idx="1" type="subTitle"/>
          </p:nvPr>
        </p:nvSpPr>
        <p:spPr>
          <a:xfrm>
            <a:off x="5502400" y="1905100"/>
            <a:ext cx="310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Créez une div class “boxes” grise de 400px par 400px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Ajoutez-y 3 sous div (class “box”) de 3 couleurs différentes et de tailles 100px par 100px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la propriété flexbox à l’élément parent “boxes” en 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>
            <p:ph type="ctrTitle"/>
          </p:nvPr>
        </p:nvSpPr>
        <p:spPr>
          <a:xfrm flipH="1">
            <a:off x="589025" y="812245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Axe principal des éléments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589025" y="1707613"/>
            <a:ext cx="3863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La définition de l’axe principal permet de choisir entre un alignement des blocs verticaux ou horizontaux. 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Prototype de la propriété CSS :</a:t>
            </a:r>
            <a:b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b="1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flex-direction: [row / row-reverse / column / column-reverse];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-1100" r="5405" t="0"/>
          <a:stretch/>
        </p:blipFill>
        <p:spPr>
          <a:xfrm>
            <a:off x="5119375" y="1744650"/>
            <a:ext cx="2465800" cy="1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589025" y="3122088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row (défaut)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horizontal de gauche à droite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row-reverse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horizontal de droite à gauche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column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vertical de gauche à droite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column-reverse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vertical de droite à gauche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>
            <p:ph type="ctrTitle"/>
          </p:nvPr>
        </p:nvSpPr>
        <p:spPr>
          <a:xfrm flipH="1">
            <a:off x="603150" y="6659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Autoriser les retours à la ligne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603150" y="1561288"/>
            <a:ext cx="3531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Par défaut, les éléments flexbox ne peuvent pas retourner à la ligne.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Prototype de la propriété CSS :</a:t>
            </a:r>
            <a:b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b="1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flex-wrap: [nowrap / wrap / wrap-reverse];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603150" y="2834788"/>
            <a:ext cx="3213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nowrap (défaut)*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une seule ligne obligatoirement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wrap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autoriser le retour à la ligne des éléments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wrap-reverse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autoriser le retour à la ligne des éléments tout en les inversant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138" y="1693475"/>
            <a:ext cx="2472275" cy="12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603150" y="3784888"/>
            <a:ext cx="3164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*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Attention, en nowrap, la taille des éléments sera modifiée pour faire tenir l’ensemble des éléments sur une seule ligne.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3" name="Google Shape;173;p6"/>
          <p:cNvSpPr txBox="1"/>
          <p:nvPr>
            <p:ph type="ctrTitle"/>
          </p:nvPr>
        </p:nvSpPr>
        <p:spPr>
          <a:xfrm>
            <a:off x="631100" y="11351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74" name="Google Shape;174;p6"/>
          <p:cNvSpPr txBox="1"/>
          <p:nvPr>
            <p:ph idx="1" type="subTitle"/>
          </p:nvPr>
        </p:nvSpPr>
        <p:spPr>
          <a:xfrm>
            <a:off x="631100" y="1952252"/>
            <a:ext cx="292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Transformez vos enfants en colonne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Transformez vos enfants en ligne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une taille de 40% en largeur à vos box et autoriser le retour à la ligne des éléments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>
            <p:ph type="ctrTitle"/>
          </p:nvPr>
        </p:nvSpPr>
        <p:spPr>
          <a:xfrm flipH="1">
            <a:off x="582000" y="461558"/>
            <a:ext cx="330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Alignement et espacement des éléments sur l’axe principal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582000" y="1569738"/>
            <a:ext cx="353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En fonction de la direction choisie, vous pouvez définir le type d’alignement.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Prototype de la propriété CSS :</a:t>
            </a:r>
            <a:b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b="1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justify-content: [flex-start / flex-end / center / space-between / space-around / space-evenly];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582000" y="2843250"/>
            <a:ext cx="3891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flex-start (défaut)*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mettre les éléments en début de ligne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flex-end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mettre les éléments en fin de ligne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center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centrer les élements</a:t>
            </a:r>
            <a:endParaRPr b="1" i="0" sz="11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space-between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mettre des espaces égaux entre les éléments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space-around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mettre des espaces égaux autour des éléments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space-evenly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mettre des espaces égaux entre les éléments et avant/après l’ensemble des éléments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26" y="1111400"/>
            <a:ext cx="1465100" cy="24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>
            <p:ph type="ctrTitle"/>
          </p:nvPr>
        </p:nvSpPr>
        <p:spPr>
          <a:xfrm flipH="1">
            <a:off x="596100" y="630758"/>
            <a:ext cx="330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Alignement et espacement des éléments sur l’axe secondaire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596100" y="1738938"/>
            <a:ext cx="3531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En fonction de la direction choisie, vous pouvez définir le type d’alignement sur l’axe opposé. 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Prototype de la propriété CSS :</a:t>
            </a:r>
            <a:b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b="1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align-items: [flex-start / flex-end / center / stretch];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596100" y="3012450"/>
            <a:ext cx="3891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flex-start (défaut)*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mettre les éléments en début de ligne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flex-end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mettre les éléments en fin de ligne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center 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centrer les élements</a:t>
            </a:r>
            <a:endParaRPr b="1" i="0" sz="11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stretch</a:t>
            </a: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: étirer les éléments dans l’espace disponible (en respectant les tailles du parent)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30842" l="0" r="0" t="0"/>
          <a:stretch/>
        </p:blipFill>
        <p:spPr>
          <a:xfrm>
            <a:off x="5376337" y="1442037"/>
            <a:ext cx="1951875" cy="179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" name="Google Shape;200;p9"/>
          <p:cNvSpPr txBox="1"/>
          <p:nvPr>
            <p:ph type="ctrTitle"/>
          </p:nvPr>
        </p:nvSpPr>
        <p:spPr>
          <a:xfrm>
            <a:off x="604075" y="120890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Démonstration / Exercice</a:t>
            </a:r>
            <a:endParaRPr sz="3000"/>
          </a:p>
        </p:txBody>
      </p:sp>
      <p:sp>
        <p:nvSpPr>
          <p:cNvPr id="201" name="Google Shape;201;p9"/>
          <p:cNvSpPr txBox="1"/>
          <p:nvPr>
            <p:ph idx="1" type="subTitle"/>
          </p:nvPr>
        </p:nvSpPr>
        <p:spPr>
          <a:xfrm>
            <a:off x="604075" y="2026002"/>
            <a:ext cx="292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Création d’un menu classique en flex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Création d’un système de blocs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