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ind Vadodara"/>
      <p:regular r:id="rId17"/>
      <p:bold r:id="rId18"/>
    </p:embeddedFont>
    <p:embeddedFont>
      <p:font typeface="Teko"/>
      <p:regular r:id="rId19"/>
      <p:bold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Hind Vadodara Light"/>
      <p:regular r:id="rId25"/>
      <p:bold r:id="rId26"/>
    </p:embeddedFont>
    <p:embeddedFont>
      <p:font typeface="Hind Vadodara Medium"/>
      <p:regular r:id="rId27"/>
      <p:bold r:id="rId28"/>
    </p:embeddedFont>
    <p:embeddedFont>
      <p:font typeface="Teko Ligh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jYoR0eqTMRi0ID27cryF0INT9g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-bold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indVadodaraLight-bold.fntdata"/><Relationship Id="rId25" Type="http://schemas.openxmlformats.org/officeDocument/2006/relationships/font" Target="fonts/HindVadodaraLight-regular.fntdata"/><Relationship Id="rId28" Type="http://schemas.openxmlformats.org/officeDocument/2006/relationships/font" Target="fonts/HindVadodaraMedium-bold.fntdata"/><Relationship Id="rId27" Type="http://schemas.openxmlformats.org/officeDocument/2006/relationships/font" Target="fonts/HindVadodara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ek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Tek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indVadodara-regular.fntdata"/><Relationship Id="rId16" Type="http://schemas.openxmlformats.org/officeDocument/2006/relationships/slide" Target="slides/slide11.xml"/><Relationship Id="rId19" Type="http://schemas.openxmlformats.org/officeDocument/2006/relationships/font" Target="fonts/Teko-regular.fntdata"/><Relationship Id="rId18" Type="http://schemas.openxmlformats.org/officeDocument/2006/relationships/font" Target="fonts/HindVadoda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652a17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0652a17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652a172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0652a172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1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4" name="Google Shape;54;p23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23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23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24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24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24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25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25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25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25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25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25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25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26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26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6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26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26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26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27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7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27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27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27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7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27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27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1" name="Google Shape;101;p27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27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27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8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8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9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9"/>
          <p:cNvSpPr txBox="1"/>
          <p:nvPr>
            <p:ph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3" name="Google Shape;13;p12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31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31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13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15"/>
          <p:cNvSpPr txBox="1"/>
          <p:nvPr>
            <p:ph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16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19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19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Responsive Design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8"/>
          <p:cNvSpPr txBox="1"/>
          <p:nvPr>
            <p:ph type="ctrTitle"/>
          </p:nvPr>
        </p:nvSpPr>
        <p:spPr>
          <a:xfrm>
            <a:off x="631100" y="67795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211" name="Google Shape;211;p8"/>
          <p:cNvSpPr txBox="1"/>
          <p:nvPr>
            <p:ph idx="1" type="subTitle"/>
          </p:nvPr>
        </p:nvSpPr>
        <p:spPr>
          <a:xfrm>
            <a:off x="631100" y="1495052"/>
            <a:ext cx="2922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Réaliser la wireframe suivante en changeant la taille des boites en fonction de l’écran.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200">
                <a:latin typeface="Hind Vadodara"/>
                <a:ea typeface="Hind Vadodara"/>
                <a:cs typeface="Hind Vadodara"/>
                <a:sym typeface="Hind Vadodara"/>
              </a:rPr>
              <a:t>PC / Tablette :</a:t>
            </a:r>
            <a:endParaRPr b="1" sz="1200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088" y="2725550"/>
            <a:ext cx="2465775" cy="890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8"/>
          <p:cNvGrpSpPr/>
          <p:nvPr/>
        </p:nvGrpSpPr>
        <p:grpSpPr>
          <a:xfrm>
            <a:off x="3455550" y="2159325"/>
            <a:ext cx="880863" cy="2670275"/>
            <a:chOff x="3548350" y="1836125"/>
            <a:chExt cx="880863" cy="2670275"/>
          </a:xfrm>
        </p:grpSpPr>
        <p:pic>
          <p:nvPicPr>
            <p:cNvPr id="214" name="Google Shape;214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48363" y="2725550"/>
              <a:ext cx="880850" cy="89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48350" y="1836125"/>
              <a:ext cx="880850" cy="89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48363" y="3615975"/>
              <a:ext cx="880850" cy="89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8"/>
          <p:cNvSpPr txBox="1"/>
          <p:nvPr/>
        </p:nvSpPr>
        <p:spPr>
          <a:xfrm>
            <a:off x="2196750" y="4460300"/>
            <a:ext cx="125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Smartphone 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Merci pour votre attention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3463475" y="1603375"/>
            <a:ext cx="6392400" cy="639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Les unités </a:t>
            </a:r>
            <a:r>
              <a:rPr lang="en" sz="3000">
                <a:solidFill>
                  <a:schemeClr val="accent1"/>
                </a:solidFill>
              </a:rPr>
              <a:t>relatives em et rem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2" name="Google Shape;132;p2"/>
          <p:cNvSpPr txBox="1"/>
          <p:nvPr>
            <p:ph idx="1" type="subTitle"/>
          </p:nvPr>
        </p:nvSpPr>
        <p:spPr>
          <a:xfrm flipH="1">
            <a:off x="463425" y="1698125"/>
            <a:ext cx="37728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Les unités relatives em et rem permettent de préciser la taille d’un élément par rapport à la taille d’un autre élément parent. 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463425" y="2602613"/>
            <a:ext cx="3000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Valeur d’unité </a:t>
            </a: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em</a:t>
            </a:r>
            <a:endParaRPr b="1" i="0" sz="11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em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 est par rapport à la taille de la police de l'élément parent. </a:t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Par défaut, l’</a:t>
            </a: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em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de l’</a:t>
            </a: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html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 est de 16px.</a:t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Si vous indiquez </a:t>
            </a:r>
            <a:r>
              <a:rPr b="1" i="0" lang="en" sz="1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1.5 em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, votre élément fera donc </a:t>
            </a:r>
            <a:r>
              <a:rPr b="1" i="0" lang="en" sz="1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24px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. </a:t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Les éléments de type header ont des tailles fixer en rapport à l’</a:t>
            </a: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em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de l’</a:t>
            </a: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html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, </a:t>
            </a:r>
            <a:r>
              <a:rPr b="1" i="0" lang="en" sz="1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 fait </a:t>
            </a:r>
            <a:r>
              <a:rPr b="1" i="0" lang="en" sz="1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 em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, donc </a:t>
            </a:r>
            <a:r>
              <a:rPr b="1" i="0" lang="en" sz="1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32px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. </a:t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4965275" y="2444825"/>
            <a:ext cx="353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/!\ Le souci avec em réside dans le fait que l'élément parent change l’unité relative. Cela peut entraîner des complications lorsque vous avez plusieurs sous-niveaux. 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4965275" y="3368225"/>
            <a:ext cx="338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Valeur d’unité </a:t>
            </a: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rem</a:t>
            </a:r>
            <a:endParaRPr b="1" i="0" sz="11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rem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 est relative par rapport à la taille de l’élément racine </a:t>
            </a: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html.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Donc rem sera toujours multiple de </a:t>
            </a:r>
            <a:r>
              <a:rPr b="1" i="0" lang="en" sz="1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16px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. </a:t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Il vous sera donc plus aisé de travailler avec </a:t>
            </a: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rem.</a:t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1" name="Google Shape;141;p3"/>
          <p:cNvSpPr txBox="1"/>
          <p:nvPr>
            <p:ph type="ctrTitle"/>
          </p:nvPr>
        </p:nvSpPr>
        <p:spPr>
          <a:xfrm>
            <a:off x="5467525" y="1647488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42" name="Google Shape;142;p3"/>
          <p:cNvSpPr txBox="1"/>
          <p:nvPr>
            <p:ph idx="1" type="subTitle"/>
          </p:nvPr>
        </p:nvSpPr>
        <p:spPr>
          <a:xfrm>
            <a:off x="5467525" y="2464590"/>
            <a:ext cx="2922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Sur votre HTML, ajouter un titre h1, h2 et un paragraphe. 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Changer les tailles en rem pour tester les unités relatives. 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652a17292_0_0"/>
          <p:cNvSpPr/>
          <p:nvPr/>
        </p:nvSpPr>
        <p:spPr>
          <a:xfrm>
            <a:off x="3463475" y="1603375"/>
            <a:ext cx="6392400" cy="639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0652a17292_0_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Les unités </a:t>
            </a:r>
            <a:r>
              <a:rPr lang="en" sz="3000">
                <a:solidFill>
                  <a:schemeClr val="accent1"/>
                </a:solidFill>
              </a:rPr>
              <a:t>relatives vh et vw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9" name="Google Shape;149;g20652a17292_0_0"/>
          <p:cNvSpPr txBox="1"/>
          <p:nvPr>
            <p:ph idx="1" type="subTitle"/>
          </p:nvPr>
        </p:nvSpPr>
        <p:spPr>
          <a:xfrm flipH="1">
            <a:off x="463425" y="1698125"/>
            <a:ext cx="37728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Les unités relatives vh et vw permettent de préciser la taille d’un élément par rapport à la taille de l’écran de l’utilisateur.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0" name="Google Shape;150;g20652a17292_0_0"/>
          <p:cNvSpPr txBox="1"/>
          <p:nvPr/>
        </p:nvSpPr>
        <p:spPr>
          <a:xfrm>
            <a:off x="463425" y="2602613"/>
            <a:ext cx="3000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Valeur d’unité </a:t>
            </a: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vh</a:t>
            </a:r>
            <a:endParaRPr b="1" i="0" sz="11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vh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 (viewport height) correspond à la taille de la hauteur de l’écran. </a:t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Valeur d’unité </a:t>
            </a: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vw</a:t>
            </a:r>
            <a:endParaRPr b="1" i="0" sz="11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vw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 (viewport width) correspond à la taille de la largeur de l’écran. </a:t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151" name="Google Shape;151;g20652a17292_0_0"/>
          <p:cNvSpPr txBox="1"/>
          <p:nvPr/>
        </p:nvSpPr>
        <p:spPr>
          <a:xfrm>
            <a:off x="4965275" y="2444825"/>
            <a:ext cx="35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Différence entre 50vw et 50%</a:t>
            </a:r>
            <a:endParaRPr b="1" i="0" sz="1100" u="none" cap="none" strike="noStrike">
              <a:solidFill>
                <a:schemeClr val="accen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152" name="Google Shape;152;g20652a17292_0_0"/>
          <p:cNvSpPr txBox="1"/>
          <p:nvPr/>
        </p:nvSpPr>
        <p:spPr>
          <a:xfrm>
            <a:off x="4965275" y="2919750"/>
            <a:ext cx="3388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50vw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 est relative par rapport à la largeur de l’écran viewport de l’utilisateur.</a:t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50%</a:t>
            </a:r>
            <a:r>
              <a:rPr b="1" i="0" lang="en" sz="1100" u="none" cap="none" strike="noStrike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est relative par rapport à la largeur de l’élément parent. Donc si le parent fait 200px, 50% fait 100px.</a:t>
            </a:r>
            <a:endParaRPr b="0" i="0" sz="11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652a17292_0_9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8" name="Google Shape;158;g20652a17292_0_9"/>
          <p:cNvSpPr txBox="1"/>
          <p:nvPr>
            <p:ph type="ctrTitle"/>
          </p:nvPr>
        </p:nvSpPr>
        <p:spPr>
          <a:xfrm>
            <a:off x="5467525" y="1647488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59" name="Google Shape;159;g20652a17292_0_9"/>
          <p:cNvSpPr txBox="1"/>
          <p:nvPr>
            <p:ph idx="1" type="subTitle"/>
          </p:nvPr>
        </p:nvSpPr>
        <p:spPr>
          <a:xfrm>
            <a:off x="5467525" y="2464590"/>
            <a:ext cx="292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Header full width / full height (tutoré)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4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4"/>
          <p:cNvSpPr txBox="1"/>
          <p:nvPr>
            <p:ph type="ctrTitle"/>
          </p:nvPr>
        </p:nvSpPr>
        <p:spPr>
          <a:xfrm flipH="1">
            <a:off x="598425" y="65250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Les media queries</a:t>
            </a:r>
            <a:endParaRPr/>
          </a:p>
        </p:txBody>
      </p:sp>
      <p:sp>
        <p:nvSpPr>
          <p:cNvPr id="168" name="Google Shape;168;p4"/>
          <p:cNvSpPr txBox="1"/>
          <p:nvPr>
            <p:ph idx="1" type="subTitle"/>
          </p:nvPr>
        </p:nvSpPr>
        <p:spPr>
          <a:xfrm flipH="1">
            <a:off x="598425" y="1310988"/>
            <a:ext cx="343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La règle </a:t>
            </a:r>
            <a:r>
              <a:rPr b="1" lang="en" sz="1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@media</a:t>
            </a:r>
            <a:r>
              <a:rPr lang="en" sz="1200"/>
              <a:t> permet d'associer un ensemble de règles CSS avec une condition définie par une requête média.</a:t>
            </a:r>
            <a:endParaRPr sz="1200"/>
          </a:p>
        </p:txBody>
      </p:sp>
      <p:sp>
        <p:nvSpPr>
          <p:cNvPr id="169" name="Google Shape;169;p4"/>
          <p:cNvSpPr txBox="1"/>
          <p:nvPr>
            <p:ph idx="1" type="subTitle"/>
          </p:nvPr>
        </p:nvSpPr>
        <p:spPr>
          <a:xfrm flipH="1">
            <a:off x="598425" y="3830888"/>
            <a:ext cx="343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Une requête média peut être composée d'un type de média et de différentes caractéristiques relatives au média.</a:t>
            </a:r>
            <a:endParaRPr sz="1200"/>
          </a:p>
        </p:txBody>
      </p:sp>
      <p:sp>
        <p:nvSpPr>
          <p:cNvPr id="170" name="Google Shape;170;p4"/>
          <p:cNvSpPr txBox="1"/>
          <p:nvPr/>
        </p:nvSpPr>
        <p:spPr>
          <a:xfrm>
            <a:off x="598425" y="2130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Prototype : </a:t>
            </a:r>
            <a:endParaRPr b="1" i="0" sz="12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175" y="2509472"/>
            <a:ext cx="3391476" cy="11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5"/>
          <p:cNvSpPr txBox="1"/>
          <p:nvPr>
            <p:ph type="ctrTitle"/>
          </p:nvPr>
        </p:nvSpPr>
        <p:spPr>
          <a:xfrm flipH="1">
            <a:off x="598425" y="65250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Les types de media </a:t>
            </a:r>
            <a:endParaRPr/>
          </a:p>
        </p:txBody>
      </p:sp>
      <p:sp>
        <p:nvSpPr>
          <p:cNvPr id="180" name="Google Shape;180;p5"/>
          <p:cNvSpPr txBox="1"/>
          <p:nvPr>
            <p:ph idx="1" type="subTitle"/>
          </p:nvPr>
        </p:nvSpPr>
        <p:spPr>
          <a:xfrm flipH="1">
            <a:off x="598425" y="1310988"/>
            <a:ext cx="343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Il est possible de cibler le média suivant son type : un écran, un gestionnaire d'impression ou un lecteur d'écran :</a:t>
            </a:r>
            <a:endParaRPr sz="1200"/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4">
            <a:alphaModFix/>
          </a:blip>
          <a:srcRect b="35321" l="0" r="0" t="0"/>
          <a:stretch/>
        </p:blipFill>
        <p:spPr>
          <a:xfrm>
            <a:off x="686850" y="2049899"/>
            <a:ext cx="2388175" cy="12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6"/>
          <p:cNvSpPr txBox="1"/>
          <p:nvPr>
            <p:ph type="ctrTitle"/>
          </p:nvPr>
        </p:nvSpPr>
        <p:spPr>
          <a:xfrm flipH="1">
            <a:off x="598425" y="65250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La taille de zone d’affichage</a:t>
            </a:r>
            <a:endParaRPr/>
          </a:p>
        </p:txBody>
      </p:sp>
      <p:sp>
        <p:nvSpPr>
          <p:cNvPr id="190" name="Google Shape;190;p6"/>
          <p:cNvSpPr txBox="1"/>
          <p:nvPr>
            <p:ph idx="1" type="subTitle"/>
          </p:nvPr>
        </p:nvSpPr>
        <p:spPr>
          <a:xfrm flipH="1">
            <a:off x="598425" y="1310988"/>
            <a:ext cx="343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Il est possible de cibler le média suivant la taille de zone d’affichage (</a:t>
            </a:r>
            <a:r>
              <a:rPr b="1" lang="en" sz="1200">
                <a:latin typeface="Teko"/>
                <a:ea typeface="Teko"/>
                <a:cs typeface="Teko"/>
                <a:sym typeface="Teko"/>
              </a:rPr>
              <a:t>viewport</a:t>
            </a:r>
            <a:r>
              <a:rPr lang="en" sz="1200"/>
              <a:t>). Autrement dit, la taille d’écran de l’utilisateur. </a:t>
            </a:r>
            <a:endParaRPr sz="1200"/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200" y="1998038"/>
            <a:ext cx="3094254" cy="278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ctrTitle"/>
          </p:nvPr>
        </p:nvSpPr>
        <p:spPr>
          <a:xfrm flipH="1">
            <a:off x="2726850" y="2616893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Utilisation en responsive design</a:t>
            </a:r>
            <a:endParaRPr sz="3000"/>
          </a:p>
        </p:txBody>
      </p:sp>
      <p:sp>
        <p:nvSpPr>
          <p:cNvPr id="197" name="Google Shape;197;p7"/>
          <p:cNvSpPr txBox="1"/>
          <p:nvPr>
            <p:ph idx="1" type="subTitle"/>
          </p:nvPr>
        </p:nvSpPr>
        <p:spPr>
          <a:xfrm flipH="1">
            <a:off x="1141500" y="3048725"/>
            <a:ext cx="686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Les media queries permettent donc de gérer indépendamment les propriétés de vos éléments en fonction de la taille de l’écran de votre utilisateur.  </a:t>
            </a:r>
            <a:endParaRPr/>
          </a:p>
        </p:txBody>
      </p:sp>
      <p:grpSp>
        <p:nvGrpSpPr>
          <p:cNvPr id="198" name="Google Shape;198;p7"/>
          <p:cNvGrpSpPr/>
          <p:nvPr/>
        </p:nvGrpSpPr>
        <p:grpSpPr>
          <a:xfrm>
            <a:off x="4245103" y="1346883"/>
            <a:ext cx="653788" cy="653788"/>
            <a:chOff x="1492675" y="2027925"/>
            <a:chExt cx="481825" cy="481825"/>
          </a:xfrm>
        </p:grpSpPr>
        <p:sp>
          <p:nvSpPr>
            <p:cNvPr id="199" name="Google Shape;199;p7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" name="Google Shape;2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8823" y="3644221"/>
            <a:ext cx="4486352" cy="12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