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55" r:id="rId7"/>
    <p:sldId id="257" r:id="rId8"/>
    <p:sldId id="258" r:id="rId9"/>
    <p:sldId id="259" r:id="rId10"/>
    <p:sldId id="357" r:id="rId11"/>
    <p:sldId id="261" r:id="rId12"/>
    <p:sldId id="262" r:id="rId13"/>
    <p:sldId id="350" r:id="rId14"/>
    <p:sldId id="351" r:id="rId15"/>
    <p:sldId id="358" r:id="rId16"/>
    <p:sldId id="359" r:id="rId17"/>
    <p:sldId id="360" r:id="rId18"/>
    <p:sldId id="361" r:id="rId19"/>
    <p:sldId id="362" r:id="rId20"/>
    <p:sldId id="363" r:id="rId21"/>
    <p:sldId id="364" r:id="rId22"/>
    <p:sldId id="365" r:id="rId23"/>
    <p:sldId id="3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5" autoAdjust="0"/>
    <p:restoredTop sz="94660"/>
  </p:normalViewPr>
  <p:slideViewPr>
    <p:cSldViewPr snapToGrid="0">
      <p:cViewPr varScale="1">
        <p:scale>
          <a:sx n="74" d="100"/>
          <a:sy n="74" d="100"/>
        </p:scale>
        <p:origin x="4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Garamond" panose="02020404030301010803" pitchFamily="18" charset="0"/>
              </a:rPr>
              <a:t>VISUAL C#.NET</a:t>
            </a: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7927" y="647207"/>
            <a:ext cx="10178322" cy="5421084"/>
          </a:xfrm>
        </p:spPr>
        <p:txBody>
          <a:bodyPr>
            <a:noAutofit/>
          </a:bodyPr>
          <a:lstStyle/>
          <a:p>
            <a:pPr marR="0" lvl="0">
              <a:lnSpc>
                <a:spcPct val="107000"/>
              </a:lnSpc>
              <a:spcBef>
                <a:spcPts val="0"/>
              </a:spcBef>
              <a:spcAft>
                <a:spcPts val="0"/>
              </a:spcAft>
            </a:pP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C# is used for backend services </a:t>
            </a:r>
          </a:p>
          <a:p>
            <a:pPr marR="0" lvl="0">
              <a:lnSpc>
                <a:spcPct val="107000"/>
              </a:lnSpc>
              <a:spcBef>
                <a:spcPts val="0"/>
              </a:spcBef>
              <a:spcAft>
                <a:spcPts val="0"/>
              </a:spcAft>
            </a:pP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Website Development </a:t>
            </a:r>
          </a:p>
          <a:p>
            <a:pPr marR="0" lvl="0">
              <a:lnSpc>
                <a:spcPct val="107000"/>
              </a:lnSpc>
              <a:spcBef>
                <a:spcPts val="0"/>
              </a:spcBef>
              <a:spcAft>
                <a:spcPts val="0"/>
              </a:spcAft>
            </a:pP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Game Development </a:t>
            </a:r>
          </a:p>
          <a:p>
            <a:pPr marR="0" lvl="0">
              <a:lnSpc>
                <a:spcPct val="107000"/>
              </a:lnSpc>
              <a:spcBef>
                <a:spcPts val="0"/>
              </a:spcBef>
              <a:spcAft>
                <a:spcPts val="0"/>
              </a:spcAft>
            </a:pP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Desktop applications.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600" dirty="0">
              <a:latin typeface="Garamond" panose="02020404030301010803" pitchFamily="18" charset="0"/>
            </a:endParaRPr>
          </a:p>
          <a:p>
            <a:pPr marL="0" indent="0">
              <a:buNone/>
            </a:pPr>
            <a:endParaRPr lang="en-US" sz="3600" dirty="0">
              <a:latin typeface="Garamond" panose="02020404030301010803" pitchFamily="18" charset="0"/>
            </a:endParaRPr>
          </a:p>
          <a:p>
            <a:endParaRPr lang="en-US" sz="3600" dirty="0">
              <a:latin typeface="Garamond" panose="02020404030301010803" pitchFamily="18" charset="0"/>
            </a:endParaRPr>
          </a:p>
        </p:txBody>
      </p:sp>
    </p:spTree>
    <p:extLst>
      <p:ext uri="{BB962C8B-B14F-4D97-AF65-F5344CB8AC3E}">
        <p14:creationId xmlns:p14="http://schemas.microsoft.com/office/powerpoint/2010/main" val="2092469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7182" y="1942210"/>
            <a:ext cx="9460925" cy="3051957"/>
          </a:xfrm>
        </p:spPr>
        <p:txBody>
          <a:bodyPr>
            <a:noAutofit/>
          </a:bodyPr>
          <a:lstStyle/>
          <a:p>
            <a:br>
              <a:rPr lang="en-US" sz="5000" b="1" dirty="0">
                <a:latin typeface="Garamond" panose="02020404030301010803" pitchFamily="18" charset="0"/>
              </a:rPr>
            </a:br>
            <a:r>
              <a:rPr lang="en-US" sz="5000" b="1" dirty="0">
                <a:latin typeface="Garamond" panose="02020404030301010803" pitchFamily="18" charset="0"/>
              </a:rPr>
              <a:t>Set-up and install visual studio</a:t>
            </a:r>
            <a:br>
              <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en-US" sz="5000" b="1" dirty="0">
                <a:latin typeface="Garamond" panose="02020404030301010803" pitchFamily="18" charset="0"/>
              </a:rPr>
            </a:br>
            <a:endParaRPr lang="en-US" sz="5000" b="1" dirty="0">
              <a:latin typeface="Garamond" panose="02020404030301010803" pitchFamily="18" charset="0"/>
            </a:endParaRPr>
          </a:p>
        </p:txBody>
      </p:sp>
    </p:spTree>
    <p:extLst>
      <p:ext uri="{BB962C8B-B14F-4D97-AF65-F5344CB8AC3E}">
        <p14:creationId xmlns:p14="http://schemas.microsoft.com/office/powerpoint/2010/main" val="4166804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5768" y="1423117"/>
            <a:ext cx="10178322" cy="3593591"/>
          </a:xfrm>
        </p:spPr>
        <p:txBody>
          <a:bodyPr>
            <a:normAutofit/>
          </a:bodyPr>
          <a:lstStyle/>
          <a:p>
            <a:pPr marL="0" indent="0">
              <a:buNone/>
            </a:pPr>
            <a:endParaRPr lang="en-US" dirty="0">
              <a:latin typeface="Garamond" panose="02020404030301010803" pitchFamily="18" charset="0"/>
            </a:endParaRPr>
          </a:p>
          <a:p>
            <a:pPr marL="0" marR="0">
              <a:lnSpc>
                <a:spcPct val="107000"/>
              </a:lnSpc>
              <a:spcBef>
                <a:spcPts val="0"/>
              </a:spcBef>
              <a:spcAft>
                <a:spcPts val="800"/>
              </a:spcAft>
            </a:pPr>
            <a:r>
              <a:rPr lang="en-US" sz="3600" dirty="0">
                <a:latin typeface="Times New Roman" panose="02020603050405020304" pitchFamily="18" charset="0"/>
                <a:cs typeface="Times New Roman" panose="02020603050405020304" pitchFamily="18" charset="0"/>
              </a:rPr>
              <a:t>To set up and install visual studio we need to download visual studio installer from: https://visualstudio.microsoft.com/downloads/ </a:t>
            </a:r>
          </a:p>
          <a:p>
            <a:pPr marL="0" marR="0" indent="0">
              <a:lnSpc>
                <a:spcPct val="107000"/>
              </a:lnSpc>
              <a:spcBef>
                <a:spcPts val="0"/>
              </a:spcBef>
              <a:spcAft>
                <a:spcPts val="800"/>
              </a:spcAft>
              <a:buNone/>
            </a:pPr>
            <a:endParaRPr lang="en-US" sz="3600" dirty="0">
              <a:latin typeface="Times New Roman" panose="02020603050405020304" pitchFamily="18" charset="0"/>
              <a:cs typeface="Times New Roman" panose="02020603050405020304"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3873224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Garamond" panose="02020404030301010803" pitchFamily="18" charset="0"/>
              </a:rPr>
              <a:t>INSTALLING VISUAL STUDIO</a:t>
            </a:r>
          </a:p>
        </p:txBody>
      </p:sp>
      <p:sp>
        <p:nvSpPr>
          <p:cNvPr id="3" name="Content Placeholder 2">
            <a:extLst>
              <a:ext uri="{FF2B5EF4-FFF2-40B4-BE49-F238E27FC236}">
                <a16:creationId xmlns:a16="http://schemas.microsoft.com/office/drawing/2014/main" id="{33DD8C57-539A-4621-BC9F-045875483026}"/>
              </a:ext>
            </a:extLst>
          </p:cNvPr>
          <p:cNvSpPr>
            <a:spLocks noGrp="1"/>
          </p:cNvSpPr>
          <p:nvPr>
            <p:ph sz="half" idx="1"/>
          </p:nvPr>
        </p:nvSpPr>
        <p:spPr/>
        <p:txBody>
          <a:bodyPr>
            <a:normAutofit/>
          </a:bodyPr>
          <a:lstStyle/>
          <a:p>
            <a:r>
              <a:rPr lang="en-US" sz="1600" dirty="0">
                <a:latin typeface="Times New Roman" panose="02020603050405020304" pitchFamily="18" charset="0"/>
                <a:cs typeface="Times New Roman" panose="02020603050405020304" pitchFamily="18" charset="0"/>
              </a:rPr>
              <a:t>After downloading the installer, open the installer, the installation will download visual studio and start installing</a:t>
            </a:r>
            <a:endParaRPr lang="en-US" sz="1600" dirty="0"/>
          </a:p>
        </p:txBody>
      </p:sp>
      <p:sp>
        <p:nvSpPr>
          <p:cNvPr id="4" name="Content Placeholder 3">
            <a:extLst>
              <a:ext uri="{FF2B5EF4-FFF2-40B4-BE49-F238E27FC236}">
                <a16:creationId xmlns:a16="http://schemas.microsoft.com/office/drawing/2014/main" id="{D6C1855D-C462-483C-BFF3-E7A0D72BFFD7}"/>
              </a:ext>
            </a:extLst>
          </p:cNvPr>
          <p:cNvSpPr>
            <a:spLocks noGrp="1"/>
          </p:cNvSpPr>
          <p:nvPr>
            <p:ph sz="half" idx="2"/>
          </p:nvPr>
        </p:nvSpPr>
        <p:spPr/>
        <p:txBody>
          <a:bodyPr/>
          <a:lstStyle/>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Choose the option to install, by clicking on install.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BFA5DE16-D9DF-4C2B-B635-9972C75AD3D5}"/>
              </a:ext>
            </a:extLst>
          </p:cNvPr>
          <p:cNvPicPr/>
          <p:nvPr/>
        </p:nvPicPr>
        <p:blipFill rotWithShape="1">
          <a:blip r:embed="rId2"/>
          <a:srcRect l="10576" t="25656" r="31250" b="24458"/>
          <a:stretch/>
        </p:blipFill>
        <p:spPr bwMode="auto">
          <a:xfrm>
            <a:off x="1442435" y="3258355"/>
            <a:ext cx="4800600" cy="2647145"/>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A8126B30-1ED2-4CF4-A253-B9950F5E3C57}"/>
              </a:ext>
            </a:extLst>
          </p:cNvPr>
          <p:cNvPicPr/>
          <p:nvPr/>
        </p:nvPicPr>
        <p:blipFill rotWithShape="1">
          <a:blip r:embed="rId3"/>
          <a:srcRect l="8012" t="12829" r="28846" b="17900"/>
          <a:stretch/>
        </p:blipFill>
        <p:spPr bwMode="auto">
          <a:xfrm>
            <a:off x="6535719" y="2960674"/>
            <a:ext cx="4800600" cy="294482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94705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9888547" cy="1085807"/>
          </a:xfrm>
        </p:spPr>
        <p:txBody>
          <a:bodyPr>
            <a:normAutofit/>
          </a:bodyPr>
          <a:lstStyle/>
          <a:p>
            <a:pPr algn="ctr"/>
            <a:r>
              <a:rPr lang="en-US" sz="2800" b="1" dirty="0">
                <a:latin typeface="Garamond" panose="02020404030301010803" pitchFamily="18" charset="0"/>
              </a:rPr>
              <a:t>Choose what to be installed in our case . net desktop developer, click install</a:t>
            </a:r>
          </a:p>
        </p:txBody>
      </p:sp>
      <p:pic>
        <p:nvPicPr>
          <p:cNvPr id="4" name="Content Placeholder 3">
            <a:extLst>
              <a:ext uri="{FF2B5EF4-FFF2-40B4-BE49-F238E27FC236}">
                <a16:creationId xmlns:a16="http://schemas.microsoft.com/office/drawing/2014/main" id="{BAFB794A-04AA-4605-AD3A-4C2862111F68}"/>
              </a:ext>
            </a:extLst>
          </p:cNvPr>
          <p:cNvPicPr>
            <a:picLocks noGrp="1"/>
          </p:cNvPicPr>
          <p:nvPr>
            <p:ph idx="1"/>
          </p:nvPr>
        </p:nvPicPr>
        <p:blipFill rotWithShape="1">
          <a:blip r:embed="rId2"/>
          <a:srcRect l="9294" t="28506" r="29968" b="12201"/>
          <a:stretch/>
        </p:blipFill>
        <p:spPr bwMode="auto">
          <a:xfrm>
            <a:off x="1558344" y="1828800"/>
            <a:ext cx="9118242" cy="44947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70229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30583-CFAE-4F7F-B00B-BBF6D80C079A}"/>
              </a:ext>
            </a:extLst>
          </p:cNvPr>
          <p:cNvSpPr>
            <a:spLocks noGrp="1"/>
          </p:cNvSpPr>
          <p:nvPr>
            <p:ph type="title"/>
          </p:nvPr>
        </p:nvSpPr>
        <p:spPr>
          <a:xfrm>
            <a:off x="1006839" y="111929"/>
            <a:ext cx="10178322" cy="1492132"/>
          </a:xfrm>
        </p:spPr>
        <p:txBody>
          <a:bodyPr>
            <a:normAutofit/>
          </a:bodyPr>
          <a:lstStyle/>
          <a:p>
            <a:r>
              <a:rPr lang="en-US" sz="2400" b="1" dirty="0">
                <a:latin typeface="Garamond" panose="02020404030301010803" pitchFamily="18" charset="0"/>
              </a:rPr>
              <a:t>Wait for download and installation to finish, once download and installation is finished you will be asked to reboot the system</a:t>
            </a:r>
          </a:p>
        </p:txBody>
      </p:sp>
      <p:pic>
        <p:nvPicPr>
          <p:cNvPr id="4" name="Content Placeholder 3">
            <a:extLst>
              <a:ext uri="{FF2B5EF4-FFF2-40B4-BE49-F238E27FC236}">
                <a16:creationId xmlns:a16="http://schemas.microsoft.com/office/drawing/2014/main" id="{2822DDE9-0D7B-445F-95D3-242B645A8AA7}"/>
              </a:ext>
            </a:extLst>
          </p:cNvPr>
          <p:cNvPicPr>
            <a:picLocks noGrp="1"/>
          </p:cNvPicPr>
          <p:nvPr>
            <p:ph idx="1"/>
          </p:nvPr>
        </p:nvPicPr>
        <p:blipFill rotWithShape="1">
          <a:blip r:embed="rId2"/>
          <a:srcRect l="14423" t="37629" r="35898" b="33865"/>
          <a:stretch/>
        </p:blipFill>
        <p:spPr bwMode="auto">
          <a:xfrm>
            <a:off x="2266683" y="2051013"/>
            <a:ext cx="7508382" cy="279144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4792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9888547" cy="1085807"/>
          </a:xfrm>
        </p:spPr>
        <p:txBody>
          <a:bodyPr>
            <a:normAutofit fontScale="90000"/>
          </a:bodyPr>
          <a:lstStyle/>
          <a:p>
            <a:pPr algn="ctr"/>
            <a:r>
              <a:rPr lang="en-US" sz="2800" b="1" dirty="0">
                <a:latin typeface="Garamond" panose="02020404030301010803" pitchFamily="18" charset="0"/>
              </a:rPr>
              <a:t>After reboot has taken place start visual basic and choose the color of choice</a:t>
            </a:r>
          </a:p>
        </p:txBody>
      </p:sp>
      <p:pic>
        <p:nvPicPr>
          <p:cNvPr id="8" name="Content Placeholder 7">
            <a:extLst>
              <a:ext uri="{FF2B5EF4-FFF2-40B4-BE49-F238E27FC236}">
                <a16:creationId xmlns:a16="http://schemas.microsoft.com/office/drawing/2014/main" id="{9265AEAA-9730-40D5-B323-D8CBDED32A7D}"/>
              </a:ext>
            </a:extLst>
          </p:cNvPr>
          <p:cNvPicPr>
            <a:picLocks noGrp="1"/>
          </p:cNvPicPr>
          <p:nvPr>
            <p:ph idx="1"/>
          </p:nvPr>
        </p:nvPicPr>
        <p:blipFill rotWithShape="1">
          <a:blip r:embed="rId2"/>
          <a:srcRect l="16186" t="14253" r="39583" b="22463"/>
          <a:stretch/>
        </p:blipFill>
        <p:spPr bwMode="auto">
          <a:xfrm>
            <a:off x="3103808" y="1725769"/>
            <a:ext cx="5743978" cy="415433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55295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9888547" cy="1085807"/>
          </a:xfrm>
        </p:spPr>
        <p:txBody>
          <a:bodyPr>
            <a:normAutofit/>
          </a:bodyPr>
          <a:lstStyle/>
          <a:p>
            <a:pPr algn="ctr"/>
            <a:r>
              <a:rPr lang="en-US" sz="2800" b="1" dirty="0">
                <a:latin typeface="Garamond" panose="02020404030301010803" pitchFamily="18" charset="0"/>
              </a:rPr>
              <a:t>You can now start to use visual basic</a:t>
            </a:r>
          </a:p>
        </p:txBody>
      </p:sp>
      <p:pic>
        <p:nvPicPr>
          <p:cNvPr id="6" name="Content Placeholder 5">
            <a:extLst>
              <a:ext uri="{FF2B5EF4-FFF2-40B4-BE49-F238E27FC236}">
                <a16:creationId xmlns:a16="http://schemas.microsoft.com/office/drawing/2014/main" id="{D10441EC-D431-40DE-A821-B057E43A7E42}"/>
              </a:ext>
            </a:extLst>
          </p:cNvPr>
          <p:cNvPicPr>
            <a:picLocks noGrp="1"/>
          </p:cNvPicPr>
          <p:nvPr>
            <p:ph idx="1"/>
          </p:nvPr>
        </p:nvPicPr>
        <p:blipFill rotWithShape="1">
          <a:blip r:embed="rId2"/>
          <a:srcRect l="12500" t="35063" r="34936" b="3079"/>
          <a:stretch/>
        </p:blipFill>
        <p:spPr bwMode="auto">
          <a:xfrm>
            <a:off x="2614411" y="1287887"/>
            <a:ext cx="7083381" cy="489397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11140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054" y="2828702"/>
            <a:ext cx="10178322" cy="1492132"/>
          </a:xfrm>
        </p:spPr>
        <p:txBody>
          <a:bodyPr>
            <a:normAutofit/>
          </a:bodyPr>
          <a:lstStyle/>
          <a:p>
            <a:pPr algn="ctr"/>
            <a:r>
              <a:rPr lang="en-US" b="1" dirty="0">
                <a:latin typeface="Garamond" panose="02020404030301010803" pitchFamily="18" charset="0"/>
              </a:rPr>
              <a:t>Exploring visual studio</a:t>
            </a:r>
          </a:p>
        </p:txBody>
      </p:sp>
    </p:spTree>
    <p:extLst>
      <p:ext uri="{BB962C8B-B14F-4D97-AF65-F5344CB8AC3E}">
        <p14:creationId xmlns:p14="http://schemas.microsoft.com/office/powerpoint/2010/main" val="3621767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FC5EBCB-87ED-4584-A46F-F1630FFDFC1D}"/>
              </a:ext>
            </a:extLst>
          </p:cNvPr>
          <p:cNvSpPr>
            <a:spLocks noGrp="1"/>
          </p:cNvSpPr>
          <p:nvPr>
            <p:ph type="title"/>
          </p:nvPr>
        </p:nvSpPr>
        <p:spPr>
          <a:xfrm>
            <a:off x="1251678" y="382385"/>
            <a:ext cx="10178322" cy="815350"/>
          </a:xfrm>
        </p:spPr>
        <p:txBody>
          <a:bodyPr>
            <a:normAutofit fontScale="90000"/>
          </a:bodyPr>
          <a:lstStyle/>
          <a:p>
            <a:r>
              <a:rPr lang="en-US" sz="2000" b="1" dirty="0">
                <a:latin typeface="Garamond" panose="02020404030301010803" pitchFamily="18" charset="0"/>
              </a:rPr>
              <a:t>Open visual studio, then click on create a new project, choose windows form app, click next. Give your project a name, click next, then create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25" name="Content Placeholder 24">
            <a:extLst>
              <a:ext uri="{FF2B5EF4-FFF2-40B4-BE49-F238E27FC236}">
                <a16:creationId xmlns:a16="http://schemas.microsoft.com/office/drawing/2014/main" id="{276154C7-BE78-4BC5-9A3F-87CDD1D43C98}"/>
              </a:ext>
            </a:extLst>
          </p:cNvPr>
          <p:cNvPicPr>
            <a:picLocks noGrp="1"/>
          </p:cNvPicPr>
          <p:nvPr>
            <p:ph idx="1"/>
          </p:nvPr>
        </p:nvPicPr>
        <p:blipFill rotWithShape="1">
          <a:blip r:embed="rId2"/>
          <a:srcRect b="3650"/>
          <a:stretch/>
        </p:blipFill>
        <p:spPr bwMode="auto">
          <a:xfrm>
            <a:off x="2093962" y="1527129"/>
            <a:ext cx="8293994" cy="4997003"/>
          </a:xfrm>
          <a:prstGeom prst="rect">
            <a:avLst/>
          </a:prstGeom>
          <a:ln>
            <a:noFill/>
          </a:ln>
          <a:extLst>
            <a:ext uri="{53640926-AAD7-44D8-BBD7-CCE9431645EC}">
              <a14:shadowObscured xmlns:a14="http://schemas.microsoft.com/office/drawing/2010/main"/>
            </a:ext>
          </a:extLst>
        </p:spPr>
      </p:pic>
      <p:sp>
        <p:nvSpPr>
          <p:cNvPr id="26" name="Arrow: Right 25">
            <a:extLst>
              <a:ext uri="{FF2B5EF4-FFF2-40B4-BE49-F238E27FC236}">
                <a16:creationId xmlns:a16="http://schemas.microsoft.com/office/drawing/2014/main" id="{234CEF64-4B45-4509-B5B3-BAE1326644A9}"/>
              </a:ext>
            </a:extLst>
          </p:cNvPr>
          <p:cNvSpPr/>
          <p:nvPr/>
        </p:nvSpPr>
        <p:spPr>
          <a:xfrm rot="18198064">
            <a:off x="1511188" y="2387330"/>
            <a:ext cx="935355" cy="17526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Text Box 18">
            <a:extLst>
              <a:ext uri="{FF2B5EF4-FFF2-40B4-BE49-F238E27FC236}">
                <a16:creationId xmlns:a16="http://schemas.microsoft.com/office/drawing/2014/main" id="{3CB7B97D-10C8-492C-B3BB-300D0BEDF255}"/>
              </a:ext>
            </a:extLst>
          </p:cNvPr>
          <p:cNvSpPr txBox="1"/>
          <p:nvPr/>
        </p:nvSpPr>
        <p:spPr>
          <a:xfrm>
            <a:off x="1477216" y="3035347"/>
            <a:ext cx="304800" cy="27622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Arrow: Right 27">
            <a:extLst>
              <a:ext uri="{FF2B5EF4-FFF2-40B4-BE49-F238E27FC236}">
                <a16:creationId xmlns:a16="http://schemas.microsoft.com/office/drawing/2014/main" id="{81C28B90-076A-44AD-8649-BF9830DFF118}"/>
              </a:ext>
            </a:extLst>
          </p:cNvPr>
          <p:cNvSpPr/>
          <p:nvPr/>
        </p:nvSpPr>
        <p:spPr>
          <a:xfrm rot="20128962">
            <a:off x="7576677" y="2133886"/>
            <a:ext cx="1041216" cy="21694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9" name="Text Box 20">
            <a:extLst>
              <a:ext uri="{FF2B5EF4-FFF2-40B4-BE49-F238E27FC236}">
                <a16:creationId xmlns:a16="http://schemas.microsoft.com/office/drawing/2014/main" id="{60DCB8CB-A3B7-440A-8FCB-CFD53BF15BF8}"/>
              </a:ext>
            </a:extLst>
          </p:cNvPr>
          <p:cNvSpPr txBox="1"/>
          <p:nvPr/>
        </p:nvSpPr>
        <p:spPr>
          <a:xfrm>
            <a:off x="7194856" y="2539471"/>
            <a:ext cx="450256" cy="37448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 name="Arrow: Right 29">
            <a:extLst>
              <a:ext uri="{FF2B5EF4-FFF2-40B4-BE49-F238E27FC236}">
                <a16:creationId xmlns:a16="http://schemas.microsoft.com/office/drawing/2014/main" id="{B1C34237-4DAF-4CEF-B45D-356947B3FABC}"/>
              </a:ext>
            </a:extLst>
          </p:cNvPr>
          <p:cNvSpPr/>
          <p:nvPr/>
        </p:nvSpPr>
        <p:spPr>
          <a:xfrm rot="12599207">
            <a:off x="6857244" y="3730677"/>
            <a:ext cx="554355" cy="16764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1" name="Text Box 19">
            <a:extLst>
              <a:ext uri="{FF2B5EF4-FFF2-40B4-BE49-F238E27FC236}">
                <a16:creationId xmlns:a16="http://schemas.microsoft.com/office/drawing/2014/main" id="{493F9228-DC96-4018-9C2E-2E2F2F44F74F}"/>
              </a:ext>
            </a:extLst>
          </p:cNvPr>
          <p:cNvSpPr txBox="1"/>
          <p:nvPr/>
        </p:nvSpPr>
        <p:spPr>
          <a:xfrm>
            <a:off x="7426204" y="3880537"/>
            <a:ext cx="304800" cy="2667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Arrow: Right 31">
            <a:extLst>
              <a:ext uri="{FF2B5EF4-FFF2-40B4-BE49-F238E27FC236}">
                <a16:creationId xmlns:a16="http://schemas.microsoft.com/office/drawing/2014/main" id="{A317A86A-4BA6-470C-A139-A14E31D6B6D3}"/>
              </a:ext>
            </a:extLst>
          </p:cNvPr>
          <p:cNvSpPr/>
          <p:nvPr/>
        </p:nvSpPr>
        <p:spPr>
          <a:xfrm rot="20333231">
            <a:off x="7905953" y="4648721"/>
            <a:ext cx="704850" cy="16002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3" name="Text Box 21">
            <a:extLst>
              <a:ext uri="{FF2B5EF4-FFF2-40B4-BE49-F238E27FC236}">
                <a16:creationId xmlns:a16="http://schemas.microsoft.com/office/drawing/2014/main" id="{FCF511C7-8204-4630-94E3-FF6A962A5FE6}"/>
              </a:ext>
            </a:extLst>
          </p:cNvPr>
          <p:cNvSpPr txBox="1"/>
          <p:nvPr/>
        </p:nvSpPr>
        <p:spPr>
          <a:xfrm>
            <a:off x="7516063" y="4715396"/>
            <a:ext cx="304800" cy="27622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400" b="1">
                <a:effectLst/>
                <a:latin typeface="Calibri" panose="020F050202020403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8061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8080A254-8900-4219-95E0-EEC947BAD3D5}"/>
              </a:ext>
            </a:extLst>
          </p:cNvPr>
          <p:cNvPicPr>
            <a:picLocks noChangeAspect="1"/>
          </p:cNvPicPr>
          <p:nvPr/>
        </p:nvPicPr>
        <p:blipFill>
          <a:blip r:embed="rId2"/>
          <a:stretch>
            <a:fillRect/>
          </a:stretch>
        </p:blipFill>
        <p:spPr>
          <a:xfrm>
            <a:off x="2578943" y="1320724"/>
            <a:ext cx="7319096" cy="4526283"/>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7927" y="647207"/>
            <a:ext cx="10178322" cy="5421084"/>
          </a:xfrm>
        </p:spPr>
        <p:txBody>
          <a:bodyPr>
            <a:noAutofit/>
          </a:bodyPr>
          <a:lstStyle/>
          <a:p>
            <a:pPr marR="0" lvl="0">
              <a:lnSpc>
                <a:spcPct val="107000"/>
              </a:lnSpc>
              <a:spcBef>
                <a:spcPts val="0"/>
              </a:spcBef>
              <a:spcAft>
                <a:spcPts val="0"/>
              </a:spcAft>
            </a:pP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Tool Box</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Form</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Solution Explorer</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Properties Window</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3600" dirty="0">
              <a:latin typeface="Garamond" panose="02020404030301010803" pitchFamily="18" charset="0"/>
            </a:endParaRPr>
          </a:p>
          <a:p>
            <a:pPr marL="0" indent="0">
              <a:buNone/>
            </a:pPr>
            <a:endParaRPr lang="en-US" sz="3600" dirty="0">
              <a:latin typeface="Garamond" panose="02020404030301010803" pitchFamily="18" charset="0"/>
            </a:endParaRPr>
          </a:p>
        </p:txBody>
      </p:sp>
    </p:spTree>
    <p:extLst>
      <p:ext uri="{BB962C8B-B14F-4D97-AF65-F5344CB8AC3E}">
        <p14:creationId xmlns:p14="http://schemas.microsoft.com/office/powerpoint/2010/main" val="2026566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0F53F-38B6-4E77-AD53-2A4351496A57}"/>
              </a:ext>
            </a:extLst>
          </p:cNvPr>
          <p:cNvSpPr>
            <a:spLocks noGrp="1"/>
          </p:cNvSpPr>
          <p:nvPr>
            <p:ph type="title"/>
          </p:nvPr>
        </p:nvSpPr>
        <p:spPr/>
        <p:txBody>
          <a:bodyPr/>
          <a:lstStyle/>
          <a:p>
            <a:r>
              <a:rPr lang="en-US" dirty="0"/>
              <a:t>Adding controls to a form</a:t>
            </a:r>
          </a:p>
        </p:txBody>
      </p:sp>
      <p:sp>
        <p:nvSpPr>
          <p:cNvPr id="3" name="Content Placeholder 2">
            <a:extLst>
              <a:ext uri="{FF2B5EF4-FFF2-40B4-BE49-F238E27FC236}">
                <a16:creationId xmlns:a16="http://schemas.microsoft.com/office/drawing/2014/main" id="{37F39D17-8FF5-49C7-A952-30941D938910}"/>
              </a:ext>
            </a:extLst>
          </p:cNvPr>
          <p:cNvSpPr>
            <a:spLocks noGrp="1"/>
          </p:cNvSpPr>
          <p:nvPr>
            <p:ph idx="1"/>
          </p:nvPr>
        </p:nvSpPr>
        <p:spPr/>
        <p:txBody>
          <a:bodyPr>
            <a:normAutofit/>
          </a:bodyPr>
          <a:lstStyle/>
          <a:p>
            <a:pPr marL="0" marR="0">
              <a:lnSpc>
                <a:spcPct val="107000"/>
              </a:lnSpc>
              <a:spcBef>
                <a:spcPts val="0"/>
              </a:spcBef>
              <a:spcAft>
                <a:spcPts val="800"/>
              </a:spcAft>
            </a:pPr>
            <a:r>
              <a:rPr lang="en-US" sz="2200" b="1" dirty="0">
                <a:solidFill>
                  <a:schemeClr val="tx1"/>
                </a:solidFill>
                <a:latin typeface="Times New Roman" panose="02020603050405020304" pitchFamily="18" charset="0"/>
                <a:cs typeface="Times New Roman" panose="02020603050405020304" pitchFamily="18" charset="0"/>
              </a:rPr>
              <a:t>To add controls, use the tool box (labelled No:1) in the previous page. </a:t>
            </a:r>
          </a:p>
          <a:p>
            <a:pPr marL="342900" marR="0" lvl="0" indent="-342900">
              <a:lnSpc>
                <a:spcPct val="107000"/>
              </a:lnSpc>
              <a:spcBef>
                <a:spcPts val="0"/>
              </a:spcBef>
              <a:spcAft>
                <a:spcPts val="0"/>
              </a:spcAft>
              <a:buFont typeface="+mj-lt"/>
              <a:buAutoNum type="arabicPeriod"/>
            </a:pPr>
            <a:r>
              <a:rPr lang="en-US" sz="2200" dirty="0">
                <a:latin typeface="Times New Roman" panose="02020603050405020304" pitchFamily="18" charset="0"/>
                <a:cs typeface="Times New Roman" panose="02020603050405020304" pitchFamily="18" charset="0"/>
              </a:rPr>
              <a:t>Click on common controls</a:t>
            </a:r>
          </a:p>
          <a:p>
            <a:pPr marL="342900" marR="0" lvl="0" indent="-342900">
              <a:lnSpc>
                <a:spcPct val="107000"/>
              </a:lnSpc>
              <a:spcBef>
                <a:spcPts val="0"/>
              </a:spcBef>
              <a:spcAft>
                <a:spcPts val="0"/>
              </a:spcAft>
              <a:buFont typeface="+mj-lt"/>
              <a:buAutoNum type="arabicPeriod"/>
            </a:pPr>
            <a:r>
              <a:rPr lang="en-US" sz="2200" dirty="0">
                <a:latin typeface="Times New Roman" panose="02020603050405020304" pitchFamily="18" charset="0"/>
                <a:cs typeface="Times New Roman" panose="02020603050405020304" pitchFamily="18" charset="0"/>
              </a:rPr>
              <a:t>Under common controls one will be able to find the various controls to add on the form. </a:t>
            </a:r>
          </a:p>
          <a:p>
            <a:pPr marL="342900" marR="0" lvl="0" indent="-342900">
              <a:lnSpc>
                <a:spcPct val="107000"/>
              </a:lnSpc>
              <a:spcBef>
                <a:spcPts val="0"/>
              </a:spcBef>
              <a:spcAft>
                <a:spcPts val="800"/>
              </a:spcAft>
              <a:buFont typeface="+mj-lt"/>
              <a:buAutoNum type="arabicPeriod"/>
            </a:pPr>
            <a:r>
              <a:rPr lang="en-US" sz="2200" dirty="0">
                <a:latin typeface="Times New Roman" panose="02020603050405020304" pitchFamily="18" charset="0"/>
                <a:cs typeface="Times New Roman" panose="02020603050405020304" pitchFamily="18" charset="0"/>
              </a:rPr>
              <a:t>Double click on the control, or click on the control and drag it on the form.</a:t>
            </a:r>
          </a:p>
          <a:p>
            <a:endParaRPr lang="en-US" dirty="0"/>
          </a:p>
        </p:txBody>
      </p:sp>
    </p:spTree>
    <p:extLst>
      <p:ext uri="{BB962C8B-B14F-4D97-AF65-F5344CB8AC3E}">
        <p14:creationId xmlns:p14="http://schemas.microsoft.com/office/powerpoint/2010/main" val="3054751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38C8F-6A2A-446B-B483-F4E245545C7E}"/>
              </a:ext>
            </a:extLst>
          </p:cNvPr>
          <p:cNvSpPr>
            <a:spLocks noGrp="1"/>
          </p:cNvSpPr>
          <p:nvPr>
            <p:ph type="title"/>
          </p:nvPr>
        </p:nvSpPr>
        <p:spPr/>
        <p:txBody>
          <a:bodyPr>
            <a:normAutofit fontScale="90000"/>
          </a:bodyPr>
          <a:lstStyle/>
          <a:p>
            <a:pPr marL="0" marR="0">
              <a:lnSpc>
                <a:spcPct val="107000"/>
              </a:lnSpc>
              <a:spcBef>
                <a:spcPts val="200"/>
              </a:spcBef>
              <a:spcAft>
                <a:spcPts val="0"/>
              </a:spcAft>
            </a:pPr>
            <a:r>
              <a:rPr lang="en-US" sz="5700" dirty="0"/>
              <a:t>Properties of controls</a:t>
            </a:r>
            <a:br>
              <a:rPr lang="en-US" sz="5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2299160-7126-4374-8801-54E067996131}"/>
              </a:ext>
            </a:extLst>
          </p:cNvPr>
          <p:cNvSpPr>
            <a:spLocks noGrp="1"/>
          </p:cNvSpPr>
          <p:nvPr>
            <p:ph idx="1"/>
          </p:nvPr>
        </p:nvSpPr>
        <p:spPr/>
        <p:txBody>
          <a:bodyPr/>
          <a:lstStyle/>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see the various properties of a control right click on the control and choose properties, a property window will show on the right bottom corner of visual studio. From the properties window different properties of the control can be changed from the properties window. See Fig 8 to see the properties window.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change a property of a control once the properties window is visible scroll to the property that one wishes to change, the left side is the property name, while the right side the text to change it to, once the text has been changed click on the enter button on the key board so that the changes can be effective.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98643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1010E-EBA8-4D77-BBB9-A0B97EF4F2C2}"/>
              </a:ext>
            </a:extLst>
          </p:cNvPr>
          <p:cNvSpPr>
            <a:spLocks noGrp="1"/>
          </p:cNvSpPr>
          <p:nvPr>
            <p:ph type="title"/>
          </p:nvPr>
        </p:nvSpPr>
        <p:spPr/>
        <p:txBody>
          <a:bodyPr/>
          <a:lstStyle/>
          <a:p>
            <a:r>
              <a:rPr lang="en-US" dirty="0"/>
              <a:t>Writing code in a button.</a:t>
            </a:r>
            <a:br>
              <a:rPr lang="en-US" dirty="0"/>
            </a:br>
            <a:endParaRPr lang="en-US" dirty="0"/>
          </a:p>
        </p:txBody>
      </p:sp>
      <p:sp>
        <p:nvSpPr>
          <p:cNvPr id="3" name="Content Placeholder 2">
            <a:extLst>
              <a:ext uri="{FF2B5EF4-FFF2-40B4-BE49-F238E27FC236}">
                <a16:creationId xmlns:a16="http://schemas.microsoft.com/office/drawing/2014/main" id="{D46EA2B7-B7DE-4CFE-ABE4-B6D297093F91}"/>
              </a:ext>
            </a:extLst>
          </p:cNvPr>
          <p:cNvSpPr>
            <a:spLocks noGrp="1"/>
          </p:cNvSpPr>
          <p:nvPr>
            <p:ph idx="1"/>
          </p:nvPr>
        </p:nvSpPr>
        <p:spPr/>
        <p:txBody>
          <a:bodyPr/>
          <a:lstStyle/>
          <a:p>
            <a:pPr marL="0" marR="0">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write code in a button double click on the button, it will take you to the coding part, the position where the cursor is blinking that is where one writes the code. For instance, in the image below: The code below will display the message </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“Welcome to C# class I know you will Enjoy it”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0CFBEA29-5777-4B0E-83F3-E7442D45D015}"/>
              </a:ext>
            </a:extLst>
          </p:cNvPr>
          <p:cNvPicPr/>
          <p:nvPr/>
        </p:nvPicPr>
        <p:blipFill rotWithShape="1">
          <a:blip r:embed="rId2"/>
          <a:srcRect l="28846" t="41619" r="33333" b="49259"/>
          <a:stretch/>
        </p:blipFill>
        <p:spPr bwMode="auto">
          <a:xfrm>
            <a:off x="2163651" y="3764044"/>
            <a:ext cx="7289441" cy="137462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7370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p:txBody>
          <a:bodyPr>
            <a:normAutofit lnSpcReduction="10000"/>
          </a:bodyPr>
          <a:lstStyle/>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Introduce C# programming Language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Where C# is Applicable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Set-Up and Install Visual Studio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Exploring Visual Studio. Net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Adding Controls to a Form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Properties of Controls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Writing Code in a button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br>
              <a:rPr lang="en-US" dirty="0">
                <a:latin typeface="Garamond" panose="02020404030301010803" pitchFamily="18" charset="0"/>
              </a:rPr>
            </a:br>
            <a:endParaRPr lang="en-US" dirty="0">
              <a:latin typeface="Garamond" panose="02020404030301010803"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fontScale="90000"/>
          </a:bodyPr>
          <a:lstStyle/>
          <a:p>
            <a:pPr algn="ctr"/>
            <a:r>
              <a:rPr lang="en-US" b="1" dirty="0">
                <a:latin typeface="Garamond" panose="02020404030301010803" pitchFamily="18" charset="0"/>
              </a:rPr>
              <a:t>Introduce c # programming language </a:t>
            </a:r>
          </a:p>
        </p:txBody>
      </p:sp>
    </p:spTree>
    <p:extLst>
      <p:ext uri="{BB962C8B-B14F-4D97-AF65-F5344CB8AC3E}">
        <p14:creationId xmlns:p14="http://schemas.microsoft.com/office/powerpoint/2010/main" val="246816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054" y="2828702"/>
            <a:ext cx="10178322" cy="1492132"/>
          </a:xfrm>
        </p:spPr>
        <p:txBody>
          <a:bodyPr>
            <a:normAutofit fontScale="90000"/>
          </a:bodyPr>
          <a:lstStyle/>
          <a:p>
            <a:pPr algn="ctr"/>
            <a:r>
              <a:rPr lang="en-US" b="1" dirty="0">
                <a:latin typeface="Garamond" panose="02020404030301010803" pitchFamily="18" charset="0"/>
              </a:rPr>
              <a:t>What is C# PROGRAMMING LANGUAGE?</a:t>
            </a:r>
          </a:p>
        </p:txBody>
      </p:sp>
    </p:spTree>
    <p:extLst>
      <p:ext uri="{BB962C8B-B14F-4D97-AF65-F5344CB8AC3E}">
        <p14:creationId xmlns:p14="http://schemas.microsoft.com/office/powerpoint/2010/main" val="3782672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7927" y="647207"/>
            <a:ext cx="10178322" cy="5421084"/>
          </a:xfrm>
        </p:spPr>
        <p:txBody>
          <a:bodyPr>
            <a:noAutofit/>
          </a:bodyPr>
          <a:lstStyle/>
          <a:p>
            <a:r>
              <a:rPr lang="en-US" sz="3600" dirty="0">
                <a:latin typeface="Garamond" panose="02020404030301010803" pitchFamily="18" charset="0"/>
              </a:rPr>
              <a:t>C# is a general purpose and Object-oriented Programming Language. </a:t>
            </a:r>
          </a:p>
          <a:p>
            <a:pPr marL="0" indent="0">
              <a:buNone/>
            </a:pPr>
            <a:endParaRPr lang="en-US" sz="3600" dirty="0">
              <a:latin typeface="Garamond" panose="02020404030301010803" pitchFamily="18" charset="0"/>
            </a:endParaRPr>
          </a:p>
          <a:p>
            <a:pPr marL="0" marR="0">
              <a:lnSpc>
                <a:spcPct val="107000"/>
              </a:lnSpc>
              <a:spcBef>
                <a:spcPts val="0"/>
              </a:spcBef>
              <a:spcAft>
                <a:spcPts val="8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General purpose language is a language that can be used for two or more basic purpose.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600" dirty="0">
              <a:latin typeface="Garamond" panose="02020404030301010803" pitchFamily="18" charset="0"/>
            </a:endParaRPr>
          </a:p>
        </p:txBody>
      </p:sp>
    </p:spTree>
    <p:extLst>
      <p:ext uri="{BB962C8B-B14F-4D97-AF65-F5344CB8AC3E}">
        <p14:creationId xmlns:p14="http://schemas.microsoft.com/office/powerpoint/2010/main" val="54375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839" y="2682934"/>
            <a:ext cx="10178322" cy="1492132"/>
          </a:xfrm>
        </p:spPr>
        <p:txBody>
          <a:bodyPr>
            <a:normAutofit fontScale="90000"/>
          </a:bodyPr>
          <a:lstStyle/>
          <a:p>
            <a:pPr algn="ctr"/>
            <a:r>
              <a:rPr lang="en-US" b="1" dirty="0">
                <a:latin typeface="Garamond" panose="02020404030301010803" pitchFamily="18" charset="0"/>
              </a:rPr>
              <a:t>WHERE IS C # APPLICABLE OR USED?</a:t>
            </a:r>
          </a:p>
        </p:txBody>
      </p:sp>
    </p:spTree>
    <p:extLst>
      <p:ext uri="{BB962C8B-B14F-4D97-AF65-F5344CB8AC3E}">
        <p14:creationId xmlns:p14="http://schemas.microsoft.com/office/powerpoint/2010/main" val="228197542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7672</TotalTime>
  <Words>653</Words>
  <Application>Microsoft Office PowerPoint</Application>
  <PresentationFormat>Widescreen</PresentationFormat>
  <Paragraphs>71</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Calibri Light</vt:lpstr>
      <vt:lpstr>Garamond</vt:lpstr>
      <vt:lpstr>Gill Sans MT</vt:lpstr>
      <vt:lpstr>Impact</vt:lpstr>
      <vt:lpstr>Roboto Condensed Light</vt:lpstr>
      <vt:lpstr>Symbol</vt:lpstr>
      <vt:lpstr>Times New Roman</vt:lpstr>
      <vt:lpstr>Badge</vt:lpstr>
      <vt:lpstr>VISUAL C#.NET</vt:lpstr>
      <vt:lpstr>Quote of the day</vt:lpstr>
      <vt:lpstr>Lesson objectives</vt:lpstr>
      <vt:lpstr>Lesson pre-requisites</vt:lpstr>
      <vt:lpstr>Training methods and extra readings</vt:lpstr>
      <vt:lpstr>Introduce c # programming language </vt:lpstr>
      <vt:lpstr>What is C# PROGRAMMING LANGUAGE?</vt:lpstr>
      <vt:lpstr>PowerPoint Presentation</vt:lpstr>
      <vt:lpstr>WHERE IS C # APPLICABLE OR USED?</vt:lpstr>
      <vt:lpstr>PowerPoint Presentation</vt:lpstr>
      <vt:lpstr> Set-up and install visual studio  </vt:lpstr>
      <vt:lpstr>PowerPoint Presentation</vt:lpstr>
      <vt:lpstr>INSTALLING VISUAL STUDIO</vt:lpstr>
      <vt:lpstr>Choose what to be installed in our case . net desktop developer, click install</vt:lpstr>
      <vt:lpstr>Wait for download and installation to finish, once download and installation is finished you will be asked to reboot the system</vt:lpstr>
      <vt:lpstr>After reboot has taken place start visual basic and choose the color of choice</vt:lpstr>
      <vt:lpstr>You can now start to use visual basic</vt:lpstr>
      <vt:lpstr>Exploring visual studio</vt:lpstr>
      <vt:lpstr>Open visual studio, then click on create a new project, choose windows form app, click next. Give your project a name, click next, then create. </vt:lpstr>
      <vt:lpstr>PowerPoint Presentation</vt:lpstr>
      <vt:lpstr>Adding controls to a form</vt:lpstr>
      <vt:lpstr>Properties of controls </vt:lpstr>
      <vt:lpstr>Writing code in a button.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576</cp:revision>
  <dcterms:created xsi:type="dcterms:W3CDTF">2016-09-07T08:26:27Z</dcterms:created>
  <dcterms:modified xsi:type="dcterms:W3CDTF">2021-08-21T11:11:08Z</dcterms:modified>
</cp:coreProperties>
</file>