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3" r:id="rId3"/>
    <p:sldId id="352" r:id="rId4"/>
    <p:sldId id="354" r:id="rId5"/>
    <p:sldId id="356" r:id="rId6"/>
    <p:sldId id="355" r:id="rId7"/>
    <p:sldId id="387" r:id="rId8"/>
    <p:sldId id="386" r:id="rId9"/>
    <p:sldId id="417" r:id="rId10"/>
    <p:sldId id="418" r:id="rId11"/>
    <p:sldId id="419" r:id="rId12"/>
    <p:sldId id="420" r:id="rId13"/>
    <p:sldId id="421" r:id="rId14"/>
    <p:sldId id="422" r:id="rId15"/>
    <p:sldId id="423" r:id="rId16"/>
    <p:sldId id="424" r:id="rId17"/>
    <p:sldId id="425" r:id="rId18"/>
    <p:sldId id="426" r:id="rId19"/>
    <p:sldId id="427" r:id="rId20"/>
    <p:sldId id="428" r:id="rId21"/>
    <p:sldId id="429" r:id="rId22"/>
    <p:sldId id="430" r:id="rId23"/>
    <p:sldId id="431" r:id="rId24"/>
    <p:sldId id="432" r:id="rId25"/>
    <p:sldId id="433" r:id="rId26"/>
    <p:sldId id="434" r:id="rId27"/>
    <p:sldId id="435" r:id="rId28"/>
    <p:sldId id="43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5" autoAdjust="0"/>
    <p:restoredTop sz="94660"/>
  </p:normalViewPr>
  <p:slideViewPr>
    <p:cSldViewPr snapToGrid="0">
      <p:cViewPr varScale="1">
        <p:scale>
          <a:sx n="74" d="100"/>
          <a:sy n="74" d="100"/>
        </p:scale>
        <p:origin x="44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5B07074-A2BB-4BF1-AC7F-9A0F3EC0339B}"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78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2426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2022719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4126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5B07074-A2BB-4BF1-AC7F-9A0F3EC0339B}"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9076914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2377680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EDEC65-4B8B-4E4B-BCEA-3172587CAB3C}" type="datetimeFigureOut">
              <a:rPr lang="en-US" smtClean="0"/>
              <a:t>8/21/2021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7338223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EDEC65-4B8B-4E4B-BCEA-3172587CAB3C}" type="datetimeFigureOut">
              <a:rPr lang="en-US" smtClean="0"/>
              <a:t>8/21/2021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61498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EDEC65-4B8B-4E4B-BCEA-3172587CAB3C}" type="datetimeFigureOut">
              <a:rPr lang="en-US" smtClean="0"/>
              <a:t>8/21/2021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1067368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5B07074-A2BB-4BF1-AC7F-9A0F3EC0339B}"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616348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7FEDEC65-4B8B-4E4B-BCEA-3172587CAB3C}" type="datetimeFigureOut">
              <a:rPr lang="en-US" smtClean="0"/>
              <a:t>8/21/2021</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5B07074-A2BB-4BF1-AC7F-9A0F3EC0339B}" type="slidenum">
              <a:rPr lang="en-US" smtClean="0"/>
              <a:t>‹#›</a:t>
            </a:fld>
            <a:endParaRPr lang="en-US"/>
          </a:p>
        </p:txBody>
      </p:sp>
    </p:spTree>
    <p:extLst>
      <p:ext uri="{BB962C8B-B14F-4D97-AF65-F5344CB8AC3E}">
        <p14:creationId xmlns:p14="http://schemas.microsoft.com/office/powerpoint/2010/main" val="3990492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FEDEC65-4B8B-4E4B-BCEA-3172587CAB3C}" type="datetimeFigureOut">
              <a:rPr lang="en-US" smtClean="0"/>
              <a:t>8/21/2021</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5B07074-A2BB-4BF1-AC7F-9A0F3EC0339B}"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0304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a:latin typeface="Garamond" panose="02020404030301010803" pitchFamily="18" charset="0"/>
              </a:rPr>
              <a:t>VISUAL C#.NET session 12</a:t>
            </a:r>
          </a:p>
        </p:txBody>
      </p:sp>
      <p:sp>
        <p:nvSpPr>
          <p:cNvPr id="3" name="Subtitle 2"/>
          <p:cNvSpPr>
            <a:spLocks noGrp="1"/>
          </p:cNvSpPr>
          <p:nvPr>
            <p:ph type="subTitle" idx="1"/>
          </p:nvPr>
        </p:nvSpPr>
        <p:spPr>
          <a:xfrm>
            <a:off x="4146597" y="5979196"/>
            <a:ext cx="3898807" cy="408541"/>
          </a:xfrm>
          <a:solidFill>
            <a:schemeClr val="bg1"/>
          </a:solidFill>
        </p:spPr>
        <p:txBody>
          <a:bodyPr>
            <a:normAutofit fontScale="92500"/>
          </a:bodyPr>
          <a:lstStyle/>
          <a:p>
            <a:r>
              <a:rPr lang="en-US" spc="0" dirty="0">
                <a:latin typeface="Garamond" panose="02020404030301010803" pitchFamily="18" charset="0"/>
              </a:rPr>
              <a:t>Instructor:  Edwin </a:t>
            </a:r>
            <a:r>
              <a:rPr lang="en-US" spc="0" dirty="0" err="1">
                <a:latin typeface="Garamond" panose="02020404030301010803" pitchFamily="18" charset="0"/>
              </a:rPr>
              <a:t>oduor</a:t>
            </a:r>
            <a:endParaRPr lang="en-US" spc="0" dirty="0">
              <a:latin typeface="Garamond" panose="02020404030301010803" pitchFamily="18" charset="0"/>
            </a:endParaRPr>
          </a:p>
        </p:txBody>
      </p:sp>
    </p:spTree>
    <p:extLst>
      <p:ext uri="{BB962C8B-B14F-4D97-AF65-F5344CB8AC3E}">
        <p14:creationId xmlns:p14="http://schemas.microsoft.com/office/powerpoint/2010/main" val="407983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A class is a blue print of an object. To further explain this concept let’s take an architect when they want to build a house, they usually have the design of the house how it’s going to look like, that design is what they are going to use to come up with the actual house. The design that the architect use that is the blue print.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977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is AN OBJECT?</a:t>
            </a:r>
          </a:p>
        </p:txBody>
      </p:sp>
    </p:spTree>
    <p:extLst>
      <p:ext uri="{BB962C8B-B14F-4D97-AF65-F5344CB8AC3E}">
        <p14:creationId xmlns:p14="http://schemas.microsoft.com/office/powerpoint/2010/main" val="1743123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Object on the other hand is the instance of a class.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Let’s think of a class as a concept and the object as the representation of the concept.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A11C87-8EEF-4141-A0F4-31F04DD04B67}"/>
              </a:ext>
            </a:extLst>
          </p:cNvPr>
          <p:cNvPicPr/>
          <p:nvPr/>
        </p:nvPicPr>
        <p:blipFill>
          <a:blip r:embed="rId2"/>
          <a:stretch>
            <a:fillRect/>
          </a:stretch>
        </p:blipFill>
        <p:spPr>
          <a:xfrm>
            <a:off x="2959440" y="2354002"/>
            <a:ext cx="5630768" cy="2630121"/>
          </a:xfrm>
          <a:prstGeom prst="rect">
            <a:avLst/>
          </a:prstGeom>
          <a:ln>
            <a:solidFill>
              <a:schemeClr val="accent1">
                <a:lumMod val="75000"/>
              </a:schemeClr>
            </a:solidFill>
          </a:ln>
        </p:spPr>
      </p:pic>
    </p:spTree>
    <p:extLst>
      <p:ext uri="{BB962C8B-B14F-4D97-AF65-F5344CB8AC3E}">
        <p14:creationId xmlns:p14="http://schemas.microsoft.com/office/powerpoint/2010/main" val="3524133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indent="0">
              <a:lnSpc>
                <a:spcPct val="15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Real life objects have two characteristics namely: state and behavior. Let’s take the car that we had talked about earlier. The state of the car is Make, Model, Color while the behavior is start, drive etc.</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45A633-4816-4DDE-9F38-19A175CE127D}"/>
              </a:ext>
            </a:extLst>
          </p:cNvPr>
          <p:cNvPicPr/>
          <p:nvPr/>
        </p:nvPicPr>
        <p:blipFill>
          <a:blip r:embed="rId2"/>
          <a:stretch>
            <a:fillRect/>
          </a:stretch>
        </p:blipFill>
        <p:spPr>
          <a:xfrm>
            <a:off x="3296992" y="2380177"/>
            <a:ext cx="4778062" cy="2977434"/>
          </a:xfrm>
          <a:prstGeom prst="rect">
            <a:avLst/>
          </a:prstGeom>
        </p:spPr>
      </p:pic>
    </p:spTree>
    <p:extLst>
      <p:ext uri="{BB962C8B-B14F-4D97-AF65-F5344CB8AC3E}">
        <p14:creationId xmlns:p14="http://schemas.microsoft.com/office/powerpoint/2010/main" val="209753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8060-EDA0-41B5-AC0E-43FCF8969236}"/>
              </a:ext>
            </a:extLst>
          </p:cNvPr>
          <p:cNvSpPr>
            <a:spLocks noGrp="1"/>
          </p:cNvSpPr>
          <p:nvPr>
            <p:ph type="title"/>
          </p:nvPr>
        </p:nvSpPr>
        <p:spPr>
          <a:xfrm>
            <a:off x="1251678" y="382385"/>
            <a:ext cx="10178322" cy="763835"/>
          </a:xfrm>
        </p:spPr>
        <p:txBody>
          <a:bodyPr>
            <a:normAutofit fontScale="90000"/>
          </a:bodyPr>
          <a:lstStyle/>
          <a:p>
            <a:r>
              <a:rPr lang="en-US" dirty="0"/>
              <a:t>ILLUSTRATION OF CLASS &amp; OBJECT</a:t>
            </a:r>
          </a:p>
        </p:txBody>
      </p:sp>
      <p:pic>
        <p:nvPicPr>
          <p:cNvPr id="4" name="Content Placeholder 3">
            <a:extLst>
              <a:ext uri="{FF2B5EF4-FFF2-40B4-BE49-F238E27FC236}">
                <a16:creationId xmlns:a16="http://schemas.microsoft.com/office/drawing/2014/main" id="{D68B8C5C-B01C-4307-B2A1-5593C67117D6}"/>
              </a:ext>
            </a:extLst>
          </p:cNvPr>
          <p:cNvPicPr>
            <a:picLocks noGrp="1"/>
          </p:cNvPicPr>
          <p:nvPr>
            <p:ph idx="1"/>
          </p:nvPr>
        </p:nvPicPr>
        <p:blipFill>
          <a:blip r:embed="rId2"/>
          <a:stretch>
            <a:fillRect/>
          </a:stretch>
        </p:blipFill>
        <p:spPr>
          <a:xfrm>
            <a:off x="1720370" y="1272709"/>
            <a:ext cx="8492576" cy="2475043"/>
          </a:xfrm>
          <a:prstGeom prst="rect">
            <a:avLst/>
          </a:prstGeom>
        </p:spPr>
      </p:pic>
      <p:pic>
        <p:nvPicPr>
          <p:cNvPr id="5" name="Picture 4">
            <a:extLst>
              <a:ext uri="{FF2B5EF4-FFF2-40B4-BE49-F238E27FC236}">
                <a16:creationId xmlns:a16="http://schemas.microsoft.com/office/drawing/2014/main" id="{705A7C59-0264-415C-8F85-9CC6CBD2DED6}"/>
              </a:ext>
            </a:extLst>
          </p:cNvPr>
          <p:cNvPicPr/>
          <p:nvPr/>
        </p:nvPicPr>
        <p:blipFill>
          <a:blip r:embed="rId3"/>
          <a:stretch>
            <a:fillRect/>
          </a:stretch>
        </p:blipFill>
        <p:spPr>
          <a:xfrm>
            <a:off x="1720369" y="3874241"/>
            <a:ext cx="8492575" cy="2153072"/>
          </a:xfrm>
          <a:prstGeom prst="rect">
            <a:avLst/>
          </a:prstGeom>
        </p:spPr>
      </p:pic>
    </p:spTree>
    <p:extLst>
      <p:ext uri="{BB962C8B-B14F-4D97-AF65-F5344CB8AC3E}">
        <p14:creationId xmlns:p14="http://schemas.microsoft.com/office/powerpoint/2010/main" val="1242797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PILLARS OF OOP</a:t>
            </a:r>
          </a:p>
        </p:txBody>
      </p:sp>
    </p:spTree>
    <p:extLst>
      <p:ext uri="{BB962C8B-B14F-4D97-AF65-F5344CB8AC3E}">
        <p14:creationId xmlns:p14="http://schemas.microsoft.com/office/powerpoint/2010/main" val="3642181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062B4-9F7D-48C0-87EE-79C56598C62F}"/>
              </a:ext>
            </a:extLst>
          </p:cNvPr>
          <p:cNvSpPr>
            <a:spLocks noGrp="1"/>
          </p:cNvSpPr>
          <p:nvPr>
            <p:ph idx="1"/>
          </p:nvPr>
        </p:nvSpPr>
        <p:spPr>
          <a:xfrm>
            <a:off x="1213041" y="1632204"/>
            <a:ext cx="10178322" cy="3593591"/>
          </a:xfrm>
        </p:spPr>
        <p:txBody>
          <a:bodyPr/>
          <a:lstStyle/>
          <a:p>
            <a:pPr marL="342900" marR="0" lvl="0" indent="-342900">
              <a:lnSpc>
                <a:spcPct val="150000"/>
              </a:lnSpc>
              <a:spcBef>
                <a:spcPts val="0"/>
              </a:spcBef>
              <a:spcAft>
                <a:spcPts val="0"/>
              </a:spcAft>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Abstraction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Encapsulation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Inheritance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Polymorphism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222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C1122-A9DD-4144-B7A8-6DD411DE8195}"/>
              </a:ext>
            </a:extLst>
          </p:cNvPr>
          <p:cNvSpPr>
            <a:spLocks noGrp="1"/>
          </p:cNvSpPr>
          <p:nvPr>
            <p:ph idx="1"/>
          </p:nvPr>
        </p:nvSpPr>
        <p:spPr>
          <a:xfrm>
            <a:off x="1213042" y="2054181"/>
            <a:ext cx="10178322" cy="3593591"/>
          </a:xfrm>
        </p:spPr>
        <p:txBody>
          <a:bodyPr>
            <a:normAutofit/>
          </a:bodyPr>
          <a:lstStyle/>
          <a:p>
            <a:pPr marL="0" indent="0">
              <a:lnSpc>
                <a:spcPct val="150000"/>
              </a:lnSpc>
              <a:buNone/>
            </a:pPr>
            <a:r>
              <a:rPr lang="en-US" sz="4000" b="1" cap="all" spc="200" dirty="0">
                <a:solidFill>
                  <a:schemeClr val="tx2"/>
                </a:solidFill>
                <a:latin typeface="Garamond" panose="02020404030301010803" pitchFamily="18" charset="0"/>
                <a:ea typeface="+mj-ea"/>
                <a:cs typeface="+mj-cs"/>
              </a:rPr>
              <a:t>1. ABSTRACTION</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concept of hiding the complexity from the users and only showing what is relevant to the users is known as abstraction.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27231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fontScale="90000"/>
          </a:bodyPr>
          <a:lstStyle/>
          <a:p>
            <a:pPr algn="ctr"/>
            <a:r>
              <a:rPr lang="en-US" b="1" dirty="0">
                <a:latin typeface="Garamond" panose="02020404030301010803" pitchFamily="18" charset="0"/>
              </a:rPr>
              <a:t>REAL LIFE EXAMPLES OF ABSTRACTION</a:t>
            </a:r>
          </a:p>
        </p:txBody>
      </p:sp>
    </p:spTree>
    <p:extLst>
      <p:ext uri="{BB962C8B-B14F-4D97-AF65-F5344CB8AC3E}">
        <p14:creationId xmlns:p14="http://schemas.microsoft.com/office/powerpoint/2010/main" val="4249292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DB915-9F4F-4B89-BC3D-1B117DA8420D}"/>
              </a:ext>
            </a:extLst>
          </p:cNvPr>
          <p:cNvSpPr>
            <a:spLocks noGrp="1"/>
          </p:cNvSpPr>
          <p:nvPr>
            <p:ph idx="1"/>
          </p:nvPr>
        </p:nvSpPr>
        <p:spPr>
          <a:xfrm>
            <a:off x="1133341" y="1246031"/>
            <a:ext cx="10212946" cy="4365938"/>
          </a:xfrm>
        </p:spPr>
        <p:txBody>
          <a:bodyPr>
            <a:normAutofit fontScale="92500" lnSpcReduction="20000"/>
          </a:bodyPr>
          <a:lstStyle/>
          <a:p>
            <a:pPr marL="342900" marR="0" lvl="0" indent="-342900">
              <a:lnSpc>
                <a:spcPct val="150000"/>
              </a:lnSpc>
              <a:spcBef>
                <a:spcPts val="0"/>
              </a:spcBef>
              <a:spcAft>
                <a:spcPts val="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Most of us use lifts when in the buildings i.e. to move from one floor to another, we don’t really know how the lift operates but what normally happens is that inside the lifts there are buttons that one presses and they are taken from one floor to another, what the user is provided with are the buttons but we don’t know how the lift move from one floor to another. This is abstraction.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Most if not all of us use phones to make calls or send message we are provided for GUI (Graphical User Interface) for the users to use, hence we just go ahead and make or send message to various people but we don’t understand how the message get delivered, this is also abstraction.</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Users uses ATM to do transactions but don’t really understand how the ATM machine works.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779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b="1" dirty="0">
                <a:latin typeface="Garamond" panose="02020404030301010803" pitchFamily="18" charset="0"/>
              </a:rPr>
              <a:t>Quote of the day</a:t>
            </a:r>
          </a:p>
        </p:txBody>
      </p:sp>
      <p:pic>
        <p:nvPicPr>
          <p:cNvPr id="3" name="Picture 2">
            <a:extLst>
              <a:ext uri="{FF2B5EF4-FFF2-40B4-BE49-F238E27FC236}">
                <a16:creationId xmlns:a16="http://schemas.microsoft.com/office/drawing/2014/main" id="{FB7BC351-5A59-47E3-92E2-E625EC571496}"/>
              </a:ext>
            </a:extLst>
          </p:cNvPr>
          <p:cNvPicPr>
            <a:picLocks noChangeAspect="1"/>
          </p:cNvPicPr>
          <p:nvPr/>
        </p:nvPicPr>
        <p:blipFill>
          <a:blip r:embed="rId2"/>
          <a:stretch>
            <a:fillRect/>
          </a:stretch>
        </p:blipFill>
        <p:spPr>
          <a:xfrm>
            <a:off x="3176242" y="1212911"/>
            <a:ext cx="6122304" cy="4492430"/>
          </a:xfrm>
          <a:prstGeom prst="rect">
            <a:avLst/>
          </a:prstGeom>
        </p:spPr>
      </p:pic>
    </p:spTree>
    <p:extLst>
      <p:ext uri="{BB962C8B-B14F-4D97-AF65-F5344CB8AC3E}">
        <p14:creationId xmlns:p14="http://schemas.microsoft.com/office/powerpoint/2010/main" val="11521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C1122-A9DD-4144-B7A8-6DD411DE8195}"/>
              </a:ext>
            </a:extLst>
          </p:cNvPr>
          <p:cNvSpPr>
            <a:spLocks noGrp="1"/>
          </p:cNvSpPr>
          <p:nvPr>
            <p:ph idx="1"/>
          </p:nvPr>
        </p:nvSpPr>
        <p:spPr>
          <a:xfrm>
            <a:off x="1213042" y="1931831"/>
            <a:ext cx="10178322" cy="4043966"/>
          </a:xfrm>
        </p:spPr>
        <p:txBody>
          <a:bodyPr>
            <a:normAutofit fontScale="92500"/>
          </a:bodyPr>
          <a:lstStyle/>
          <a:p>
            <a:pPr marL="0" indent="0">
              <a:lnSpc>
                <a:spcPct val="150000"/>
              </a:lnSpc>
              <a:buNone/>
            </a:pPr>
            <a:r>
              <a:rPr lang="en-US" sz="4300" b="1" cap="all" spc="200" dirty="0">
                <a:solidFill>
                  <a:schemeClr val="tx2"/>
                </a:solidFill>
                <a:latin typeface="Garamond" panose="02020404030301010803" pitchFamily="18" charset="0"/>
                <a:ea typeface="+mj-ea"/>
                <a:cs typeface="+mj-cs"/>
              </a:rPr>
              <a:t>2. encapsulation</a:t>
            </a:r>
            <a:endParaRPr lang="en-US"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Before defining what encapsulation is let’s first take this scenario, I believe we all know what a capsule is, A capsule has content inside of it, the contents of the capsules are protected by the outer covering of the capsules. The same concept happens when talking about Encapsulation this is wrapping up of data and methods in a single unit. The components of a class are protected through this concept whereby they are encapsulated hence they are protected from access outside the class, this is achieved through the use of private key word.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77095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C1122-A9DD-4144-B7A8-6DD411DE8195}"/>
              </a:ext>
            </a:extLst>
          </p:cNvPr>
          <p:cNvSpPr>
            <a:spLocks noGrp="1"/>
          </p:cNvSpPr>
          <p:nvPr>
            <p:ph idx="1"/>
          </p:nvPr>
        </p:nvSpPr>
        <p:spPr>
          <a:xfrm>
            <a:off x="1213042" y="1931831"/>
            <a:ext cx="10178322" cy="4043966"/>
          </a:xfrm>
        </p:spPr>
        <p:txBody>
          <a:bodyPr>
            <a:normAutofit/>
          </a:bodyPr>
          <a:lstStyle/>
          <a:p>
            <a:pPr marL="0" indent="0">
              <a:lnSpc>
                <a:spcPct val="150000"/>
              </a:lnSpc>
              <a:buNone/>
            </a:pPr>
            <a:r>
              <a:rPr lang="en-US" sz="4300" b="1" cap="all" spc="200" dirty="0">
                <a:solidFill>
                  <a:schemeClr val="tx2"/>
                </a:solidFill>
                <a:latin typeface="Garamond" panose="02020404030301010803" pitchFamily="18" charset="0"/>
                <a:ea typeface="+mj-ea"/>
                <a:cs typeface="+mj-cs"/>
              </a:rPr>
              <a:t>3. INHERITANCE</a:t>
            </a:r>
            <a:endParaRPr lang="en-US"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a child is born there are some features that the kid is going to inherit from the parents for instance the child can inherit the height, complexion, behavior as they grow up just to mention a few. The same concept applies in programming when creating a class, we will have a base class (parent) and the Derived Class (child), the base class will have properties and methods when a child class is created the child will be able to have all the properties that the base class have and all the methods as well, this is what is known as inheritance</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1123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090576"/>
          </a:xfrm>
        </p:spPr>
        <p:txBody>
          <a:bodyPr>
            <a:normAutofit/>
          </a:bodyPr>
          <a:lstStyle/>
          <a:p>
            <a:pPr algn="ctr"/>
            <a:r>
              <a:rPr lang="en-US" b="1" dirty="0">
                <a:latin typeface="Garamond" panose="02020404030301010803" pitchFamily="18" charset="0"/>
              </a:rPr>
              <a:t>TYPES OF INHERITANCE</a:t>
            </a:r>
          </a:p>
        </p:txBody>
      </p:sp>
    </p:spTree>
    <p:extLst>
      <p:ext uri="{BB962C8B-B14F-4D97-AF65-F5344CB8AC3E}">
        <p14:creationId xmlns:p14="http://schemas.microsoft.com/office/powerpoint/2010/main" val="474955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C1122-A9DD-4144-B7A8-6DD411DE8195}"/>
              </a:ext>
            </a:extLst>
          </p:cNvPr>
          <p:cNvSpPr>
            <a:spLocks noGrp="1"/>
          </p:cNvSpPr>
          <p:nvPr>
            <p:ph idx="1"/>
          </p:nvPr>
        </p:nvSpPr>
        <p:spPr>
          <a:xfrm>
            <a:off x="1238800" y="2034862"/>
            <a:ext cx="10178322" cy="3309870"/>
          </a:xfrm>
        </p:spPr>
        <p:txBody>
          <a:bodyPr>
            <a:normAutofit/>
          </a:bodyPr>
          <a:lstStyle/>
          <a:p>
            <a:pPr marL="342900" marR="0" lvl="0" indent="-342900">
              <a:lnSpc>
                <a:spcPct val="150000"/>
              </a:lnSpc>
              <a:spcBef>
                <a:spcPts val="0"/>
              </a:spcBef>
              <a:spcAft>
                <a:spcPts val="0"/>
              </a:spcAft>
              <a:buFont typeface="+mj-lt"/>
              <a:buAutoNum type="arabicPeriod"/>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Single Inheritance</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mj-lt"/>
              <a:buAutoNum type="arabicPeriod"/>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Hierarchical Inheritance</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mj-lt"/>
              <a:buAutoNum type="arabicPeriod"/>
            </a:pPr>
            <a:r>
              <a:rPr lang="en-US"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Multi-level Inheritance</a:t>
            </a:r>
            <a:endPar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45924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A9A5-A57E-42A5-8FA5-040F8755AC72}"/>
              </a:ext>
            </a:extLst>
          </p:cNvPr>
          <p:cNvSpPr>
            <a:spLocks noGrp="1"/>
          </p:cNvSpPr>
          <p:nvPr>
            <p:ph type="title"/>
          </p:nvPr>
        </p:nvSpPr>
        <p:spPr/>
        <p:txBody>
          <a:bodyPr/>
          <a:lstStyle/>
          <a:p>
            <a:r>
              <a:rPr lang="en-US" dirty="0"/>
              <a:t>A. SINGLE INHERITANCE</a:t>
            </a:r>
          </a:p>
        </p:txBody>
      </p:sp>
      <p:grpSp>
        <p:nvGrpSpPr>
          <p:cNvPr id="4" name="Group 3">
            <a:extLst>
              <a:ext uri="{FF2B5EF4-FFF2-40B4-BE49-F238E27FC236}">
                <a16:creationId xmlns:a16="http://schemas.microsoft.com/office/drawing/2014/main" id="{D11B6B4E-A5B1-4D20-8259-B911F1F18991}"/>
              </a:ext>
            </a:extLst>
          </p:cNvPr>
          <p:cNvGrpSpPr/>
          <p:nvPr/>
        </p:nvGrpSpPr>
        <p:grpSpPr>
          <a:xfrm>
            <a:off x="3703748" y="1791445"/>
            <a:ext cx="3019023" cy="3534610"/>
            <a:chOff x="0" y="0"/>
            <a:chExt cx="2286000" cy="2600325"/>
          </a:xfrm>
        </p:grpSpPr>
        <p:sp>
          <p:nvSpPr>
            <p:cNvPr id="5" name="Rectangle 4">
              <a:extLst>
                <a:ext uri="{FF2B5EF4-FFF2-40B4-BE49-F238E27FC236}">
                  <a16:creationId xmlns:a16="http://schemas.microsoft.com/office/drawing/2014/main" id="{4AC78570-8C45-4770-BCC5-B894E8760B79}"/>
                </a:ext>
              </a:extLst>
            </p:cNvPr>
            <p:cNvSpPr/>
            <p:nvPr/>
          </p:nvSpPr>
          <p:spPr>
            <a:xfrm>
              <a:off x="0" y="0"/>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Text Box 84">
              <a:extLst>
                <a:ext uri="{FF2B5EF4-FFF2-40B4-BE49-F238E27FC236}">
                  <a16:creationId xmlns:a16="http://schemas.microsoft.com/office/drawing/2014/main" id="{F1562A51-76C7-480F-8BD4-C3ECAEC5839A}"/>
                </a:ext>
              </a:extLst>
            </p:cNvPr>
            <p:cNvSpPr txBox="1"/>
            <p:nvPr/>
          </p:nvSpPr>
          <p:spPr>
            <a:xfrm>
              <a:off x="371475" y="209550"/>
              <a:ext cx="1543050"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A (base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EC0C7182-B8C7-4063-B45C-BE0650E6255B}"/>
                </a:ext>
              </a:extLst>
            </p:cNvPr>
            <p:cNvSpPr/>
            <p:nvPr/>
          </p:nvSpPr>
          <p:spPr>
            <a:xfrm>
              <a:off x="0" y="1724025"/>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Text Box 87">
              <a:extLst>
                <a:ext uri="{FF2B5EF4-FFF2-40B4-BE49-F238E27FC236}">
                  <a16:creationId xmlns:a16="http://schemas.microsoft.com/office/drawing/2014/main" id="{BC3F80F6-2B4B-4AF0-81A6-FADE2AD5E146}"/>
                </a:ext>
              </a:extLst>
            </p:cNvPr>
            <p:cNvSpPr txBox="1"/>
            <p:nvPr/>
          </p:nvSpPr>
          <p:spPr>
            <a:xfrm>
              <a:off x="371475" y="2009775"/>
              <a:ext cx="1543050"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B (derived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Arrow: Down 8">
              <a:extLst>
                <a:ext uri="{FF2B5EF4-FFF2-40B4-BE49-F238E27FC236}">
                  <a16:creationId xmlns:a16="http://schemas.microsoft.com/office/drawing/2014/main" id="{7D3229E5-0FE0-4F19-AD0D-3019AB5E2562}"/>
                </a:ext>
              </a:extLst>
            </p:cNvPr>
            <p:cNvSpPr/>
            <p:nvPr/>
          </p:nvSpPr>
          <p:spPr>
            <a:xfrm>
              <a:off x="914400" y="962025"/>
              <a:ext cx="466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3735813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A9A5-A57E-42A5-8FA5-040F8755AC72}"/>
              </a:ext>
            </a:extLst>
          </p:cNvPr>
          <p:cNvSpPr>
            <a:spLocks noGrp="1"/>
          </p:cNvSpPr>
          <p:nvPr>
            <p:ph type="title"/>
          </p:nvPr>
        </p:nvSpPr>
        <p:spPr/>
        <p:txBody>
          <a:bodyPr/>
          <a:lstStyle/>
          <a:p>
            <a:r>
              <a:rPr lang="en-US" dirty="0"/>
              <a:t>B. HIERARCHICAL INHERITANCE</a:t>
            </a:r>
          </a:p>
        </p:txBody>
      </p:sp>
      <p:grpSp>
        <p:nvGrpSpPr>
          <p:cNvPr id="10" name="Group 9">
            <a:extLst>
              <a:ext uri="{FF2B5EF4-FFF2-40B4-BE49-F238E27FC236}">
                <a16:creationId xmlns:a16="http://schemas.microsoft.com/office/drawing/2014/main" id="{B65FA08C-428C-4BC3-81FF-7671C769BE78}"/>
              </a:ext>
            </a:extLst>
          </p:cNvPr>
          <p:cNvGrpSpPr/>
          <p:nvPr/>
        </p:nvGrpSpPr>
        <p:grpSpPr>
          <a:xfrm>
            <a:off x="4511899" y="1422176"/>
            <a:ext cx="3168201" cy="4463469"/>
            <a:chOff x="0" y="0"/>
            <a:chExt cx="2371725" cy="4371975"/>
          </a:xfrm>
        </p:grpSpPr>
        <p:sp>
          <p:nvSpPr>
            <p:cNvPr id="11" name="Rectangle 10">
              <a:extLst>
                <a:ext uri="{FF2B5EF4-FFF2-40B4-BE49-F238E27FC236}">
                  <a16:creationId xmlns:a16="http://schemas.microsoft.com/office/drawing/2014/main" id="{2A441482-35BB-44DE-BE97-67D652E241DB}"/>
                </a:ext>
              </a:extLst>
            </p:cNvPr>
            <p:cNvSpPr/>
            <p:nvPr/>
          </p:nvSpPr>
          <p:spPr>
            <a:xfrm>
              <a:off x="28575" y="0"/>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Text Box 93">
              <a:extLst>
                <a:ext uri="{FF2B5EF4-FFF2-40B4-BE49-F238E27FC236}">
                  <a16:creationId xmlns:a16="http://schemas.microsoft.com/office/drawing/2014/main" id="{CBDD1713-4602-4866-93B9-0EBC6F8E5822}"/>
                </a:ext>
              </a:extLst>
            </p:cNvPr>
            <p:cNvSpPr txBox="1"/>
            <p:nvPr/>
          </p:nvSpPr>
          <p:spPr>
            <a:xfrm>
              <a:off x="400042" y="209550"/>
              <a:ext cx="1674980"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A (base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5D9290DD-3432-4B4A-AA49-0E643DE1B48B}"/>
                </a:ext>
              </a:extLst>
            </p:cNvPr>
            <p:cNvSpPr/>
            <p:nvPr/>
          </p:nvSpPr>
          <p:spPr>
            <a:xfrm>
              <a:off x="0" y="1714500"/>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Text Box 95">
              <a:extLst>
                <a:ext uri="{FF2B5EF4-FFF2-40B4-BE49-F238E27FC236}">
                  <a16:creationId xmlns:a16="http://schemas.microsoft.com/office/drawing/2014/main" id="{278D6AF8-A8FB-4699-9998-CAB5B991ADCE}"/>
                </a:ext>
              </a:extLst>
            </p:cNvPr>
            <p:cNvSpPr txBox="1"/>
            <p:nvPr/>
          </p:nvSpPr>
          <p:spPr>
            <a:xfrm>
              <a:off x="180968" y="2000250"/>
              <a:ext cx="2020861"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B: A (derived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Arrow: Down 14">
              <a:extLst>
                <a:ext uri="{FF2B5EF4-FFF2-40B4-BE49-F238E27FC236}">
                  <a16:creationId xmlns:a16="http://schemas.microsoft.com/office/drawing/2014/main" id="{5DA1C4B4-A84A-47DF-9343-BC935E4FB7FF}"/>
                </a:ext>
              </a:extLst>
            </p:cNvPr>
            <p:cNvSpPr/>
            <p:nvPr/>
          </p:nvSpPr>
          <p:spPr>
            <a:xfrm>
              <a:off x="942975" y="962025"/>
              <a:ext cx="466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Arrow: Down 15">
              <a:extLst>
                <a:ext uri="{FF2B5EF4-FFF2-40B4-BE49-F238E27FC236}">
                  <a16:creationId xmlns:a16="http://schemas.microsoft.com/office/drawing/2014/main" id="{488B541B-8C90-4270-ADBA-A8C3B32230DD}"/>
                </a:ext>
              </a:extLst>
            </p:cNvPr>
            <p:cNvSpPr/>
            <p:nvPr/>
          </p:nvSpPr>
          <p:spPr>
            <a:xfrm>
              <a:off x="952500" y="2686050"/>
              <a:ext cx="466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B6FC4377-D183-4AE0-8BAC-36B05D73617C}"/>
                </a:ext>
              </a:extLst>
            </p:cNvPr>
            <p:cNvSpPr/>
            <p:nvPr/>
          </p:nvSpPr>
          <p:spPr>
            <a:xfrm>
              <a:off x="85725" y="3495675"/>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Text Box 99">
              <a:extLst>
                <a:ext uri="{FF2B5EF4-FFF2-40B4-BE49-F238E27FC236}">
                  <a16:creationId xmlns:a16="http://schemas.microsoft.com/office/drawing/2014/main" id="{CBD12DC5-B568-40A4-ACB9-02F3FEDE06C1}"/>
                </a:ext>
              </a:extLst>
            </p:cNvPr>
            <p:cNvSpPr txBox="1"/>
            <p:nvPr/>
          </p:nvSpPr>
          <p:spPr>
            <a:xfrm>
              <a:off x="149863" y="3743325"/>
              <a:ext cx="2086144"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C: A (derived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433588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A9A5-A57E-42A5-8FA5-040F8755AC72}"/>
              </a:ext>
            </a:extLst>
          </p:cNvPr>
          <p:cNvSpPr>
            <a:spLocks noGrp="1"/>
          </p:cNvSpPr>
          <p:nvPr>
            <p:ph type="title"/>
          </p:nvPr>
        </p:nvSpPr>
        <p:spPr>
          <a:xfrm>
            <a:off x="1251678" y="382385"/>
            <a:ext cx="10178322" cy="874477"/>
          </a:xfrm>
        </p:spPr>
        <p:txBody>
          <a:bodyPr/>
          <a:lstStyle/>
          <a:p>
            <a:r>
              <a:rPr lang="en-US" dirty="0"/>
              <a:t>C. MULTI-LEVEL INHERITANCE</a:t>
            </a:r>
          </a:p>
        </p:txBody>
      </p:sp>
      <p:grpSp>
        <p:nvGrpSpPr>
          <p:cNvPr id="19" name="Group 18">
            <a:extLst>
              <a:ext uri="{FF2B5EF4-FFF2-40B4-BE49-F238E27FC236}">
                <a16:creationId xmlns:a16="http://schemas.microsoft.com/office/drawing/2014/main" id="{FFB16BDD-F8C7-4C6B-8AC4-083EF9A6BE84}"/>
              </a:ext>
            </a:extLst>
          </p:cNvPr>
          <p:cNvGrpSpPr/>
          <p:nvPr/>
        </p:nvGrpSpPr>
        <p:grpSpPr>
          <a:xfrm>
            <a:off x="4636394" y="1464502"/>
            <a:ext cx="2403990" cy="4279475"/>
            <a:chOff x="0" y="0"/>
            <a:chExt cx="2371725" cy="4371975"/>
          </a:xfrm>
        </p:grpSpPr>
        <p:sp>
          <p:nvSpPr>
            <p:cNvPr id="20" name="Rectangle 19">
              <a:extLst>
                <a:ext uri="{FF2B5EF4-FFF2-40B4-BE49-F238E27FC236}">
                  <a16:creationId xmlns:a16="http://schemas.microsoft.com/office/drawing/2014/main" id="{B4F2EE87-0736-4142-BC2A-F048F3928C76}"/>
                </a:ext>
              </a:extLst>
            </p:cNvPr>
            <p:cNvSpPr/>
            <p:nvPr/>
          </p:nvSpPr>
          <p:spPr>
            <a:xfrm>
              <a:off x="28575" y="0"/>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Text Box 103">
              <a:extLst>
                <a:ext uri="{FF2B5EF4-FFF2-40B4-BE49-F238E27FC236}">
                  <a16:creationId xmlns:a16="http://schemas.microsoft.com/office/drawing/2014/main" id="{7251ADE6-1FE1-4FBB-98EC-1798846F18A9}"/>
                </a:ext>
              </a:extLst>
            </p:cNvPr>
            <p:cNvSpPr txBox="1"/>
            <p:nvPr/>
          </p:nvSpPr>
          <p:spPr>
            <a:xfrm>
              <a:off x="129796" y="209550"/>
              <a:ext cx="2041335"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A (base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61151344-5F31-4B0E-9BD4-5342FEAB32F7}"/>
                </a:ext>
              </a:extLst>
            </p:cNvPr>
            <p:cNvSpPr/>
            <p:nvPr/>
          </p:nvSpPr>
          <p:spPr>
            <a:xfrm>
              <a:off x="0" y="1714500"/>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Text Box 105">
              <a:extLst>
                <a:ext uri="{FF2B5EF4-FFF2-40B4-BE49-F238E27FC236}">
                  <a16:creationId xmlns:a16="http://schemas.microsoft.com/office/drawing/2014/main" id="{B8FFBAE8-3D12-4D88-91E3-DF3BEA03EC53}"/>
                </a:ext>
              </a:extLst>
            </p:cNvPr>
            <p:cNvSpPr txBox="1"/>
            <p:nvPr/>
          </p:nvSpPr>
          <p:spPr>
            <a:xfrm>
              <a:off x="11800" y="2000250"/>
              <a:ext cx="2147531"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B: A (derived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Arrow: Down 23">
              <a:extLst>
                <a:ext uri="{FF2B5EF4-FFF2-40B4-BE49-F238E27FC236}">
                  <a16:creationId xmlns:a16="http://schemas.microsoft.com/office/drawing/2014/main" id="{7EEAD9D8-F152-4061-A847-19FD084AD110}"/>
                </a:ext>
              </a:extLst>
            </p:cNvPr>
            <p:cNvSpPr/>
            <p:nvPr/>
          </p:nvSpPr>
          <p:spPr>
            <a:xfrm>
              <a:off x="942975" y="962025"/>
              <a:ext cx="466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Arrow: Down 24">
              <a:extLst>
                <a:ext uri="{FF2B5EF4-FFF2-40B4-BE49-F238E27FC236}">
                  <a16:creationId xmlns:a16="http://schemas.microsoft.com/office/drawing/2014/main" id="{484C7405-D48D-4074-A186-FD434E9C4BC5}"/>
                </a:ext>
              </a:extLst>
            </p:cNvPr>
            <p:cNvSpPr/>
            <p:nvPr/>
          </p:nvSpPr>
          <p:spPr>
            <a:xfrm>
              <a:off x="952500" y="2686050"/>
              <a:ext cx="466725" cy="666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Rectangle 25">
              <a:extLst>
                <a:ext uri="{FF2B5EF4-FFF2-40B4-BE49-F238E27FC236}">
                  <a16:creationId xmlns:a16="http://schemas.microsoft.com/office/drawing/2014/main" id="{D4D0D6DE-6837-4292-A51B-62D455B99AB9}"/>
                </a:ext>
              </a:extLst>
            </p:cNvPr>
            <p:cNvSpPr/>
            <p:nvPr/>
          </p:nvSpPr>
          <p:spPr>
            <a:xfrm>
              <a:off x="85725" y="3495675"/>
              <a:ext cx="2286000" cy="87630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Text Box 109">
              <a:extLst>
                <a:ext uri="{FF2B5EF4-FFF2-40B4-BE49-F238E27FC236}">
                  <a16:creationId xmlns:a16="http://schemas.microsoft.com/office/drawing/2014/main" id="{0B56813A-ABBA-4F45-B4E2-D34B3DE8AA80}"/>
                </a:ext>
              </a:extLst>
            </p:cNvPr>
            <p:cNvSpPr txBox="1"/>
            <p:nvPr/>
          </p:nvSpPr>
          <p:spPr>
            <a:xfrm>
              <a:off x="180975" y="3743324"/>
              <a:ext cx="2084554" cy="428625"/>
            </a:xfrm>
            <a:prstGeom prst="rect">
              <a:avLst/>
            </a:prstGeom>
            <a:solidFill>
              <a:schemeClr val="lt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b="1">
                  <a:effectLst/>
                  <a:latin typeface="Calibri" panose="020F0502020204030204" pitchFamily="34" charset="0"/>
                  <a:ea typeface="Calibri" panose="020F0502020204030204" pitchFamily="34" charset="0"/>
                  <a:cs typeface="Times New Roman" panose="02020603050405020304" pitchFamily="18" charset="0"/>
                </a:rPr>
                <a:t>CLASS C: B (derived class)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661559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8C1122-A9DD-4144-B7A8-6DD411DE8195}"/>
              </a:ext>
            </a:extLst>
          </p:cNvPr>
          <p:cNvSpPr>
            <a:spLocks noGrp="1"/>
          </p:cNvSpPr>
          <p:nvPr>
            <p:ph idx="1"/>
          </p:nvPr>
        </p:nvSpPr>
        <p:spPr>
          <a:xfrm>
            <a:off x="1213042" y="1931831"/>
            <a:ext cx="10178322" cy="4043966"/>
          </a:xfrm>
        </p:spPr>
        <p:txBody>
          <a:bodyPr>
            <a:normAutofit/>
          </a:bodyPr>
          <a:lstStyle/>
          <a:p>
            <a:pPr marL="0" indent="0">
              <a:lnSpc>
                <a:spcPct val="150000"/>
              </a:lnSpc>
              <a:buNone/>
            </a:pPr>
            <a:r>
              <a:rPr lang="en-US" sz="4300" b="1" cap="all" spc="200" dirty="0">
                <a:solidFill>
                  <a:schemeClr val="tx2"/>
                </a:solidFill>
                <a:latin typeface="Garamond" panose="02020404030301010803" pitchFamily="18" charset="0"/>
                <a:ea typeface="+mj-ea"/>
                <a:cs typeface="+mj-cs"/>
              </a:rPr>
              <a:t>4. POLYMORPHISM</a:t>
            </a:r>
            <a:endParaRPr lang="en-US" sz="43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is the ability of an object to take many forms. </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 certain action in different ways.</a:t>
            </a:r>
            <a:endParaRPr lang="en-US"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5947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03E2-671A-4612-9603-16F5D2BBCDC1}"/>
              </a:ext>
            </a:extLst>
          </p:cNvPr>
          <p:cNvSpPr>
            <a:spLocks noGrp="1"/>
          </p:cNvSpPr>
          <p:nvPr>
            <p:ph type="title"/>
          </p:nvPr>
        </p:nvSpPr>
        <p:spPr/>
        <p:txBody>
          <a:bodyPr/>
          <a:lstStyle/>
          <a:p>
            <a:r>
              <a:rPr lang="en-US" dirty="0"/>
              <a:t>EXAMPLE OF POLYMORPHISM</a:t>
            </a:r>
          </a:p>
        </p:txBody>
      </p:sp>
      <p:pic>
        <p:nvPicPr>
          <p:cNvPr id="4" name="Content Placeholder 3">
            <a:extLst>
              <a:ext uri="{FF2B5EF4-FFF2-40B4-BE49-F238E27FC236}">
                <a16:creationId xmlns:a16="http://schemas.microsoft.com/office/drawing/2014/main" id="{1E77FF69-397F-44E1-B59C-93961F335906}"/>
              </a:ext>
            </a:extLst>
          </p:cNvPr>
          <p:cNvPicPr>
            <a:picLocks noGrp="1"/>
          </p:cNvPicPr>
          <p:nvPr>
            <p:ph idx="1"/>
          </p:nvPr>
        </p:nvPicPr>
        <p:blipFill>
          <a:blip r:embed="rId2"/>
          <a:stretch>
            <a:fillRect/>
          </a:stretch>
        </p:blipFill>
        <p:spPr>
          <a:xfrm>
            <a:off x="2047741" y="1657102"/>
            <a:ext cx="7987396" cy="3752025"/>
          </a:xfrm>
          <a:prstGeom prst="rect">
            <a:avLst/>
          </a:prstGeom>
        </p:spPr>
      </p:pic>
    </p:spTree>
    <p:extLst>
      <p:ext uri="{BB962C8B-B14F-4D97-AF65-F5344CB8AC3E}">
        <p14:creationId xmlns:p14="http://schemas.microsoft.com/office/powerpoint/2010/main" val="722709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Garamond" panose="02020404030301010803" pitchFamily="18" charset="0"/>
              </a:rPr>
              <a:t>Lesson objectives</a:t>
            </a:r>
          </a:p>
        </p:txBody>
      </p:sp>
      <p:sp>
        <p:nvSpPr>
          <p:cNvPr id="3" name="Content Placeholder 2"/>
          <p:cNvSpPr>
            <a:spLocks noGrp="1"/>
          </p:cNvSpPr>
          <p:nvPr>
            <p:ph idx="1"/>
          </p:nvPr>
        </p:nvSpPr>
        <p:spPr>
          <a:xfrm>
            <a:off x="1251678" y="1584101"/>
            <a:ext cx="10178322" cy="4752305"/>
          </a:xfrm>
        </p:spPr>
        <p:txBody>
          <a:bodyPr>
            <a:normAutofit fontScale="62500" lnSpcReduction="20000"/>
          </a:bodyPr>
          <a:lstStyle/>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OOP Principles</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Class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Object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Illustration a class and Object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Pillars of OOP</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Abstraction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Real Life Examples of Abstraction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Encapsulation</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Inheritance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Types of Inheritance</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Polymorphism</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Symbol" panose="05050102010706020507" pitchFamily="18" charset="2"/>
              <a:buChar char=""/>
            </a:pPr>
            <a:r>
              <a:rPr lang="en-US" sz="2600" dirty="0">
                <a:effectLst/>
                <a:latin typeface="Times New Roman" panose="02020603050405020304" pitchFamily="18" charset="0"/>
                <a:ea typeface="Calibri" panose="020F0502020204030204" pitchFamily="34" charset="0"/>
                <a:cs typeface="Times New Roman" panose="02020603050405020304" pitchFamily="18" charset="0"/>
              </a:rPr>
              <a:t>Access Modifiers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br>
              <a:rPr lang="en-US" dirty="0">
                <a:latin typeface="Garamond" panose="02020404030301010803" pitchFamily="18" charset="0"/>
              </a:rPr>
            </a:br>
            <a:endParaRPr lang="en-US" dirty="0">
              <a:latin typeface="Garamond" panose="02020404030301010803" pitchFamily="18" charset="0"/>
            </a:endParaRPr>
          </a:p>
          <a:p>
            <a:endParaRPr lang="en-US" dirty="0">
              <a:latin typeface="Garamond" panose="02020404030301010803" pitchFamily="18" charset="0"/>
            </a:endParaRPr>
          </a:p>
        </p:txBody>
      </p:sp>
    </p:spTree>
    <p:extLst>
      <p:ext uri="{BB962C8B-B14F-4D97-AF65-F5344CB8AC3E}">
        <p14:creationId xmlns:p14="http://schemas.microsoft.com/office/powerpoint/2010/main" val="72749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74547"/>
            <a:ext cx="10178322" cy="923901"/>
          </a:xfrm>
        </p:spPr>
        <p:txBody>
          <a:bodyPr/>
          <a:lstStyle/>
          <a:p>
            <a:pPr algn="ctr"/>
            <a:r>
              <a:rPr lang="en-US" b="1" dirty="0">
                <a:latin typeface="Garamond" panose="02020404030301010803" pitchFamily="18" charset="0"/>
              </a:rPr>
              <a:t>Lesson pre-requisites</a:t>
            </a:r>
          </a:p>
        </p:txBody>
      </p:sp>
      <p:sp>
        <p:nvSpPr>
          <p:cNvPr id="4" name="TextShape 3"/>
          <p:cNvSpPr txBox="1">
            <a:spLocks noGrp="1"/>
          </p:cNvSpPr>
          <p:nvPr>
            <p:ph idx="1"/>
          </p:nvPr>
        </p:nvSpPr>
        <p:spPr>
          <a:xfrm>
            <a:off x="1251678" y="1690612"/>
            <a:ext cx="10178322" cy="587828"/>
          </a:xfrm>
          <a:prstGeom prst="rect">
            <a:avLst/>
          </a:prstGeom>
          <a:noFill/>
          <a:ln>
            <a:noFill/>
          </a:ln>
        </p:spPr>
        <p:txBody>
          <a:bodyPr tIns="91440" bIns="91440">
            <a:noAutofit/>
          </a:bodyPr>
          <a:lstStyle/>
          <a:p>
            <a:pPr marL="152640" indent="0">
              <a:lnSpc>
                <a:spcPct val="100000"/>
              </a:lnSpc>
              <a:spcBef>
                <a:spcPts val="300"/>
              </a:spcBef>
              <a:buNone/>
              <a:tabLst>
                <a:tab pos="0" algn="l"/>
              </a:tabLst>
            </a:pPr>
            <a:r>
              <a:rPr lang="en-US" b="0" strike="noStrike" spc="-1" dirty="0">
                <a:solidFill>
                  <a:schemeClr val="tx2"/>
                </a:solidFill>
                <a:latin typeface="Garamond"/>
                <a:ea typeface="Roboto Condensed Light"/>
              </a:rPr>
              <a:t>In order to take full advantage of this section you need to have the following;</a:t>
            </a:r>
            <a:endParaRPr lang="en-US" b="0" strike="noStrike" spc="-1" dirty="0">
              <a:solidFill>
                <a:schemeClr val="tx2"/>
              </a:solidFill>
              <a:latin typeface="Garamond"/>
            </a:endParaRPr>
          </a:p>
        </p:txBody>
      </p:sp>
      <p:sp>
        <p:nvSpPr>
          <p:cNvPr id="5" name="TextShape 2"/>
          <p:cNvSpPr txBox="1"/>
          <p:nvPr/>
        </p:nvSpPr>
        <p:spPr>
          <a:xfrm>
            <a:off x="1480166" y="2662767"/>
            <a:ext cx="3588840" cy="3156120"/>
          </a:xfrm>
          <a:prstGeom prst="rect">
            <a:avLst/>
          </a:prstGeom>
          <a:noFill/>
          <a:ln>
            <a:noFill/>
          </a:ln>
        </p:spPr>
        <p:txBody>
          <a:bodyPr tIns="91440" bIns="91440">
            <a:noAutofit/>
          </a:bodyPr>
          <a:lstStyle/>
          <a:p>
            <a:pPr marL="457200" indent="-304560">
              <a:lnSpc>
                <a:spcPct val="115000"/>
              </a:lnSpc>
              <a:buClr>
                <a:srgbClr val="434343"/>
              </a:buClr>
              <a:buFont typeface="Roboto Condensed Light"/>
              <a:buChar char="■"/>
            </a:pPr>
            <a:r>
              <a:rPr lang="en-US" sz="1600" b="0" strike="noStrike" spc="-1" dirty="0">
                <a:solidFill>
                  <a:srgbClr val="434343"/>
                </a:solidFill>
                <a:latin typeface="Garamond"/>
                <a:ea typeface="Roboto Condensed Light"/>
              </a:rPr>
              <a:t>Computer with Visual Studio Installed.</a:t>
            </a:r>
            <a:endParaRPr lang="en-US" sz="1600" b="0" strike="noStrike" spc="-1" dirty="0">
              <a:solidFill>
                <a:srgbClr val="000000"/>
              </a:solidFill>
              <a:latin typeface="Garamond"/>
            </a:endParaRPr>
          </a:p>
          <a:p>
            <a:pPr marL="457200" indent="-304560">
              <a:lnSpc>
                <a:spcPct val="114000"/>
              </a:lnSpc>
              <a:buClr>
                <a:srgbClr val="434343"/>
              </a:buClr>
              <a:buFont typeface="Roboto Condensed Light"/>
              <a:buChar char="■"/>
            </a:pPr>
            <a:r>
              <a:rPr lang="en-US" sz="1600" b="0" strike="noStrike" spc="-1" dirty="0">
                <a:solidFill>
                  <a:srgbClr val="434343"/>
                </a:solidFill>
                <a:latin typeface="Garamond"/>
                <a:ea typeface="Roboto Condensed Light"/>
              </a:rPr>
              <a:t>Stable Network Connection.</a:t>
            </a:r>
          </a:p>
        </p:txBody>
      </p:sp>
      <p:sp>
        <p:nvSpPr>
          <p:cNvPr id="6" name="TextShape 4"/>
          <p:cNvSpPr txBox="1"/>
          <p:nvPr/>
        </p:nvSpPr>
        <p:spPr>
          <a:xfrm>
            <a:off x="5524611" y="2662767"/>
            <a:ext cx="3588840" cy="3156120"/>
          </a:xfrm>
          <a:prstGeom prst="rect">
            <a:avLst/>
          </a:prstGeom>
          <a:noFill/>
          <a:ln>
            <a:noFill/>
          </a:ln>
        </p:spPr>
        <p:txBody>
          <a:bodyPr tIns="91440" bIns="91440">
            <a:noAutofit/>
          </a:bodyPr>
          <a:lstStyle/>
          <a:p>
            <a:pPr marL="457200" indent="-304560">
              <a:lnSpc>
                <a:spcPct val="114000"/>
              </a:lnSpc>
              <a:buClr>
                <a:srgbClr val="434343"/>
              </a:buClr>
              <a:buFont typeface="Roboto Condensed Light"/>
              <a:buChar char="■"/>
            </a:pPr>
            <a:endParaRPr lang="en-US" sz="1600" b="0" strike="noStrike" spc="-1" dirty="0">
              <a:solidFill>
                <a:srgbClr val="000000"/>
              </a:solidFill>
              <a:latin typeface="Garamond"/>
            </a:endParaRPr>
          </a:p>
        </p:txBody>
      </p:sp>
    </p:spTree>
    <p:extLst>
      <p:ext uri="{BB962C8B-B14F-4D97-AF65-F5344CB8AC3E}">
        <p14:creationId xmlns:p14="http://schemas.microsoft.com/office/powerpoint/2010/main" val="435091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Garamond" panose="02020404030301010803" pitchFamily="18" charset="0"/>
              </a:rPr>
              <a:t>Training methods and extra readings</a:t>
            </a:r>
          </a:p>
        </p:txBody>
      </p:sp>
      <p:sp>
        <p:nvSpPr>
          <p:cNvPr id="4" name="Content Placeholder 3"/>
          <p:cNvSpPr>
            <a:spLocks noGrp="1"/>
          </p:cNvSpPr>
          <p:nvPr>
            <p:ph sz="half" idx="1"/>
          </p:nvPr>
        </p:nvSpPr>
        <p:spPr>
          <a:xfrm>
            <a:off x="1251678" y="2677886"/>
            <a:ext cx="4800600" cy="3619500"/>
          </a:xfrm>
        </p:spPr>
        <p:txBody>
          <a:bodyPr>
            <a:normAutofit fontScale="85000" lnSpcReduction="10000"/>
          </a:bodyPr>
          <a:lstStyle/>
          <a:p>
            <a:r>
              <a:rPr lang="en-US" b="1" dirty="0">
                <a:latin typeface="Garamond" panose="02020404030301010803" pitchFamily="18" charset="0"/>
              </a:rPr>
              <a:t>Lecturing Method</a:t>
            </a:r>
            <a:r>
              <a:rPr lang="en-US" dirty="0">
                <a:latin typeface="Garamond" panose="02020404030301010803" pitchFamily="18" charset="0"/>
              </a:rPr>
              <a:t> – This is the main method of training to be adopted in this lesson with illustrations and practical coding examples.</a:t>
            </a:r>
          </a:p>
          <a:p>
            <a:pPr lvl="0"/>
            <a:r>
              <a:rPr lang="en-US" b="1" dirty="0">
                <a:latin typeface="Garamond" panose="02020404030301010803" pitchFamily="18" charset="0"/>
              </a:rPr>
              <a:t>Discussion Method</a:t>
            </a:r>
            <a:r>
              <a:rPr lang="en-US" dirty="0">
                <a:latin typeface="Garamond" panose="02020404030301010803" pitchFamily="18" charset="0"/>
              </a:rPr>
              <a:t> - This method will be adopted periodically whereby learning will be derived principally from the students brainstorming together, rather than from the trainer. Three main types of discussions will be used: </a:t>
            </a:r>
          </a:p>
          <a:p>
            <a:pPr lvl="1"/>
            <a:r>
              <a:rPr lang="en-US" dirty="0">
                <a:latin typeface="Garamond" panose="02020404030301010803" pitchFamily="18" charset="0"/>
              </a:rPr>
              <a:t>Directed discussion </a:t>
            </a:r>
          </a:p>
          <a:p>
            <a:pPr lvl="1"/>
            <a:r>
              <a:rPr lang="en-US" dirty="0">
                <a:latin typeface="Garamond" panose="02020404030301010803" pitchFamily="18" charset="0"/>
              </a:rPr>
              <a:t>Developmental discussion </a:t>
            </a:r>
          </a:p>
          <a:p>
            <a:pPr lvl="1"/>
            <a:r>
              <a:rPr lang="en-US" dirty="0">
                <a:latin typeface="Garamond" panose="02020404030301010803" pitchFamily="18" charset="0"/>
              </a:rPr>
              <a:t>Problem-Solving discussion </a:t>
            </a:r>
          </a:p>
          <a:p>
            <a:endParaRPr lang="en-US" dirty="0">
              <a:latin typeface="Garamond" panose="02020404030301010803" pitchFamily="18" charset="0"/>
            </a:endParaRPr>
          </a:p>
          <a:p>
            <a:endParaRPr lang="en-US" dirty="0">
              <a:latin typeface="Garamond" panose="02020404030301010803" pitchFamily="18" charset="0"/>
            </a:endParaRPr>
          </a:p>
        </p:txBody>
      </p:sp>
      <p:sp>
        <p:nvSpPr>
          <p:cNvPr id="5" name="Content Placeholder 4"/>
          <p:cNvSpPr>
            <a:spLocks noGrp="1"/>
          </p:cNvSpPr>
          <p:nvPr>
            <p:ph sz="half" idx="2"/>
          </p:nvPr>
        </p:nvSpPr>
        <p:spPr>
          <a:xfrm>
            <a:off x="6629400" y="2677886"/>
            <a:ext cx="4800600" cy="3619500"/>
          </a:xfrm>
        </p:spPr>
        <p:txBody>
          <a:bodyPr>
            <a:normAutofit fontScale="85000" lnSpcReduction="10000"/>
          </a:bodyPr>
          <a:lstStyle/>
          <a:p>
            <a:r>
              <a:rPr lang="en-US" dirty="0">
                <a:latin typeface="Garamond" panose="02020404030301010803" pitchFamily="18" charset="0"/>
              </a:rPr>
              <a:t>Home and Learn C#</a:t>
            </a:r>
          </a:p>
        </p:txBody>
      </p:sp>
      <p:sp>
        <p:nvSpPr>
          <p:cNvPr id="6" name="TextBox 5"/>
          <p:cNvSpPr txBox="1"/>
          <p:nvPr/>
        </p:nvSpPr>
        <p:spPr>
          <a:xfrm>
            <a:off x="1251678" y="1874517"/>
            <a:ext cx="4800600" cy="369332"/>
          </a:xfrm>
          <a:prstGeom prst="rect">
            <a:avLst/>
          </a:prstGeom>
          <a:noFill/>
        </p:spPr>
        <p:txBody>
          <a:bodyPr wrap="square" rtlCol="0">
            <a:spAutoFit/>
          </a:bodyPr>
          <a:lstStyle/>
          <a:p>
            <a:pPr algn="ctr"/>
            <a:r>
              <a:rPr lang="en-US" dirty="0">
                <a:latin typeface="Garamond" panose="02020404030301010803" pitchFamily="18" charset="0"/>
              </a:rPr>
              <a:t>TRAINING METHODS FOR THIS LESSON</a:t>
            </a:r>
          </a:p>
        </p:txBody>
      </p:sp>
      <p:sp>
        <p:nvSpPr>
          <p:cNvPr id="7" name="TextBox 6"/>
          <p:cNvSpPr txBox="1"/>
          <p:nvPr/>
        </p:nvSpPr>
        <p:spPr>
          <a:xfrm>
            <a:off x="6629400" y="1874517"/>
            <a:ext cx="4800600" cy="369332"/>
          </a:xfrm>
          <a:prstGeom prst="rect">
            <a:avLst/>
          </a:prstGeom>
          <a:noFill/>
        </p:spPr>
        <p:txBody>
          <a:bodyPr wrap="square" rtlCol="0">
            <a:spAutoFit/>
          </a:bodyPr>
          <a:lstStyle/>
          <a:p>
            <a:pPr algn="ctr"/>
            <a:r>
              <a:rPr lang="en-US" dirty="0">
                <a:latin typeface="Garamond" panose="02020404030301010803" pitchFamily="18" charset="0"/>
              </a:rPr>
              <a:t>EXTRA READINGS</a:t>
            </a:r>
          </a:p>
        </p:txBody>
      </p:sp>
    </p:spTree>
    <p:extLst>
      <p:ext uri="{BB962C8B-B14F-4D97-AF65-F5344CB8AC3E}">
        <p14:creationId xmlns:p14="http://schemas.microsoft.com/office/powerpoint/2010/main" val="2351404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fontScale="90000"/>
          </a:bodyPr>
          <a:lstStyle/>
          <a:p>
            <a:pPr algn="ctr"/>
            <a:r>
              <a:rPr lang="en-US" b="1" dirty="0">
                <a:latin typeface="Garamond" panose="02020404030301010803" pitchFamily="18" charset="0"/>
              </a:rPr>
              <a:t>OBJECT ORIENTED PROGRAMMING (OOP)</a:t>
            </a:r>
          </a:p>
        </p:txBody>
      </p:sp>
    </p:spTree>
    <p:extLst>
      <p:ext uri="{BB962C8B-B14F-4D97-AF65-F5344CB8AC3E}">
        <p14:creationId xmlns:p14="http://schemas.microsoft.com/office/powerpoint/2010/main" val="2468164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is OOP?</a:t>
            </a:r>
          </a:p>
        </p:txBody>
      </p:sp>
    </p:spTree>
    <p:extLst>
      <p:ext uri="{BB962C8B-B14F-4D97-AF65-F5344CB8AC3E}">
        <p14:creationId xmlns:p14="http://schemas.microsoft.com/office/powerpoint/2010/main" val="13717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AE055-2F1B-4D3F-A0CB-C9C5F0BF9F49}"/>
              </a:ext>
            </a:extLst>
          </p:cNvPr>
          <p:cNvSpPr>
            <a:spLocks noGrp="1"/>
          </p:cNvSpPr>
          <p:nvPr>
            <p:ph idx="1"/>
          </p:nvPr>
        </p:nvSpPr>
        <p:spPr>
          <a:xfrm>
            <a:off x="1148647" y="991673"/>
            <a:ext cx="10236278" cy="4700789"/>
          </a:xfrm>
        </p:spPr>
        <p:txBody>
          <a:bodyPr>
            <a:normAutofit/>
          </a:bodyPr>
          <a:lstStyle/>
          <a:p>
            <a:pPr marL="0" indent="0">
              <a:lnSpc>
                <a:spcPct val="150000"/>
              </a:lnSpc>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Object Oriented Programming. When talking about OOP this is a programming paradigm that relies on the concept of classes and objects. To understand OOP then we need to understand what class and objects are.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1690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51678" y="2682934"/>
            <a:ext cx="10178322" cy="1492132"/>
          </a:xfrm>
        </p:spPr>
        <p:txBody>
          <a:bodyPr>
            <a:normAutofit/>
          </a:bodyPr>
          <a:lstStyle/>
          <a:p>
            <a:pPr algn="ctr"/>
            <a:r>
              <a:rPr lang="en-US" b="1" dirty="0">
                <a:latin typeface="Garamond" panose="02020404030301010803" pitchFamily="18" charset="0"/>
              </a:rPr>
              <a:t>WHAT is A CLASS?</a:t>
            </a:r>
          </a:p>
        </p:txBody>
      </p:sp>
    </p:spTree>
    <p:extLst>
      <p:ext uri="{BB962C8B-B14F-4D97-AF65-F5344CB8AC3E}">
        <p14:creationId xmlns:p14="http://schemas.microsoft.com/office/powerpoint/2010/main" val="152772040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
  <TotalTime>8172</TotalTime>
  <Words>872</Words>
  <Application>Microsoft Office PowerPoint</Application>
  <PresentationFormat>Widescreen</PresentationFormat>
  <Paragraphs>74</Paragraphs>
  <Slides>28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Garamond</vt:lpstr>
      <vt:lpstr>Gill Sans MT</vt:lpstr>
      <vt:lpstr>Impact</vt:lpstr>
      <vt:lpstr>Roboto Condensed Light</vt:lpstr>
      <vt:lpstr>Symbol</vt:lpstr>
      <vt:lpstr>Times New Roman</vt:lpstr>
      <vt:lpstr>Badge</vt:lpstr>
      <vt:lpstr>VISUAL C#.NET session 12</vt:lpstr>
      <vt:lpstr>Quote of the day</vt:lpstr>
      <vt:lpstr>Lesson objectives</vt:lpstr>
      <vt:lpstr>Lesson pre-requisites</vt:lpstr>
      <vt:lpstr>Training methods and extra readings</vt:lpstr>
      <vt:lpstr>OBJECT ORIENTED PROGRAMMING (OOP)</vt:lpstr>
      <vt:lpstr>WHAT is OOP?</vt:lpstr>
      <vt:lpstr>PowerPoint Presentation</vt:lpstr>
      <vt:lpstr>WHAT is A CLASS?</vt:lpstr>
      <vt:lpstr>PowerPoint Presentation</vt:lpstr>
      <vt:lpstr>WHAT is AN OBJECT?</vt:lpstr>
      <vt:lpstr>PowerPoint Presentation</vt:lpstr>
      <vt:lpstr>PowerPoint Presentation</vt:lpstr>
      <vt:lpstr>ILLUSTRATION OF CLASS &amp; OBJECT</vt:lpstr>
      <vt:lpstr>PILLARS OF OOP</vt:lpstr>
      <vt:lpstr>PowerPoint Presentation</vt:lpstr>
      <vt:lpstr>PowerPoint Presentation</vt:lpstr>
      <vt:lpstr>REAL LIFE EXAMPLES OF ABSTRACTION</vt:lpstr>
      <vt:lpstr>PowerPoint Presentation</vt:lpstr>
      <vt:lpstr>PowerPoint Presentation</vt:lpstr>
      <vt:lpstr>PowerPoint Presentation</vt:lpstr>
      <vt:lpstr>TYPES OF INHERITANCE</vt:lpstr>
      <vt:lpstr>PowerPoint Presentation</vt:lpstr>
      <vt:lpstr>A. SINGLE INHERITANCE</vt:lpstr>
      <vt:lpstr>B. HIERARCHICAL INHERITANCE</vt:lpstr>
      <vt:lpstr>C. MULTI-LEVEL INHERITANCE</vt:lpstr>
      <vt:lpstr>PowerPoint Presentation</vt:lpstr>
      <vt:lpstr>EXAMPLE OF POLYMORPHISM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Installing android studio</dc:title>
  <dc:creator>Zalego</dc:creator>
  <cp:lastModifiedBy>Edwin Ouma</cp:lastModifiedBy>
  <cp:revision>694</cp:revision>
  <dcterms:created xsi:type="dcterms:W3CDTF">2016-09-07T08:26:27Z</dcterms:created>
  <dcterms:modified xsi:type="dcterms:W3CDTF">2021-08-21T11:31:06Z</dcterms:modified>
</cp:coreProperties>
</file>