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13</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3BAB-E8C6-4C19-B380-EE72D33C97B9}"/>
              </a:ext>
            </a:extLst>
          </p:cNvPr>
          <p:cNvSpPr>
            <a:spLocks noGrp="1"/>
          </p:cNvSpPr>
          <p:nvPr>
            <p:ph type="title"/>
          </p:nvPr>
        </p:nvSpPr>
        <p:spPr/>
        <p:txBody>
          <a:bodyPr/>
          <a:lstStyle/>
          <a:p>
            <a:r>
              <a:rPr lang="en-US" dirty="0"/>
              <a:t>Let’s understand the code in previous slide</a:t>
            </a:r>
          </a:p>
        </p:txBody>
      </p:sp>
      <p:sp>
        <p:nvSpPr>
          <p:cNvPr id="3" name="Content Placeholder 2">
            <a:extLst>
              <a:ext uri="{FF2B5EF4-FFF2-40B4-BE49-F238E27FC236}">
                <a16:creationId xmlns:a16="http://schemas.microsoft.com/office/drawing/2014/main" id="{88996ADB-7D8F-4985-8497-F6995A12F693}"/>
              </a:ext>
            </a:extLst>
          </p:cNvPr>
          <p:cNvSpPr>
            <a:spLocks noGrp="1"/>
          </p:cNvSpPr>
          <p:nvPr>
            <p:ph idx="1"/>
          </p:nvPr>
        </p:nvSpPr>
        <p:spPr>
          <a:xfrm>
            <a:off x="1251678" y="2067060"/>
            <a:ext cx="10178322" cy="3593591"/>
          </a:xfrm>
        </p:spPr>
        <p:txBody>
          <a:bodyPr/>
          <a:lstStyle/>
          <a:p>
            <a:pPr marL="342900" marR="0" lvl="0" indent="-342900">
              <a:lnSpc>
                <a:spcPct val="150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 number one a class is created with the name students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 number two a constructor is created remember a constructor takes the name of the class, this constructor is going to initialize the properties in the class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method has been created printFullname that is going to print the fullname of a student.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object is being created and the created object is used to access the methods inside a class, in this case the object is used to access the printFullname method.</a:t>
            </a:r>
          </a:p>
          <a:p>
            <a:pPr marL="0" marR="0" lvl="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83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52A26-DE8A-40A2-93AB-F6190EED584B}"/>
              </a:ext>
            </a:extLst>
          </p:cNvPr>
          <p:cNvSpPr>
            <a:spLocks noGrp="1"/>
          </p:cNvSpPr>
          <p:nvPr>
            <p:ph idx="1"/>
          </p:nvPr>
        </p:nvSpPr>
        <p:spPr/>
        <p:txBody>
          <a:bodyPr/>
          <a:lstStyle/>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 nutshell a class has properties, constructors and methods.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NB</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it’s not mandatory to provide the constructor, can still work without the constructor. Though when creating the object there will be no need of providing First name and Last name, because this one’s was being provided because of the constructor.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378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7802-4D22-4919-B3A6-B41F976C3D3A}"/>
              </a:ext>
            </a:extLst>
          </p:cNvPr>
          <p:cNvSpPr>
            <a:spLocks noGrp="1"/>
          </p:cNvSpPr>
          <p:nvPr>
            <p:ph type="title"/>
          </p:nvPr>
        </p:nvSpPr>
        <p:spPr/>
        <p:txBody>
          <a:bodyPr/>
          <a:lstStyle/>
          <a:p>
            <a:r>
              <a:rPr lang="en-US" dirty="0"/>
              <a:t>Inheritance </a:t>
            </a:r>
          </a:p>
        </p:txBody>
      </p:sp>
      <p:sp>
        <p:nvSpPr>
          <p:cNvPr id="3" name="Content Placeholder 2">
            <a:extLst>
              <a:ext uri="{FF2B5EF4-FFF2-40B4-BE49-F238E27FC236}">
                <a16:creationId xmlns:a16="http://schemas.microsoft.com/office/drawing/2014/main" id="{8E865691-8C4D-4A36-970C-88207589BF2A}"/>
              </a:ext>
            </a:extLst>
          </p:cNvPr>
          <p:cNvSpPr>
            <a:spLocks noGrp="1"/>
          </p:cNvSpPr>
          <p:nvPr>
            <p:ph idx="1"/>
          </p:nvPr>
        </p:nvSpPr>
        <p:spPr/>
        <p:txBody>
          <a:bodyPr>
            <a:normAutofit lnSpcReduction="10000"/>
          </a:bodyPr>
          <a:lstStyle/>
          <a:p>
            <a:pPr marL="0" indent="0">
              <a:lnSpc>
                <a:spcPct val="150000"/>
              </a:lnSpc>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already talked about inheritance theoretically; we need to know how to inherit from the base class. Will continue with the example used in the previous page. We already have a class by the name students, students is the base class. When creating a class, it should be outside another class but inside a namespace (Used to logically arrange classes) Some modification of the class will be done, first the properties inside the class will set them as public so as to use them to demonstrate a few things, but you should know that fields in the class should be set as private, when this is done then the fields in the class are actually protected from being accessed differently outside the class. (Will talk more about this as we proceed)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3503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B481-7465-4593-A7EE-278AA6A0491C}"/>
              </a:ext>
            </a:extLst>
          </p:cNvPr>
          <p:cNvSpPr>
            <a:spLocks noGrp="1"/>
          </p:cNvSpPr>
          <p:nvPr>
            <p:ph type="title"/>
          </p:nvPr>
        </p:nvSpPr>
        <p:spPr>
          <a:xfrm>
            <a:off x="1251678" y="382386"/>
            <a:ext cx="10178322" cy="699440"/>
          </a:xfrm>
        </p:spPr>
        <p:txBody>
          <a:bodyPr>
            <a:normAutofit fontScale="90000"/>
          </a:bodyPr>
          <a:lstStyle/>
          <a:p>
            <a:r>
              <a:rPr lang="en-US" dirty="0"/>
              <a:t>Inheritance cont..</a:t>
            </a:r>
          </a:p>
        </p:txBody>
      </p:sp>
      <p:pic>
        <p:nvPicPr>
          <p:cNvPr id="4" name="Content Placeholder 3">
            <a:extLst>
              <a:ext uri="{FF2B5EF4-FFF2-40B4-BE49-F238E27FC236}">
                <a16:creationId xmlns:a16="http://schemas.microsoft.com/office/drawing/2014/main" id="{F7CF881D-11F2-4D4C-BFE4-EBA3CE1FEA49}"/>
              </a:ext>
            </a:extLst>
          </p:cNvPr>
          <p:cNvPicPr>
            <a:picLocks noGrp="1"/>
          </p:cNvPicPr>
          <p:nvPr>
            <p:ph idx="1"/>
          </p:nvPr>
        </p:nvPicPr>
        <p:blipFill>
          <a:blip r:embed="rId2"/>
          <a:stretch>
            <a:fillRect/>
          </a:stretch>
        </p:blipFill>
        <p:spPr>
          <a:xfrm>
            <a:off x="1251678" y="1078605"/>
            <a:ext cx="5535488" cy="4922950"/>
          </a:xfrm>
          <a:prstGeom prst="rect">
            <a:avLst/>
          </a:prstGeom>
        </p:spPr>
      </p:pic>
      <p:sp>
        <p:nvSpPr>
          <p:cNvPr id="6" name="TextBox 5">
            <a:extLst>
              <a:ext uri="{FF2B5EF4-FFF2-40B4-BE49-F238E27FC236}">
                <a16:creationId xmlns:a16="http://schemas.microsoft.com/office/drawing/2014/main" id="{E34411E3-02FA-43C8-8E18-EB26A444CEFE}"/>
              </a:ext>
            </a:extLst>
          </p:cNvPr>
          <p:cNvSpPr txBox="1"/>
          <p:nvPr/>
        </p:nvSpPr>
        <p:spPr>
          <a:xfrm>
            <a:off x="7028645" y="1078605"/>
            <a:ext cx="4401355" cy="3736279"/>
          </a:xfrm>
          <a:prstGeom prst="rect">
            <a:avLst/>
          </a:prstGeom>
          <a:noFill/>
        </p:spPr>
        <p:txBody>
          <a:bodyPr wrap="square">
            <a:spAutoFit/>
          </a:bodyPr>
          <a:lstStyle/>
          <a:p>
            <a:pPr marL="0" marR="0">
              <a:lnSpc>
                <a:spcPct val="150000"/>
              </a:lnSpc>
              <a:spcBef>
                <a:spcPts val="0"/>
              </a:spcBef>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code on the left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another class has been created called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PartTimeStudents</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(Derived Class) inheriting from the base class (students), because of inheritance the derived class can access the method inside the students class and also the properties inside the base class since they are public.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937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4429-3AE3-426E-A009-E5AFC858C032}"/>
              </a:ext>
            </a:extLst>
          </p:cNvPr>
          <p:cNvSpPr>
            <a:spLocks noGrp="1"/>
          </p:cNvSpPr>
          <p:nvPr>
            <p:ph type="title"/>
          </p:nvPr>
        </p:nvSpPr>
        <p:spPr>
          <a:xfrm>
            <a:off x="1251678" y="382385"/>
            <a:ext cx="10178322" cy="995654"/>
          </a:xfrm>
        </p:spPr>
        <p:txBody>
          <a:bodyPr/>
          <a:lstStyle/>
          <a:p>
            <a:r>
              <a:rPr lang="en-US" dirty="0"/>
              <a:t>Inheritance cont..</a:t>
            </a:r>
          </a:p>
        </p:txBody>
      </p:sp>
      <p:sp>
        <p:nvSpPr>
          <p:cNvPr id="3" name="Content Placeholder 2">
            <a:extLst>
              <a:ext uri="{FF2B5EF4-FFF2-40B4-BE49-F238E27FC236}">
                <a16:creationId xmlns:a16="http://schemas.microsoft.com/office/drawing/2014/main" id="{DD90994A-7DC4-4716-B657-1EDAAEE5B03C}"/>
              </a:ext>
            </a:extLst>
          </p:cNvPr>
          <p:cNvSpPr>
            <a:spLocks noGrp="1"/>
          </p:cNvSpPr>
          <p:nvPr>
            <p:ph idx="1"/>
          </p:nvPr>
        </p:nvSpPr>
        <p:spPr>
          <a:xfrm>
            <a:off x="1251678" y="1584101"/>
            <a:ext cx="10178322" cy="4295491"/>
          </a:xfrm>
        </p:spPr>
        <p:txBody>
          <a:bodyPr>
            <a:normAutofit/>
          </a:bodyPr>
          <a:lstStyle/>
          <a:p>
            <a:pPr marL="0" indent="0">
              <a:buNone/>
            </a:pPr>
            <a:r>
              <a:rPr lang="en-US" dirty="0">
                <a:solidFill>
                  <a:srgbClr val="000000"/>
                </a:solidFill>
                <a:effectLst/>
                <a:latin typeface="Times New Roman" panose="02020603050405020304" pitchFamily="18" charset="0"/>
                <a:ea typeface="Calibri" panose="020F0502020204030204" pitchFamily="34" charset="0"/>
              </a:rPr>
              <a:t>A derived class can also have its own properties and methods and also inherit the properties and methods of the base class.</a:t>
            </a:r>
          </a:p>
          <a:p>
            <a:pPr marL="0" indent="0">
              <a:buNone/>
            </a:pPr>
            <a:endParaRPr lang="en-US" dirty="0">
              <a:solidFill>
                <a:srgbClr val="000000"/>
              </a:solidFill>
              <a:latin typeface="Times New Roman" panose="02020603050405020304" pitchFamily="18" charset="0"/>
            </a:endParaRPr>
          </a:p>
          <a:p>
            <a:pPr marL="0" marR="0" indent="0">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Why use Inheritance</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Inheritance allows code re-use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re-use will help to avoid errors and reduce time when writing code.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 application performance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1208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exercise</a:t>
            </a:r>
          </a:p>
        </p:txBody>
      </p:sp>
    </p:spTree>
    <p:extLst>
      <p:ext uri="{BB962C8B-B14F-4D97-AF65-F5344CB8AC3E}">
        <p14:creationId xmlns:p14="http://schemas.microsoft.com/office/powerpoint/2010/main" val="135246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0A64A-EBD3-4910-AF62-5E79C0DD2F28}"/>
              </a:ext>
            </a:extLst>
          </p:cNvPr>
          <p:cNvSpPr>
            <a:spLocks noGrp="1"/>
          </p:cNvSpPr>
          <p:nvPr>
            <p:ph idx="1"/>
          </p:nvPr>
        </p:nvSpPr>
        <p:spPr>
          <a:xfrm>
            <a:off x="1251678" y="798489"/>
            <a:ext cx="10178322" cy="5383369"/>
          </a:xfrm>
        </p:spPr>
        <p:txBody>
          <a:bodyPr>
            <a:normAutofit fontScale="70000" lnSpcReduction="20000"/>
          </a:bodyPr>
          <a:lstStyle/>
          <a:p>
            <a:pPr marL="342900" marR="0" lvl="0" indent="-342900">
              <a:lnSpc>
                <a:spcPct val="150000"/>
              </a:lnSpc>
              <a:spcBef>
                <a:spcPts val="0"/>
              </a:spcBef>
              <a:spcAft>
                <a:spcPts val="0"/>
              </a:spcAft>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a class that is going to implement the other two types of inheritance discussed earlier, that is Hierarchical and multi-level inheritance. The base class should have at least two properties and one method, create an object from each of the derived class that is going to access the properties and methods that are in the base class. </a:t>
            </a:r>
          </a:p>
          <a:p>
            <a:pPr marL="342900" marR="0" lvl="0" indent="-342900">
              <a:lnSpc>
                <a:spcPct val="150000"/>
              </a:lnSpc>
              <a:spcBef>
                <a:spcPts val="0"/>
              </a:spcBef>
              <a:spcAft>
                <a:spcPts val="0"/>
              </a:spcAft>
              <a:buFont typeface="+mj-lt"/>
              <a:buAutoNum type="arabicPeriod"/>
            </a:pP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Create a base class called Employees, the base class should have properties for now set the properties as public (</a:t>
            </a:r>
            <a:r>
              <a:rPr lang="en-US" sz="2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we proceed,  we will be able to know why it’s not advisable to set them as public</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are properties that should be used, First name, Last name, Department. Create two more classes Full time employees and Part time employees. Full time employees should have a method that is calculating their salaries, to calculate their salary you need to know the hours worked and rate, the min hours that they can work is 7 hours and the max is 9 hours at a rate of 600 per hour. The part time employees can work for a max of 4 hours and min of 2 hours at a rate of 350. The methods for respective classes should display the properties in the base class when calculating the salaries for the employees.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2290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Access modifiers</a:t>
            </a:r>
          </a:p>
        </p:txBody>
      </p:sp>
    </p:spTree>
    <p:extLst>
      <p:ext uri="{BB962C8B-B14F-4D97-AF65-F5344CB8AC3E}">
        <p14:creationId xmlns:p14="http://schemas.microsoft.com/office/powerpoint/2010/main" val="114013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DA276-72B7-4F66-AB44-62B5F87E9CE1}"/>
              </a:ext>
            </a:extLst>
          </p:cNvPr>
          <p:cNvSpPr>
            <a:spLocks noGrp="1"/>
          </p:cNvSpPr>
          <p:nvPr>
            <p:ph idx="1"/>
          </p:nvPr>
        </p:nvSpPr>
        <p:spPr>
          <a:xfrm>
            <a:off x="1303194" y="959282"/>
            <a:ext cx="10178322" cy="4707422"/>
          </a:xfrm>
        </p:spPr>
        <p:txBody>
          <a:bodyPr/>
          <a:lstStyle/>
          <a:p>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Public means that the properties, methods that uses public can be accessed from anywhere within the project.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Private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When the properties, methods or a class has a key word private then it means that that property can only be accessed within the class and not outside the class, for tit to be accessed outside the class then we need to use what is known as properties in C# or getters and setters to access it. This is the preferred way of creating properties in a class, because with this the programmer has total control of what is happening.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Protected</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Protected key word means that the properties are accessible inside the class and all the classes that derive from it.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3003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A99CFC-EA54-4710-AC80-6A3F987241CB}"/>
              </a:ext>
            </a:extLst>
          </p:cNvPr>
          <p:cNvPicPr>
            <a:picLocks noGrp="1"/>
          </p:cNvPicPr>
          <p:nvPr>
            <p:ph idx="1"/>
          </p:nvPr>
        </p:nvPicPr>
        <p:blipFill>
          <a:blip r:embed="rId2"/>
          <a:stretch>
            <a:fillRect/>
          </a:stretch>
        </p:blipFill>
        <p:spPr>
          <a:xfrm>
            <a:off x="2200810" y="795302"/>
            <a:ext cx="7790380" cy="4807008"/>
          </a:xfrm>
          <a:prstGeom prst="rect">
            <a:avLst/>
          </a:prstGeom>
        </p:spPr>
      </p:pic>
    </p:spTree>
    <p:extLst>
      <p:ext uri="{BB962C8B-B14F-4D97-AF65-F5344CB8AC3E}">
        <p14:creationId xmlns:p14="http://schemas.microsoft.com/office/powerpoint/2010/main" val="335383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A1324D71-E0F4-4803-91AA-85622918D933}"/>
              </a:ext>
            </a:extLst>
          </p:cNvPr>
          <p:cNvPicPr>
            <a:picLocks noChangeAspect="1"/>
          </p:cNvPicPr>
          <p:nvPr/>
        </p:nvPicPr>
        <p:blipFill>
          <a:blip r:embed="rId2"/>
          <a:stretch>
            <a:fillRect/>
          </a:stretch>
        </p:blipFill>
        <p:spPr>
          <a:xfrm>
            <a:off x="3311446" y="1188680"/>
            <a:ext cx="5569107" cy="4156051"/>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4708C-540F-409E-8BA2-7BC06BD7A5EA}"/>
              </a:ext>
            </a:extLst>
          </p:cNvPr>
          <p:cNvSpPr>
            <a:spLocks noGrp="1"/>
          </p:cNvSpPr>
          <p:nvPr>
            <p:ph idx="1"/>
          </p:nvPr>
        </p:nvSpPr>
        <p:spPr>
          <a:xfrm>
            <a:off x="1251678" y="476325"/>
            <a:ext cx="10178322" cy="6001748"/>
          </a:xfrm>
        </p:spPr>
        <p:txBody>
          <a:bodyPr/>
          <a:lstStyle/>
          <a:p>
            <a:pPr marL="0" indent="0">
              <a:lnSpc>
                <a:spcPct val="150000"/>
              </a:lnSpc>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previous code a class has been created, the class has 3 properties and one method. The properties and method are accessed in the button because they are all public. The fact that the properties are public one can enter anything that they want and the system will accept what has been entered. For instance, let’s say our field score does not accept negative numbers but the way it is at the moment one can enter a negative number. If a negative number is entered it’s still going to execute without any problems. From the fig below a negative value has been entered as the score and the system goes ahead and print the value in a message box. From this example we can see that when a field is set as public then one does not have total control. The field will be set a private field and see what happens.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F58E257-387C-4A62-8ABA-30CDF187CF71}"/>
              </a:ext>
            </a:extLst>
          </p:cNvPr>
          <p:cNvPicPr/>
          <p:nvPr/>
        </p:nvPicPr>
        <p:blipFill>
          <a:blip r:embed="rId2"/>
          <a:stretch>
            <a:fillRect/>
          </a:stretch>
        </p:blipFill>
        <p:spPr>
          <a:xfrm>
            <a:off x="5811189" y="4353930"/>
            <a:ext cx="3500236" cy="1718652"/>
          </a:xfrm>
          <a:prstGeom prst="rect">
            <a:avLst/>
          </a:prstGeom>
          <a:ln>
            <a:solidFill>
              <a:schemeClr val="accent1">
                <a:lumMod val="75000"/>
              </a:schemeClr>
            </a:solidFill>
          </a:ln>
        </p:spPr>
      </p:pic>
    </p:spTree>
    <p:extLst>
      <p:ext uri="{BB962C8B-B14F-4D97-AF65-F5344CB8AC3E}">
        <p14:creationId xmlns:p14="http://schemas.microsoft.com/office/powerpoint/2010/main" val="135912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fontScale="62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OOP Principles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Class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Object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Illustration a class and Object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Pillars of OOP</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Abstraction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Real Life Examples of Abstraction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Encapsulation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Inheritance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Types of Inheritance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Polymorphism</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Access Modifiers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OBJECT ORIENTED PROGRAMMING (OOP)</a:t>
            </a:r>
            <a:br>
              <a:rPr lang="en-US" sz="4400" b="1" dirty="0">
                <a:latin typeface="Garamond" panose="02020404030301010803" pitchFamily="18" charset="0"/>
              </a:rPr>
            </a:br>
            <a:r>
              <a:rPr lang="en-US" sz="4400" b="1" dirty="0">
                <a:latin typeface="Garamond" panose="02020404030301010803" pitchFamily="18" charset="0"/>
              </a:rPr>
              <a:t>PRACTICAL SESSION</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CREATING A CLASS</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07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public class </a:t>
            </a:r>
            <a:r>
              <a:rPr lang="en-US"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nameOfClass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class has properties and methods besides these two a class also has a constructor and a destructor, The constructor is used to initialize the fields or the properties in the class, while the destructor is used to clean up the resources. In C# there is no need to create the destructors as it is going to do that automatically. Let’s take a look at a simple class so that we understand how to go about it.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2BF18-E115-4A7C-BDA7-D8812DDA10EA}"/>
              </a:ext>
            </a:extLst>
          </p:cNvPr>
          <p:cNvSpPr>
            <a:spLocks noGrp="1"/>
          </p:cNvSpPr>
          <p:nvPr>
            <p:ph type="title"/>
          </p:nvPr>
        </p:nvSpPr>
        <p:spPr>
          <a:xfrm>
            <a:off x="1251678" y="382386"/>
            <a:ext cx="10178322" cy="789592"/>
          </a:xfrm>
        </p:spPr>
        <p:txBody>
          <a:bodyPr>
            <a:normAutofit fontScale="90000"/>
          </a:bodyPr>
          <a:lstStyle/>
          <a:p>
            <a:r>
              <a:rPr lang="en-US" dirty="0"/>
              <a:t>CREATING A CLASS</a:t>
            </a:r>
          </a:p>
        </p:txBody>
      </p:sp>
      <p:pic>
        <p:nvPicPr>
          <p:cNvPr id="4" name="Content Placeholder 3">
            <a:extLst>
              <a:ext uri="{FF2B5EF4-FFF2-40B4-BE49-F238E27FC236}">
                <a16:creationId xmlns:a16="http://schemas.microsoft.com/office/drawing/2014/main" id="{9E02B2E1-7FEB-40EF-BD6B-CC850B96DD69}"/>
              </a:ext>
            </a:extLst>
          </p:cNvPr>
          <p:cNvPicPr>
            <a:picLocks noGrp="1"/>
          </p:cNvPicPr>
          <p:nvPr>
            <p:ph idx="1"/>
          </p:nvPr>
        </p:nvPicPr>
        <p:blipFill>
          <a:blip r:embed="rId2"/>
          <a:stretch>
            <a:fillRect/>
          </a:stretch>
        </p:blipFill>
        <p:spPr>
          <a:xfrm>
            <a:off x="3296992" y="1326524"/>
            <a:ext cx="5460642" cy="4572000"/>
          </a:xfrm>
          <a:prstGeom prst="rect">
            <a:avLst/>
          </a:prstGeom>
        </p:spPr>
      </p:pic>
      <p:cxnSp>
        <p:nvCxnSpPr>
          <p:cNvPr id="6" name="Straight Arrow Connector 5">
            <a:extLst>
              <a:ext uri="{FF2B5EF4-FFF2-40B4-BE49-F238E27FC236}">
                <a16:creationId xmlns:a16="http://schemas.microsoft.com/office/drawing/2014/main" id="{0CC8D2A5-F26D-4213-ADF0-BC5799247808}"/>
              </a:ext>
            </a:extLst>
          </p:cNvPr>
          <p:cNvCxnSpPr/>
          <p:nvPr/>
        </p:nvCxnSpPr>
        <p:spPr>
          <a:xfrm flipV="1">
            <a:off x="2609514" y="2909887"/>
            <a:ext cx="1666875" cy="10382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59DFE8-34D7-46E5-B2DC-D6FBE46584CF}"/>
              </a:ext>
            </a:extLst>
          </p:cNvPr>
          <p:cNvCxnSpPr/>
          <p:nvPr/>
        </p:nvCxnSpPr>
        <p:spPr>
          <a:xfrm flipV="1">
            <a:off x="2609513" y="3980309"/>
            <a:ext cx="1666875" cy="10382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117DB0-0F15-4F3F-B9C0-BD8B164B148F}"/>
              </a:ext>
            </a:extLst>
          </p:cNvPr>
          <p:cNvCxnSpPr/>
          <p:nvPr/>
        </p:nvCxnSpPr>
        <p:spPr>
          <a:xfrm flipV="1">
            <a:off x="2764060" y="5057170"/>
            <a:ext cx="1666875" cy="10382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02EC8FF-85DD-4A8A-B46F-3E4813B7023D}"/>
              </a:ext>
            </a:extLst>
          </p:cNvPr>
          <p:cNvCxnSpPr>
            <a:cxnSpLocks/>
          </p:cNvCxnSpPr>
          <p:nvPr/>
        </p:nvCxnSpPr>
        <p:spPr>
          <a:xfrm flipH="1" flipV="1">
            <a:off x="4589474" y="2098519"/>
            <a:ext cx="5082560" cy="1514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113">
            <a:extLst>
              <a:ext uri="{FF2B5EF4-FFF2-40B4-BE49-F238E27FC236}">
                <a16:creationId xmlns:a16="http://schemas.microsoft.com/office/drawing/2014/main" id="{A1B815AC-A366-4D21-A313-4716996992E8}"/>
              </a:ext>
            </a:extLst>
          </p:cNvPr>
          <p:cNvSpPr txBox="1"/>
          <p:nvPr/>
        </p:nvSpPr>
        <p:spPr>
          <a:xfrm>
            <a:off x="2258767" y="3794571"/>
            <a:ext cx="247650" cy="371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113">
            <a:extLst>
              <a:ext uri="{FF2B5EF4-FFF2-40B4-BE49-F238E27FC236}">
                <a16:creationId xmlns:a16="http://schemas.microsoft.com/office/drawing/2014/main" id="{6A2DDEFD-8535-4098-8203-C6D5C4B4ECCB}"/>
              </a:ext>
            </a:extLst>
          </p:cNvPr>
          <p:cNvSpPr txBox="1"/>
          <p:nvPr/>
        </p:nvSpPr>
        <p:spPr>
          <a:xfrm>
            <a:off x="2244948" y="4871432"/>
            <a:ext cx="247650" cy="371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113">
            <a:extLst>
              <a:ext uri="{FF2B5EF4-FFF2-40B4-BE49-F238E27FC236}">
                <a16:creationId xmlns:a16="http://schemas.microsoft.com/office/drawing/2014/main" id="{DA0194B0-00D8-40C3-9556-6C1DF434B71A}"/>
              </a:ext>
            </a:extLst>
          </p:cNvPr>
          <p:cNvSpPr txBox="1"/>
          <p:nvPr/>
        </p:nvSpPr>
        <p:spPr>
          <a:xfrm>
            <a:off x="2479719" y="5948293"/>
            <a:ext cx="247650" cy="371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113">
            <a:extLst>
              <a:ext uri="{FF2B5EF4-FFF2-40B4-BE49-F238E27FC236}">
                <a16:creationId xmlns:a16="http://schemas.microsoft.com/office/drawing/2014/main" id="{137CACED-72D9-4D63-AA60-CE4D0D19D229}"/>
              </a:ext>
            </a:extLst>
          </p:cNvPr>
          <p:cNvSpPr txBox="1"/>
          <p:nvPr/>
        </p:nvSpPr>
        <p:spPr>
          <a:xfrm>
            <a:off x="9737469" y="3480648"/>
            <a:ext cx="247650" cy="371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163355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8206</TotalTime>
  <Words>1191</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Garamond</vt:lpstr>
      <vt:lpstr>Gill Sans MT</vt:lpstr>
      <vt:lpstr>Impact</vt:lpstr>
      <vt:lpstr>Roboto Condensed Light</vt:lpstr>
      <vt:lpstr>Symbol</vt:lpstr>
      <vt:lpstr>Times New Roman</vt:lpstr>
      <vt:lpstr>Badge</vt:lpstr>
      <vt:lpstr>VISUAL C#.NET session 13</vt:lpstr>
      <vt:lpstr>Quote of the day</vt:lpstr>
      <vt:lpstr>Lesson objectives</vt:lpstr>
      <vt:lpstr>Lesson pre-requisites</vt:lpstr>
      <vt:lpstr>Training methods and extra readings</vt:lpstr>
      <vt:lpstr>OBJECT ORIENTED PROGRAMMING (OOP) PRACTICAL SESSION</vt:lpstr>
      <vt:lpstr>CREATING A CLASS</vt:lpstr>
      <vt:lpstr>PowerPoint Presentation</vt:lpstr>
      <vt:lpstr>CREATING A CLASS</vt:lpstr>
      <vt:lpstr>Let’s understand the code in previous slide</vt:lpstr>
      <vt:lpstr>PowerPoint Presentation</vt:lpstr>
      <vt:lpstr>Inheritance </vt:lpstr>
      <vt:lpstr>Inheritance cont..</vt:lpstr>
      <vt:lpstr>Inheritance cont..</vt:lpstr>
      <vt:lpstr>exercise</vt:lpstr>
      <vt:lpstr>PowerPoint Presentation</vt:lpstr>
      <vt:lpstr>Access modifiers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712</cp:revision>
  <dcterms:created xsi:type="dcterms:W3CDTF">2016-09-07T08:26:27Z</dcterms:created>
  <dcterms:modified xsi:type="dcterms:W3CDTF">2021-08-21T11:33:41Z</dcterms:modified>
</cp:coreProperties>
</file>