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87" r:id="rId8"/>
    <p:sldId id="450" r:id="rId9"/>
    <p:sldId id="386" r:id="rId10"/>
    <p:sldId id="451" r:id="rId11"/>
    <p:sldId id="452" r:id="rId12"/>
    <p:sldId id="453" r:id="rId13"/>
    <p:sldId id="454" r:id="rId14"/>
    <p:sldId id="455" r:id="rId15"/>
    <p:sldId id="456" r:id="rId16"/>
    <p:sldId id="4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a:t>
            </a:r>
            <a:r>
              <a:rPr lang="en-US" sz="8000" b="1">
                <a:latin typeface="Garamond" panose="02020404030301010803" pitchFamily="18" charset="0"/>
              </a:rPr>
              <a:t>session 14</a:t>
            </a:r>
            <a:endParaRPr lang="en-US" sz="8000" b="1" dirty="0">
              <a:latin typeface="Garamond" panose="02020404030301010803" pitchFamily="18" charset="0"/>
            </a:endParaRP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67F3-CCA3-4E10-9A9A-7096CE397177}"/>
              </a:ext>
            </a:extLst>
          </p:cNvPr>
          <p:cNvSpPr>
            <a:spLocks noGrp="1"/>
          </p:cNvSpPr>
          <p:nvPr>
            <p:ph type="title"/>
          </p:nvPr>
        </p:nvSpPr>
        <p:spPr>
          <a:xfrm>
            <a:off x="1252728" y="381000"/>
            <a:ext cx="10172700" cy="803856"/>
          </a:xfrm>
        </p:spPr>
        <p:txBody>
          <a:bodyPr>
            <a:normAutofit/>
          </a:bodyPr>
          <a:lstStyle/>
          <a:p>
            <a:r>
              <a:rPr lang="en-US" dirty="0"/>
              <a:t>encapsulation</a:t>
            </a:r>
          </a:p>
        </p:txBody>
      </p:sp>
      <p:pic>
        <p:nvPicPr>
          <p:cNvPr id="7" name="Content Placeholder 6">
            <a:extLst>
              <a:ext uri="{FF2B5EF4-FFF2-40B4-BE49-F238E27FC236}">
                <a16:creationId xmlns:a16="http://schemas.microsoft.com/office/drawing/2014/main" id="{66D23FA7-D71D-47C3-A13F-97A03E94DC98}"/>
              </a:ext>
            </a:extLst>
          </p:cNvPr>
          <p:cNvPicPr>
            <a:picLocks noGrp="1"/>
          </p:cNvPicPr>
          <p:nvPr>
            <p:ph sz="half" idx="2"/>
          </p:nvPr>
        </p:nvPicPr>
        <p:blipFill>
          <a:blip r:embed="rId2"/>
          <a:stretch>
            <a:fillRect/>
          </a:stretch>
        </p:blipFill>
        <p:spPr>
          <a:xfrm>
            <a:off x="1352282" y="2109480"/>
            <a:ext cx="4584877" cy="3904954"/>
          </a:xfrm>
          <a:prstGeom prst="rect">
            <a:avLst/>
          </a:prstGeom>
        </p:spPr>
      </p:pic>
      <p:pic>
        <p:nvPicPr>
          <p:cNvPr id="11" name="Content Placeholder 10">
            <a:extLst>
              <a:ext uri="{FF2B5EF4-FFF2-40B4-BE49-F238E27FC236}">
                <a16:creationId xmlns:a16="http://schemas.microsoft.com/office/drawing/2014/main" id="{E7F291C8-6DAA-4F0A-89A8-ADDA645BE470}"/>
              </a:ext>
            </a:extLst>
          </p:cNvPr>
          <p:cNvPicPr>
            <a:picLocks noGrp="1"/>
          </p:cNvPicPr>
          <p:nvPr>
            <p:ph sz="quarter" idx="4"/>
          </p:nvPr>
        </p:nvPicPr>
        <p:blipFill>
          <a:blip r:embed="rId3"/>
          <a:stretch>
            <a:fillRect/>
          </a:stretch>
        </p:blipFill>
        <p:spPr>
          <a:xfrm>
            <a:off x="6254844" y="2109480"/>
            <a:ext cx="4804220" cy="3904954"/>
          </a:xfrm>
          <a:prstGeom prst="rect">
            <a:avLst/>
          </a:prstGeom>
        </p:spPr>
      </p:pic>
      <p:sp>
        <p:nvSpPr>
          <p:cNvPr id="13" name="TextBox 12">
            <a:extLst>
              <a:ext uri="{FF2B5EF4-FFF2-40B4-BE49-F238E27FC236}">
                <a16:creationId xmlns:a16="http://schemas.microsoft.com/office/drawing/2014/main" id="{54E58649-7D53-4453-A4EC-89D319363DFD}"/>
              </a:ext>
            </a:extLst>
          </p:cNvPr>
          <p:cNvSpPr txBox="1"/>
          <p:nvPr/>
        </p:nvSpPr>
        <p:spPr>
          <a:xfrm>
            <a:off x="1352282" y="1368318"/>
            <a:ext cx="4578614" cy="704104"/>
          </a:xfrm>
          <a:prstGeom prst="rect">
            <a:avLst/>
          </a:prstGeom>
          <a:noFill/>
        </p:spPr>
        <p:txBody>
          <a:bodyPr wrap="square">
            <a:spAutoFit/>
          </a:bodyPr>
          <a:lstStyle/>
          <a:p>
            <a:pPr marL="0" marR="0">
              <a:lnSpc>
                <a:spcPct val="150000"/>
              </a:lnSpc>
              <a:spcBef>
                <a:spcPts val="0"/>
              </a:spcBef>
              <a:spcAft>
                <a:spcPts val="800"/>
              </a:spcAf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change this code so that we use properties then slight amendments will be done.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537A04D7-3C40-4620-8DD1-5507B185E47E}"/>
              </a:ext>
            </a:extLst>
          </p:cNvPr>
          <p:cNvSpPr txBox="1"/>
          <p:nvPr/>
        </p:nvSpPr>
        <p:spPr>
          <a:xfrm>
            <a:off x="6261105" y="1296694"/>
            <a:ext cx="4797959" cy="704104"/>
          </a:xfrm>
          <a:prstGeom prst="rect">
            <a:avLst/>
          </a:prstGeom>
          <a:noFill/>
        </p:spPr>
        <p:txBody>
          <a:bodyPr wrap="square">
            <a:spAutoFit/>
          </a:bodyPr>
          <a:lstStyle/>
          <a:p>
            <a:pPr marL="0" marR="0">
              <a:lnSpc>
                <a:spcPct val="150000"/>
              </a:lnSpc>
              <a:spcBef>
                <a:spcPts val="0"/>
              </a:spcBef>
              <a:spcAft>
                <a:spcPts val="800"/>
              </a:spcAft>
            </a:pPr>
            <a:r>
              <a:rPr lang="en-US"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this code we are now using properties slight amendment has been done.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167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AC6D-F55C-4AA5-8778-01E2A97582AC}"/>
              </a:ext>
            </a:extLst>
          </p:cNvPr>
          <p:cNvSpPr>
            <a:spLocks noGrp="1"/>
          </p:cNvSpPr>
          <p:nvPr>
            <p:ph type="title"/>
          </p:nvPr>
        </p:nvSpPr>
        <p:spPr/>
        <p:txBody>
          <a:bodyPr/>
          <a:lstStyle/>
          <a:p>
            <a:r>
              <a:rPr lang="en-US" dirty="0"/>
              <a:t>polymorphism</a:t>
            </a:r>
          </a:p>
        </p:txBody>
      </p:sp>
      <p:pic>
        <p:nvPicPr>
          <p:cNvPr id="4" name="Content Placeholder 3">
            <a:extLst>
              <a:ext uri="{FF2B5EF4-FFF2-40B4-BE49-F238E27FC236}">
                <a16:creationId xmlns:a16="http://schemas.microsoft.com/office/drawing/2014/main" id="{86DCB89F-C03C-46A1-839B-D900DF6A8D0F}"/>
              </a:ext>
            </a:extLst>
          </p:cNvPr>
          <p:cNvPicPr>
            <a:picLocks noGrp="1"/>
          </p:cNvPicPr>
          <p:nvPr>
            <p:ph idx="1"/>
          </p:nvPr>
        </p:nvPicPr>
        <p:blipFill>
          <a:blip r:embed="rId2"/>
          <a:stretch>
            <a:fillRect/>
          </a:stretch>
        </p:blipFill>
        <p:spPr>
          <a:xfrm>
            <a:off x="1573648" y="1314227"/>
            <a:ext cx="6282465" cy="4661570"/>
          </a:xfrm>
          <a:prstGeom prst="rect">
            <a:avLst/>
          </a:prstGeom>
        </p:spPr>
      </p:pic>
    </p:spTree>
    <p:extLst>
      <p:ext uri="{BB962C8B-B14F-4D97-AF65-F5344CB8AC3E}">
        <p14:creationId xmlns:p14="http://schemas.microsoft.com/office/powerpoint/2010/main" val="24125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AC6D-F55C-4AA5-8778-01E2A97582AC}"/>
              </a:ext>
            </a:extLst>
          </p:cNvPr>
          <p:cNvSpPr>
            <a:spLocks noGrp="1"/>
          </p:cNvSpPr>
          <p:nvPr>
            <p:ph type="title"/>
          </p:nvPr>
        </p:nvSpPr>
        <p:spPr>
          <a:xfrm>
            <a:off x="1252728" y="381000"/>
            <a:ext cx="10172700" cy="958403"/>
          </a:xfrm>
        </p:spPr>
        <p:txBody>
          <a:bodyPr/>
          <a:lstStyle/>
          <a:p>
            <a:r>
              <a:rPr lang="en-US" dirty="0"/>
              <a:t>polymorphism</a:t>
            </a:r>
          </a:p>
        </p:txBody>
      </p:sp>
      <p:pic>
        <p:nvPicPr>
          <p:cNvPr id="6" name="Content Placeholder 5">
            <a:extLst>
              <a:ext uri="{FF2B5EF4-FFF2-40B4-BE49-F238E27FC236}">
                <a16:creationId xmlns:a16="http://schemas.microsoft.com/office/drawing/2014/main" id="{19308FC7-6193-4A80-8E75-9DC9B835F53A}"/>
              </a:ext>
            </a:extLst>
          </p:cNvPr>
          <p:cNvPicPr>
            <a:picLocks noGrp="1"/>
          </p:cNvPicPr>
          <p:nvPr>
            <p:ph sz="half" idx="2"/>
          </p:nvPr>
        </p:nvPicPr>
        <p:blipFill>
          <a:blip r:embed="rId2"/>
          <a:stretch>
            <a:fillRect/>
          </a:stretch>
        </p:blipFill>
        <p:spPr>
          <a:xfrm>
            <a:off x="1161526" y="1468193"/>
            <a:ext cx="4934474" cy="3182111"/>
          </a:xfrm>
          <a:prstGeom prst="rect">
            <a:avLst/>
          </a:prstGeom>
        </p:spPr>
      </p:pic>
      <p:sp>
        <p:nvSpPr>
          <p:cNvPr id="11" name="Content Placeholder 10">
            <a:extLst>
              <a:ext uri="{FF2B5EF4-FFF2-40B4-BE49-F238E27FC236}">
                <a16:creationId xmlns:a16="http://schemas.microsoft.com/office/drawing/2014/main" id="{7BDCA5E7-7DD8-4DB9-BF44-31228B96D1FE}"/>
              </a:ext>
            </a:extLst>
          </p:cNvPr>
          <p:cNvSpPr>
            <a:spLocks noGrp="1"/>
          </p:cNvSpPr>
          <p:nvPr>
            <p:ph sz="quarter" idx="4"/>
          </p:nvPr>
        </p:nvSpPr>
        <p:spPr>
          <a:xfrm>
            <a:off x="6453560" y="1266427"/>
            <a:ext cx="4800600" cy="4168457"/>
          </a:xfrm>
        </p:spPr>
        <p:txBody>
          <a:bodyPr>
            <a:normAutofit fontScale="85000" lnSpcReduction="20000"/>
          </a:bodyPr>
          <a:lstStyle/>
          <a:p>
            <a:pPr marL="0" indent="0">
              <a:lnSpc>
                <a:spcPct val="170000"/>
              </a:lnSpc>
              <a:buNone/>
            </a:pPr>
            <a:r>
              <a:rPr lang="en-US" sz="19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code, we have three classes and each class has a method and its implementation. In the base class we are adding the word virtual to our method, this is used in the method because we want to allow this method to be overridden by other methods, all the other methods have the same name as the method in the base class, but for the derived class we are using override in the methods so that, it can override the method in the base class. The output of the methods is to print the name of students and next to it print if it’s a part time or vocational student next to the name.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3" name="TextBox 12">
            <a:extLst>
              <a:ext uri="{FF2B5EF4-FFF2-40B4-BE49-F238E27FC236}">
                <a16:creationId xmlns:a16="http://schemas.microsoft.com/office/drawing/2014/main" id="{B431FF2A-ADFA-4D4A-801A-5C3362B8B968}"/>
              </a:ext>
            </a:extLst>
          </p:cNvPr>
          <p:cNvSpPr txBox="1"/>
          <p:nvPr/>
        </p:nvSpPr>
        <p:spPr>
          <a:xfrm>
            <a:off x="1252728" y="5353312"/>
            <a:ext cx="7363238" cy="791499"/>
          </a:xfrm>
          <a:prstGeom prst="rect">
            <a:avLst/>
          </a:prstGeom>
          <a:noFill/>
        </p:spPr>
        <p:txBody>
          <a:bodyPr wrap="square">
            <a:spAutoFit/>
          </a:bodyPr>
          <a:lstStyle/>
          <a:p>
            <a:pPr marL="0" marR="0">
              <a:lnSpc>
                <a:spcPct val="150000"/>
              </a:lnSpc>
              <a:spcBef>
                <a:spcPts val="0"/>
              </a:spcBef>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Polymorphism allows one to invoke a derived class through a base class. </a:t>
            </a:r>
            <a:r>
              <a:rPr lang="en-US" sz="1600" dirty="0">
                <a:latin typeface="Times New Roman" panose="02020603050405020304" pitchFamily="18" charset="0"/>
                <a:ea typeface="Calibri" panose="020F0502020204030204" pitchFamily="34" charset="0"/>
                <a:cs typeface="Times New Roman" panose="02020603050405020304" pitchFamily="18" charset="0"/>
              </a:rPr>
              <a:t>F</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rom the above code we are calling the derived class from the base class.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0933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INTERFACE</a:t>
            </a:r>
          </a:p>
        </p:txBody>
      </p:sp>
    </p:spTree>
    <p:extLst>
      <p:ext uri="{BB962C8B-B14F-4D97-AF65-F5344CB8AC3E}">
        <p14:creationId xmlns:p14="http://schemas.microsoft.com/office/powerpoint/2010/main" val="21353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WHAT IS INTERFACE</a:t>
            </a:r>
          </a:p>
        </p:txBody>
      </p:sp>
    </p:spTree>
    <p:extLst>
      <p:ext uri="{BB962C8B-B14F-4D97-AF65-F5344CB8AC3E}">
        <p14:creationId xmlns:p14="http://schemas.microsoft.com/office/powerpoint/2010/main" val="148804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70553-35BB-4C5F-8B78-4B91BA2636BD}"/>
              </a:ext>
            </a:extLst>
          </p:cNvPr>
          <p:cNvSpPr>
            <a:spLocks noGrp="1"/>
          </p:cNvSpPr>
          <p:nvPr>
            <p:ph idx="1"/>
          </p:nvPr>
        </p:nvSpPr>
        <p:spPr>
          <a:xfrm>
            <a:off x="1200163" y="1281255"/>
            <a:ext cx="10178322" cy="4578826"/>
          </a:xfrm>
        </p:spPr>
        <p:txBody>
          <a:bodyPr/>
          <a:lstStyle/>
          <a:p>
            <a:pPr>
              <a:lnSpc>
                <a:spcPct val="150000"/>
              </a:lnSpc>
              <a:spcBef>
                <a:spcPts val="0"/>
              </a:spcBef>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Interfaces in simple words is a contract. Just as the normal contract that is between two people, or between an employee and employer, whereby from the contract an employee is given by an employer and both parties should abide by what is stated in the contract.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Bef>
                <a:spcPts val="0"/>
              </a:spcBef>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creating an Interface, the interface is going to have methods but no implementation, the class that is going to inherit the interface is going to implement the methods that are inside an Interface.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448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4BE6-D6CF-4042-9444-A6BF600BC047}"/>
              </a:ext>
            </a:extLst>
          </p:cNvPr>
          <p:cNvSpPr>
            <a:spLocks noGrp="1"/>
          </p:cNvSpPr>
          <p:nvPr>
            <p:ph type="title"/>
          </p:nvPr>
        </p:nvSpPr>
        <p:spPr>
          <a:xfrm>
            <a:off x="1251678" y="382385"/>
            <a:ext cx="10178322" cy="1492132"/>
          </a:xfrm>
        </p:spPr>
        <p:txBody>
          <a:bodyPr>
            <a:normAutofit/>
          </a:bodyPr>
          <a:lstStyle/>
          <a:p>
            <a:r>
              <a:rPr lang="en-US" sz="4400" dirty="0"/>
              <a:t>Key points to note when using interfaces</a:t>
            </a:r>
          </a:p>
        </p:txBody>
      </p:sp>
      <p:sp>
        <p:nvSpPr>
          <p:cNvPr id="3" name="Content Placeholder 2">
            <a:extLst>
              <a:ext uri="{FF2B5EF4-FFF2-40B4-BE49-F238E27FC236}">
                <a16:creationId xmlns:a16="http://schemas.microsoft.com/office/drawing/2014/main" id="{B1421A3F-606C-4A1D-94C0-D9A772C6ADF3}"/>
              </a:ext>
            </a:extLst>
          </p:cNvPr>
          <p:cNvSpPr>
            <a:spLocks noGrp="1"/>
          </p:cNvSpPr>
          <p:nvPr>
            <p:ph idx="1"/>
          </p:nvPr>
        </p:nvSpPr>
        <p:spPr>
          <a:xfrm>
            <a:off x="1251678" y="1970469"/>
            <a:ext cx="10178322" cy="3754578"/>
          </a:xfrm>
        </p:spPr>
        <p:txBody>
          <a:bodyPr/>
          <a:lstStyle/>
          <a:p>
            <a:pPr marL="342900" marR="0" lvl="0" indent="-342900">
              <a:lnSpc>
                <a:spcPct val="150000"/>
              </a:lnSpc>
              <a:spcBef>
                <a:spcPts val="0"/>
              </a:spcBef>
              <a:spcAft>
                <a:spcPts val="0"/>
              </a:spcAft>
              <a:buFont typeface="Symbol" panose="05050102010706020507" pitchFamily="18" charset="2"/>
              <a:buChar char=""/>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Interfaces can contain declaration and no implementation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Interface members are public by default, that does not mean that we use public key words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Interface cannot have fields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Interfaces can be implemented by class that is inheriting from it- the class inheriting from the interface has to provide implementation.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Classes allow multiple Interface inheritance.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14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7DD64E1E-697D-4034-BFD8-5971B0808333}"/>
              </a:ext>
            </a:extLst>
          </p:cNvPr>
          <p:cNvPicPr>
            <a:picLocks noChangeAspect="1"/>
          </p:cNvPicPr>
          <p:nvPr/>
        </p:nvPicPr>
        <p:blipFill>
          <a:blip r:embed="rId2"/>
          <a:stretch>
            <a:fillRect/>
          </a:stretch>
        </p:blipFill>
        <p:spPr>
          <a:xfrm>
            <a:off x="2936383" y="1245491"/>
            <a:ext cx="6368888" cy="4557689"/>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a:xfrm>
            <a:off x="1251678" y="1584101"/>
            <a:ext cx="10178322" cy="4752305"/>
          </a:xfrm>
        </p:spPr>
        <p:txBody>
          <a:bodyPr>
            <a:normAutofit fontScale="62500" lnSpcReduction="20000"/>
          </a:bodyPr>
          <a:lstStyle/>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OOP Principles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Class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Object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Illustration a class and Object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Pillars of OOP</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Abstraction</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Real Life Examples of Abstraction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Encapsulation</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Inheritance</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Types of Inheritance</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Polymorphism</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Access Modifiers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2082249"/>
          </a:xfrm>
        </p:spPr>
        <p:txBody>
          <a:bodyPr>
            <a:normAutofit/>
          </a:bodyPr>
          <a:lstStyle/>
          <a:p>
            <a:pPr algn="ctr"/>
            <a:r>
              <a:rPr lang="en-US" sz="4400" b="1" dirty="0">
                <a:latin typeface="Garamond" panose="02020404030301010803" pitchFamily="18" charset="0"/>
              </a:rPr>
              <a:t>OBJECT ORIENTED PROGRAMMING (OOP)</a:t>
            </a:r>
            <a:br>
              <a:rPr lang="en-US" sz="4400" b="1" dirty="0">
                <a:latin typeface="Garamond" panose="02020404030301010803" pitchFamily="18" charset="0"/>
              </a:rPr>
            </a:br>
            <a:r>
              <a:rPr lang="en-US" sz="4400" b="1" dirty="0">
                <a:latin typeface="Garamond" panose="02020404030301010803" pitchFamily="18" charset="0"/>
              </a:rPr>
              <a:t>continuation</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encapsulation</a:t>
            </a:r>
          </a:p>
        </p:txBody>
      </p:sp>
    </p:spTree>
    <p:extLst>
      <p:ext uri="{BB962C8B-B14F-4D97-AF65-F5344CB8AC3E}">
        <p14:creationId xmlns:p14="http://schemas.microsoft.com/office/powerpoint/2010/main" val="13717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What is encapsulation?</a:t>
            </a:r>
          </a:p>
        </p:txBody>
      </p:sp>
    </p:spTree>
    <p:extLst>
      <p:ext uri="{BB962C8B-B14F-4D97-AF65-F5344CB8AC3E}">
        <p14:creationId xmlns:p14="http://schemas.microsoft.com/office/powerpoint/2010/main" val="4122856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071373" y="1867437"/>
            <a:ext cx="10236278" cy="2437327"/>
          </a:xfrm>
        </p:spPr>
        <p:txBody>
          <a:bodyPr>
            <a:normAutofit/>
          </a:bodyPr>
          <a:lstStyle/>
          <a:p>
            <a:pPr marL="0" marR="0" indent="0">
              <a:lnSpc>
                <a:spcPct val="150000"/>
              </a:lnSpc>
              <a:spcBef>
                <a:spcPts val="0"/>
              </a:spcBef>
              <a:spcAft>
                <a:spcPts val="800"/>
              </a:spcAft>
              <a:buNone/>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Encapsulation is to set a field or methods using private key words hence accessing the fields or methods outside the class will be made impossible can only be accessed using getters and setters, though nowadays C# uses properties. Which will be covered shortly.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69072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8267</TotalTime>
  <Words>551</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Garamond</vt:lpstr>
      <vt:lpstr>Gill Sans MT</vt:lpstr>
      <vt:lpstr>Impact</vt:lpstr>
      <vt:lpstr>Roboto Condensed Light</vt:lpstr>
      <vt:lpstr>Symbol</vt:lpstr>
      <vt:lpstr>Times New Roman</vt:lpstr>
      <vt:lpstr>Badge</vt:lpstr>
      <vt:lpstr>VISUAL C#.NET session 14</vt:lpstr>
      <vt:lpstr>Quote of the day</vt:lpstr>
      <vt:lpstr>Lesson objectives</vt:lpstr>
      <vt:lpstr>Lesson pre-requisites</vt:lpstr>
      <vt:lpstr>Training methods and extra readings</vt:lpstr>
      <vt:lpstr>OBJECT ORIENTED PROGRAMMING (OOP) continuation</vt:lpstr>
      <vt:lpstr>encapsulation</vt:lpstr>
      <vt:lpstr>What is encapsulation?</vt:lpstr>
      <vt:lpstr>PowerPoint Presentation</vt:lpstr>
      <vt:lpstr>encapsulation</vt:lpstr>
      <vt:lpstr>polymorphism</vt:lpstr>
      <vt:lpstr>polymorphism</vt:lpstr>
      <vt:lpstr>INTERFACE</vt:lpstr>
      <vt:lpstr>WHAT IS INTERFACE</vt:lpstr>
      <vt:lpstr>PowerPoint Presentation</vt:lpstr>
      <vt:lpstr>Key points to note when using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729</cp:revision>
  <dcterms:created xsi:type="dcterms:W3CDTF">2016-09-07T08:26:27Z</dcterms:created>
  <dcterms:modified xsi:type="dcterms:W3CDTF">2021-08-21T11:35:16Z</dcterms:modified>
</cp:coreProperties>
</file>