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a:t>
            </a:r>
            <a:r>
              <a:rPr lang="en-US" sz="8000" b="1">
                <a:latin typeface="Garamond" panose="02020404030301010803" pitchFamily="18" charset="0"/>
              </a:rPr>
              <a:t>session 16</a:t>
            </a:r>
            <a:endParaRPr lang="en-US" sz="8000" b="1" dirty="0">
              <a:latin typeface="Garamond" panose="02020404030301010803" pitchFamily="18" charset="0"/>
            </a:endParaRP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pic>
        <p:nvPicPr>
          <p:cNvPr id="4" name="Content Placeholder 3">
            <a:extLst>
              <a:ext uri="{FF2B5EF4-FFF2-40B4-BE49-F238E27FC236}">
                <a16:creationId xmlns:a16="http://schemas.microsoft.com/office/drawing/2014/main" id="{E73AE7F8-12DD-43BC-85B3-48C55F18F6C1}"/>
              </a:ext>
            </a:extLst>
          </p:cNvPr>
          <p:cNvPicPr>
            <a:picLocks noGrp="1"/>
          </p:cNvPicPr>
          <p:nvPr>
            <p:ph idx="1"/>
          </p:nvPr>
        </p:nvPicPr>
        <p:blipFill>
          <a:blip r:embed="rId2"/>
          <a:stretch>
            <a:fillRect/>
          </a:stretch>
        </p:blipFill>
        <p:spPr>
          <a:xfrm>
            <a:off x="2730322" y="1571983"/>
            <a:ext cx="5923984" cy="4493966"/>
          </a:xfrm>
          <a:prstGeom prst="rect">
            <a:avLst/>
          </a:prstGeom>
        </p:spPr>
      </p:pic>
      <p:sp>
        <p:nvSpPr>
          <p:cNvPr id="6" name="TextBox 5">
            <a:extLst>
              <a:ext uri="{FF2B5EF4-FFF2-40B4-BE49-F238E27FC236}">
                <a16:creationId xmlns:a16="http://schemas.microsoft.com/office/drawing/2014/main" id="{EA0017C4-8226-41D0-B0B7-A7278DB5EEA5}"/>
              </a:ext>
            </a:extLst>
          </p:cNvPr>
          <p:cNvSpPr txBox="1"/>
          <p:nvPr/>
        </p:nvSpPr>
        <p:spPr>
          <a:xfrm>
            <a:off x="1452093" y="1202651"/>
            <a:ext cx="6098146" cy="369332"/>
          </a:xfrm>
          <a:prstGeom prst="rect">
            <a:avLst/>
          </a:prstGeom>
          <a:noFill/>
        </p:spPr>
        <p:txBody>
          <a:bodyPr wrap="square">
            <a:spAutoFit/>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Click on Installation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975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5" name="Content Placeholder 4">
            <a:extLst>
              <a:ext uri="{FF2B5EF4-FFF2-40B4-BE49-F238E27FC236}">
                <a16:creationId xmlns:a16="http://schemas.microsoft.com/office/drawing/2014/main" id="{055BA3D8-A937-4594-A05A-ECC6AC3303B2}"/>
              </a:ext>
            </a:extLst>
          </p:cNvPr>
          <p:cNvSpPr>
            <a:spLocks noGrp="1"/>
          </p:cNvSpPr>
          <p:nvPr>
            <p:ph idx="1"/>
          </p:nvPr>
        </p:nvSpPr>
        <p:spPr>
          <a:xfrm>
            <a:off x="1251678" y="1519707"/>
            <a:ext cx="10178322" cy="4359885"/>
          </a:xfrm>
        </p:spPr>
        <p:txBody>
          <a:bodyPr/>
          <a:lstStyle/>
          <a:p>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 the product key.</a:t>
            </a:r>
            <a:endParaRPr lang="en-US" dirty="0"/>
          </a:p>
        </p:txBody>
      </p:sp>
      <p:pic>
        <p:nvPicPr>
          <p:cNvPr id="6" name="Picture 5">
            <a:extLst>
              <a:ext uri="{FF2B5EF4-FFF2-40B4-BE49-F238E27FC236}">
                <a16:creationId xmlns:a16="http://schemas.microsoft.com/office/drawing/2014/main" id="{3D76752C-18D8-4201-983C-71D1C663E2B1}"/>
              </a:ext>
            </a:extLst>
          </p:cNvPr>
          <p:cNvPicPr/>
          <p:nvPr/>
        </p:nvPicPr>
        <p:blipFill>
          <a:blip r:embed="rId2"/>
          <a:stretch>
            <a:fillRect/>
          </a:stretch>
        </p:blipFill>
        <p:spPr>
          <a:xfrm>
            <a:off x="2577317" y="1968834"/>
            <a:ext cx="4725004" cy="3504685"/>
          </a:xfrm>
          <a:prstGeom prst="rect">
            <a:avLst/>
          </a:prstGeom>
        </p:spPr>
      </p:pic>
    </p:spTree>
    <p:extLst>
      <p:ext uri="{BB962C8B-B14F-4D97-AF65-F5344CB8AC3E}">
        <p14:creationId xmlns:p14="http://schemas.microsoft.com/office/powerpoint/2010/main" val="286846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pic>
        <p:nvPicPr>
          <p:cNvPr id="7" name="Content Placeholder 6">
            <a:extLst>
              <a:ext uri="{FF2B5EF4-FFF2-40B4-BE49-F238E27FC236}">
                <a16:creationId xmlns:a16="http://schemas.microsoft.com/office/drawing/2014/main" id="{B0DC47CC-E139-4386-B4BB-16DAAF38D30F}"/>
              </a:ext>
            </a:extLst>
          </p:cNvPr>
          <p:cNvPicPr>
            <a:picLocks noGrp="1"/>
          </p:cNvPicPr>
          <p:nvPr>
            <p:ph idx="1"/>
          </p:nvPr>
        </p:nvPicPr>
        <p:blipFill>
          <a:blip r:embed="rId2"/>
          <a:stretch>
            <a:fillRect/>
          </a:stretch>
        </p:blipFill>
        <p:spPr>
          <a:xfrm>
            <a:off x="2871118" y="1364690"/>
            <a:ext cx="5783485" cy="4469439"/>
          </a:xfrm>
          <a:prstGeom prst="rect">
            <a:avLst/>
          </a:prstGeom>
        </p:spPr>
      </p:pic>
    </p:spTree>
    <p:extLst>
      <p:ext uri="{BB962C8B-B14F-4D97-AF65-F5344CB8AC3E}">
        <p14:creationId xmlns:p14="http://schemas.microsoft.com/office/powerpoint/2010/main" val="226209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7B6172E-66CE-4E86-8992-D33459FEAE2D}"/>
              </a:ext>
            </a:extLst>
          </p:cNvPr>
          <p:cNvSpPr>
            <a:spLocks noGrp="1"/>
          </p:cNvSpPr>
          <p:nvPr>
            <p:ph idx="1"/>
          </p:nvPr>
        </p:nvSpPr>
        <p:spPr>
          <a:xfrm>
            <a:off x="1251678" y="1506827"/>
            <a:ext cx="10178322" cy="4584879"/>
          </a:xfrm>
        </p:spPr>
        <p:txBody>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Ensure that all is well, i.e. no errors then click next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94075E31-A81E-4DFD-A389-8610AC529FB7}"/>
              </a:ext>
            </a:extLst>
          </p:cNvPr>
          <p:cNvPicPr/>
          <p:nvPr/>
        </p:nvPicPr>
        <p:blipFill>
          <a:blip r:embed="rId2"/>
          <a:stretch>
            <a:fillRect/>
          </a:stretch>
        </p:blipFill>
        <p:spPr>
          <a:xfrm>
            <a:off x="2378701" y="2008248"/>
            <a:ext cx="5065288" cy="3928913"/>
          </a:xfrm>
          <a:prstGeom prst="rect">
            <a:avLst/>
          </a:prstGeom>
        </p:spPr>
      </p:pic>
    </p:spTree>
    <p:extLst>
      <p:ext uri="{BB962C8B-B14F-4D97-AF65-F5344CB8AC3E}">
        <p14:creationId xmlns:p14="http://schemas.microsoft.com/office/powerpoint/2010/main" val="331914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pic>
        <p:nvPicPr>
          <p:cNvPr id="5" name="Content Placeholder 4">
            <a:extLst>
              <a:ext uri="{FF2B5EF4-FFF2-40B4-BE49-F238E27FC236}">
                <a16:creationId xmlns:a16="http://schemas.microsoft.com/office/drawing/2014/main" id="{2A588933-DEF7-4268-BC63-F06BEE6D72EA}"/>
              </a:ext>
            </a:extLst>
          </p:cNvPr>
          <p:cNvPicPr>
            <a:picLocks noGrp="1"/>
          </p:cNvPicPr>
          <p:nvPr>
            <p:ph idx="1"/>
          </p:nvPr>
        </p:nvPicPr>
        <p:blipFill>
          <a:blip r:embed="rId2"/>
          <a:stretch>
            <a:fillRect/>
          </a:stretch>
        </p:blipFill>
        <p:spPr>
          <a:xfrm>
            <a:off x="2523501" y="1339112"/>
            <a:ext cx="6156859" cy="4739715"/>
          </a:xfrm>
          <a:prstGeom prst="rect">
            <a:avLst/>
          </a:prstGeom>
        </p:spPr>
      </p:pic>
    </p:spTree>
    <p:extLst>
      <p:ext uri="{BB962C8B-B14F-4D97-AF65-F5344CB8AC3E}">
        <p14:creationId xmlns:p14="http://schemas.microsoft.com/office/powerpoint/2010/main" val="1315239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51678" y="1389893"/>
            <a:ext cx="10178322" cy="4753330"/>
          </a:xfrm>
        </p:spPr>
        <p:txBody>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Choose the features to be installed.</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614EA86B-E968-4DAC-BB2B-0D4AEDED06C2}"/>
              </a:ext>
            </a:extLst>
          </p:cNvPr>
          <p:cNvPicPr/>
          <p:nvPr/>
        </p:nvPicPr>
        <p:blipFill>
          <a:blip r:embed="rId2"/>
          <a:stretch>
            <a:fillRect/>
          </a:stretch>
        </p:blipFill>
        <p:spPr>
          <a:xfrm>
            <a:off x="2196371" y="1874517"/>
            <a:ext cx="5196102" cy="3869460"/>
          </a:xfrm>
          <a:prstGeom prst="rect">
            <a:avLst/>
          </a:prstGeom>
        </p:spPr>
      </p:pic>
    </p:spTree>
    <p:extLst>
      <p:ext uri="{BB962C8B-B14F-4D97-AF65-F5344CB8AC3E}">
        <p14:creationId xmlns:p14="http://schemas.microsoft.com/office/powerpoint/2010/main" val="3114265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51678" y="1389893"/>
            <a:ext cx="10178322" cy="4753330"/>
          </a:xfrm>
        </p:spPr>
        <p:txBody>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Click Next</a:t>
            </a:r>
          </a:p>
          <a:p>
            <a:pPr marL="0" indent="0">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17195AC-7FE5-4A27-8FD0-ED8DD8E22650}"/>
              </a:ext>
            </a:extLst>
          </p:cNvPr>
          <p:cNvPicPr/>
          <p:nvPr/>
        </p:nvPicPr>
        <p:blipFill>
          <a:blip r:embed="rId2"/>
          <a:stretch>
            <a:fillRect/>
          </a:stretch>
        </p:blipFill>
        <p:spPr>
          <a:xfrm>
            <a:off x="2858554" y="1586229"/>
            <a:ext cx="5345287" cy="4093353"/>
          </a:xfrm>
          <a:prstGeom prst="rect">
            <a:avLst/>
          </a:prstGeom>
        </p:spPr>
      </p:pic>
    </p:spTree>
    <p:extLst>
      <p:ext uri="{BB962C8B-B14F-4D97-AF65-F5344CB8AC3E}">
        <p14:creationId xmlns:p14="http://schemas.microsoft.com/office/powerpoint/2010/main" val="42942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51678" y="1389893"/>
            <a:ext cx="10178322" cy="4753330"/>
          </a:xfrm>
        </p:spPr>
        <p:txBody>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Click Next</a:t>
            </a:r>
          </a:p>
          <a:p>
            <a:pPr marL="0" indent="0">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6C5BA87-C655-474D-98ED-8F6A34D933F0}"/>
              </a:ext>
            </a:extLst>
          </p:cNvPr>
          <p:cNvPicPr/>
          <p:nvPr/>
        </p:nvPicPr>
        <p:blipFill>
          <a:blip r:embed="rId2"/>
          <a:stretch>
            <a:fillRect/>
          </a:stretch>
        </p:blipFill>
        <p:spPr>
          <a:xfrm>
            <a:off x="3058867" y="1695453"/>
            <a:ext cx="5660130" cy="3772653"/>
          </a:xfrm>
          <a:prstGeom prst="rect">
            <a:avLst/>
          </a:prstGeom>
        </p:spPr>
      </p:pic>
    </p:spTree>
    <p:extLst>
      <p:ext uri="{BB962C8B-B14F-4D97-AF65-F5344CB8AC3E}">
        <p14:creationId xmlns:p14="http://schemas.microsoft.com/office/powerpoint/2010/main" val="175546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51678" y="1389893"/>
            <a:ext cx="10178322" cy="4753330"/>
          </a:xfrm>
        </p:spPr>
        <p:txBody>
          <a:bodyPr/>
          <a:lstStyle/>
          <a:p>
            <a:pPr marL="0" indent="0">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Click Next</a:t>
            </a:r>
          </a:p>
          <a:p>
            <a:pPr marL="0" indent="0">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8A73C82-AB5E-495B-8713-4756CCC34197}"/>
              </a:ext>
            </a:extLst>
          </p:cNvPr>
          <p:cNvPicPr/>
          <p:nvPr/>
        </p:nvPicPr>
        <p:blipFill>
          <a:blip r:embed="rId2"/>
          <a:stretch>
            <a:fillRect/>
          </a:stretch>
        </p:blipFill>
        <p:spPr>
          <a:xfrm>
            <a:off x="2949261" y="1630668"/>
            <a:ext cx="5512159" cy="3837439"/>
          </a:xfrm>
          <a:prstGeom prst="rect">
            <a:avLst/>
          </a:prstGeom>
        </p:spPr>
      </p:pic>
    </p:spTree>
    <p:extLst>
      <p:ext uri="{BB962C8B-B14F-4D97-AF65-F5344CB8AC3E}">
        <p14:creationId xmlns:p14="http://schemas.microsoft.com/office/powerpoint/2010/main" val="3178269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51678" y="1389893"/>
            <a:ext cx="10178322" cy="4753330"/>
          </a:xfrm>
        </p:spPr>
        <p:txBody>
          <a:bodyPr/>
          <a:lstStyle/>
          <a:p>
            <a:pPr marL="0" marR="0" indent="0">
              <a:lnSpc>
                <a:spcPct val="150000"/>
              </a:lnSpc>
              <a:spcBef>
                <a:spcPts val="0"/>
              </a:spcBef>
              <a:spcAft>
                <a:spcPts val="8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clicked next, up to completion. The following window will be displayed, showing that the installation was a success.</a:t>
            </a:r>
          </a:p>
          <a:p>
            <a:pPr marL="0" marR="0" indent="0">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12021893-B928-4CFE-8A59-D4019B755A36}"/>
              </a:ext>
            </a:extLst>
          </p:cNvPr>
          <p:cNvPicPr/>
          <p:nvPr/>
        </p:nvPicPr>
        <p:blipFill>
          <a:blip r:embed="rId2"/>
          <a:stretch>
            <a:fillRect/>
          </a:stretch>
        </p:blipFill>
        <p:spPr>
          <a:xfrm>
            <a:off x="3050347" y="2067673"/>
            <a:ext cx="5655771" cy="3547516"/>
          </a:xfrm>
          <a:prstGeom prst="rect">
            <a:avLst/>
          </a:prstGeom>
        </p:spPr>
      </p:pic>
    </p:spTree>
    <p:extLst>
      <p:ext uri="{BB962C8B-B14F-4D97-AF65-F5344CB8AC3E}">
        <p14:creationId xmlns:p14="http://schemas.microsoft.com/office/powerpoint/2010/main" val="24640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648089F3-A950-47CB-9524-0C5486467A63}"/>
              </a:ext>
            </a:extLst>
          </p:cNvPr>
          <p:cNvPicPr>
            <a:picLocks noChangeAspect="1"/>
          </p:cNvPicPr>
          <p:nvPr/>
        </p:nvPicPr>
        <p:blipFill>
          <a:blip r:embed="rId2"/>
          <a:stretch>
            <a:fillRect/>
          </a:stretch>
        </p:blipFill>
        <p:spPr>
          <a:xfrm>
            <a:off x="3512140" y="1296897"/>
            <a:ext cx="5284130" cy="427892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EC4BBA9-1739-4A3C-89B8-8B009EED224F}"/>
              </a:ext>
            </a:extLst>
          </p:cNvPr>
          <p:cNvSpPr>
            <a:spLocks noGrp="1"/>
          </p:cNvSpPr>
          <p:nvPr>
            <p:ph idx="1"/>
          </p:nvPr>
        </p:nvSpPr>
        <p:spPr>
          <a:xfrm>
            <a:off x="1225921" y="1378039"/>
            <a:ext cx="10178322" cy="3400023"/>
          </a:xfrm>
        </p:spPr>
        <p:txBody>
          <a:bodyPr/>
          <a:lstStyle/>
          <a:p>
            <a:pPr marL="0" indent="0">
              <a:buNone/>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Once we have already installed SQL Server studio and we know that SQL is a language that the database understands. Let’s proceed and create the database.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create a database, click on new query, then use the create keyword followed by the name of the database. In our case we want to create a database by the name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pharmacyDB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7756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EAE4E-7CFB-43C1-81B9-013766B92BB2}"/>
              </a:ext>
            </a:extLst>
          </p:cNvPr>
          <p:cNvSpPr>
            <a:spLocks noGrp="1"/>
          </p:cNvSpPr>
          <p:nvPr>
            <p:ph type="title"/>
          </p:nvPr>
        </p:nvSpPr>
        <p:spPr>
          <a:xfrm>
            <a:off x="1251678" y="382386"/>
            <a:ext cx="10178321" cy="714966"/>
          </a:xfrm>
        </p:spPr>
        <p:txBody>
          <a:bodyPr>
            <a:normAutofit fontScale="90000"/>
          </a:bodyPr>
          <a:lstStyle/>
          <a:p>
            <a:r>
              <a:rPr lang="en-US" dirty="0"/>
              <a:t>Creating a database &amp; table                                                                            </a:t>
            </a:r>
          </a:p>
        </p:txBody>
      </p:sp>
      <p:pic>
        <p:nvPicPr>
          <p:cNvPr id="12" name="Content Placeholder 11">
            <a:extLst>
              <a:ext uri="{FF2B5EF4-FFF2-40B4-BE49-F238E27FC236}">
                <a16:creationId xmlns:a16="http://schemas.microsoft.com/office/drawing/2014/main" id="{EE3E40FA-B43D-45AF-8978-93A843761EE6}"/>
              </a:ext>
            </a:extLst>
          </p:cNvPr>
          <p:cNvPicPr>
            <a:picLocks noGrp="1"/>
          </p:cNvPicPr>
          <p:nvPr>
            <p:ph idx="1"/>
          </p:nvPr>
        </p:nvPicPr>
        <p:blipFill>
          <a:blip r:embed="rId2"/>
          <a:stretch>
            <a:fillRect/>
          </a:stretch>
        </p:blipFill>
        <p:spPr>
          <a:xfrm>
            <a:off x="3319950" y="1345547"/>
            <a:ext cx="4220537" cy="2876078"/>
          </a:xfrm>
          <a:prstGeom prst="rect">
            <a:avLst/>
          </a:prstGeom>
          <a:ln>
            <a:solidFill>
              <a:schemeClr val="accent1">
                <a:lumMod val="75000"/>
              </a:schemeClr>
            </a:solidFill>
          </a:ln>
        </p:spPr>
      </p:pic>
      <p:sp>
        <p:nvSpPr>
          <p:cNvPr id="14" name="TextBox 13">
            <a:extLst>
              <a:ext uri="{FF2B5EF4-FFF2-40B4-BE49-F238E27FC236}">
                <a16:creationId xmlns:a16="http://schemas.microsoft.com/office/drawing/2014/main" id="{F8C820A0-72F7-4DFA-A6E0-E4EF28C621AD}"/>
              </a:ext>
            </a:extLst>
          </p:cNvPr>
          <p:cNvSpPr txBox="1"/>
          <p:nvPr/>
        </p:nvSpPr>
        <p:spPr>
          <a:xfrm>
            <a:off x="1349062" y="4221625"/>
            <a:ext cx="10178321" cy="2125390"/>
          </a:xfrm>
          <a:prstGeom prst="rect">
            <a:avLst/>
          </a:prstGeom>
          <a:noFill/>
        </p:spPr>
        <p:txBody>
          <a:bodyPr wrap="square">
            <a:spAutoFit/>
          </a:bodyPr>
          <a:lstStyle/>
          <a:p>
            <a:pPr marL="0" marR="0">
              <a:lnSpc>
                <a:spcPct val="150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our above code a table by the name Employees has been created, the table has eight fields,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EmpNo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type is integer, identity means that the value is going to increase automatically, Primary Key this means that this field is not going to allow duplicates. Not null the field should not be empty. The other field is FirstName the datatype is var char and its’s going to hold 50 characters, the rest applies to all the other fields the number of characters is the only thing that is different for the fields.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833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D172D3-BA33-4143-B510-BEC57111B28B}"/>
              </a:ext>
            </a:extLst>
          </p:cNvPr>
          <p:cNvSpPr>
            <a:spLocks noGrp="1"/>
          </p:cNvSpPr>
          <p:nvPr>
            <p:ph idx="1"/>
          </p:nvPr>
        </p:nvSpPr>
        <p:spPr>
          <a:xfrm>
            <a:off x="1251678" y="1249251"/>
            <a:ext cx="10178322" cy="4868214"/>
          </a:xfrm>
        </p:spPr>
        <p:txBody>
          <a:bodyPr/>
          <a:lstStyle/>
          <a:p>
            <a:pPr marL="0" indent="0">
              <a:buNone/>
            </a:pPr>
            <a:r>
              <a:rPr lang="en-US" dirty="0"/>
              <a:t>Deleting a Database</a:t>
            </a:r>
          </a:p>
          <a:p>
            <a:pPr marL="0" indent="0">
              <a:buNone/>
            </a:pPr>
            <a:endParaRPr lang="en-US" dirty="0"/>
          </a:p>
          <a:p>
            <a:pPr marL="0" indent="0">
              <a:buNone/>
            </a:pPr>
            <a:endParaRPr lang="en-US" dirty="0"/>
          </a:p>
          <a:p>
            <a:pPr marL="0" indent="0">
              <a:buNone/>
            </a:pPr>
            <a:endParaRPr lang="en-US" dirty="0"/>
          </a:p>
          <a:p>
            <a:pPr marL="0" indent="0">
              <a:buNone/>
            </a:pPr>
            <a:r>
              <a:rPr lang="en-US" dirty="0"/>
              <a:t>Deleting a Table</a:t>
            </a:r>
          </a:p>
          <a:p>
            <a:pPr marL="0" indent="0">
              <a:buNone/>
            </a:pPr>
            <a:endParaRPr lang="en-US" dirty="0"/>
          </a:p>
          <a:p>
            <a:pPr marL="0" indent="0">
              <a:buNone/>
            </a:pPr>
            <a:endParaRPr lang="en-US" dirty="0"/>
          </a:p>
          <a:p>
            <a:pPr marL="0" indent="0">
              <a:buNone/>
            </a:pPr>
            <a:r>
              <a:rPr lang="en-US" dirty="0"/>
              <a:t>Inserting Records in a table</a:t>
            </a:r>
          </a:p>
          <a:p>
            <a:pPr marL="0" indent="0">
              <a:buNone/>
            </a:pPr>
            <a:endParaRPr lang="en-US" dirty="0"/>
          </a:p>
        </p:txBody>
      </p:sp>
      <p:pic>
        <p:nvPicPr>
          <p:cNvPr id="4" name="Picture 3">
            <a:extLst>
              <a:ext uri="{FF2B5EF4-FFF2-40B4-BE49-F238E27FC236}">
                <a16:creationId xmlns:a16="http://schemas.microsoft.com/office/drawing/2014/main" id="{EE74AA2B-A590-48B5-9AE4-26944107BA7C}"/>
              </a:ext>
            </a:extLst>
          </p:cNvPr>
          <p:cNvPicPr/>
          <p:nvPr/>
        </p:nvPicPr>
        <p:blipFill>
          <a:blip r:embed="rId2"/>
          <a:stretch>
            <a:fillRect/>
          </a:stretch>
        </p:blipFill>
        <p:spPr>
          <a:xfrm>
            <a:off x="1669020" y="1800828"/>
            <a:ext cx="3830259" cy="723431"/>
          </a:xfrm>
          <a:prstGeom prst="rect">
            <a:avLst/>
          </a:prstGeom>
        </p:spPr>
      </p:pic>
      <p:pic>
        <p:nvPicPr>
          <p:cNvPr id="5" name="Picture 4">
            <a:extLst>
              <a:ext uri="{FF2B5EF4-FFF2-40B4-BE49-F238E27FC236}">
                <a16:creationId xmlns:a16="http://schemas.microsoft.com/office/drawing/2014/main" id="{EBD9F9A3-16C4-437E-9311-96D1B9FB43E0}"/>
              </a:ext>
            </a:extLst>
          </p:cNvPr>
          <p:cNvPicPr/>
          <p:nvPr/>
        </p:nvPicPr>
        <p:blipFill>
          <a:blip r:embed="rId3"/>
          <a:stretch>
            <a:fillRect/>
          </a:stretch>
        </p:blipFill>
        <p:spPr>
          <a:xfrm>
            <a:off x="1669020" y="3409682"/>
            <a:ext cx="2981325" cy="720883"/>
          </a:xfrm>
          <a:prstGeom prst="rect">
            <a:avLst/>
          </a:prstGeom>
        </p:spPr>
      </p:pic>
      <p:pic>
        <p:nvPicPr>
          <p:cNvPr id="6" name="Picture 5">
            <a:extLst>
              <a:ext uri="{FF2B5EF4-FFF2-40B4-BE49-F238E27FC236}">
                <a16:creationId xmlns:a16="http://schemas.microsoft.com/office/drawing/2014/main" id="{D56D4170-FA5D-47A8-A74B-0CAFD31BF8C8}"/>
              </a:ext>
            </a:extLst>
          </p:cNvPr>
          <p:cNvPicPr/>
          <p:nvPr/>
        </p:nvPicPr>
        <p:blipFill>
          <a:blip r:embed="rId4"/>
          <a:stretch>
            <a:fillRect/>
          </a:stretch>
        </p:blipFill>
        <p:spPr>
          <a:xfrm>
            <a:off x="1669020" y="4744525"/>
            <a:ext cx="7758315" cy="1025210"/>
          </a:xfrm>
          <a:prstGeom prst="rect">
            <a:avLst/>
          </a:prstGeom>
        </p:spPr>
      </p:pic>
    </p:spTree>
    <p:extLst>
      <p:ext uri="{BB962C8B-B14F-4D97-AF65-F5344CB8AC3E}">
        <p14:creationId xmlns:p14="http://schemas.microsoft.com/office/powerpoint/2010/main" val="330773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Structured Query Language (SQL)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Installing SQL Server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a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a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Deleting a Database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Deleting a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Inserting Records in a table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Writing Queries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STRUCTURED QUERY LANGUAGE(SQL)</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SQL</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071373" y="1867437"/>
            <a:ext cx="10236278" cy="2437327"/>
          </a:xfrm>
        </p:spPr>
        <p:txBody>
          <a:bodyPr>
            <a:normAutofit/>
          </a:bodyPr>
          <a:lstStyle/>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 is a language that is used to query data in a relational database.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 is a language that is understood by the database, so if one wants to communicate with the database i.e. storing records, retrieving records, deleting and updating records then one will have to write SQL query for this to happen.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E1AF-20E8-4482-A648-113269D58E48}"/>
              </a:ext>
            </a:extLst>
          </p:cNvPr>
          <p:cNvSpPr>
            <a:spLocks noGrp="1"/>
          </p:cNvSpPr>
          <p:nvPr>
            <p:ph type="title"/>
          </p:nvPr>
        </p:nvSpPr>
        <p:spPr/>
        <p:txBody>
          <a:bodyPr/>
          <a:lstStyle/>
          <a:p>
            <a:r>
              <a:rPr lang="en-US" dirty="0"/>
              <a:t>INSTALLING SQL SERVER</a:t>
            </a:r>
          </a:p>
        </p:txBody>
      </p:sp>
      <p:sp>
        <p:nvSpPr>
          <p:cNvPr id="3" name="Content Placeholder 2">
            <a:extLst>
              <a:ext uri="{FF2B5EF4-FFF2-40B4-BE49-F238E27FC236}">
                <a16:creationId xmlns:a16="http://schemas.microsoft.com/office/drawing/2014/main" id="{2CB11198-32B9-4086-ADBA-DD4149A424C5}"/>
              </a:ext>
            </a:extLst>
          </p:cNvPr>
          <p:cNvSpPr>
            <a:spLocks noGrp="1"/>
          </p:cNvSpPr>
          <p:nvPr>
            <p:ph idx="1"/>
          </p:nvPr>
        </p:nvSpPr>
        <p:spPr>
          <a:xfrm>
            <a:off x="1251678" y="1545465"/>
            <a:ext cx="10178322" cy="4334128"/>
          </a:xfrm>
        </p:spPr>
        <p:txBody>
          <a:bodyPr/>
          <a:lstStyle/>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install SQL Server first one needs to know the operating system that is installed in your machine i.e. if it 32 or 64 Bit, after knowing this, visit Microsoft website to download SQL Server Studio and install it after downloading.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Double click on the downloaded file. Upon opening one will get the following window.</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157157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8360</TotalTime>
  <Words>566</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Garamond</vt:lpstr>
      <vt:lpstr>Gill Sans MT</vt:lpstr>
      <vt:lpstr>Impact</vt:lpstr>
      <vt:lpstr>Roboto Condensed Light</vt:lpstr>
      <vt:lpstr>Symbol</vt:lpstr>
      <vt:lpstr>Times New Roman</vt:lpstr>
      <vt:lpstr>Badge</vt:lpstr>
      <vt:lpstr>VISUAL C#.NET session 16</vt:lpstr>
      <vt:lpstr>Quote of the day</vt:lpstr>
      <vt:lpstr>Lesson objectives</vt:lpstr>
      <vt:lpstr>Lesson pre-requisites</vt:lpstr>
      <vt:lpstr>Training methods and extra readings</vt:lpstr>
      <vt:lpstr>STRUCTURED QUERY LANGUAGE(SQL)</vt:lpstr>
      <vt:lpstr>WHAT IS SQL</vt:lpstr>
      <vt:lpstr>PowerPoint Presentation</vt:lpstr>
      <vt:lpstr>INSTALLING SQL SERVER</vt:lpstr>
      <vt:lpstr>INSTALLING SQL SERVER</vt:lpstr>
      <vt:lpstr>INSTALLING SQL SERVER</vt:lpstr>
      <vt:lpstr>INSTALLING SQL SERVER</vt:lpstr>
      <vt:lpstr>INSTALLING SQL SERVER</vt:lpstr>
      <vt:lpstr>INSTALLING SQL SERVER</vt:lpstr>
      <vt:lpstr>INSTALLING SQL SERVER</vt:lpstr>
      <vt:lpstr>INSTALLING SQL SERVER</vt:lpstr>
      <vt:lpstr>INSTALLING SQL SERVER</vt:lpstr>
      <vt:lpstr>INSTALLING SQL SERVER</vt:lpstr>
      <vt:lpstr>INSTALLING SQL SERVER</vt:lpstr>
      <vt:lpstr>PowerPoint Presentation</vt:lpstr>
      <vt:lpstr>Creating a database &amp; table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751</cp:revision>
  <dcterms:created xsi:type="dcterms:W3CDTF">2016-09-07T08:26:27Z</dcterms:created>
  <dcterms:modified xsi:type="dcterms:W3CDTF">2021-08-21T11:39:37Z</dcterms:modified>
</cp:coreProperties>
</file>