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72" r:id="rId10"/>
    <p:sldId id="473" r:id="rId11"/>
    <p:sldId id="474" r:id="rId12"/>
    <p:sldId id="475" r:id="rId13"/>
    <p:sldId id="476" r:id="rId14"/>
    <p:sldId id="477" r:id="rId15"/>
    <p:sldId id="478" r:id="rId16"/>
    <p:sldId id="479" r:id="rId17"/>
    <p:sldId id="480" r:id="rId18"/>
    <p:sldId id="481" r:id="rId19"/>
    <p:sldId id="4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17</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A2B46-9C2E-498C-A173-A7D9990D657D}"/>
              </a:ext>
            </a:extLst>
          </p:cNvPr>
          <p:cNvSpPr>
            <a:spLocks noGrp="1"/>
          </p:cNvSpPr>
          <p:nvPr>
            <p:ph idx="1"/>
          </p:nvPr>
        </p:nvSpPr>
        <p:spPr>
          <a:xfrm>
            <a:off x="1367588" y="985235"/>
            <a:ext cx="10178322" cy="4926168"/>
          </a:xfrm>
        </p:spPr>
        <p:txBody>
          <a:bodyPr/>
          <a:lstStyle/>
          <a:p>
            <a:pPr marL="0" indent="0">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Suppose now we want to display some specific fields from the table. Then the query is going to look like this.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E0855C7-96C9-4BEC-A32A-0AD9A87EFEAC}"/>
              </a:ext>
            </a:extLst>
          </p:cNvPr>
          <p:cNvPicPr/>
          <p:nvPr/>
        </p:nvPicPr>
        <p:blipFill>
          <a:blip r:embed="rId2"/>
          <a:stretch>
            <a:fillRect/>
          </a:stretch>
        </p:blipFill>
        <p:spPr>
          <a:xfrm>
            <a:off x="3142444" y="1422551"/>
            <a:ext cx="5267459" cy="407912"/>
          </a:xfrm>
          <a:prstGeom prst="rect">
            <a:avLst/>
          </a:prstGeom>
        </p:spPr>
      </p:pic>
      <p:sp>
        <p:nvSpPr>
          <p:cNvPr id="6" name="TextBox 5">
            <a:extLst>
              <a:ext uri="{FF2B5EF4-FFF2-40B4-BE49-F238E27FC236}">
                <a16:creationId xmlns:a16="http://schemas.microsoft.com/office/drawing/2014/main" id="{DCEAB628-B79D-4090-B3B1-88CE6BD88EA5}"/>
              </a:ext>
            </a:extLst>
          </p:cNvPr>
          <p:cNvSpPr txBox="1"/>
          <p:nvPr/>
        </p:nvSpPr>
        <p:spPr>
          <a:xfrm>
            <a:off x="1367588" y="1830463"/>
            <a:ext cx="3046927" cy="37407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out-put will give us this.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DC54F5C-3BB8-4ABD-8931-9E162F2172C2}"/>
              </a:ext>
            </a:extLst>
          </p:cNvPr>
          <p:cNvPicPr/>
          <p:nvPr/>
        </p:nvPicPr>
        <p:blipFill>
          <a:blip r:embed="rId3"/>
          <a:stretch>
            <a:fillRect/>
          </a:stretch>
        </p:blipFill>
        <p:spPr>
          <a:xfrm>
            <a:off x="3142444" y="2212282"/>
            <a:ext cx="4056846" cy="3802152"/>
          </a:xfrm>
          <a:prstGeom prst="rect">
            <a:avLst/>
          </a:prstGeom>
        </p:spPr>
      </p:pic>
    </p:spTree>
    <p:extLst>
      <p:ext uri="{BB962C8B-B14F-4D97-AF65-F5344CB8AC3E}">
        <p14:creationId xmlns:p14="http://schemas.microsoft.com/office/powerpoint/2010/main" val="389628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Where clause</a:t>
            </a:r>
          </a:p>
        </p:txBody>
      </p:sp>
    </p:spTree>
    <p:extLst>
      <p:ext uri="{BB962C8B-B14F-4D97-AF65-F5344CB8AC3E}">
        <p14:creationId xmlns:p14="http://schemas.microsoft.com/office/powerpoint/2010/main" val="22881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09E8C-042C-4A48-B00C-742AA6146ACE}"/>
              </a:ext>
            </a:extLst>
          </p:cNvPr>
          <p:cNvSpPr>
            <a:spLocks noGrp="1"/>
          </p:cNvSpPr>
          <p:nvPr>
            <p:ph idx="1"/>
          </p:nvPr>
        </p:nvSpPr>
        <p:spPr>
          <a:xfrm>
            <a:off x="1290314" y="1088265"/>
            <a:ext cx="10178322" cy="4681469"/>
          </a:xfrm>
        </p:spPr>
        <p:txBody>
          <a:bodyPr/>
          <a:lstStyle/>
          <a:p>
            <a:pPr marL="0" marR="0" indent="0">
              <a:lnSpc>
                <a:spcPct val="150000"/>
              </a:lnSpc>
              <a:spcBef>
                <a:spcPts val="0"/>
              </a:spcBef>
              <a:spcAft>
                <a:spcPts val="800"/>
              </a:spcAft>
              <a:buNone/>
            </a:pPr>
            <a:r>
              <a:rPr lang="en-US" b="1">
                <a:effectLst/>
                <a:latin typeface="Times New Roman" panose="02020603050405020304" pitchFamily="18" charset="0"/>
                <a:ea typeface="Calibri" panose="020F0502020204030204" pitchFamily="34" charset="0"/>
                <a:cs typeface="Times New Roman" panose="02020603050405020304" pitchFamily="18" charset="0"/>
              </a:rPr>
              <a:t>WHERE</a:t>
            </a:r>
            <a:r>
              <a:rPr lang="en-US">
                <a:effectLst/>
                <a:latin typeface="Times New Roman" panose="02020603050405020304" pitchFamily="18" charset="0"/>
                <a:ea typeface="Calibri" panose="020F0502020204030204" pitchFamily="34" charset="0"/>
                <a:cs typeface="Times New Roman" panose="02020603050405020304" pitchFamily="18" charset="0"/>
              </a:rPr>
              <a:t> Clause used to filter out records in the table based on what the user wants.</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Suppose now we want to display sales that were made whose unitPrice is greater than or equals to 35000, then the where clause will be introduced in the query.</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D96FF6A-1DA9-4C57-BD0E-1692BCE96184}"/>
              </a:ext>
            </a:extLst>
          </p:cNvPr>
          <p:cNvPicPr/>
          <p:nvPr/>
        </p:nvPicPr>
        <p:blipFill>
          <a:blip r:embed="rId2"/>
          <a:stretch>
            <a:fillRect/>
          </a:stretch>
        </p:blipFill>
        <p:spPr>
          <a:xfrm>
            <a:off x="7598536" y="2252996"/>
            <a:ext cx="3870100" cy="541719"/>
          </a:xfrm>
          <a:prstGeom prst="rect">
            <a:avLst/>
          </a:prstGeom>
        </p:spPr>
      </p:pic>
      <p:pic>
        <p:nvPicPr>
          <p:cNvPr id="5" name="Picture 4">
            <a:extLst>
              <a:ext uri="{FF2B5EF4-FFF2-40B4-BE49-F238E27FC236}">
                <a16:creationId xmlns:a16="http://schemas.microsoft.com/office/drawing/2014/main" id="{9B034472-E6EB-4EB7-BC78-671233CB3FDD}"/>
              </a:ext>
            </a:extLst>
          </p:cNvPr>
          <p:cNvPicPr/>
          <p:nvPr/>
        </p:nvPicPr>
        <p:blipFill>
          <a:blip r:embed="rId3"/>
          <a:stretch>
            <a:fillRect/>
          </a:stretch>
        </p:blipFill>
        <p:spPr>
          <a:xfrm>
            <a:off x="1935854" y="3290553"/>
            <a:ext cx="6886174" cy="1912512"/>
          </a:xfrm>
          <a:prstGeom prst="rect">
            <a:avLst/>
          </a:prstGeom>
        </p:spPr>
      </p:pic>
    </p:spTree>
    <p:extLst>
      <p:ext uri="{BB962C8B-B14F-4D97-AF65-F5344CB8AC3E}">
        <p14:creationId xmlns:p14="http://schemas.microsoft.com/office/powerpoint/2010/main" val="357731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0AF0B-F56F-441C-9C18-A9836DB510C5}"/>
              </a:ext>
            </a:extLst>
          </p:cNvPr>
          <p:cNvSpPr>
            <a:spLocks noGrp="1"/>
          </p:cNvSpPr>
          <p:nvPr>
            <p:ph type="title"/>
          </p:nvPr>
        </p:nvSpPr>
        <p:spPr>
          <a:xfrm>
            <a:off x="1251678" y="382385"/>
            <a:ext cx="10178322" cy="993159"/>
          </a:xfrm>
        </p:spPr>
        <p:txBody>
          <a:bodyPr/>
          <a:lstStyle/>
          <a:p>
            <a:r>
              <a:rPr lang="en-US" dirty="0"/>
              <a:t>Using where clause with like</a:t>
            </a:r>
          </a:p>
        </p:txBody>
      </p:sp>
      <p:sp>
        <p:nvSpPr>
          <p:cNvPr id="3" name="Content Placeholder 2">
            <a:extLst>
              <a:ext uri="{FF2B5EF4-FFF2-40B4-BE49-F238E27FC236}">
                <a16:creationId xmlns:a16="http://schemas.microsoft.com/office/drawing/2014/main" id="{22C99AC2-AD81-469A-9127-C7BEAA9E684E}"/>
              </a:ext>
            </a:extLst>
          </p:cNvPr>
          <p:cNvSpPr>
            <a:spLocks noGrp="1"/>
          </p:cNvSpPr>
          <p:nvPr>
            <p:ph idx="1"/>
          </p:nvPr>
        </p:nvSpPr>
        <p:spPr>
          <a:xfrm>
            <a:off x="1251678" y="1375545"/>
            <a:ext cx="10178322" cy="4504048"/>
          </a:xfrm>
        </p:spPr>
        <p:txBody>
          <a:bodyPr/>
          <a:lstStyle/>
          <a:p>
            <a:pPr marL="0" indent="0">
              <a:lnSpc>
                <a:spcPct val="150000"/>
              </a:lnSpc>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code below when using like with where it’s going to filter out data, in this case it’s filtering data based on last name where the last name is starting with K</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3BB02FD7-4FDB-4482-86BB-EF1768B6B3A1}"/>
              </a:ext>
            </a:extLst>
          </p:cNvPr>
          <p:cNvPicPr/>
          <p:nvPr/>
        </p:nvPicPr>
        <p:blipFill>
          <a:blip r:embed="rId2"/>
          <a:stretch>
            <a:fillRect/>
          </a:stretch>
        </p:blipFill>
        <p:spPr>
          <a:xfrm>
            <a:off x="1362008" y="2490298"/>
            <a:ext cx="3763784" cy="479269"/>
          </a:xfrm>
          <a:prstGeom prst="rect">
            <a:avLst/>
          </a:prstGeom>
        </p:spPr>
      </p:pic>
      <p:pic>
        <p:nvPicPr>
          <p:cNvPr id="5" name="Picture 4">
            <a:extLst>
              <a:ext uri="{FF2B5EF4-FFF2-40B4-BE49-F238E27FC236}">
                <a16:creationId xmlns:a16="http://schemas.microsoft.com/office/drawing/2014/main" id="{77446547-2600-4FD4-808E-DD6325BCED44}"/>
              </a:ext>
            </a:extLst>
          </p:cNvPr>
          <p:cNvPicPr/>
          <p:nvPr/>
        </p:nvPicPr>
        <p:blipFill>
          <a:blip r:embed="rId3"/>
          <a:stretch>
            <a:fillRect/>
          </a:stretch>
        </p:blipFill>
        <p:spPr>
          <a:xfrm>
            <a:off x="1362008" y="3203768"/>
            <a:ext cx="6687288" cy="1220812"/>
          </a:xfrm>
          <a:prstGeom prst="rect">
            <a:avLst/>
          </a:prstGeom>
        </p:spPr>
      </p:pic>
    </p:spTree>
    <p:extLst>
      <p:ext uri="{BB962C8B-B14F-4D97-AF65-F5344CB8AC3E}">
        <p14:creationId xmlns:p14="http://schemas.microsoft.com/office/powerpoint/2010/main" val="73476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63A6-ADB2-4CA3-95AE-7E985EB6E25B}"/>
              </a:ext>
            </a:extLst>
          </p:cNvPr>
          <p:cNvSpPr>
            <a:spLocks noGrp="1"/>
          </p:cNvSpPr>
          <p:nvPr>
            <p:ph type="title"/>
          </p:nvPr>
        </p:nvSpPr>
        <p:spPr/>
        <p:txBody>
          <a:bodyPr/>
          <a:lstStyle/>
          <a:p>
            <a:r>
              <a:rPr lang="en-US" dirty="0"/>
              <a:t>Using and in a query</a:t>
            </a:r>
          </a:p>
        </p:txBody>
      </p:sp>
      <p:sp>
        <p:nvSpPr>
          <p:cNvPr id="3" name="Content Placeholder 2">
            <a:extLst>
              <a:ext uri="{FF2B5EF4-FFF2-40B4-BE49-F238E27FC236}">
                <a16:creationId xmlns:a16="http://schemas.microsoft.com/office/drawing/2014/main" id="{BC805E11-01E1-4F5B-B93E-7088BA19F0C2}"/>
              </a:ext>
            </a:extLst>
          </p:cNvPr>
          <p:cNvSpPr>
            <a:spLocks noGrp="1"/>
          </p:cNvSpPr>
          <p:nvPr>
            <p:ph idx="1"/>
          </p:nvPr>
        </p:nvSpPr>
        <p:spPr>
          <a:xfrm>
            <a:off x="1251678" y="1874517"/>
            <a:ext cx="10178322" cy="4005075"/>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AND operator is used to combine two cases for instance in the code below, checking for employees whose Last name is starting with K and also the Gender should be Male.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08D267C-AA4D-4211-9E6C-085060DF3C08}"/>
              </a:ext>
            </a:extLst>
          </p:cNvPr>
          <p:cNvPicPr/>
          <p:nvPr/>
        </p:nvPicPr>
        <p:blipFill>
          <a:blip r:embed="rId2"/>
          <a:stretch>
            <a:fillRect/>
          </a:stretch>
        </p:blipFill>
        <p:spPr>
          <a:xfrm>
            <a:off x="1513839" y="2985515"/>
            <a:ext cx="6432425" cy="594812"/>
          </a:xfrm>
          <a:prstGeom prst="rect">
            <a:avLst/>
          </a:prstGeom>
        </p:spPr>
      </p:pic>
      <p:pic>
        <p:nvPicPr>
          <p:cNvPr id="5" name="Picture 4">
            <a:extLst>
              <a:ext uri="{FF2B5EF4-FFF2-40B4-BE49-F238E27FC236}">
                <a16:creationId xmlns:a16="http://schemas.microsoft.com/office/drawing/2014/main" id="{55FF9D3F-5E08-4A2A-A41D-23185040513E}"/>
              </a:ext>
            </a:extLst>
          </p:cNvPr>
          <p:cNvPicPr/>
          <p:nvPr/>
        </p:nvPicPr>
        <p:blipFill>
          <a:blip r:embed="rId3"/>
          <a:stretch>
            <a:fillRect/>
          </a:stretch>
        </p:blipFill>
        <p:spPr>
          <a:xfrm>
            <a:off x="1513838" y="3980711"/>
            <a:ext cx="6535457" cy="887503"/>
          </a:xfrm>
          <a:prstGeom prst="rect">
            <a:avLst/>
          </a:prstGeom>
        </p:spPr>
      </p:pic>
    </p:spTree>
    <p:extLst>
      <p:ext uri="{BB962C8B-B14F-4D97-AF65-F5344CB8AC3E}">
        <p14:creationId xmlns:p14="http://schemas.microsoft.com/office/powerpoint/2010/main" val="403774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EA75-8682-4B22-A8CF-0867A0386C60}"/>
              </a:ext>
            </a:extLst>
          </p:cNvPr>
          <p:cNvSpPr>
            <a:spLocks noGrp="1"/>
          </p:cNvSpPr>
          <p:nvPr>
            <p:ph type="title"/>
          </p:nvPr>
        </p:nvSpPr>
        <p:spPr>
          <a:xfrm>
            <a:off x="1251678" y="382385"/>
            <a:ext cx="10178322" cy="1060049"/>
          </a:xfrm>
        </p:spPr>
        <p:txBody>
          <a:bodyPr/>
          <a:lstStyle/>
          <a:p>
            <a:r>
              <a:rPr lang="en-US" dirty="0"/>
              <a:t>Using or in a query</a:t>
            </a:r>
          </a:p>
        </p:txBody>
      </p:sp>
      <p:sp>
        <p:nvSpPr>
          <p:cNvPr id="3" name="Content Placeholder 2">
            <a:extLst>
              <a:ext uri="{FF2B5EF4-FFF2-40B4-BE49-F238E27FC236}">
                <a16:creationId xmlns:a16="http://schemas.microsoft.com/office/drawing/2014/main" id="{34379502-192E-4E50-A70D-D3428945A28B}"/>
              </a:ext>
            </a:extLst>
          </p:cNvPr>
          <p:cNvSpPr>
            <a:spLocks noGrp="1"/>
          </p:cNvSpPr>
          <p:nvPr>
            <p:ph idx="1"/>
          </p:nvPr>
        </p:nvSpPr>
        <p:spPr>
          <a:xfrm>
            <a:off x="1251678" y="1632204"/>
            <a:ext cx="10178322" cy="4201926"/>
          </a:xfrm>
        </p:spPr>
        <p:txBody>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Checks for both conditions and returns the conditions if they are true, as shown in the table below.</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5C83AEA-DD8A-44A4-AD19-DB2EE7959BCE}"/>
              </a:ext>
            </a:extLst>
          </p:cNvPr>
          <p:cNvPicPr/>
          <p:nvPr/>
        </p:nvPicPr>
        <p:blipFill>
          <a:blip r:embed="rId2"/>
          <a:stretch>
            <a:fillRect/>
          </a:stretch>
        </p:blipFill>
        <p:spPr>
          <a:xfrm>
            <a:off x="1773411" y="2258633"/>
            <a:ext cx="6327400" cy="458809"/>
          </a:xfrm>
          <a:prstGeom prst="rect">
            <a:avLst/>
          </a:prstGeom>
        </p:spPr>
      </p:pic>
      <p:pic>
        <p:nvPicPr>
          <p:cNvPr id="5" name="Picture 4">
            <a:extLst>
              <a:ext uri="{FF2B5EF4-FFF2-40B4-BE49-F238E27FC236}">
                <a16:creationId xmlns:a16="http://schemas.microsoft.com/office/drawing/2014/main" id="{76738B47-554F-4BEF-9812-2CCFFF465E5E}"/>
              </a:ext>
            </a:extLst>
          </p:cNvPr>
          <p:cNvPicPr/>
          <p:nvPr/>
        </p:nvPicPr>
        <p:blipFill>
          <a:blip r:embed="rId3"/>
          <a:stretch>
            <a:fillRect/>
          </a:stretch>
        </p:blipFill>
        <p:spPr>
          <a:xfrm>
            <a:off x="1533542" y="3065076"/>
            <a:ext cx="6876361" cy="1233347"/>
          </a:xfrm>
          <a:prstGeom prst="rect">
            <a:avLst/>
          </a:prstGeom>
        </p:spPr>
      </p:pic>
    </p:spTree>
    <p:extLst>
      <p:ext uri="{BB962C8B-B14F-4D97-AF65-F5344CB8AC3E}">
        <p14:creationId xmlns:p14="http://schemas.microsoft.com/office/powerpoint/2010/main" val="214478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174E-1667-4194-9A43-E1B475033823}"/>
              </a:ext>
            </a:extLst>
          </p:cNvPr>
          <p:cNvSpPr>
            <a:spLocks noGrp="1"/>
          </p:cNvSpPr>
          <p:nvPr>
            <p:ph type="title"/>
          </p:nvPr>
        </p:nvSpPr>
        <p:spPr>
          <a:xfrm>
            <a:off x="1251678" y="382385"/>
            <a:ext cx="10178322" cy="982776"/>
          </a:xfrm>
        </p:spPr>
        <p:txBody>
          <a:bodyPr/>
          <a:lstStyle/>
          <a:p>
            <a:r>
              <a:rPr lang="en-US" dirty="0"/>
              <a:t>Using not in a query</a:t>
            </a:r>
          </a:p>
        </p:txBody>
      </p:sp>
      <p:sp>
        <p:nvSpPr>
          <p:cNvPr id="3" name="Content Placeholder 2">
            <a:extLst>
              <a:ext uri="{FF2B5EF4-FFF2-40B4-BE49-F238E27FC236}">
                <a16:creationId xmlns:a16="http://schemas.microsoft.com/office/drawing/2014/main" id="{6B3AF50F-640F-40A9-95F0-B41E6BD5A2FF}"/>
              </a:ext>
            </a:extLst>
          </p:cNvPr>
          <p:cNvSpPr>
            <a:spLocks noGrp="1"/>
          </p:cNvSpPr>
          <p:nvPr>
            <p:ph idx="1"/>
          </p:nvPr>
        </p:nvSpPr>
        <p:spPr>
          <a:xfrm>
            <a:off x="1251678" y="1661375"/>
            <a:ext cx="10178322" cy="4218217"/>
          </a:xfrm>
        </p:spPr>
        <p:txBody>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Going to give the output of all employees apart from the employee whose name is included in the not.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3031662-5B43-4BA9-9964-361630EE66CA}"/>
              </a:ext>
            </a:extLst>
          </p:cNvPr>
          <p:cNvPicPr/>
          <p:nvPr/>
        </p:nvPicPr>
        <p:blipFill>
          <a:blip r:embed="rId2"/>
          <a:stretch>
            <a:fillRect/>
          </a:stretch>
        </p:blipFill>
        <p:spPr>
          <a:xfrm>
            <a:off x="2079737" y="2272047"/>
            <a:ext cx="5196826" cy="574183"/>
          </a:xfrm>
          <a:prstGeom prst="rect">
            <a:avLst/>
          </a:prstGeom>
        </p:spPr>
      </p:pic>
      <p:pic>
        <p:nvPicPr>
          <p:cNvPr id="5" name="Picture 4">
            <a:extLst>
              <a:ext uri="{FF2B5EF4-FFF2-40B4-BE49-F238E27FC236}">
                <a16:creationId xmlns:a16="http://schemas.microsoft.com/office/drawing/2014/main" id="{79D2A9C4-19BF-4C86-BEA0-961BEFBCB82E}"/>
              </a:ext>
            </a:extLst>
          </p:cNvPr>
          <p:cNvPicPr/>
          <p:nvPr/>
        </p:nvPicPr>
        <p:blipFill>
          <a:blip r:embed="rId3"/>
          <a:stretch>
            <a:fillRect/>
          </a:stretch>
        </p:blipFill>
        <p:spPr>
          <a:xfrm>
            <a:off x="1481155" y="3078321"/>
            <a:ext cx="7160569" cy="1506558"/>
          </a:xfrm>
          <a:prstGeom prst="rect">
            <a:avLst/>
          </a:prstGeom>
        </p:spPr>
      </p:pic>
    </p:spTree>
    <p:extLst>
      <p:ext uri="{BB962C8B-B14F-4D97-AF65-F5344CB8AC3E}">
        <p14:creationId xmlns:p14="http://schemas.microsoft.com/office/powerpoint/2010/main" val="14594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4002-1CEE-4AEF-AF83-CC712CEA3334}"/>
              </a:ext>
            </a:extLst>
          </p:cNvPr>
          <p:cNvSpPr>
            <a:spLocks noGrp="1"/>
          </p:cNvSpPr>
          <p:nvPr>
            <p:ph type="title"/>
          </p:nvPr>
        </p:nvSpPr>
        <p:spPr>
          <a:xfrm>
            <a:off x="1251678" y="382385"/>
            <a:ext cx="10178322" cy="957018"/>
          </a:xfrm>
        </p:spPr>
        <p:txBody>
          <a:bodyPr/>
          <a:lstStyle/>
          <a:p>
            <a:r>
              <a:rPr lang="en-US" dirty="0"/>
              <a:t>Order by</a:t>
            </a:r>
          </a:p>
        </p:txBody>
      </p:sp>
      <p:sp>
        <p:nvSpPr>
          <p:cNvPr id="3" name="Content Placeholder 2">
            <a:extLst>
              <a:ext uri="{FF2B5EF4-FFF2-40B4-BE49-F238E27FC236}">
                <a16:creationId xmlns:a16="http://schemas.microsoft.com/office/drawing/2014/main" id="{5AF37A5E-D673-4595-85CF-52CDD2FC4A27}"/>
              </a:ext>
            </a:extLst>
          </p:cNvPr>
          <p:cNvSpPr>
            <a:spLocks noGrp="1"/>
          </p:cNvSpPr>
          <p:nvPr>
            <p:ph idx="1"/>
          </p:nvPr>
        </p:nvSpPr>
        <p:spPr>
          <a:xfrm>
            <a:off x="1251678" y="1648497"/>
            <a:ext cx="10178322" cy="4231096"/>
          </a:xfrm>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Used to arrange the output of the query, one can opt to arrange the output using a specifies field in either Descending or Ascending order.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B6235A6-BD4C-4F1A-805D-6C0EBEA4995F}"/>
              </a:ext>
            </a:extLst>
          </p:cNvPr>
          <p:cNvPicPr/>
          <p:nvPr/>
        </p:nvPicPr>
        <p:blipFill>
          <a:blip r:embed="rId2"/>
          <a:stretch>
            <a:fillRect/>
          </a:stretch>
        </p:blipFill>
        <p:spPr>
          <a:xfrm>
            <a:off x="3292839" y="2775196"/>
            <a:ext cx="4473122" cy="418765"/>
          </a:xfrm>
          <a:prstGeom prst="rect">
            <a:avLst/>
          </a:prstGeom>
        </p:spPr>
      </p:pic>
      <p:pic>
        <p:nvPicPr>
          <p:cNvPr id="5" name="Picture 4">
            <a:extLst>
              <a:ext uri="{FF2B5EF4-FFF2-40B4-BE49-F238E27FC236}">
                <a16:creationId xmlns:a16="http://schemas.microsoft.com/office/drawing/2014/main" id="{84387B78-64F8-46D5-9D73-1B27E32E952B}"/>
              </a:ext>
            </a:extLst>
          </p:cNvPr>
          <p:cNvPicPr/>
          <p:nvPr/>
        </p:nvPicPr>
        <p:blipFill>
          <a:blip r:embed="rId3"/>
          <a:stretch>
            <a:fillRect/>
          </a:stretch>
        </p:blipFill>
        <p:spPr>
          <a:xfrm>
            <a:off x="1542732" y="3361285"/>
            <a:ext cx="8309606" cy="1848218"/>
          </a:xfrm>
          <a:prstGeom prst="rect">
            <a:avLst/>
          </a:prstGeom>
        </p:spPr>
      </p:pic>
    </p:spTree>
    <p:extLst>
      <p:ext uri="{BB962C8B-B14F-4D97-AF65-F5344CB8AC3E}">
        <p14:creationId xmlns:p14="http://schemas.microsoft.com/office/powerpoint/2010/main" val="115937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A17B-DE9F-4BB6-B6BF-DC97F248D40B}"/>
              </a:ext>
            </a:extLst>
          </p:cNvPr>
          <p:cNvSpPr>
            <a:spLocks noGrp="1"/>
          </p:cNvSpPr>
          <p:nvPr>
            <p:ph type="title"/>
          </p:nvPr>
        </p:nvSpPr>
        <p:spPr>
          <a:xfrm>
            <a:off x="1251678" y="382385"/>
            <a:ext cx="10178322" cy="1188838"/>
          </a:xfrm>
        </p:spPr>
        <p:txBody>
          <a:bodyPr/>
          <a:lstStyle/>
          <a:p>
            <a:r>
              <a:rPr lang="en-US" dirty="0"/>
              <a:t>Update query</a:t>
            </a:r>
          </a:p>
        </p:txBody>
      </p:sp>
      <p:sp>
        <p:nvSpPr>
          <p:cNvPr id="3" name="Content Placeholder 2">
            <a:extLst>
              <a:ext uri="{FF2B5EF4-FFF2-40B4-BE49-F238E27FC236}">
                <a16:creationId xmlns:a16="http://schemas.microsoft.com/office/drawing/2014/main" id="{C7FD85B7-F324-45A5-9FDA-0A71D88B0186}"/>
              </a:ext>
            </a:extLst>
          </p:cNvPr>
          <p:cNvSpPr>
            <a:spLocks noGrp="1"/>
          </p:cNvSpPr>
          <p:nvPr>
            <p:ph idx="1"/>
          </p:nvPr>
        </p:nvSpPr>
        <p:spPr/>
        <p:txBody>
          <a:bodyPr/>
          <a:lstStyle/>
          <a:p>
            <a:pPr marL="0" indent="0">
              <a:lnSpc>
                <a:spcPct val="150000"/>
              </a:lnSpc>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update is used to update an existing data i.e., if one has realized that there some mistake with the data entered then an update query will be able to make changes to the table.</a:t>
            </a:r>
          </a:p>
          <a:p>
            <a:pPr>
              <a:lnSpc>
                <a:spcPct val="150000"/>
              </a:lnSpc>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71F08E7-08D9-4D85-9C31-D8B86607F8B6}"/>
              </a:ext>
            </a:extLst>
          </p:cNvPr>
          <p:cNvPicPr/>
          <p:nvPr/>
        </p:nvPicPr>
        <p:blipFill>
          <a:blip r:embed="rId2"/>
          <a:stretch>
            <a:fillRect/>
          </a:stretch>
        </p:blipFill>
        <p:spPr>
          <a:xfrm>
            <a:off x="2056460" y="3429000"/>
            <a:ext cx="4846615" cy="508716"/>
          </a:xfrm>
          <a:prstGeom prst="rect">
            <a:avLst/>
          </a:prstGeom>
        </p:spPr>
      </p:pic>
      <p:sp>
        <p:nvSpPr>
          <p:cNvPr id="6" name="TextBox 5">
            <a:extLst>
              <a:ext uri="{FF2B5EF4-FFF2-40B4-BE49-F238E27FC236}">
                <a16:creationId xmlns:a16="http://schemas.microsoft.com/office/drawing/2014/main" id="{1103BB50-C80C-4BEF-887A-D3B10BFED4CE}"/>
              </a:ext>
            </a:extLst>
          </p:cNvPr>
          <p:cNvSpPr txBox="1"/>
          <p:nvPr/>
        </p:nvSpPr>
        <p:spPr>
          <a:xfrm>
            <a:off x="1251679" y="4061719"/>
            <a:ext cx="9995442" cy="878895"/>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last name of the employee who has Emp No 1 is going to be updated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Mwalu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what was there initially.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590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099-FA7A-4BBD-A50F-32C7EF6E4186}"/>
              </a:ext>
            </a:extLst>
          </p:cNvPr>
          <p:cNvSpPr>
            <a:spLocks noGrp="1"/>
          </p:cNvSpPr>
          <p:nvPr>
            <p:ph type="title"/>
          </p:nvPr>
        </p:nvSpPr>
        <p:spPr/>
        <p:txBody>
          <a:bodyPr/>
          <a:lstStyle/>
          <a:p>
            <a:r>
              <a:rPr lang="en-US" dirty="0"/>
              <a:t>Delete query</a:t>
            </a:r>
          </a:p>
        </p:txBody>
      </p:sp>
      <p:sp>
        <p:nvSpPr>
          <p:cNvPr id="3" name="Content Placeholder 2">
            <a:extLst>
              <a:ext uri="{FF2B5EF4-FFF2-40B4-BE49-F238E27FC236}">
                <a16:creationId xmlns:a16="http://schemas.microsoft.com/office/drawing/2014/main" id="{FA52DC30-9BB7-41BB-9A50-2A554F36BBD6}"/>
              </a:ext>
            </a:extLst>
          </p:cNvPr>
          <p:cNvSpPr>
            <a:spLocks noGrp="1"/>
          </p:cNvSpPr>
          <p:nvPr>
            <p:ph idx="1"/>
          </p:nvPr>
        </p:nvSpPr>
        <p:spPr>
          <a:xfrm>
            <a:off x="1251678" y="2150773"/>
            <a:ext cx="10178322" cy="3335627"/>
          </a:xfrm>
        </p:spPr>
        <p:txBody>
          <a:bodyPr/>
          <a:lstStyle/>
          <a:p>
            <a:pPr marL="0" indent="0">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delete query is used to permanently remove an item in the table.</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A53CAE-B1E7-41BD-BB45-DF337AD28EB2}"/>
              </a:ext>
            </a:extLst>
          </p:cNvPr>
          <p:cNvPicPr/>
          <p:nvPr/>
        </p:nvPicPr>
        <p:blipFill>
          <a:blip r:embed="rId2"/>
          <a:stretch>
            <a:fillRect/>
          </a:stretch>
        </p:blipFill>
        <p:spPr>
          <a:xfrm>
            <a:off x="2498299" y="3079895"/>
            <a:ext cx="4507808" cy="698210"/>
          </a:xfrm>
          <a:prstGeom prst="rect">
            <a:avLst/>
          </a:prstGeom>
        </p:spPr>
      </p:pic>
      <p:sp>
        <p:nvSpPr>
          <p:cNvPr id="6" name="TextBox 5">
            <a:extLst>
              <a:ext uri="{FF2B5EF4-FFF2-40B4-BE49-F238E27FC236}">
                <a16:creationId xmlns:a16="http://schemas.microsoft.com/office/drawing/2014/main" id="{B91A0B64-9F52-43F1-8C09-FE1FC3BBF4EA}"/>
              </a:ext>
            </a:extLst>
          </p:cNvPr>
          <p:cNvSpPr txBox="1"/>
          <p:nvPr/>
        </p:nvSpPr>
        <p:spPr>
          <a:xfrm>
            <a:off x="1251678" y="4082796"/>
            <a:ext cx="8072626" cy="463397"/>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code we are using the Emp No to delete the employee from the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44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205B941D-0F62-417B-B42E-6F610D0C0A7A}"/>
              </a:ext>
            </a:extLst>
          </p:cNvPr>
          <p:cNvPicPr>
            <a:picLocks noChangeAspect="1"/>
          </p:cNvPicPr>
          <p:nvPr/>
        </p:nvPicPr>
        <p:blipFill>
          <a:blip r:embed="rId2"/>
          <a:stretch>
            <a:fillRect/>
          </a:stretch>
        </p:blipFill>
        <p:spPr>
          <a:xfrm>
            <a:off x="3245376" y="1228277"/>
            <a:ext cx="5973835" cy="4477064"/>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69506"/>
            <a:ext cx="10178322" cy="725198"/>
          </a:xfrm>
        </p:spPr>
        <p:txBody>
          <a:bodyPr>
            <a:normAutofit fontScale="90000"/>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Writing Queries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WHERE clause</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 SQL AND, Or, NOT </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 Order By </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 Update, Delete commands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Writing queries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Select query</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545465" y="1403798"/>
            <a:ext cx="9569003" cy="3490174"/>
          </a:xfrm>
        </p:spPr>
        <p:txBody>
          <a:bodyPr>
            <a:normAutofit/>
          </a:bodyPr>
          <a:lstStyle/>
          <a:p>
            <a:pPr marL="0" marR="0" indent="0">
              <a:lnSpc>
                <a:spcPct val="107000"/>
              </a:lnSpc>
              <a:spcBef>
                <a:spcPts val="0"/>
              </a:spcBef>
              <a:spcAft>
                <a:spcPts val="800"/>
              </a:spcAft>
              <a:buNone/>
            </a:pPr>
            <a:r>
              <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Select Query</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select is used to query the database i.e. to display some data from the table.</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instance, if one wants to display all the records in a table then, the query should look like this,</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062322-CBB8-4CB0-8EF7-543ABDD33784}"/>
              </a:ext>
            </a:extLst>
          </p:cNvPr>
          <p:cNvPicPr/>
          <p:nvPr/>
        </p:nvPicPr>
        <p:blipFill>
          <a:blip r:embed="rId2"/>
          <a:stretch>
            <a:fillRect/>
          </a:stretch>
        </p:blipFill>
        <p:spPr>
          <a:xfrm>
            <a:off x="1545465" y="2729920"/>
            <a:ext cx="3025932" cy="629656"/>
          </a:xfrm>
          <a:prstGeom prst="rect">
            <a:avLst/>
          </a:prstGeom>
        </p:spPr>
      </p:pic>
      <p:sp>
        <p:nvSpPr>
          <p:cNvPr id="5" name="TextBox 4">
            <a:extLst>
              <a:ext uri="{FF2B5EF4-FFF2-40B4-BE49-F238E27FC236}">
                <a16:creationId xmlns:a16="http://schemas.microsoft.com/office/drawing/2014/main" id="{B879C298-6B73-4584-BC4F-5E000254BE26}"/>
              </a:ext>
            </a:extLst>
          </p:cNvPr>
          <p:cNvSpPr txBox="1"/>
          <p:nvPr/>
        </p:nvSpPr>
        <p:spPr>
          <a:xfrm>
            <a:off x="1545465" y="3501645"/>
            <a:ext cx="9569002" cy="67044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code all the data and fields are being displayed, the asterisk represents all fields in the table, MakePurchase is the name of the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545465" y="1043189"/>
            <a:ext cx="9569003" cy="4211391"/>
          </a:xfrm>
        </p:spPr>
        <p:txBody>
          <a:bodyPr>
            <a:normAutofit/>
          </a:bodyPr>
          <a:lstStyle/>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out-put is as follows.</a:t>
            </a:r>
          </a:p>
          <a:p>
            <a:pPr marL="0" marR="0" indent="0">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879C298-6B73-4584-BC4F-5E000254BE26}"/>
              </a:ext>
            </a:extLst>
          </p:cNvPr>
          <p:cNvSpPr txBox="1"/>
          <p:nvPr/>
        </p:nvSpPr>
        <p:spPr>
          <a:xfrm>
            <a:off x="1545465" y="3501645"/>
            <a:ext cx="9569002" cy="344069"/>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02DBFBA-20D0-4EF3-B0EF-F124464953D8}"/>
              </a:ext>
            </a:extLst>
          </p:cNvPr>
          <p:cNvPicPr/>
          <p:nvPr/>
        </p:nvPicPr>
        <p:blipFill>
          <a:blip r:embed="rId2"/>
          <a:stretch>
            <a:fillRect/>
          </a:stretch>
        </p:blipFill>
        <p:spPr>
          <a:xfrm>
            <a:off x="1647757" y="1596980"/>
            <a:ext cx="6594722" cy="4211390"/>
          </a:xfrm>
          <a:prstGeom prst="rect">
            <a:avLst/>
          </a:prstGeom>
        </p:spPr>
      </p:pic>
    </p:spTree>
    <p:extLst>
      <p:ext uri="{BB962C8B-B14F-4D97-AF65-F5344CB8AC3E}">
        <p14:creationId xmlns:p14="http://schemas.microsoft.com/office/powerpoint/2010/main" val="202406266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8403</TotalTime>
  <Words>568</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Garamond</vt:lpstr>
      <vt:lpstr>Gill Sans MT</vt:lpstr>
      <vt:lpstr>Impact</vt:lpstr>
      <vt:lpstr>Roboto Condensed Light</vt:lpstr>
      <vt:lpstr>Symbol</vt:lpstr>
      <vt:lpstr>Times New Roman</vt:lpstr>
      <vt:lpstr>Badge</vt:lpstr>
      <vt:lpstr>VISUAL C#.NET session 17</vt:lpstr>
      <vt:lpstr>Quote of the day</vt:lpstr>
      <vt:lpstr>Lesson objectives</vt:lpstr>
      <vt:lpstr>Lesson pre-requisites</vt:lpstr>
      <vt:lpstr>Training methods and extra readings</vt:lpstr>
      <vt:lpstr>Writing queries</vt:lpstr>
      <vt:lpstr>Select query</vt:lpstr>
      <vt:lpstr>PowerPoint Presentation</vt:lpstr>
      <vt:lpstr>PowerPoint Presentation</vt:lpstr>
      <vt:lpstr>PowerPoint Presentation</vt:lpstr>
      <vt:lpstr>Where clause</vt:lpstr>
      <vt:lpstr>PowerPoint Presentation</vt:lpstr>
      <vt:lpstr>Using where clause with like</vt:lpstr>
      <vt:lpstr>Using and in a query</vt:lpstr>
      <vt:lpstr>Using or in a query</vt:lpstr>
      <vt:lpstr>Using not in a query</vt:lpstr>
      <vt:lpstr>Order by</vt:lpstr>
      <vt:lpstr>Update query</vt:lpstr>
      <vt:lpstr>Delete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771</cp:revision>
  <dcterms:created xsi:type="dcterms:W3CDTF">2016-09-07T08:26:27Z</dcterms:created>
  <dcterms:modified xsi:type="dcterms:W3CDTF">2021-08-21T11:42:21Z</dcterms:modified>
</cp:coreProperties>
</file>