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87" r:id="rId8"/>
    <p:sldId id="483" r:id="rId9"/>
    <p:sldId id="484" r:id="rId10"/>
    <p:sldId id="485" r:id="rId11"/>
    <p:sldId id="486" r:id="rId12"/>
    <p:sldId id="487" r:id="rId13"/>
    <p:sldId id="488" r:id="rId14"/>
    <p:sldId id="489" r:id="rId15"/>
    <p:sldId id="490" r:id="rId16"/>
    <p:sldId id="491" r:id="rId17"/>
    <p:sldId id="492" r:id="rId18"/>
    <p:sldId id="493" r:id="rId19"/>
    <p:sldId id="494" r:id="rId20"/>
    <p:sldId id="495" r:id="rId21"/>
    <p:sldId id="496" r:id="rId22"/>
    <p:sldId id="497" r:id="rId23"/>
    <p:sldId id="4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18 &amp; 19</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Creating relationships</a:t>
            </a:r>
          </a:p>
        </p:txBody>
      </p:sp>
    </p:spTree>
    <p:extLst>
      <p:ext uri="{BB962C8B-B14F-4D97-AF65-F5344CB8AC3E}">
        <p14:creationId xmlns:p14="http://schemas.microsoft.com/office/powerpoint/2010/main" val="454957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71681-A667-493E-8092-A2EB70F8C46D}"/>
              </a:ext>
            </a:extLst>
          </p:cNvPr>
          <p:cNvSpPr>
            <a:spLocks noGrp="1"/>
          </p:cNvSpPr>
          <p:nvPr>
            <p:ph idx="1"/>
          </p:nvPr>
        </p:nvSpPr>
        <p:spPr>
          <a:xfrm>
            <a:off x="1097131" y="1326524"/>
            <a:ext cx="10178322" cy="4327301"/>
          </a:xfrm>
        </p:spPr>
        <p:txBody>
          <a:bodyPr/>
          <a:lstStyle/>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create relationships in tables is to link or relate data from one table to data from another table. This is achieved by use of primary key and foreign key.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 foreign key is a key in one table that refers to a primary key of another table.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create a relationship then will alter the table so as to add a field that will be set as a foreign key.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FAC41FC-1C81-418D-9AC6-A57F183E8A9A}"/>
              </a:ext>
            </a:extLst>
          </p:cNvPr>
          <p:cNvPicPr/>
          <p:nvPr/>
        </p:nvPicPr>
        <p:blipFill rotWithShape="1">
          <a:blip r:embed="rId2"/>
          <a:srcRect/>
          <a:stretch/>
        </p:blipFill>
        <p:spPr bwMode="auto">
          <a:xfrm>
            <a:off x="2617545" y="3930067"/>
            <a:ext cx="5135536" cy="5389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3036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9C3DC8-95D0-42C1-9F0D-939692A73709}"/>
              </a:ext>
            </a:extLst>
          </p:cNvPr>
          <p:cNvPicPr>
            <a:picLocks noGrp="1"/>
          </p:cNvPicPr>
          <p:nvPr>
            <p:ph idx="1"/>
          </p:nvPr>
        </p:nvPicPr>
        <p:blipFill rotWithShape="1">
          <a:blip r:embed="rId2"/>
          <a:srcRect l="961" b="980"/>
          <a:stretch/>
        </p:blipFill>
        <p:spPr bwMode="auto">
          <a:xfrm>
            <a:off x="1804037" y="1131620"/>
            <a:ext cx="4197518" cy="1511447"/>
          </a:xfrm>
          <a:prstGeom prst="rect">
            <a:avLst/>
          </a:prstGeom>
          <a:ln>
            <a:noFill/>
          </a:ln>
          <a:extLst>
            <a:ext uri="{53640926-AAD7-44D8-BBD7-CCE9431645EC}">
              <a14:shadowObscured xmlns:a14="http://schemas.microsoft.com/office/drawing/2010/main"/>
            </a:ext>
          </a:extLst>
        </p:spPr>
      </p:pic>
      <p:cxnSp>
        <p:nvCxnSpPr>
          <p:cNvPr id="6" name="Straight Arrow Connector 5">
            <a:extLst>
              <a:ext uri="{FF2B5EF4-FFF2-40B4-BE49-F238E27FC236}">
                <a16:creationId xmlns:a16="http://schemas.microsoft.com/office/drawing/2014/main" id="{D3398B9A-77F4-4E73-94A2-17559BB282DD}"/>
              </a:ext>
            </a:extLst>
          </p:cNvPr>
          <p:cNvCxnSpPr>
            <a:cxnSpLocks/>
          </p:cNvCxnSpPr>
          <p:nvPr/>
        </p:nvCxnSpPr>
        <p:spPr>
          <a:xfrm flipH="1">
            <a:off x="5941454" y="1944710"/>
            <a:ext cx="1373746" cy="3110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17C77E9-31DF-40EC-B26A-F5F1A0328C63}"/>
              </a:ext>
            </a:extLst>
          </p:cNvPr>
          <p:cNvCxnSpPr/>
          <p:nvPr/>
        </p:nvCxnSpPr>
        <p:spPr>
          <a:xfrm flipH="1">
            <a:off x="7315199" y="3777803"/>
            <a:ext cx="1066800" cy="3048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 Box 167">
            <a:extLst>
              <a:ext uri="{FF2B5EF4-FFF2-40B4-BE49-F238E27FC236}">
                <a16:creationId xmlns:a16="http://schemas.microsoft.com/office/drawing/2014/main" id="{EA419001-3ADE-4B58-91E1-13560CA9948E}"/>
              </a:ext>
            </a:extLst>
          </p:cNvPr>
          <p:cNvSpPr txBox="1"/>
          <p:nvPr/>
        </p:nvSpPr>
        <p:spPr>
          <a:xfrm>
            <a:off x="7315199" y="1734944"/>
            <a:ext cx="1066799" cy="3048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Parent 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C068156-7B94-410B-8A7E-6DDE5073EBD0}"/>
              </a:ext>
            </a:extLst>
          </p:cNvPr>
          <p:cNvPicPr/>
          <p:nvPr/>
        </p:nvPicPr>
        <p:blipFill>
          <a:blip r:embed="rId3"/>
          <a:stretch>
            <a:fillRect/>
          </a:stretch>
        </p:blipFill>
        <p:spPr>
          <a:xfrm>
            <a:off x="1640005" y="3262430"/>
            <a:ext cx="5696451" cy="1314234"/>
          </a:xfrm>
          <a:prstGeom prst="rect">
            <a:avLst/>
          </a:prstGeom>
        </p:spPr>
      </p:pic>
      <p:sp>
        <p:nvSpPr>
          <p:cNvPr id="10" name="Text Box 169">
            <a:extLst>
              <a:ext uri="{FF2B5EF4-FFF2-40B4-BE49-F238E27FC236}">
                <a16:creationId xmlns:a16="http://schemas.microsoft.com/office/drawing/2014/main" id="{F871FE22-A4A1-4C92-A743-BA571FC429D6}"/>
              </a:ext>
            </a:extLst>
          </p:cNvPr>
          <p:cNvSpPr txBox="1"/>
          <p:nvPr/>
        </p:nvSpPr>
        <p:spPr>
          <a:xfrm>
            <a:off x="8082835" y="3377056"/>
            <a:ext cx="1409700" cy="2952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Foreign key 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29606B8-CD02-45F4-9C33-0D48CB261031}"/>
              </a:ext>
            </a:extLst>
          </p:cNvPr>
          <p:cNvSpPr txBox="1"/>
          <p:nvPr/>
        </p:nvSpPr>
        <p:spPr>
          <a:xfrm>
            <a:off x="1640005" y="2895392"/>
            <a:ext cx="2262791" cy="374077"/>
          </a:xfrm>
          <a:prstGeom prst="rect">
            <a:avLst/>
          </a:prstGeom>
          <a:noFill/>
        </p:spPr>
        <p:txBody>
          <a:bodyPr wrap="square">
            <a:spAutoFit/>
          </a:bodyPr>
          <a:lstStyle/>
          <a:p>
            <a:pPr marL="0" marR="0">
              <a:lnSpc>
                <a:spcPct val="107000"/>
              </a:lnSpc>
              <a:spcBef>
                <a:spcPts val="0"/>
              </a:spcBef>
              <a:spcAft>
                <a:spcPts val="800"/>
              </a:spcAft>
            </a:pP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Make Purchase Table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F4280298-DD01-4ADA-B5C2-E5D8441143A6}"/>
              </a:ext>
            </a:extLst>
          </p:cNvPr>
          <p:cNvSpPr txBox="1"/>
          <p:nvPr/>
        </p:nvSpPr>
        <p:spPr>
          <a:xfrm>
            <a:off x="1804037" y="708482"/>
            <a:ext cx="1621743" cy="369332"/>
          </a:xfrm>
          <a:prstGeom prst="rect">
            <a:avLst/>
          </a:prstGeom>
          <a:noFill/>
        </p:spPr>
        <p:txBody>
          <a:bodyPr wrap="square">
            <a:spAutoFit/>
          </a:bodyPr>
          <a:lstStyle/>
          <a:p>
            <a:r>
              <a:rPr lang="en-US" sz="1800" b="1" i="1" dirty="0">
                <a:effectLst/>
                <a:latin typeface="Times New Roman" panose="02020603050405020304" pitchFamily="18" charset="0"/>
                <a:ea typeface="Calibri" panose="020F0502020204030204" pitchFamily="34" charset="0"/>
              </a:rPr>
              <a:t>Product Table</a:t>
            </a:r>
            <a:endParaRPr lang="en-US" dirty="0"/>
          </a:p>
        </p:txBody>
      </p:sp>
      <p:sp>
        <p:nvSpPr>
          <p:cNvPr id="16" name="TextBox 15">
            <a:extLst>
              <a:ext uri="{FF2B5EF4-FFF2-40B4-BE49-F238E27FC236}">
                <a16:creationId xmlns:a16="http://schemas.microsoft.com/office/drawing/2014/main" id="{AB84A4AF-1ECD-4491-8B87-E05F74C22948}"/>
              </a:ext>
            </a:extLst>
          </p:cNvPr>
          <p:cNvSpPr txBox="1"/>
          <p:nvPr/>
        </p:nvSpPr>
        <p:spPr>
          <a:xfrm>
            <a:off x="1536475" y="4682136"/>
            <a:ext cx="8599197" cy="878895"/>
          </a:xfrm>
          <a:prstGeom prst="rect">
            <a:avLst/>
          </a:prstGeom>
          <a:noFill/>
        </p:spPr>
        <p:txBody>
          <a:bodyPr wrap="square">
            <a:spAutoFit/>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tables the DrugID in the Make Purchase table is the foreign key table while DrugID in Product table is the parent table.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56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8F739-FBE0-41A6-99A6-58E410CA9C12}"/>
              </a:ext>
            </a:extLst>
          </p:cNvPr>
          <p:cNvSpPr>
            <a:spLocks noGrp="1"/>
          </p:cNvSpPr>
          <p:nvPr>
            <p:ph idx="1"/>
          </p:nvPr>
        </p:nvSpPr>
        <p:spPr>
          <a:xfrm>
            <a:off x="1249251" y="901521"/>
            <a:ext cx="10180749" cy="4978071"/>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To link the two tables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(create relationship)</a:t>
            </a:r>
            <a:r>
              <a:rPr lang="en-US" dirty="0">
                <a:effectLst/>
                <a:latin typeface="Times New Roman" panose="02020603050405020304" pitchFamily="18" charset="0"/>
                <a:ea typeface="Calibri" panose="020F0502020204030204" pitchFamily="34" charset="0"/>
                <a:cs typeface="Times New Roman" panose="02020603050405020304" pitchFamily="18" charset="0"/>
              </a:rPr>
              <a:t>, we use this code.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167054A8-712B-4FF1-A2EF-5A39672A1BF8}"/>
              </a:ext>
            </a:extLst>
          </p:cNvPr>
          <p:cNvPicPr/>
          <p:nvPr/>
        </p:nvPicPr>
        <p:blipFill>
          <a:blip r:embed="rId2"/>
          <a:stretch>
            <a:fillRect/>
          </a:stretch>
        </p:blipFill>
        <p:spPr>
          <a:xfrm>
            <a:off x="1939344" y="1453555"/>
            <a:ext cx="6972836" cy="555549"/>
          </a:xfrm>
          <a:prstGeom prst="rect">
            <a:avLst/>
          </a:prstGeom>
        </p:spPr>
      </p:pic>
      <p:sp>
        <p:nvSpPr>
          <p:cNvPr id="6" name="TextBox 5">
            <a:extLst>
              <a:ext uri="{FF2B5EF4-FFF2-40B4-BE49-F238E27FC236}">
                <a16:creationId xmlns:a16="http://schemas.microsoft.com/office/drawing/2014/main" id="{1BF93DD6-BF54-4C1F-9898-B0A30192D2EF}"/>
              </a:ext>
            </a:extLst>
          </p:cNvPr>
          <p:cNvSpPr txBox="1"/>
          <p:nvPr/>
        </p:nvSpPr>
        <p:spPr>
          <a:xfrm>
            <a:off x="1403798" y="2308504"/>
            <a:ext cx="9169757" cy="966290"/>
          </a:xfrm>
          <a:prstGeom prst="rect">
            <a:avLst/>
          </a:prstGeom>
          <a:noFill/>
        </p:spPr>
        <p:txBody>
          <a:bodyPr wrap="square">
            <a:spAutoFit/>
          </a:bodyPr>
          <a:lstStyle/>
          <a:p>
            <a:pPr marL="0" marR="0">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After creating relationships then the field DrugID in the Make Purchase table should be populated with DrugID from the product table.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302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Creating joins</a:t>
            </a:r>
          </a:p>
        </p:txBody>
      </p:sp>
    </p:spTree>
    <p:extLst>
      <p:ext uri="{BB962C8B-B14F-4D97-AF65-F5344CB8AC3E}">
        <p14:creationId xmlns:p14="http://schemas.microsoft.com/office/powerpoint/2010/main" val="1183846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0DA46-4AC6-4DDA-BAFB-0E10568F72B5}"/>
              </a:ext>
            </a:extLst>
          </p:cNvPr>
          <p:cNvSpPr>
            <a:spLocks noGrp="1"/>
          </p:cNvSpPr>
          <p:nvPr>
            <p:ph idx="1"/>
          </p:nvPr>
        </p:nvSpPr>
        <p:spPr>
          <a:xfrm>
            <a:off x="1251678" y="2047548"/>
            <a:ext cx="10178322" cy="1790356"/>
          </a:xfrm>
        </p:spPr>
        <p:txBody>
          <a:bodyPr/>
          <a:lstStyle/>
          <a:p>
            <a:pPr>
              <a:lnSpc>
                <a:spcPct val="150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Once relationships have been created, creating joins can now be possible, to create joins is to extract data from two tables and more by writing SQL code.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64647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2383-182C-42C8-9733-9C25420A95A3}"/>
              </a:ext>
            </a:extLst>
          </p:cNvPr>
          <p:cNvSpPr>
            <a:spLocks noGrp="1"/>
          </p:cNvSpPr>
          <p:nvPr>
            <p:ph type="title"/>
          </p:nvPr>
        </p:nvSpPr>
        <p:spPr>
          <a:xfrm>
            <a:off x="1252728" y="381000"/>
            <a:ext cx="10172700" cy="1112949"/>
          </a:xfrm>
        </p:spPr>
        <p:txBody>
          <a:bodyPr/>
          <a:lstStyle/>
          <a:p>
            <a:r>
              <a:rPr lang="en-US" dirty="0"/>
              <a:t>Creating joins</a:t>
            </a:r>
          </a:p>
        </p:txBody>
      </p:sp>
      <p:sp>
        <p:nvSpPr>
          <p:cNvPr id="3" name="Text Placeholder 2">
            <a:extLst>
              <a:ext uri="{FF2B5EF4-FFF2-40B4-BE49-F238E27FC236}">
                <a16:creationId xmlns:a16="http://schemas.microsoft.com/office/drawing/2014/main" id="{3DBE3BF9-C832-417A-AF3F-6306C5642A89}"/>
              </a:ext>
            </a:extLst>
          </p:cNvPr>
          <p:cNvSpPr>
            <a:spLocks noGrp="1"/>
          </p:cNvSpPr>
          <p:nvPr>
            <p:ph type="body" idx="1"/>
          </p:nvPr>
        </p:nvSpPr>
        <p:spPr/>
        <p:txBody>
          <a:bodyPr/>
          <a:lstStyle/>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Employee1s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6B0A02E0-B578-44B9-992A-37E058566F16}"/>
              </a:ext>
            </a:extLst>
          </p:cNvPr>
          <p:cNvSpPr>
            <a:spLocks noGrp="1"/>
          </p:cNvSpPr>
          <p:nvPr>
            <p:ph type="body" sz="quarter" idx="3"/>
          </p:nvPr>
        </p:nvSpPr>
        <p:spPr/>
        <p:txBody>
          <a:bodyPr/>
          <a:lstStyle/>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Departments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Content Placeholder 6">
            <a:extLst>
              <a:ext uri="{FF2B5EF4-FFF2-40B4-BE49-F238E27FC236}">
                <a16:creationId xmlns:a16="http://schemas.microsoft.com/office/drawing/2014/main" id="{A03496DB-3720-48CA-A85B-2E9A49BA3374}"/>
              </a:ext>
            </a:extLst>
          </p:cNvPr>
          <p:cNvPicPr>
            <a:picLocks noGrp="1"/>
          </p:cNvPicPr>
          <p:nvPr>
            <p:ph sz="half" idx="2"/>
          </p:nvPr>
        </p:nvPicPr>
        <p:blipFill rotWithShape="1">
          <a:blip r:embed="rId2"/>
          <a:srcRect l="8997" t="1" b="-1006"/>
          <a:stretch/>
        </p:blipFill>
        <p:spPr bwMode="auto">
          <a:xfrm>
            <a:off x="1251678" y="2527639"/>
            <a:ext cx="4530936" cy="3177701"/>
          </a:xfrm>
          <a:prstGeom prst="rect">
            <a:avLst/>
          </a:prstGeom>
          <a:ln>
            <a:noFill/>
          </a:ln>
          <a:extLst>
            <a:ext uri="{53640926-AAD7-44D8-BBD7-CCE9431645EC}">
              <a14:shadowObscured xmlns:a14="http://schemas.microsoft.com/office/drawing/2010/main"/>
            </a:ext>
          </a:extLst>
        </p:spPr>
      </p:pic>
      <p:pic>
        <p:nvPicPr>
          <p:cNvPr id="8" name="Content Placeholder 7">
            <a:extLst>
              <a:ext uri="{FF2B5EF4-FFF2-40B4-BE49-F238E27FC236}">
                <a16:creationId xmlns:a16="http://schemas.microsoft.com/office/drawing/2014/main" id="{B53DA180-40C6-499C-8ACE-559B7C2107AE}"/>
              </a:ext>
            </a:extLst>
          </p:cNvPr>
          <p:cNvPicPr>
            <a:picLocks noGrp="1"/>
          </p:cNvPicPr>
          <p:nvPr>
            <p:ph sz="quarter" idx="4"/>
          </p:nvPr>
        </p:nvPicPr>
        <p:blipFill rotWithShape="1">
          <a:blip r:embed="rId3"/>
          <a:srcRect l="10505" b="-3847"/>
          <a:stretch/>
        </p:blipFill>
        <p:spPr bwMode="auto">
          <a:xfrm>
            <a:off x="6633864" y="2527639"/>
            <a:ext cx="4306458" cy="1645116"/>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8051A74D-264E-4797-91EC-2D9A27404BF8}"/>
              </a:ext>
            </a:extLst>
          </p:cNvPr>
          <p:cNvSpPr txBox="1"/>
          <p:nvPr/>
        </p:nvSpPr>
        <p:spPr>
          <a:xfrm>
            <a:off x="2186189" y="1493949"/>
            <a:ext cx="6098146" cy="374077"/>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Will use the following Tables to understand the concept.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554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Types of joins</a:t>
            </a:r>
          </a:p>
        </p:txBody>
      </p:sp>
    </p:spTree>
    <p:extLst>
      <p:ext uri="{BB962C8B-B14F-4D97-AF65-F5344CB8AC3E}">
        <p14:creationId xmlns:p14="http://schemas.microsoft.com/office/powerpoint/2010/main" val="1259818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03F0-6D9F-4311-ABA0-E2CDAABCE9D1}"/>
              </a:ext>
            </a:extLst>
          </p:cNvPr>
          <p:cNvSpPr>
            <a:spLocks noGrp="1"/>
          </p:cNvSpPr>
          <p:nvPr>
            <p:ph type="title"/>
          </p:nvPr>
        </p:nvSpPr>
        <p:spPr>
          <a:xfrm>
            <a:off x="1251678" y="382385"/>
            <a:ext cx="10178322" cy="1047170"/>
          </a:xfrm>
        </p:spPr>
        <p:txBody>
          <a:bodyPr/>
          <a:lstStyle/>
          <a:p>
            <a:r>
              <a:rPr lang="en-US" dirty="0"/>
              <a:t>1. Inner join</a:t>
            </a:r>
          </a:p>
        </p:txBody>
      </p:sp>
      <p:sp>
        <p:nvSpPr>
          <p:cNvPr id="3" name="Content Placeholder 2">
            <a:extLst>
              <a:ext uri="{FF2B5EF4-FFF2-40B4-BE49-F238E27FC236}">
                <a16:creationId xmlns:a16="http://schemas.microsoft.com/office/drawing/2014/main" id="{DDB1F1A3-A376-4BFD-BAA6-7C11F34D89F5}"/>
              </a:ext>
            </a:extLst>
          </p:cNvPr>
          <p:cNvSpPr>
            <a:spLocks noGrp="1"/>
          </p:cNvSpPr>
          <p:nvPr>
            <p:ph idx="1"/>
          </p:nvPr>
        </p:nvSpPr>
        <p:spPr>
          <a:xfrm>
            <a:off x="1251678" y="1828801"/>
            <a:ext cx="10178322" cy="4050792"/>
          </a:xfrm>
        </p:spPr>
        <p:txBody>
          <a:bodyPr/>
          <a:lstStyle/>
          <a:p>
            <a:pPr>
              <a:lnSpc>
                <a:spcPct val="150000"/>
              </a:lnSpc>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Inner Join</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used to extract data that is common in both the tables as shown in the above illustration. From the above two tables we want to show employees with the department that they belong to. The output is going to be as shown below.</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4" name="Group 3">
            <a:extLst>
              <a:ext uri="{FF2B5EF4-FFF2-40B4-BE49-F238E27FC236}">
                <a16:creationId xmlns:a16="http://schemas.microsoft.com/office/drawing/2014/main" id="{85EA0FCD-624B-433D-9526-BBCCBFFA8719}"/>
              </a:ext>
            </a:extLst>
          </p:cNvPr>
          <p:cNvGrpSpPr/>
          <p:nvPr/>
        </p:nvGrpSpPr>
        <p:grpSpPr>
          <a:xfrm>
            <a:off x="3939862" y="3429000"/>
            <a:ext cx="3349580" cy="2147552"/>
            <a:chOff x="0" y="0"/>
            <a:chExt cx="2895600" cy="1781175"/>
          </a:xfrm>
        </p:grpSpPr>
        <p:sp>
          <p:nvSpPr>
            <p:cNvPr id="5" name="Oval 4">
              <a:extLst>
                <a:ext uri="{FF2B5EF4-FFF2-40B4-BE49-F238E27FC236}">
                  <a16:creationId xmlns:a16="http://schemas.microsoft.com/office/drawing/2014/main" id="{A00520BF-241F-4852-95F4-9163BF9A1B09}"/>
                </a:ext>
              </a:extLst>
            </p:cNvPr>
            <p:cNvSpPr/>
            <p:nvPr/>
          </p:nvSpPr>
          <p:spPr>
            <a:xfrm>
              <a:off x="0" y="76200"/>
              <a:ext cx="1676400" cy="17049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Oval 5">
              <a:extLst>
                <a:ext uri="{FF2B5EF4-FFF2-40B4-BE49-F238E27FC236}">
                  <a16:creationId xmlns:a16="http://schemas.microsoft.com/office/drawing/2014/main" id="{C017D775-2FB2-43DC-B018-3D24145EDAA6}"/>
                </a:ext>
              </a:extLst>
            </p:cNvPr>
            <p:cNvSpPr/>
            <p:nvPr/>
          </p:nvSpPr>
          <p:spPr>
            <a:xfrm>
              <a:off x="1209675" y="0"/>
              <a:ext cx="1685925" cy="16954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6">
              <a:extLst>
                <a:ext uri="{FF2B5EF4-FFF2-40B4-BE49-F238E27FC236}">
                  <a16:creationId xmlns:a16="http://schemas.microsoft.com/office/drawing/2014/main" id="{EDBA58F6-9C53-4740-A492-31FCFADA28FA}"/>
                </a:ext>
              </a:extLst>
            </p:cNvPr>
            <p:cNvSpPr/>
            <p:nvPr/>
          </p:nvSpPr>
          <p:spPr>
            <a:xfrm>
              <a:off x="1190625" y="323850"/>
              <a:ext cx="476250"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8" name="Straight Arrow Connector 7">
            <a:extLst>
              <a:ext uri="{FF2B5EF4-FFF2-40B4-BE49-F238E27FC236}">
                <a16:creationId xmlns:a16="http://schemas.microsoft.com/office/drawing/2014/main" id="{A51B89C2-D3FB-427B-98D6-2D4692F58BDD}"/>
              </a:ext>
            </a:extLst>
          </p:cNvPr>
          <p:cNvCxnSpPr>
            <a:cxnSpLocks/>
          </p:cNvCxnSpPr>
          <p:nvPr/>
        </p:nvCxnSpPr>
        <p:spPr>
          <a:xfrm flipH="1" flipV="1">
            <a:off x="5622243" y="4839180"/>
            <a:ext cx="2272506" cy="7806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177">
            <a:extLst>
              <a:ext uri="{FF2B5EF4-FFF2-40B4-BE49-F238E27FC236}">
                <a16:creationId xmlns:a16="http://schemas.microsoft.com/office/drawing/2014/main" id="{5759322D-A174-4392-AC03-2225F71E8CA9}"/>
              </a:ext>
            </a:extLst>
          </p:cNvPr>
          <p:cNvSpPr txBox="1"/>
          <p:nvPr/>
        </p:nvSpPr>
        <p:spPr>
          <a:xfrm>
            <a:off x="8128890" y="5481674"/>
            <a:ext cx="933450"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Inner Join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721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03F0-6D9F-4311-ABA0-E2CDAABCE9D1}"/>
              </a:ext>
            </a:extLst>
          </p:cNvPr>
          <p:cNvSpPr>
            <a:spLocks noGrp="1"/>
          </p:cNvSpPr>
          <p:nvPr>
            <p:ph type="title"/>
          </p:nvPr>
        </p:nvSpPr>
        <p:spPr>
          <a:xfrm>
            <a:off x="1251678" y="382385"/>
            <a:ext cx="10178322" cy="1047170"/>
          </a:xfrm>
        </p:spPr>
        <p:txBody>
          <a:bodyPr/>
          <a:lstStyle/>
          <a:p>
            <a:r>
              <a:rPr lang="en-US" dirty="0"/>
              <a:t>1. Inner join </a:t>
            </a:r>
            <a:r>
              <a:rPr lang="en-US" dirty="0" err="1"/>
              <a:t>contd</a:t>
            </a:r>
            <a:r>
              <a:rPr lang="en-US" dirty="0"/>
              <a:t>…</a:t>
            </a:r>
          </a:p>
        </p:txBody>
      </p:sp>
      <p:pic>
        <p:nvPicPr>
          <p:cNvPr id="11" name="Content Placeholder 10">
            <a:extLst>
              <a:ext uri="{FF2B5EF4-FFF2-40B4-BE49-F238E27FC236}">
                <a16:creationId xmlns:a16="http://schemas.microsoft.com/office/drawing/2014/main" id="{889EB28C-2E02-4C23-AC11-AE195AEC1E2A}"/>
              </a:ext>
            </a:extLst>
          </p:cNvPr>
          <p:cNvPicPr>
            <a:picLocks noGrp="1"/>
          </p:cNvPicPr>
          <p:nvPr>
            <p:ph idx="1"/>
          </p:nvPr>
        </p:nvPicPr>
        <p:blipFill>
          <a:blip r:embed="rId2"/>
          <a:stretch>
            <a:fillRect/>
          </a:stretch>
        </p:blipFill>
        <p:spPr>
          <a:xfrm>
            <a:off x="1996225" y="1429555"/>
            <a:ext cx="6132665" cy="3090930"/>
          </a:xfrm>
          <a:prstGeom prst="rect">
            <a:avLst/>
          </a:prstGeom>
        </p:spPr>
      </p:pic>
      <p:sp>
        <p:nvSpPr>
          <p:cNvPr id="12" name="TextBox 11">
            <a:extLst>
              <a:ext uri="{FF2B5EF4-FFF2-40B4-BE49-F238E27FC236}">
                <a16:creationId xmlns:a16="http://schemas.microsoft.com/office/drawing/2014/main" id="{DF281DB5-2CD2-4C36-B0EC-B1B601104F3E}"/>
              </a:ext>
            </a:extLst>
          </p:cNvPr>
          <p:cNvSpPr txBox="1"/>
          <p:nvPr/>
        </p:nvSpPr>
        <p:spPr>
          <a:xfrm>
            <a:off x="1477851" y="4693611"/>
            <a:ext cx="6906296" cy="400046"/>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code below will give us the output shown in the table above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C0F5FAB0-278B-416E-A6E3-4E63A033A337}"/>
              </a:ext>
            </a:extLst>
          </p:cNvPr>
          <p:cNvPicPr/>
          <p:nvPr/>
        </p:nvPicPr>
        <p:blipFill rotWithShape="1">
          <a:blip r:embed="rId3"/>
          <a:srcRect l="559" b="-10256"/>
          <a:stretch/>
        </p:blipFill>
        <p:spPr bwMode="auto">
          <a:xfrm>
            <a:off x="2154107" y="5220159"/>
            <a:ext cx="6500496" cy="7170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497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72A746D7-FAFD-4C98-945C-4A796EFE4830}"/>
              </a:ext>
            </a:extLst>
          </p:cNvPr>
          <p:cNvPicPr>
            <a:picLocks noChangeAspect="1"/>
          </p:cNvPicPr>
          <p:nvPr/>
        </p:nvPicPr>
        <p:blipFill>
          <a:blip r:embed="rId2"/>
          <a:stretch>
            <a:fillRect/>
          </a:stretch>
        </p:blipFill>
        <p:spPr>
          <a:xfrm>
            <a:off x="3541690" y="1235152"/>
            <a:ext cx="4903201" cy="4579556"/>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486A-D4B7-4263-9B37-E2235A844C40}"/>
              </a:ext>
            </a:extLst>
          </p:cNvPr>
          <p:cNvSpPr>
            <a:spLocks noGrp="1"/>
          </p:cNvSpPr>
          <p:nvPr>
            <p:ph type="title"/>
          </p:nvPr>
        </p:nvSpPr>
        <p:spPr>
          <a:xfrm>
            <a:off x="1251678" y="382385"/>
            <a:ext cx="10178322" cy="1214595"/>
          </a:xfrm>
        </p:spPr>
        <p:txBody>
          <a:bodyPr/>
          <a:lstStyle/>
          <a:p>
            <a:r>
              <a:rPr lang="en-US" dirty="0"/>
              <a:t>2. Left join</a:t>
            </a:r>
          </a:p>
        </p:txBody>
      </p:sp>
      <p:sp>
        <p:nvSpPr>
          <p:cNvPr id="3" name="Content Placeholder 2">
            <a:extLst>
              <a:ext uri="{FF2B5EF4-FFF2-40B4-BE49-F238E27FC236}">
                <a16:creationId xmlns:a16="http://schemas.microsoft.com/office/drawing/2014/main" id="{6841566E-5A41-4A84-903C-AA21E21C05CF}"/>
              </a:ext>
            </a:extLst>
          </p:cNvPr>
          <p:cNvSpPr>
            <a:spLocks noGrp="1"/>
          </p:cNvSpPr>
          <p:nvPr>
            <p:ph idx="1"/>
          </p:nvPr>
        </p:nvSpPr>
        <p:spPr>
          <a:xfrm>
            <a:off x="1251678" y="1738649"/>
            <a:ext cx="10178322" cy="4076550"/>
          </a:xfrm>
        </p:spPr>
        <p:txBody>
          <a:bodyPr/>
          <a:lstStyle/>
          <a:p>
            <a:pPr marL="0" indent="0">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Left Join</a:t>
            </a:r>
            <a:r>
              <a:rPr lang="en-US" dirty="0">
                <a:effectLst/>
                <a:latin typeface="Times New Roman" panose="02020603050405020304" pitchFamily="18" charset="0"/>
                <a:ea typeface="Calibri" panose="020F0502020204030204" pitchFamily="34" charset="0"/>
                <a:cs typeface="Times New Roman" panose="02020603050405020304" pitchFamily="18" charset="0"/>
              </a:rPr>
              <a:t> - Used to extract data that is in the left table and matching rows in the right table.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4" name="Group 3">
            <a:extLst>
              <a:ext uri="{FF2B5EF4-FFF2-40B4-BE49-F238E27FC236}">
                <a16:creationId xmlns:a16="http://schemas.microsoft.com/office/drawing/2014/main" id="{561E8925-49D7-4D8B-9B45-5D70A98FBA46}"/>
              </a:ext>
            </a:extLst>
          </p:cNvPr>
          <p:cNvGrpSpPr/>
          <p:nvPr/>
        </p:nvGrpSpPr>
        <p:grpSpPr>
          <a:xfrm>
            <a:off x="3472131" y="2609649"/>
            <a:ext cx="4757469" cy="1498712"/>
            <a:chOff x="0" y="0"/>
            <a:chExt cx="4371975" cy="1381125"/>
          </a:xfrm>
        </p:grpSpPr>
        <p:sp>
          <p:nvSpPr>
            <p:cNvPr id="5" name="Oval 4">
              <a:extLst>
                <a:ext uri="{FF2B5EF4-FFF2-40B4-BE49-F238E27FC236}">
                  <a16:creationId xmlns:a16="http://schemas.microsoft.com/office/drawing/2014/main" id="{6EDBC308-DC48-413E-BAED-86062D155D1E}"/>
                </a:ext>
              </a:extLst>
            </p:cNvPr>
            <p:cNvSpPr/>
            <p:nvPr/>
          </p:nvSpPr>
          <p:spPr>
            <a:xfrm>
              <a:off x="1076325" y="0"/>
              <a:ext cx="1295400" cy="1362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Oval 5">
              <a:extLst>
                <a:ext uri="{FF2B5EF4-FFF2-40B4-BE49-F238E27FC236}">
                  <a16:creationId xmlns:a16="http://schemas.microsoft.com/office/drawing/2014/main" id="{1DC8528B-F8FF-4BDB-A8D2-7E4319E85ADD}"/>
                </a:ext>
              </a:extLst>
            </p:cNvPr>
            <p:cNvSpPr/>
            <p:nvPr/>
          </p:nvSpPr>
          <p:spPr>
            <a:xfrm>
              <a:off x="1905000" y="28575"/>
              <a:ext cx="1352550" cy="13335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Arrow Connector 6">
              <a:extLst>
                <a:ext uri="{FF2B5EF4-FFF2-40B4-BE49-F238E27FC236}">
                  <a16:creationId xmlns:a16="http://schemas.microsoft.com/office/drawing/2014/main" id="{5471BF8E-E4CD-4DCF-8EBA-122295CA85A6}"/>
                </a:ext>
              </a:extLst>
            </p:cNvPr>
            <p:cNvCxnSpPr/>
            <p:nvPr/>
          </p:nvCxnSpPr>
          <p:spPr>
            <a:xfrm flipV="1">
              <a:off x="0" y="704850"/>
              <a:ext cx="1400175" cy="4572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6D9B3A1-DA10-4ED4-B45F-91EB6075221E}"/>
                </a:ext>
              </a:extLst>
            </p:cNvPr>
            <p:cNvCxnSpPr/>
            <p:nvPr/>
          </p:nvCxnSpPr>
          <p:spPr>
            <a:xfrm flipH="1" flipV="1">
              <a:off x="2990850" y="685800"/>
              <a:ext cx="1381125" cy="6953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 Box 183">
            <a:extLst>
              <a:ext uri="{FF2B5EF4-FFF2-40B4-BE49-F238E27FC236}">
                <a16:creationId xmlns:a16="http://schemas.microsoft.com/office/drawing/2014/main" id="{98672949-F220-4517-90EB-F9004114A9B2}"/>
              </a:ext>
            </a:extLst>
          </p:cNvPr>
          <p:cNvSpPr txBox="1"/>
          <p:nvPr/>
        </p:nvSpPr>
        <p:spPr>
          <a:xfrm>
            <a:off x="2259443" y="3776924"/>
            <a:ext cx="933450"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Left 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183">
            <a:extLst>
              <a:ext uri="{FF2B5EF4-FFF2-40B4-BE49-F238E27FC236}">
                <a16:creationId xmlns:a16="http://schemas.microsoft.com/office/drawing/2014/main" id="{8C6212C4-4EFA-4A30-800E-56AA70ABB8AC}"/>
              </a:ext>
            </a:extLst>
          </p:cNvPr>
          <p:cNvSpPr txBox="1"/>
          <p:nvPr/>
        </p:nvSpPr>
        <p:spPr>
          <a:xfrm>
            <a:off x="8511212" y="4087689"/>
            <a:ext cx="933450"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latin typeface="Calibri" panose="020F0502020204030204" pitchFamily="34" charset="0"/>
                <a:ea typeface="Calibri" panose="020F0502020204030204" pitchFamily="34" charset="0"/>
                <a:cs typeface="Times New Roman" panose="02020603050405020304" pitchFamily="18" charset="0"/>
              </a:rPr>
              <a:t>Right</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Table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902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9FF0-CC09-4274-BBEC-3FE29E32BCE2}"/>
              </a:ext>
            </a:extLst>
          </p:cNvPr>
          <p:cNvSpPr>
            <a:spLocks noGrp="1"/>
          </p:cNvSpPr>
          <p:nvPr>
            <p:ph type="title"/>
          </p:nvPr>
        </p:nvSpPr>
        <p:spPr/>
        <p:txBody>
          <a:bodyPr/>
          <a:lstStyle/>
          <a:p>
            <a:r>
              <a:rPr lang="en-US" dirty="0"/>
              <a:t>2. Let join </a:t>
            </a:r>
            <a:r>
              <a:rPr lang="en-US" dirty="0" err="1"/>
              <a:t>contd</a:t>
            </a:r>
            <a:r>
              <a:rPr lang="en-US" dirty="0"/>
              <a:t>…</a:t>
            </a:r>
          </a:p>
        </p:txBody>
      </p:sp>
      <p:sp>
        <p:nvSpPr>
          <p:cNvPr id="5" name="Text Placeholder 4">
            <a:extLst>
              <a:ext uri="{FF2B5EF4-FFF2-40B4-BE49-F238E27FC236}">
                <a16:creationId xmlns:a16="http://schemas.microsoft.com/office/drawing/2014/main" id="{CBB38C3E-A8A8-41C2-B564-B27EABA7C711}"/>
              </a:ext>
            </a:extLst>
          </p:cNvPr>
          <p:cNvSpPr>
            <a:spLocks noGrp="1"/>
          </p:cNvSpPr>
          <p:nvPr>
            <p:ph type="body" idx="1"/>
          </p:nvPr>
        </p:nvSpPr>
        <p:spPr>
          <a:xfrm>
            <a:off x="1252728" y="1609860"/>
            <a:ext cx="4937975" cy="1004552"/>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Below table is as a result of left join.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 Placeholder 5">
            <a:extLst>
              <a:ext uri="{FF2B5EF4-FFF2-40B4-BE49-F238E27FC236}">
                <a16:creationId xmlns:a16="http://schemas.microsoft.com/office/drawing/2014/main" id="{85B8A8BB-03EF-453F-9B84-515B456B5125}"/>
              </a:ext>
            </a:extLst>
          </p:cNvPr>
          <p:cNvSpPr>
            <a:spLocks noGrp="1"/>
          </p:cNvSpPr>
          <p:nvPr>
            <p:ph type="body" sz="quarter" idx="3"/>
          </p:nvPr>
        </p:nvSpPr>
        <p:spPr>
          <a:xfrm>
            <a:off x="6633864" y="1609861"/>
            <a:ext cx="4800600" cy="682578"/>
          </a:xfrm>
        </p:spPr>
        <p:txBody>
          <a:bodyPr/>
          <a:lstStyle/>
          <a:p>
            <a:r>
              <a:rPr lang="en-US" sz="1800" dirty="0">
                <a:effectLst/>
                <a:latin typeface="Times New Roman" panose="02020603050405020304" pitchFamily="18" charset="0"/>
                <a:ea typeface="Calibri" panose="020F0502020204030204" pitchFamily="34" charset="0"/>
              </a:rPr>
              <a:t>Code to produce the table on the left.</a:t>
            </a:r>
            <a:endParaRPr lang="en-US" dirty="0"/>
          </a:p>
        </p:txBody>
      </p:sp>
      <p:pic>
        <p:nvPicPr>
          <p:cNvPr id="8" name="Content Placeholder 7">
            <a:extLst>
              <a:ext uri="{FF2B5EF4-FFF2-40B4-BE49-F238E27FC236}">
                <a16:creationId xmlns:a16="http://schemas.microsoft.com/office/drawing/2014/main" id="{308C3F52-2849-4E26-BB23-4943825C6D1F}"/>
              </a:ext>
            </a:extLst>
          </p:cNvPr>
          <p:cNvPicPr>
            <a:picLocks noGrp="1"/>
          </p:cNvPicPr>
          <p:nvPr>
            <p:ph sz="half" idx="2"/>
          </p:nvPr>
        </p:nvPicPr>
        <p:blipFill>
          <a:blip r:embed="rId2"/>
          <a:stretch>
            <a:fillRect/>
          </a:stretch>
        </p:blipFill>
        <p:spPr>
          <a:xfrm>
            <a:off x="1359591" y="2614412"/>
            <a:ext cx="4358627" cy="2996398"/>
          </a:xfrm>
          <a:prstGeom prst="rect">
            <a:avLst/>
          </a:prstGeom>
        </p:spPr>
      </p:pic>
      <p:pic>
        <p:nvPicPr>
          <p:cNvPr id="9" name="Content Placeholder 8">
            <a:extLst>
              <a:ext uri="{FF2B5EF4-FFF2-40B4-BE49-F238E27FC236}">
                <a16:creationId xmlns:a16="http://schemas.microsoft.com/office/drawing/2014/main" id="{1097D96B-043B-4E47-8F1D-C2E4F94589FC}"/>
              </a:ext>
            </a:extLst>
          </p:cNvPr>
          <p:cNvPicPr>
            <a:picLocks noGrp="1"/>
          </p:cNvPicPr>
          <p:nvPr>
            <p:ph sz="quarter" idx="4"/>
          </p:nvPr>
        </p:nvPicPr>
        <p:blipFill>
          <a:blip r:embed="rId3"/>
          <a:stretch>
            <a:fillRect/>
          </a:stretch>
        </p:blipFill>
        <p:spPr>
          <a:xfrm>
            <a:off x="5928112" y="2614412"/>
            <a:ext cx="5720679" cy="682578"/>
          </a:xfrm>
          <a:prstGeom prst="rect">
            <a:avLst/>
          </a:prstGeom>
        </p:spPr>
      </p:pic>
    </p:spTree>
    <p:extLst>
      <p:ext uri="{BB962C8B-B14F-4D97-AF65-F5344CB8AC3E}">
        <p14:creationId xmlns:p14="http://schemas.microsoft.com/office/powerpoint/2010/main" val="2588844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2FA7-DB51-4F6B-87FB-2C66102C8B56}"/>
              </a:ext>
            </a:extLst>
          </p:cNvPr>
          <p:cNvSpPr>
            <a:spLocks noGrp="1"/>
          </p:cNvSpPr>
          <p:nvPr>
            <p:ph type="title"/>
          </p:nvPr>
        </p:nvSpPr>
        <p:spPr>
          <a:xfrm>
            <a:off x="1251678" y="382385"/>
            <a:ext cx="10178322" cy="995654"/>
          </a:xfrm>
        </p:spPr>
        <p:txBody>
          <a:bodyPr/>
          <a:lstStyle/>
          <a:p>
            <a:r>
              <a:rPr lang="en-US" dirty="0"/>
              <a:t>Right join</a:t>
            </a:r>
          </a:p>
        </p:txBody>
      </p:sp>
      <p:sp>
        <p:nvSpPr>
          <p:cNvPr id="3" name="Content Placeholder 2">
            <a:extLst>
              <a:ext uri="{FF2B5EF4-FFF2-40B4-BE49-F238E27FC236}">
                <a16:creationId xmlns:a16="http://schemas.microsoft.com/office/drawing/2014/main" id="{1F361D52-7111-4D97-86C4-FD52B9C86769}"/>
              </a:ext>
            </a:extLst>
          </p:cNvPr>
          <p:cNvSpPr>
            <a:spLocks noGrp="1"/>
          </p:cNvSpPr>
          <p:nvPr>
            <p:ph idx="1"/>
          </p:nvPr>
        </p:nvSpPr>
        <p:spPr>
          <a:xfrm>
            <a:off x="1251678" y="1790163"/>
            <a:ext cx="10178322" cy="4089429"/>
          </a:xfrm>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Right Join</a:t>
            </a:r>
            <a:r>
              <a:rPr lang="en-US" dirty="0">
                <a:effectLst/>
                <a:latin typeface="Times New Roman" panose="02020603050405020304" pitchFamily="18" charset="0"/>
                <a:ea typeface="Calibri" panose="020F0502020204030204" pitchFamily="34" charset="0"/>
                <a:cs typeface="Times New Roman" panose="02020603050405020304" pitchFamily="18" charset="0"/>
              </a:rPr>
              <a:t> – used to extract data that is in the right table and the matching rows on the left table.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4" name="Group 3">
            <a:extLst>
              <a:ext uri="{FF2B5EF4-FFF2-40B4-BE49-F238E27FC236}">
                <a16:creationId xmlns:a16="http://schemas.microsoft.com/office/drawing/2014/main" id="{1CB9B2AE-9E8F-4AD9-9EC2-4825F27F5959}"/>
              </a:ext>
            </a:extLst>
          </p:cNvPr>
          <p:cNvGrpSpPr/>
          <p:nvPr/>
        </p:nvGrpSpPr>
        <p:grpSpPr>
          <a:xfrm>
            <a:off x="3541690" y="2738437"/>
            <a:ext cx="4740297" cy="1627501"/>
            <a:chOff x="0" y="0"/>
            <a:chExt cx="4371975" cy="1381125"/>
          </a:xfrm>
        </p:grpSpPr>
        <p:sp>
          <p:nvSpPr>
            <p:cNvPr id="5" name="Oval 4">
              <a:extLst>
                <a:ext uri="{FF2B5EF4-FFF2-40B4-BE49-F238E27FC236}">
                  <a16:creationId xmlns:a16="http://schemas.microsoft.com/office/drawing/2014/main" id="{2909E44E-967B-4E70-9D20-595C1D667810}"/>
                </a:ext>
              </a:extLst>
            </p:cNvPr>
            <p:cNvSpPr/>
            <p:nvPr/>
          </p:nvSpPr>
          <p:spPr>
            <a:xfrm>
              <a:off x="1981200" y="19050"/>
              <a:ext cx="1295400" cy="1362075"/>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Oval 5">
              <a:extLst>
                <a:ext uri="{FF2B5EF4-FFF2-40B4-BE49-F238E27FC236}">
                  <a16:creationId xmlns:a16="http://schemas.microsoft.com/office/drawing/2014/main" id="{0E139E27-758D-4AAA-8B43-007927E0FF44}"/>
                </a:ext>
              </a:extLst>
            </p:cNvPr>
            <p:cNvSpPr/>
            <p:nvPr/>
          </p:nvSpPr>
          <p:spPr>
            <a:xfrm>
              <a:off x="1000125" y="0"/>
              <a:ext cx="1352550" cy="1333500"/>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Arrow Connector 6">
              <a:extLst>
                <a:ext uri="{FF2B5EF4-FFF2-40B4-BE49-F238E27FC236}">
                  <a16:creationId xmlns:a16="http://schemas.microsoft.com/office/drawing/2014/main" id="{8E5B1EAB-DE16-4E09-B6D6-D175F962309A}"/>
                </a:ext>
              </a:extLst>
            </p:cNvPr>
            <p:cNvCxnSpPr/>
            <p:nvPr/>
          </p:nvCxnSpPr>
          <p:spPr>
            <a:xfrm flipV="1">
              <a:off x="0" y="647700"/>
              <a:ext cx="1400175" cy="45720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B20ECDF-FD5C-4C83-B9D0-CBB9E4CD51A0}"/>
                </a:ext>
              </a:extLst>
            </p:cNvPr>
            <p:cNvCxnSpPr/>
            <p:nvPr/>
          </p:nvCxnSpPr>
          <p:spPr>
            <a:xfrm flipH="1" flipV="1">
              <a:off x="2990850" y="628650"/>
              <a:ext cx="1381125" cy="695325"/>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 Box 191">
            <a:extLst>
              <a:ext uri="{FF2B5EF4-FFF2-40B4-BE49-F238E27FC236}">
                <a16:creationId xmlns:a16="http://schemas.microsoft.com/office/drawing/2014/main" id="{0EC7E9D6-DB84-4F3E-88FF-F445B24ADBFF}"/>
              </a:ext>
            </a:extLst>
          </p:cNvPr>
          <p:cNvSpPr txBox="1"/>
          <p:nvPr/>
        </p:nvSpPr>
        <p:spPr>
          <a:xfrm>
            <a:off x="2383026" y="3902325"/>
            <a:ext cx="933450"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Left table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191">
            <a:extLst>
              <a:ext uri="{FF2B5EF4-FFF2-40B4-BE49-F238E27FC236}">
                <a16:creationId xmlns:a16="http://schemas.microsoft.com/office/drawing/2014/main" id="{23DF520C-82C3-47BB-96F5-50C5153879BE}"/>
              </a:ext>
            </a:extLst>
          </p:cNvPr>
          <p:cNvSpPr txBox="1"/>
          <p:nvPr/>
        </p:nvSpPr>
        <p:spPr>
          <a:xfrm>
            <a:off x="8420701" y="4319167"/>
            <a:ext cx="933450"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latin typeface="Calibri" panose="020F0502020204030204" pitchFamily="34" charset="0"/>
                <a:ea typeface="Calibri" panose="020F0502020204030204" pitchFamily="34" charset="0"/>
                <a:cs typeface="Times New Roman" panose="02020603050405020304" pitchFamily="18" charset="0"/>
              </a:rPr>
              <a:t>right</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table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9846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57B9-4FB3-4623-9B58-9873D3FFA54E}"/>
              </a:ext>
            </a:extLst>
          </p:cNvPr>
          <p:cNvSpPr>
            <a:spLocks noGrp="1"/>
          </p:cNvSpPr>
          <p:nvPr>
            <p:ph type="title"/>
          </p:nvPr>
        </p:nvSpPr>
        <p:spPr/>
        <p:txBody>
          <a:bodyPr/>
          <a:lstStyle/>
          <a:p>
            <a:r>
              <a:rPr lang="en-US" dirty="0"/>
              <a:t>Right join </a:t>
            </a:r>
            <a:r>
              <a:rPr lang="en-US" dirty="0" err="1"/>
              <a:t>contd</a:t>
            </a:r>
            <a:r>
              <a:rPr lang="en-US" dirty="0"/>
              <a:t>…</a:t>
            </a:r>
          </a:p>
        </p:txBody>
      </p:sp>
      <p:sp>
        <p:nvSpPr>
          <p:cNvPr id="3" name="Content Placeholder 2">
            <a:extLst>
              <a:ext uri="{FF2B5EF4-FFF2-40B4-BE49-F238E27FC236}">
                <a16:creationId xmlns:a16="http://schemas.microsoft.com/office/drawing/2014/main" id="{1371C81D-8450-4814-9CD5-DEB650460189}"/>
              </a:ext>
            </a:extLst>
          </p:cNvPr>
          <p:cNvSpPr>
            <a:spLocks noGrp="1"/>
          </p:cNvSpPr>
          <p:nvPr>
            <p:ph idx="1"/>
          </p:nvPr>
        </p:nvSpPr>
        <p:spPr/>
        <p:txBody>
          <a:bodyPr/>
          <a:lstStyle/>
          <a:p>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write code for the right join, the code should look like this.</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1A3AE74-05F1-425C-ADFD-7C016CBEDA85}"/>
              </a:ext>
            </a:extLst>
          </p:cNvPr>
          <p:cNvPicPr/>
          <p:nvPr/>
        </p:nvPicPr>
        <p:blipFill>
          <a:blip r:embed="rId2"/>
          <a:stretch>
            <a:fillRect/>
          </a:stretch>
        </p:blipFill>
        <p:spPr>
          <a:xfrm>
            <a:off x="1706938" y="2835364"/>
            <a:ext cx="6548420" cy="487385"/>
          </a:xfrm>
          <a:prstGeom prst="rect">
            <a:avLst/>
          </a:prstGeom>
        </p:spPr>
      </p:pic>
      <p:sp>
        <p:nvSpPr>
          <p:cNvPr id="6" name="TextBox 5">
            <a:extLst>
              <a:ext uri="{FF2B5EF4-FFF2-40B4-BE49-F238E27FC236}">
                <a16:creationId xmlns:a16="http://schemas.microsoft.com/office/drawing/2014/main" id="{7D312018-E099-47EC-A13A-3D51075C6498}"/>
              </a:ext>
            </a:extLst>
          </p:cNvPr>
          <p:cNvSpPr txBox="1"/>
          <p:nvPr/>
        </p:nvSpPr>
        <p:spPr>
          <a:xfrm>
            <a:off x="1251678" y="3508285"/>
            <a:ext cx="8510508" cy="878895"/>
          </a:xfrm>
          <a:prstGeom prst="rect">
            <a:avLst/>
          </a:prstGeom>
          <a:noFill/>
        </p:spPr>
        <p:txBody>
          <a:bodyPr wrap="square">
            <a:spAutoFit/>
          </a:bodyPr>
          <a:lstStyle/>
          <a:p>
            <a:pPr marL="0" marR="0">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everything remains the same, the only part that changes is replace either right with inner or left depending on the kind of join that one wants to make.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656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69506"/>
            <a:ext cx="10178322" cy="725198"/>
          </a:xfrm>
        </p:spPr>
        <p:txBody>
          <a:bodyPr>
            <a:normAutofit fontScale="90000"/>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a:xfrm>
            <a:off x="1251678" y="1584101"/>
            <a:ext cx="10178322" cy="4752305"/>
          </a:xfrm>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t>Altering a table </a:t>
            </a:r>
          </a:p>
          <a:p>
            <a:pPr marL="342900" marR="0" lvl="0" indent="-342900">
              <a:lnSpc>
                <a:spcPct val="150000"/>
              </a:lnSpc>
              <a:spcBef>
                <a:spcPts val="0"/>
              </a:spcBef>
              <a:spcAft>
                <a:spcPts val="0"/>
              </a:spcAft>
              <a:buFont typeface="Symbol" panose="05050102010706020507" pitchFamily="18" charset="2"/>
              <a:buChar char=""/>
            </a:pPr>
            <a:r>
              <a:rPr lang="en-US" sz="1800" dirty="0"/>
              <a:t>Creating relationships between tables</a:t>
            </a:r>
          </a:p>
          <a:p>
            <a:pPr marL="342900" marR="0" lvl="0" indent="-342900">
              <a:lnSpc>
                <a:spcPct val="150000"/>
              </a:lnSpc>
              <a:spcBef>
                <a:spcPts val="0"/>
              </a:spcBef>
              <a:spcAft>
                <a:spcPts val="0"/>
              </a:spcAft>
              <a:buFont typeface="Symbol" panose="05050102010706020507" pitchFamily="18" charset="2"/>
              <a:buChar char=""/>
            </a:pPr>
            <a:r>
              <a:rPr lang="en-US" sz="1800" dirty="0"/>
              <a:t>SQL Joins </a:t>
            </a:r>
          </a:p>
          <a:p>
            <a:pPr marL="342900" marR="0" lvl="0" indent="-342900">
              <a:lnSpc>
                <a:spcPct val="150000"/>
              </a:lnSpc>
              <a:spcBef>
                <a:spcPts val="0"/>
              </a:spcBef>
              <a:spcAft>
                <a:spcPts val="0"/>
              </a:spcAft>
              <a:buFont typeface="Symbol" panose="05050102010706020507" pitchFamily="18" charset="2"/>
              <a:buChar char=""/>
            </a:pPr>
            <a:r>
              <a:rPr lang="en-US" sz="1800" dirty="0"/>
              <a:t>Left join </a:t>
            </a:r>
          </a:p>
          <a:p>
            <a:pPr marL="342900" marR="0" lvl="0" indent="-342900">
              <a:lnSpc>
                <a:spcPct val="150000"/>
              </a:lnSpc>
              <a:spcBef>
                <a:spcPts val="0"/>
              </a:spcBef>
              <a:spcAft>
                <a:spcPts val="0"/>
              </a:spcAft>
              <a:buFont typeface="Symbol" panose="05050102010706020507" pitchFamily="18" charset="2"/>
              <a:buChar char=""/>
            </a:pPr>
            <a:r>
              <a:rPr lang="en-US" sz="1800" dirty="0"/>
              <a:t> Inner join </a:t>
            </a:r>
          </a:p>
          <a:p>
            <a:pPr marL="342900" marR="0" lvl="0" indent="-342900">
              <a:lnSpc>
                <a:spcPct val="150000"/>
              </a:lnSpc>
              <a:spcBef>
                <a:spcPts val="0"/>
              </a:spcBef>
              <a:spcAft>
                <a:spcPts val="0"/>
              </a:spcAft>
              <a:buFont typeface="Symbol" panose="05050102010706020507" pitchFamily="18" charset="2"/>
              <a:buChar char=""/>
            </a:pPr>
            <a:r>
              <a:rPr lang="en-US" sz="1800" dirty="0"/>
              <a:t>Right Join </a:t>
            </a:r>
            <a:r>
              <a:rPr lang="en-US" sz="1800" dirty="0">
                <a:latin typeface="Times New Roman" panose="02020603050405020304" pitchFamily="18" charset="0"/>
                <a:cs typeface="Times New Roman" panose="02020603050405020304" pitchFamily="18" charset="0"/>
              </a:rPr>
              <a:t> </a:t>
            </a: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2082249"/>
          </a:xfrm>
        </p:spPr>
        <p:txBody>
          <a:bodyPr>
            <a:normAutofit/>
          </a:bodyPr>
          <a:lstStyle/>
          <a:p>
            <a:pPr algn="ctr"/>
            <a:r>
              <a:rPr lang="en-US" sz="4400" b="1" dirty="0">
                <a:latin typeface="Garamond" panose="02020404030301010803" pitchFamily="18" charset="0"/>
              </a:rPr>
              <a:t>Alter table</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fontScale="90000"/>
          </a:bodyPr>
          <a:lstStyle/>
          <a:p>
            <a:pPr algn="ctr"/>
            <a:r>
              <a:rPr lang="en-US" b="1" dirty="0">
                <a:latin typeface="Garamond" panose="02020404030301010803" pitchFamily="18" charset="0"/>
              </a:rPr>
              <a:t>What is altering a table?</a:t>
            </a:r>
          </a:p>
        </p:txBody>
      </p:sp>
    </p:spTree>
    <p:extLst>
      <p:ext uri="{BB962C8B-B14F-4D97-AF65-F5344CB8AC3E}">
        <p14:creationId xmlns:p14="http://schemas.microsoft.com/office/powerpoint/2010/main" val="13717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23FD5-FA79-4958-8AD3-98AEAAF7C57B}"/>
              </a:ext>
            </a:extLst>
          </p:cNvPr>
          <p:cNvSpPr>
            <a:spLocks noGrp="1"/>
          </p:cNvSpPr>
          <p:nvPr>
            <p:ph idx="1"/>
          </p:nvPr>
        </p:nvSpPr>
        <p:spPr>
          <a:xfrm>
            <a:off x="1264557" y="2189410"/>
            <a:ext cx="10178322" cy="1664593"/>
          </a:xfrm>
        </p:spPr>
        <p:txBody>
          <a:bodyPr/>
          <a:lstStyle/>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alter table in SQL is to make modification in the table created i.e. adding a new column, changing the name of column.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999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9C0FD-8A67-44BF-84BE-C9BF3628057F}"/>
              </a:ext>
            </a:extLst>
          </p:cNvPr>
          <p:cNvSpPr>
            <a:spLocks noGrp="1"/>
          </p:cNvSpPr>
          <p:nvPr>
            <p:ph idx="1"/>
          </p:nvPr>
        </p:nvSpPr>
        <p:spPr>
          <a:xfrm>
            <a:off x="1251678" y="688387"/>
            <a:ext cx="10178322" cy="5815444"/>
          </a:xfrm>
        </p:spPr>
        <p:txBody>
          <a:bodyPr/>
          <a:lstStyle/>
          <a:p>
            <a:pPr marL="0" indent="0">
              <a:buNone/>
            </a:pPr>
            <a:r>
              <a:rPr lang="en-US" dirty="0">
                <a:latin typeface="Times New Roman" panose="02020603050405020304" pitchFamily="18" charset="0"/>
                <a:cs typeface="Times New Roman" panose="02020603050405020304" pitchFamily="18" charset="0"/>
              </a:rPr>
              <a:t>To Add column in a table</a:t>
            </a:r>
          </a:p>
          <a:p>
            <a:endParaRPr lang="en-US" dirty="0"/>
          </a:p>
        </p:txBody>
      </p:sp>
      <p:pic>
        <p:nvPicPr>
          <p:cNvPr id="4" name="Picture 3">
            <a:extLst>
              <a:ext uri="{FF2B5EF4-FFF2-40B4-BE49-F238E27FC236}">
                <a16:creationId xmlns:a16="http://schemas.microsoft.com/office/drawing/2014/main" id="{4343183D-A0A4-46B4-90BA-54A1FE5A7F5C}"/>
              </a:ext>
            </a:extLst>
          </p:cNvPr>
          <p:cNvPicPr/>
          <p:nvPr/>
        </p:nvPicPr>
        <p:blipFill>
          <a:blip r:embed="rId2"/>
          <a:stretch>
            <a:fillRect/>
          </a:stretch>
        </p:blipFill>
        <p:spPr>
          <a:xfrm>
            <a:off x="1445452" y="1213316"/>
            <a:ext cx="3409883" cy="481213"/>
          </a:xfrm>
          <a:prstGeom prst="rect">
            <a:avLst/>
          </a:prstGeom>
        </p:spPr>
      </p:pic>
      <p:sp>
        <p:nvSpPr>
          <p:cNvPr id="6" name="TextBox 5">
            <a:extLst>
              <a:ext uri="{FF2B5EF4-FFF2-40B4-BE49-F238E27FC236}">
                <a16:creationId xmlns:a16="http://schemas.microsoft.com/office/drawing/2014/main" id="{A7E5854F-538A-4A32-925D-C2FAE5786692}"/>
              </a:ext>
            </a:extLst>
          </p:cNvPr>
          <p:cNvSpPr txBox="1"/>
          <p:nvPr/>
        </p:nvSpPr>
        <p:spPr>
          <a:xfrm>
            <a:off x="1251678" y="2058265"/>
            <a:ext cx="3075623" cy="504625"/>
          </a:xfrm>
          <a:prstGeom prst="rect">
            <a:avLst/>
          </a:prstGeom>
          <a:noFill/>
        </p:spPr>
        <p:txBody>
          <a:bodyPr wrap="square">
            <a:spAutoFit/>
          </a:bodyPr>
          <a:lstStyle/>
          <a:p>
            <a:pPr marL="0" marR="0">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modify the column name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BBB20B7-49F1-4E38-BBBA-8135C8AE3EAE}"/>
              </a:ext>
            </a:extLst>
          </p:cNvPr>
          <p:cNvPicPr/>
          <p:nvPr/>
        </p:nvPicPr>
        <p:blipFill>
          <a:blip r:embed="rId3"/>
          <a:stretch>
            <a:fillRect/>
          </a:stretch>
        </p:blipFill>
        <p:spPr>
          <a:xfrm>
            <a:off x="1490023" y="2686527"/>
            <a:ext cx="5095008" cy="669483"/>
          </a:xfrm>
          <a:prstGeom prst="rect">
            <a:avLst/>
          </a:prstGeom>
        </p:spPr>
      </p:pic>
      <p:sp>
        <p:nvSpPr>
          <p:cNvPr id="9" name="TextBox 8">
            <a:extLst>
              <a:ext uri="{FF2B5EF4-FFF2-40B4-BE49-F238E27FC236}">
                <a16:creationId xmlns:a16="http://schemas.microsoft.com/office/drawing/2014/main" id="{EF938CEC-D366-4F1E-A49A-5BBDEFB9B167}"/>
              </a:ext>
            </a:extLst>
          </p:cNvPr>
          <p:cNvSpPr txBox="1"/>
          <p:nvPr/>
        </p:nvSpPr>
        <p:spPr>
          <a:xfrm>
            <a:off x="1251678" y="3632175"/>
            <a:ext cx="2148345" cy="504625"/>
          </a:xfrm>
          <a:prstGeom prst="rect">
            <a:avLst/>
          </a:prstGeom>
          <a:noFill/>
        </p:spPr>
        <p:txBody>
          <a:bodyPr wrap="square">
            <a:spAutoFit/>
          </a:bodyPr>
          <a:lstStyle/>
          <a:p>
            <a:pPr marL="0" marR="0">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Drop a column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FC57690F-E021-4A36-A067-7D8D1E539170}"/>
              </a:ext>
            </a:extLst>
          </p:cNvPr>
          <p:cNvPicPr/>
          <p:nvPr/>
        </p:nvPicPr>
        <p:blipFill>
          <a:blip r:embed="rId4"/>
          <a:stretch>
            <a:fillRect/>
          </a:stretch>
        </p:blipFill>
        <p:spPr>
          <a:xfrm>
            <a:off x="1445452" y="4279803"/>
            <a:ext cx="3820000" cy="515570"/>
          </a:xfrm>
          <a:prstGeom prst="rect">
            <a:avLst/>
          </a:prstGeom>
        </p:spPr>
      </p:pic>
      <p:sp>
        <p:nvSpPr>
          <p:cNvPr id="12" name="TextBox 11">
            <a:extLst>
              <a:ext uri="{FF2B5EF4-FFF2-40B4-BE49-F238E27FC236}">
                <a16:creationId xmlns:a16="http://schemas.microsoft.com/office/drawing/2014/main" id="{23807458-68CF-4E64-AD02-431F0DC512A2}"/>
              </a:ext>
            </a:extLst>
          </p:cNvPr>
          <p:cNvSpPr txBox="1"/>
          <p:nvPr/>
        </p:nvSpPr>
        <p:spPr>
          <a:xfrm>
            <a:off x="1278228" y="4890753"/>
            <a:ext cx="2353614" cy="504625"/>
          </a:xfrm>
          <a:prstGeom prst="rect">
            <a:avLst/>
          </a:prstGeom>
          <a:noFill/>
        </p:spPr>
        <p:txBody>
          <a:bodyPr wrap="square">
            <a:spAutoFit/>
          </a:bodyPr>
          <a:lstStyle/>
          <a:p>
            <a:pPr marL="0" marR="0">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rename a column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413A07AA-0C0E-4ADB-8C3E-F167B51BA296}"/>
              </a:ext>
            </a:extLst>
          </p:cNvPr>
          <p:cNvPicPr/>
          <p:nvPr/>
        </p:nvPicPr>
        <p:blipFill>
          <a:blip r:embed="rId5"/>
          <a:stretch>
            <a:fillRect/>
          </a:stretch>
        </p:blipFill>
        <p:spPr>
          <a:xfrm>
            <a:off x="1445451" y="5644684"/>
            <a:ext cx="3409883" cy="524929"/>
          </a:xfrm>
          <a:prstGeom prst="rect">
            <a:avLst/>
          </a:prstGeom>
        </p:spPr>
      </p:pic>
    </p:spTree>
    <p:extLst>
      <p:ext uri="{BB962C8B-B14F-4D97-AF65-F5344CB8AC3E}">
        <p14:creationId xmlns:p14="http://schemas.microsoft.com/office/powerpoint/2010/main" val="31533778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8481</TotalTime>
  <Words>607</Words>
  <Application>Microsoft Office PowerPoint</Application>
  <PresentationFormat>Widescreen</PresentationFormat>
  <Paragraphs>67</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Garamond</vt:lpstr>
      <vt:lpstr>Gill Sans MT</vt:lpstr>
      <vt:lpstr>Impact</vt:lpstr>
      <vt:lpstr>Roboto Condensed Light</vt:lpstr>
      <vt:lpstr>Symbol</vt:lpstr>
      <vt:lpstr>Times New Roman</vt:lpstr>
      <vt:lpstr>Badge</vt:lpstr>
      <vt:lpstr>VISUAL C#.NET session 18 &amp; 19</vt:lpstr>
      <vt:lpstr>Quote of the day</vt:lpstr>
      <vt:lpstr>Lesson objectives</vt:lpstr>
      <vt:lpstr>Lesson pre-requisites</vt:lpstr>
      <vt:lpstr>Training methods and extra readings</vt:lpstr>
      <vt:lpstr>Alter table</vt:lpstr>
      <vt:lpstr>What is altering a table?</vt:lpstr>
      <vt:lpstr>PowerPoint Presentation</vt:lpstr>
      <vt:lpstr>PowerPoint Presentation</vt:lpstr>
      <vt:lpstr>Creating relationships</vt:lpstr>
      <vt:lpstr>PowerPoint Presentation</vt:lpstr>
      <vt:lpstr>PowerPoint Presentation</vt:lpstr>
      <vt:lpstr>PowerPoint Presentation</vt:lpstr>
      <vt:lpstr>Creating joins</vt:lpstr>
      <vt:lpstr>PowerPoint Presentation</vt:lpstr>
      <vt:lpstr>Creating joins</vt:lpstr>
      <vt:lpstr>Types of joins</vt:lpstr>
      <vt:lpstr>1. Inner join</vt:lpstr>
      <vt:lpstr>1. Inner join contd…</vt:lpstr>
      <vt:lpstr>2. Left join</vt:lpstr>
      <vt:lpstr>2. Let join contd…</vt:lpstr>
      <vt:lpstr>Right join</vt:lpstr>
      <vt:lpstr>Right join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791</cp:revision>
  <dcterms:created xsi:type="dcterms:W3CDTF">2016-09-07T08:26:27Z</dcterms:created>
  <dcterms:modified xsi:type="dcterms:W3CDTF">2021-08-21T11:45:00Z</dcterms:modified>
</cp:coreProperties>
</file>