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3" r:id="rId3"/>
    <p:sldId id="352" r:id="rId4"/>
    <p:sldId id="354" r:id="rId5"/>
    <p:sldId id="356" r:id="rId6"/>
    <p:sldId id="355" r:id="rId7"/>
    <p:sldId id="257" r:id="rId8"/>
    <p:sldId id="258" r:id="rId9"/>
    <p:sldId id="351" r:id="rId10"/>
    <p:sldId id="367" r:id="rId11"/>
    <p:sldId id="368" r:id="rId12"/>
    <p:sldId id="369" r:id="rId13"/>
    <p:sldId id="259" r:id="rId14"/>
    <p:sldId id="370" r:id="rId15"/>
    <p:sldId id="371" r:id="rId16"/>
    <p:sldId id="372" r:id="rId17"/>
    <p:sldId id="3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5" autoAdjust="0"/>
    <p:restoredTop sz="94660"/>
  </p:normalViewPr>
  <p:slideViewPr>
    <p:cSldViewPr snapToGrid="0">
      <p:cViewPr varScale="1">
        <p:scale>
          <a:sx n="74" d="100"/>
          <a:sy n="74" d="100"/>
        </p:scale>
        <p:origin x="4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5B07074-A2BB-4BF1-AC7F-9A0F3EC0339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778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24261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02271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412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5B07074-A2BB-4BF1-AC7F-9A0F3EC0339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9076914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23776809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EDEC65-4B8B-4E4B-BCEA-3172587CAB3C}" type="datetimeFigureOut">
              <a:rPr lang="en-US" smtClean="0"/>
              <a:t>8/21/2021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7338223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EDEC65-4B8B-4E4B-BCEA-3172587CAB3C}" type="datetimeFigureOut">
              <a:rPr lang="en-US" smtClean="0"/>
              <a:t>8/21/2021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61498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DEC65-4B8B-4E4B-BCEA-3172587CAB3C}" type="datetimeFigureOut">
              <a:rPr lang="en-US" smtClean="0"/>
              <a:t>8/21/2021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1067368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5B07074-A2BB-4BF1-AC7F-9A0F3EC0339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163488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990492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5B07074-A2BB-4BF1-AC7F-9A0F3EC0339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030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javatpoint.com/csharp-data-typ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Garamond" panose="02020404030301010803" pitchFamily="18" charset="0"/>
              </a:rPr>
              <a:t>VISUAL C#.NET session two</a:t>
            </a:r>
          </a:p>
        </p:txBody>
      </p:sp>
      <p:sp>
        <p:nvSpPr>
          <p:cNvPr id="3" name="Subtitle 2"/>
          <p:cNvSpPr>
            <a:spLocks noGrp="1"/>
          </p:cNvSpPr>
          <p:nvPr>
            <p:ph type="subTitle" idx="1"/>
          </p:nvPr>
        </p:nvSpPr>
        <p:spPr>
          <a:xfrm>
            <a:off x="4146597" y="5979196"/>
            <a:ext cx="3898807" cy="408541"/>
          </a:xfrm>
          <a:solidFill>
            <a:schemeClr val="bg1"/>
          </a:solidFill>
        </p:spPr>
        <p:txBody>
          <a:bodyPr>
            <a:normAutofit fontScale="92500"/>
          </a:bodyPr>
          <a:lstStyle/>
          <a:p>
            <a:r>
              <a:rPr lang="en-US" spc="0" dirty="0">
                <a:latin typeface="Garamond" panose="02020404030301010803" pitchFamily="18" charset="0"/>
              </a:rPr>
              <a:t>Instructor:  Edwin </a:t>
            </a:r>
            <a:r>
              <a:rPr lang="en-US" spc="0" dirty="0" err="1">
                <a:latin typeface="Garamond" panose="02020404030301010803" pitchFamily="18" charset="0"/>
              </a:rPr>
              <a:t>oduor</a:t>
            </a:r>
            <a:endParaRPr lang="en-US" spc="0" dirty="0">
              <a:latin typeface="Garamond" panose="02020404030301010803" pitchFamily="18" charset="0"/>
            </a:endParaRPr>
          </a:p>
        </p:txBody>
      </p:sp>
    </p:spTree>
    <p:extLst>
      <p:ext uri="{BB962C8B-B14F-4D97-AF65-F5344CB8AC3E}">
        <p14:creationId xmlns:p14="http://schemas.microsoft.com/office/powerpoint/2010/main" val="4079837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9888547" cy="1085807"/>
          </a:xfrm>
        </p:spPr>
        <p:txBody>
          <a:bodyPr>
            <a:normAutofit/>
          </a:bodyPr>
          <a:lstStyle/>
          <a:p>
            <a:pPr marL="0" marR="0">
              <a:lnSpc>
                <a:spcPct val="150000"/>
              </a:lnSpc>
              <a:spcBef>
                <a:spcPts val="200"/>
              </a:spcBef>
              <a:spcAft>
                <a:spcPts val="0"/>
              </a:spcAft>
            </a:pPr>
            <a:r>
              <a:rPr lang="en-US" sz="2400" b="1" dirty="0">
                <a:latin typeface="Garamond" panose="02020404030301010803" pitchFamily="18" charset="0"/>
              </a:rPr>
              <a:t>Rules for naming variables</a:t>
            </a:r>
          </a:p>
        </p:txBody>
      </p:sp>
      <p:sp>
        <p:nvSpPr>
          <p:cNvPr id="6" name="Content Placeholder 5">
            <a:extLst>
              <a:ext uri="{FF2B5EF4-FFF2-40B4-BE49-F238E27FC236}">
                <a16:creationId xmlns:a16="http://schemas.microsoft.com/office/drawing/2014/main" id="{F9648906-A758-4961-A01D-9B69984A14A3}"/>
              </a:ext>
            </a:extLst>
          </p:cNvPr>
          <p:cNvSpPr>
            <a:spLocks noGrp="1"/>
          </p:cNvSpPr>
          <p:nvPr>
            <p:ph idx="1"/>
          </p:nvPr>
        </p:nvSpPr>
        <p:spPr>
          <a:xfrm>
            <a:off x="1251678" y="1918953"/>
            <a:ext cx="10178322" cy="3960640"/>
          </a:xfrm>
        </p:spPr>
        <p:txBody>
          <a:bodyPr>
            <a:normAutofit/>
          </a:bodyPr>
          <a:lstStyle/>
          <a:p>
            <a:pPr marL="342900" marR="0" lvl="0" indent="-342900">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One word no space, use of underscore if you want to give space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Should not be key words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Should not start with a numeric number when naming variable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2656264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9888547" cy="1085807"/>
          </a:xfrm>
        </p:spPr>
        <p:txBody>
          <a:bodyPr>
            <a:normAutofit/>
          </a:bodyPr>
          <a:lstStyle/>
          <a:p>
            <a:pPr marL="0" marR="0">
              <a:lnSpc>
                <a:spcPct val="150000"/>
              </a:lnSpc>
              <a:spcBef>
                <a:spcPts val="200"/>
              </a:spcBef>
              <a:spcAft>
                <a:spcPts val="0"/>
              </a:spcAft>
            </a:pPr>
            <a:r>
              <a:rPr lang="en-US" sz="2400" b="1" dirty="0">
                <a:latin typeface="Garamond" panose="02020404030301010803" pitchFamily="18" charset="0"/>
              </a:rPr>
              <a:t>Understanding more about variables</a:t>
            </a:r>
          </a:p>
        </p:txBody>
      </p:sp>
      <p:sp>
        <p:nvSpPr>
          <p:cNvPr id="6" name="Content Placeholder 5">
            <a:extLst>
              <a:ext uri="{FF2B5EF4-FFF2-40B4-BE49-F238E27FC236}">
                <a16:creationId xmlns:a16="http://schemas.microsoft.com/office/drawing/2014/main" id="{F9648906-A758-4961-A01D-9B69984A14A3}"/>
              </a:ext>
            </a:extLst>
          </p:cNvPr>
          <p:cNvSpPr>
            <a:spLocks noGrp="1"/>
          </p:cNvSpPr>
          <p:nvPr>
            <p:ph idx="1"/>
          </p:nvPr>
        </p:nvSpPr>
        <p:spPr>
          <a:xfrm>
            <a:off x="1251678" y="1918953"/>
            <a:ext cx="10178322" cy="3960640"/>
          </a:xfrm>
        </p:spPr>
        <p:txBody>
          <a:bodyPr>
            <a:normAutofit/>
          </a:bodyPr>
          <a:lstStyle/>
          <a:p>
            <a:pPr marL="0" indent="0">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To understand more about variables and datatypes lets create three variables of integer datatypes, the first two variables will use to assign the values while the third variable will be used to hold the answer, then display the answer on a message box.</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pic>
        <p:nvPicPr>
          <p:cNvPr id="4" name="Picture 3">
            <a:extLst>
              <a:ext uri="{FF2B5EF4-FFF2-40B4-BE49-F238E27FC236}">
                <a16:creationId xmlns:a16="http://schemas.microsoft.com/office/drawing/2014/main" id="{8C56D7FB-8B82-463B-862E-0A9BB4E72CA9}"/>
              </a:ext>
            </a:extLst>
          </p:cNvPr>
          <p:cNvPicPr/>
          <p:nvPr/>
        </p:nvPicPr>
        <p:blipFill rotWithShape="1">
          <a:blip r:embed="rId2"/>
          <a:srcRect l="27564" t="35633" r="36378" b="44413"/>
          <a:stretch/>
        </p:blipFill>
        <p:spPr bwMode="auto">
          <a:xfrm>
            <a:off x="2369713" y="3544911"/>
            <a:ext cx="6787166" cy="20445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00127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9888547" cy="1085807"/>
          </a:xfrm>
        </p:spPr>
        <p:txBody>
          <a:bodyPr>
            <a:normAutofit/>
          </a:bodyPr>
          <a:lstStyle/>
          <a:p>
            <a:pPr marL="0" marR="0">
              <a:lnSpc>
                <a:spcPct val="150000"/>
              </a:lnSpc>
              <a:spcBef>
                <a:spcPts val="200"/>
              </a:spcBef>
              <a:spcAft>
                <a:spcPts val="0"/>
              </a:spcAft>
            </a:pPr>
            <a:r>
              <a:rPr lang="en-US" sz="2400" b="1" dirty="0">
                <a:latin typeface="Garamond" panose="02020404030301010803" pitchFamily="18" charset="0"/>
              </a:rPr>
              <a:t>Contd.. on variables</a:t>
            </a:r>
          </a:p>
        </p:txBody>
      </p:sp>
      <p:sp>
        <p:nvSpPr>
          <p:cNvPr id="6" name="Content Placeholder 5">
            <a:extLst>
              <a:ext uri="{FF2B5EF4-FFF2-40B4-BE49-F238E27FC236}">
                <a16:creationId xmlns:a16="http://schemas.microsoft.com/office/drawing/2014/main" id="{F9648906-A758-4961-A01D-9B69984A14A3}"/>
              </a:ext>
            </a:extLst>
          </p:cNvPr>
          <p:cNvSpPr>
            <a:spLocks noGrp="1"/>
          </p:cNvSpPr>
          <p:nvPr>
            <p:ph idx="1"/>
          </p:nvPr>
        </p:nvSpPr>
        <p:spPr>
          <a:xfrm>
            <a:off x="1251678" y="1313645"/>
            <a:ext cx="10178322" cy="5161969"/>
          </a:xfrm>
        </p:spPr>
        <p:txBody>
          <a:bodyPr>
            <a:normAutofit/>
          </a:bodyPr>
          <a:lstStyle/>
          <a:p>
            <a:pPr marL="0" marR="0" indent="0">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do the same Exercise but this time round we won’t hard code the values rather we will get the values from the user by typing in the values in the text box.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pic>
        <p:nvPicPr>
          <p:cNvPr id="5" name="Picture 4">
            <a:extLst>
              <a:ext uri="{FF2B5EF4-FFF2-40B4-BE49-F238E27FC236}">
                <a16:creationId xmlns:a16="http://schemas.microsoft.com/office/drawing/2014/main" id="{F4B2C53E-3901-4C2E-BEA7-C522309EB355}"/>
              </a:ext>
            </a:extLst>
          </p:cNvPr>
          <p:cNvPicPr/>
          <p:nvPr/>
        </p:nvPicPr>
        <p:blipFill rotWithShape="1">
          <a:blip r:embed="rId2"/>
          <a:srcRect l="7372" t="11910" r="56891" b="50684"/>
          <a:stretch/>
        </p:blipFill>
        <p:spPr bwMode="auto">
          <a:xfrm>
            <a:off x="1967982" y="2041210"/>
            <a:ext cx="4607848" cy="2402002"/>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A2C7D73A-EA7B-4591-8D4D-EA50DB3706F1}"/>
              </a:ext>
            </a:extLst>
          </p:cNvPr>
          <p:cNvPicPr/>
          <p:nvPr/>
        </p:nvPicPr>
        <p:blipFill rotWithShape="1">
          <a:blip r:embed="rId3"/>
          <a:srcRect l="45833" t="43044" r="44712" b="39567"/>
          <a:stretch/>
        </p:blipFill>
        <p:spPr bwMode="auto">
          <a:xfrm>
            <a:off x="6625384" y="2050415"/>
            <a:ext cx="1333500" cy="1378585"/>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EFC73484-2DE9-4AD6-B827-F9F43EA05F6D}"/>
              </a:ext>
            </a:extLst>
          </p:cNvPr>
          <p:cNvPicPr/>
          <p:nvPr/>
        </p:nvPicPr>
        <p:blipFill rotWithShape="1">
          <a:blip r:embed="rId4"/>
          <a:srcRect l="8493" t="34493" r="54968" b="43558"/>
          <a:stretch/>
        </p:blipFill>
        <p:spPr bwMode="auto">
          <a:xfrm>
            <a:off x="3000778" y="4211191"/>
            <a:ext cx="5898523" cy="17553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15508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6839" y="2682934"/>
            <a:ext cx="10178322" cy="1492132"/>
          </a:xfrm>
        </p:spPr>
        <p:txBody>
          <a:bodyPr>
            <a:normAutofit/>
          </a:bodyPr>
          <a:lstStyle/>
          <a:p>
            <a:pPr algn="ctr"/>
            <a:r>
              <a:rPr lang="en-US" b="1" dirty="0">
                <a:latin typeface="Garamond" panose="02020404030301010803" pitchFamily="18" charset="0"/>
              </a:rPr>
              <a:t>Message box</a:t>
            </a:r>
          </a:p>
        </p:txBody>
      </p:sp>
    </p:spTree>
    <p:extLst>
      <p:ext uri="{BB962C8B-B14F-4D97-AF65-F5344CB8AC3E}">
        <p14:creationId xmlns:p14="http://schemas.microsoft.com/office/powerpoint/2010/main" val="2281975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6839" y="2682934"/>
            <a:ext cx="10178322" cy="1492132"/>
          </a:xfrm>
        </p:spPr>
        <p:txBody>
          <a:bodyPr>
            <a:normAutofit/>
          </a:bodyPr>
          <a:lstStyle/>
          <a:p>
            <a:pPr algn="ctr"/>
            <a:r>
              <a:rPr lang="en-US" b="1" dirty="0">
                <a:latin typeface="Garamond" panose="02020404030301010803" pitchFamily="18" charset="0"/>
              </a:rPr>
              <a:t>What is a message box</a:t>
            </a:r>
          </a:p>
        </p:txBody>
      </p:sp>
    </p:spTree>
    <p:extLst>
      <p:ext uri="{BB962C8B-B14F-4D97-AF65-F5344CB8AC3E}">
        <p14:creationId xmlns:p14="http://schemas.microsoft.com/office/powerpoint/2010/main" val="161014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0DA3A3F-86CA-4858-AEB0-8A14684E2BE7}"/>
              </a:ext>
            </a:extLst>
          </p:cNvPr>
          <p:cNvSpPr>
            <a:spLocks noGrp="1"/>
          </p:cNvSpPr>
          <p:nvPr>
            <p:ph idx="1"/>
          </p:nvPr>
        </p:nvSpPr>
        <p:spPr/>
        <p:txBody>
          <a:bodyPr/>
          <a:lstStyle/>
          <a:p>
            <a:r>
              <a:rPr lang="en-US" dirty="0"/>
              <a:t>A message Box is a way of communicating with the user when an action has been performed. Therefore a message box keeps the user informed for instance when they click on a button.</a:t>
            </a:r>
          </a:p>
          <a:p>
            <a:endParaRPr lang="en-US" dirty="0"/>
          </a:p>
          <a:p>
            <a:r>
              <a:rPr lang="en-US" dirty="0"/>
              <a:t>Given the code below… will give the output on the right.</a:t>
            </a:r>
          </a:p>
          <a:p>
            <a:endParaRPr lang="en-US" dirty="0"/>
          </a:p>
        </p:txBody>
      </p:sp>
      <p:pic>
        <p:nvPicPr>
          <p:cNvPr id="5" name="Picture 4">
            <a:extLst>
              <a:ext uri="{FF2B5EF4-FFF2-40B4-BE49-F238E27FC236}">
                <a16:creationId xmlns:a16="http://schemas.microsoft.com/office/drawing/2014/main" id="{23E6D249-D223-458D-B5B2-52EB7E0984C9}"/>
              </a:ext>
            </a:extLst>
          </p:cNvPr>
          <p:cNvPicPr/>
          <p:nvPr/>
        </p:nvPicPr>
        <p:blipFill rotWithShape="1">
          <a:blip r:embed="rId2"/>
          <a:srcRect l="27244" t="38769" r="38141" b="51824"/>
          <a:stretch/>
        </p:blipFill>
        <p:spPr bwMode="auto">
          <a:xfrm>
            <a:off x="1487528" y="4082795"/>
            <a:ext cx="5763278" cy="1158905"/>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DFA0A3C9-DA51-47A1-B422-714006C151E0}"/>
              </a:ext>
            </a:extLst>
          </p:cNvPr>
          <p:cNvPicPr/>
          <p:nvPr/>
        </p:nvPicPr>
        <p:blipFill rotWithShape="1">
          <a:blip r:embed="rId3"/>
          <a:srcRect l="45068" t="43330" r="43931" b="40247"/>
          <a:stretch/>
        </p:blipFill>
        <p:spPr bwMode="auto">
          <a:xfrm>
            <a:off x="8570872" y="3602596"/>
            <a:ext cx="2133600" cy="17907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82586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0DA3A3F-86CA-4858-AEB0-8A14684E2BE7}"/>
              </a:ext>
            </a:extLst>
          </p:cNvPr>
          <p:cNvSpPr>
            <a:spLocks noGrp="1"/>
          </p:cNvSpPr>
          <p:nvPr>
            <p:ph idx="1"/>
          </p:nvPr>
        </p:nvSpPr>
        <p:spPr/>
        <p:txBody>
          <a:bodyPr/>
          <a:lstStyle/>
          <a:p>
            <a:r>
              <a:rPr lang="en-US" dirty="0"/>
              <a:t>Below code will produce, the message below. </a:t>
            </a:r>
          </a:p>
        </p:txBody>
      </p:sp>
      <p:pic>
        <p:nvPicPr>
          <p:cNvPr id="7" name="Picture 6">
            <a:extLst>
              <a:ext uri="{FF2B5EF4-FFF2-40B4-BE49-F238E27FC236}">
                <a16:creationId xmlns:a16="http://schemas.microsoft.com/office/drawing/2014/main" id="{15F20E54-9067-4ADF-8C93-AC5B035BC1B9}"/>
              </a:ext>
            </a:extLst>
          </p:cNvPr>
          <p:cNvPicPr/>
          <p:nvPr/>
        </p:nvPicPr>
        <p:blipFill rotWithShape="1">
          <a:blip r:embed="rId2"/>
          <a:srcRect l="8173" t="38199" r="59615" b="51539"/>
          <a:stretch/>
        </p:blipFill>
        <p:spPr bwMode="auto">
          <a:xfrm>
            <a:off x="1375723" y="2927781"/>
            <a:ext cx="5772052" cy="1155015"/>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8BF3237F-3A13-4764-97AB-BB75A03A711C}"/>
              </a:ext>
            </a:extLst>
          </p:cNvPr>
          <p:cNvPicPr/>
          <p:nvPr/>
        </p:nvPicPr>
        <p:blipFill rotWithShape="1">
          <a:blip r:embed="rId3"/>
          <a:srcRect l="45033" t="44185" r="44230" b="40137"/>
          <a:stretch/>
        </p:blipFill>
        <p:spPr bwMode="auto">
          <a:xfrm>
            <a:off x="7890171" y="4395892"/>
            <a:ext cx="1666240" cy="1367790"/>
          </a:xfrm>
          <a:prstGeom prst="rect">
            <a:avLst/>
          </a:prstGeom>
          <a:ln>
            <a:noFill/>
          </a:ln>
          <a:extLst>
            <a:ext uri="{53640926-AAD7-44D8-BBD7-CCE9431645EC}">
              <a14:shadowObscured xmlns:a14="http://schemas.microsoft.com/office/drawing/2010/main"/>
            </a:ext>
          </a:extLst>
        </p:spPr>
      </p:pic>
      <p:cxnSp>
        <p:nvCxnSpPr>
          <p:cNvPr id="9" name="Straight Arrow Connector 8">
            <a:extLst>
              <a:ext uri="{FF2B5EF4-FFF2-40B4-BE49-F238E27FC236}">
                <a16:creationId xmlns:a16="http://schemas.microsoft.com/office/drawing/2014/main" id="{9A883AF2-90BE-41E3-94B2-69DCD20339BA}"/>
              </a:ext>
            </a:extLst>
          </p:cNvPr>
          <p:cNvCxnSpPr>
            <a:cxnSpLocks/>
          </p:cNvCxnSpPr>
          <p:nvPr/>
        </p:nvCxnSpPr>
        <p:spPr>
          <a:xfrm>
            <a:off x="4931139" y="3705963"/>
            <a:ext cx="3182551" cy="1188009"/>
          </a:xfrm>
          <a:prstGeom prst="straightConnector1">
            <a:avLst/>
          </a:prstGeom>
          <a:ln w="3492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BCDD185-E05B-40A2-9296-10990B07E7B4}"/>
              </a:ext>
            </a:extLst>
          </p:cNvPr>
          <p:cNvCxnSpPr>
            <a:cxnSpLocks/>
          </p:cNvCxnSpPr>
          <p:nvPr/>
        </p:nvCxnSpPr>
        <p:spPr>
          <a:xfrm>
            <a:off x="6447450" y="3658013"/>
            <a:ext cx="1666240" cy="737879"/>
          </a:xfrm>
          <a:prstGeom prst="straightConnector1">
            <a:avLst/>
          </a:prstGeom>
          <a:ln w="3492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4791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0DA3A3F-86CA-4858-AEB0-8A14684E2BE7}"/>
              </a:ext>
            </a:extLst>
          </p:cNvPr>
          <p:cNvSpPr>
            <a:spLocks noGrp="1"/>
          </p:cNvSpPr>
          <p:nvPr>
            <p:ph idx="1"/>
          </p:nvPr>
        </p:nvSpPr>
        <p:spPr>
          <a:xfrm>
            <a:off x="1200162" y="1632204"/>
            <a:ext cx="10178322" cy="3982985"/>
          </a:xfrm>
        </p:spPr>
        <p:txBody>
          <a:bodyPr/>
          <a:lstStyle/>
          <a:p>
            <a:r>
              <a:rPr lang="en-US" dirty="0"/>
              <a:t>Below code will produce, the message below. </a:t>
            </a:r>
          </a:p>
        </p:txBody>
      </p:sp>
      <p:pic>
        <p:nvPicPr>
          <p:cNvPr id="11" name="Picture 10">
            <a:extLst>
              <a:ext uri="{FF2B5EF4-FFF2-40B4-BE49-F238E27FC236}">
                <a16:creationId xmlns:a16="http://schemas.microsoft.com/office/drawing/2014/main" id="{4F3C1F66-249A-4798-BEC3-CF7C6606EF80}"/>
              </a:ext>
            </a:extLst>
          </p:cNvPr>
          <p:cNvPicPr/>
          <p:nvPr/>
        </p:nvPicPr>
        <p:blipFill rotWithShape="1">
          <a:blip r:embed="rId2"/>
          <a:srcRect l="26442" t="37058" r="10897" b="52395"/>
          <a:stretch/>
        </p:blipFill>
        <p:spPr bwMode="auto">
          <a:xfrm>
            <a:off x="1451739" y="2277717"/>
            <a:ext cx="8658176" cy="1275434"/>
          </a:xfrm>
          <a:prstGeom prst="rect">
            <a:avLst/>
          </a:prstGeom>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2C11A75C-D616-4EE7-92E8-936E1EAECD57}"/>
              </a:ext>
            </a:extLst>
          </p:cNvPr>
          <p:cNvPicPr/>
          <p:nvPr/>
        </p:nvPicPr>
        <p:blipFill rotWithShape="1">
          <a:blip r:embed="rId3"/>
          <a:srcRect l="40480" t="41904" r="39101" b="39080"/>
          <a:stretch/>
        </p:blipFill>
        <p:spPr bwMode="auto">
          <a:xfrm>
            <a:off x="4632267" y="3747848"/>
            <a:ext cx="3584454" cy="167264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48057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4000" b="1" dirty="0">
                <a:latin typeface="Garamond" panose="02020404030301010803" pitchFamily="18" charset="0"/>
              </a:rPr>
              <a:t>Quote of the day</a:t>
            </a:r>
          </a:p>
        </p:txBody>
      </p:sp>
      <p:pic>
        <p:nvPicPr>
          <p:cNvPr id="3" name="Picture 2">
            <a:extLst>
              <a:ext uri="{FF2B5EF4-FFF2-40B4-BE49-F238E27FC236}">
                <a16:creationId xmlns:a16="http://schemas.microsoft.com/office/drawing/2014/main" id="{887F2EEE-7D21-4375-AE36-C82D90D4FF47}"/>
              </a:ext>
            </a:extLst>
          </p:cNvPr>
          <p:cNvPicPr>
            <a:picLocks noChangeAspect="1"/>
          </p:cNvPicPr>
          <p:nvPr/>
        </p:nvPicPr>
        <p:blipFill>
          <a:blip r:embed="rId2"/>
          <a:stretch>
            <a:fillRect/>
          </a:stretch>
        </p:blipFill>
        <p:spPr>
          <a:xfrm>
            <a:off x="3322749" y="1341192"/>
            <a:ext cx="5834130" cy="4971810"/>
          </a:xfrm>
          <a:prstGeom prst="rect">
            <a:avLst/>
          </a:prstGeom>
        </p:spPr>
      </p:pic>
    </p:spTree>
    <p:extLst>
      <p:ext uri="{BB962C8B-B14F-4D97-AF65-F5344CB8AC3E}">
        <p14:creationId xmlns:p14="http://schemas.microsoft.com/office/powerpoint/2010/main" val="1152183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Garamond" panose="02020404030301010803" pitchFamily="18" charset="0"/>
              </a:rPr>
              <a:t>Lesson objectives</a:t>
            </a:r>
          </a:p>
        </p:txBody>
      </p:sp>
      <p:sp>
        <p:nvSpPr>
          <p:cNvPr id="3" name="Content Placeholder 2"/>
          <p:cNvSpPr>
            <a:spLocks noGrp="1"/>
          </p:cNvSpPr>
          <p:nvPr>
            <p:ph idx="1"/>
          </p:nvPr>
        </p:nvSpPr>
        <p:spPr/>
        <p:txBody>
          <a:bodyPr>
            <a:normAutofit/>
          </a:bodyPr>
          <a:lstStyle/>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Variables and Data Types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Getting to Understand and know different Data types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Rules for Naming 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Message Box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br>
              <a:rPr lang="en-US" dirty="0">
                <a:latin typeface="Garamond" panose="02020404030301010803" pitchFamily="18" charset="0"/>
              </a:rPr>
            </a:br>
            <a:endParaRPr lang="en-US" dirty="0">
              <a:latin typeface="Garamond" panose="02020404030301010803" pitchFamily="18" charset="0"/>
            </a:endParaRPr>
          </a:p>
          <a:p>
            <a:endParaRPr lang="en-US" dirty="0">
              <a:latin typeface="Garamond" panose="02020404030301010803" pitchFamily="18" charset="0"/>
            </a:endParaRPr>
          </a:p>
        </p:txBody>
      </p:sp>
    </p:spTree>
    <p:extLst>
      <p:ext uri="{BB962C8B-B14F-4D97-AF65-F5344CB8AC3E}">
        <p14:creationId xmlns:p14="http://schemas.microsoft.com/office/powerpoint/2010/main" val="72749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574547"/>
            <a:ext cx="10178322" cy="923901"/>
          </a:xfrm>
        </p:spPr>
        <p:txBody>
          <a:bodyPr/>
          <a:lstStyle/>
          <a:p>
            <a:pPr algn="ctr"/>
            <a:r>
              <a:rPr lang="en-US" b="1" dirty="0">
                <a:latin typeface="Garamond" panose="02020404030301010803" pitchFamily="18" charset="0"/>
              </a:rPr>
              <a:t>Lesson pre-requisites</a:t>
            </a:r>
          </a:p>
        </p:txBody>
      </p:sp>
      <p:sp>
        <p:nvSpPr>
          <p:cNvPr id="4" name="TextShape 3"/>
          <p:cNvSpPr txBox="1">
            <a:spLocks noGrp="1"/>
          </p:cNvSpPr>
          <p:nvPr>
            <p:ph idx="1"/>
          </p:nvPr>
        </p:nvSpPr>
        <p:spPr>
          <a:xfrm>
            <a:off x="1251678" y="1690612"/>
            <a:ext cx="10178322" cy="587828"/>
          </a:xfrm>
          <a:prstGeom prst="rect">
            <a:avLst/>
          </a:prstGeom>
          <a:noFill/>
          <a:ln>
            <a:noFill/>
          </a:ln>
        </p:spPr>
        <p:txBody>
          <a:bodyPr tIns="91440" bIns="91440">
            <a:noAutofit/>
          </a:bodyPr>
          <a:lstStyle/>
          <a:p>
            <a:pPr marL="152640" indent="0">
              <a:lnSpc>
                <a:spcPct val="100000"/>
              </a:lnSpc>
              <a:spcBef>
                <a:spcPts val="300"/>
              </a:spcBef>
              <a:buNone/>
              <a:tabLst>
                <a:tab pos="0" algn="l"/>
              </a:tabLst>
            </a:pPr>
            <a:r>
              <a:rPr lang="en-US" b="0" strike="noStrike" spc="-1" dirty="0">
                <a:solidFill>
                  <a:schemeClr val="tx2"/>
                </a:solidFill>
                <a:latin typeface="Garamond"/>
                <a:ea typeface="Roboto Condensed Light"/>
              </a:rPr>
              <a:t>In order to take full advantage of this section you need to have the following;</a:t>
            </a:r>
            <a:endParaRPr lang="en-US" b="0" strike="noStrike" spc="-1" dirty="0">
              <a:solidFill>
                <a:schemeClr val="tx2"/>
              </a:solidFill>
              <a:latin typeface="Garamond"/>
            </a:endParaRPr>
          </a:p>
        </p:txBody>
      </p:sp>
      <p:sp>
        <p:nvSpPr>
          <p:cNvPr id="5" name="TextShape 2"/>
          <p:cNvSpPr txBox="1"/>
          <p:nvPr/>
        </p:nvSpPr>
        <p:spPr>
          <a:xfrm>
            <a:off x="1480166" y="2662767"/>
            <a:ext cx="3588840" cy="3156120"/>
          </a:xfrm>
          <a:prstGeom prst="rect">
            <a:avLst/>
          </a:prstGeom>
          <a:noFill/>
          <a:ln>
            <a:noFill/>
          </a:ln>
        </p:spPr>
        <p:txBody>
          <a:bodyPr tIns="91440" bIns="91440">
            <a:noAutofit/>
          </a:bodyPr>
          <a:lstStyle/>
          <a:p>
            <a:pPr marL="457200" indent="-304560">
              <a:lnSpc>
                <a:spcPct val="115000"/>
              </a:lnSpc>
              <a:buClr>
                <a:srgbClr val="434343"/>
              </a:buClr>
              <a:buFont typeface="Roboto Condensed Light"/>
              <a:buChar char="■"/>
            </a:pPr>
            <a:r>
              <a:rPr lang="en-US" sz="1600" b="0" strike="noStrike" spc="-1" dirty="0">
                <a:solidFill>
                  <a:srgbClr val="434343"/>
                </a:solidFill>
                <a:latin typeface="Garamond"/>
                <a:ea typeface="Roboto Condensed Light"/>
              </a:rPr>
              <a:t>Computer with Visual Studio Installed.</a:t>
            </a:r>
            <a:endParaRPr lang="en-US" sz="1600" b="0" strike="noStrike" spc="-1" dirty="0">
              <a:solidFill>
                <a:srgbClr val="000000"/>
              </a:solidFill>
              <a:latin typeface="Garamond"/>
            </a:endParaRPr>
          </a:p>
          <a:p>
            <a:pPr marL="457200" indent="-304560">
              <a:lnSpc>
                <a:spcPct val="114000"/>
              </a:lnSpc>
              <a:buClr>
                <a:srgbClr val="434343"/>
              </a:buClr>
              <a:buFont typeface="Roboto Condensed Light"/>
              <a:buChar char="■"/>
            </a:pPr>
            <a:r>
              <a:rPr lang="en-US" sz="1600" b="0" strike="noStrike" spc="-1" dirty="0">
                <a:solidFill>
                  <a:srgbClr val="434343"/>
                </a:solidFill>
                <a:latin typeface="Garamond"/>
                <a:ea typeface="Roboto Condensed Light"/>
              </a:rPr>
              <a:t>Stable Network Connection.</a:t>
            </a:r>
          </a:p>
        </p:txBody>
      </p:sp>
      <p:sp>
        <p:nvSpPr>
          <p:cNvPr id="6" name="TextShape 4"/>
          <p:cNvSpPr txBox="1"/>
          <p:nvPr/>
        </p:nvSpPr>
        <p:spPr>
          <a:xfrm>
            <a:off x="5524611" y="2662767"/>
            <a:ext cx="3588840" cy="3156120"/>
          </a:xfrm>
          <a:prstGeom prst="rect">
            <a:avLst/>
          </a:prstGeom>
          <a:noFill/>
          <a:ln>
            <a:noFill/>
          </a:ln>
        </p:spPr>
        <p:txBody>
          <a:bodyPr tIns="91440" bIns="91440">
            <a:noAutofit/>
          </a:bodyPr>
          <a:lstStyle/>
          <a:p>
            <a:pPr marL="457200" indent="-304560">
              <a:lnSpc>
                <a:spcPct val="114000"/>
              </a:lnSpc>
              <a:buClr>
                <a:srgbClr val="434343"/>
              </a:buClr>
              <a:buFont typeface="Roboto Condensed Light"/>
              <a:buChar char="■"/>
            </a:pPr>
            <a:endParaRPr lang="en-US" sz="1600" b="0" strike="noStrike" spc="-1" dirty="0">
              <a:solidFill>
                <a:srgbClr val="000000"/>
              </a:solidFill>
              <a:latin typeface="Garamond"/>
            </a:endParaRPr>
          </a:p>
        </p:txBody>
      </p:sp>
    </p:spTree>
    <p:extLst>
      <p:ext uri="{BB962C8B-B14F-4D97-AF65-F5344CB8AC3E}">
        <p14:creationId xmlns:p14="http://schemas.microsoft.com/office/powerpoint/2010/main" val="43509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Garamond" panose="02020404030301010803" pitchFamily="18" charset="0"/>
              </a:rPr>
              <a:t>Training methods and extra readings</a:t>
            </a:r>
          </a:p>
        </p:txBody>
      </p:sp>
      <p:sp>
        <p:nvSpPr>
          <p:cNvPr id="4" name="Content Placeholder 3"/>
          <p:cNvSpPr>
            <a:spLocks noGrp="1"/>
          </p:cNvSpPr>
          <p:nvPr>
            <p:ph sz="half" idx="1"/>
          </p:nvPr>
        </p:nvSpPr>
        <p:spPr>
          <a:xfrm>
            <a:off x="1251678" y="2677886"/>
            <a:ext cx="4800600" cy="3619500"/>
          </a:xfrm>
        </p:spPr>
        <p:txBody>
          <a:bodyPr>
            <a:normAutofit fontScale="85000" lnSpcReduction="10000"/>
          </a:bodyPr>
          <a:lstStyle/>
          <a:p>
            <a:r>
              <a:rPr lang="en-US" b="1" dirty="0">
                <a:latin typeface="Garamond" panose="02020404030301010803" pitchFamily="18" charset="0"/>
              </a:rPr>
              <a:t>Lecturing Method</a:t>
            </a:r>
            <a:r>
              <a:rPr lang="en-US" dirty="0">
                <a:latin typeface="Garamond" panose="02020404030301010803" pitchFamily="18" charset="0"/>
              </a:rPr>
              <a:t> – This is the main method of training to be adopted in this lesson with illustrations and practical coding examples.</a:t>
            </a:r>
          </a:p>
          <a:p>
            <a:pPr lvl="0"/>
            <a:r>
              <a:rPr lang="en-US" b="1" dirty="0">
                <a:latin typeface="Garamond" panose="02020404030301010803" pitchFamily="18" charset="0"/>
              </a:rPr>
              <a:t>Discussion Method</a:t>
            </a:r>
            <a:r>
              <a:rPr lang="en-US" dirty="0">
                <a:latin typeface="Garamond" panose="02020404030301010803" pitchFamily="18" charset="0"/>
              </a:rPr>
              <a:t> - This method will be adopted periodically whereby learning will be derived principally from the students brainstorming together, rather than from the trainer. Three main types of discussions will be used: </a:t>
            </a:r>
          </a:p>
          <a:p>
            <a:pPr lvl="1"/>
            <a:r>
              <a:rPr lang="en-US" dirty="0">
                <a:latin typeface="Garamond" panose="02020404030301010803" pitchFamily="18" charset="0"/>
              </a:rPr>
              <a:t>Directed discussion </a:t>
            </a:r>
          </a:p>
          <a:p>
            <a:pPr lvl="1"/>
            <a:r>
              <a:rPr lang="en-US" dirty="0">
                <a:latin typeface="Garamond" panose="02020404030301010803" pitchFamily="18" charset="0"/>
              </a:rPr>
              <a:t>Developmental discussion </a:t>
            </a:r>
          </a:p>
          <a:p>
            <a:pPr lvl="1"/>
            <a:r>
              <a:rPr lang="en-US" dirty="0">
                <a:latin typeface="Garamond" panose="02020404030301010803" pitchFamily="18" charset="0"/>
              </a:rPr>
              <a:t>Problem-Solving discussion </a:t>
            </a:r>
          </a:p>
          <a:p>
            <a:endParaRPr lang="en-US" dirty="0">
              <a:latin typeface="Garamond" panose="02020404030301010803" pitchFamily="18" charset="0"/>
            </a:endParaRPr>
          </a:p>
          <a:p>
            <a:endParaRPr lang="en-US" dirty="0">
              <a:latin typeface="Garamond" panose="02020404030301010803" pitchFamily="18" charset="0"/>
            </a:endParaRPr>
          </a:p>
        </p:txBody>
      </p:sp>
      <p:sp>
        <p:nvSpPr>
          <p:cNvPr id="5" name="Content Placeholder 4"/>
          <p:cNvSpPr>
            <a:spLocks noGrp="1"/>
          </p:cNvSpPr>
          <p:nvPr>
            <p:ph sz="half" idx="2"/>
          </p:nvPr>
        </p:nvSpPr>
        <p:spPr>
          <a:xfrm>
            <a:off x="6629400" y="2677886"/>
            <a:ext cx="4800600" cy="3619500"/>
          </a:xfrm>
        </p:spPr>
        <p:txBody>
          <a:bodyPr>
            <a:normAutofit fontScale="85000" lnSpcReduction="10000"/>
          </a:bodyPr>
          <a:lstStyle/>
          <a:p>
            <a:r>
              <a:rPr lang="en-US" dirty="0">
                <a:latin typeface="Garamond" panose="02020404030301010803" pitchFamily="18" charset="0"/>
              </a:rPr>
              <a:t>Home and Learn C#</a:t>
            </a:r>
          </a:p>
        </p:txBody>
      </p:sp>
      <p:sp>
        <p:nvSpPr>
          <p:cNvPr id="6" name="TextBox 5"/>
          <p:cNvSpPr txBox="1"/>
          <p:nvPr/>
        </p:nvSpPr>
        <p:spPr>
          <a:xfrm>
            <a:off x="1251678" y="1874517"/>
            <a:ext cx="4800600" cy="369332"/>
          </a:xfrm>
          <a:prstGeom prst="rect">
            <a:avLst/>
          </a:prstGeom>
          <a:noFill/>
        </p:spPr>
        <p:txBody>
          <a:bodyPr wrap="square" rtlCol="0">
            <a:spAutoFit/>
          </a:bodyPr>
          <a:lstStyle/>
          <a:p>
            <a:pPr algn="ctr"/>
            <a:r>
              <a:rPr lang="en-US" dirty="0">
                <a:latin typeface="Garamond" panose="02020404030301010803" pitchFamily="18" charset="0"/>
              </a:rPr>
              <a:t>TRAINING METHODS FOR THIS LESSON</a:t>
            </a:r>
          </a:p>
        </p:txBody>
      </p:sp>
      <p:sp>
        <p:nvSpPr>
          <p:cNvPr id="7" name="TextBox 6"/>
          <p:cNvSpPr txBox="1"/>
          <p:nvPr/>
        </p:nvSpPr>
        <p:spPr>
          <a:xfrm>
            <a:off x="6629400" y="1874517"/>
            <a:ext cx="4800600" cy="369332"/>
          </a:xfrm>
          <a:prstGeom prst="rect">
            <a:avLst/>
          </a:prstGeom>
          <a:noFill/>
        </p:spPr>
        <p:txBody>
          <a:bodyPr wrap="square" rtlCol="0">
            <a:spAutoFit/>
          </a:bodyPr>
          <a:lstStyle/>
          <a:p>
            <a:pPr algn="ctr"/>
            <a:r>
              <a:rPr lang="en-US" dirty="0">
                <a:latin typeface="Garamond" panose="02020404030301010803" pitchFamily="18" charset="0"/>
              </a:rPr>
              <a:t>EXTRA READINGS</a:t>
            </a:r>
          </a:p>
        </p:txBody>
      </p:sp>
    </p:spTree>
    <p:extLst>
      <p:ext uri="{BB962C8B-B14F-4D97-AF65-F5344CB8AC3E}">
        <p14:creationId xmlns:p14="http://schemas.microsoft.com/office/powerpoint/2010/main" val="235140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492132"/>
          </a:xfrm>
        </p:spPr>
        <p:txBody>
          <a:bodyPr>
            <a:normAutofit/>
          </a:bodyPr>
          <a:lstStyle/>
          <a:p>
            <a:pPr algn="ctr"/>
            <a:r>
              <a:rPr lang="en-US" b="1" dirty="0">
                <a:latin typeface="Garamond" panose="02020404030301010803" pitchFamily="18" charset="0"/>
              </a:rPr>
              <a:t>Variables &amp; data types</a:t>
            </a:r>
          </a:p>
        </p:txBody>
      </p:sp>
    </p:spTree>
    <p:extLst>
      <p:ext uri="{BB962C8B-B14F-4D97-AF65-F5344CB8AC3E}">
        <p14:creationId xmlns:p14="http://schemas.microsoft.com/office/powerpoint/2010/main" val="2468164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054" y="2828702"/>
            <a:ext cx="10178322" cy="1492132"/>
          </a:xfrm>
        </p:spPr>
        <p:txBody>
          <a:bodyPr>
            <a:normAutofit fontScale="90000"/>
          </a:bodyPr>
          <a:lstStyle/>
          <a:p>
            <a:pPr algn="ctr"/>
            <a:r>
              <a:rPr lang="en-US" b="1" dirty="0">
                <a:latin typeface="Garamond" panose="02020404030301010803" pitchFamily="18" charset="0"/>
              </a:rPr>
              <a:t>What is are variables &amp; data types</a:t>
            </a:r>
          </a:p>
        </p:txBody>
      </p:sp>
    </p:spTree>
    <p:extLst>
      <p:ext uri="{BB962C8B-B14F-4D97-AF65-F5344CB8AC3E}">
        <p14:creationId xmlns:p14="http://schemas.microsoft.com/office/powerpoint/2010/main" val="3782672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7927" y="647207"/>
            <a:ext cx="10178322" cy="5624804"/>
          </a:xfrm>
        </p:spPr>
        <p:txBody>
          <a:bodyPr>
            <a:noAutofit/>
          </a:bodyPr>
          <a:lstStyle/>
          <a:p>
            <a:pPr marL="0" marR="0" indent="0">
              <a:lnSpc>
                <a:spcPct val="150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Variable is a storage location or a storage area, for holding things that you will need later, therefore to reserve some space in the computer memory then a variable is used. If a simple calculation is to be done then three variables are going to be created, one for holding the value of the first number, second one holding value of the second number and the third one for holding the answer.</a:t>
            </a:r>
            <a:endParaRPr lang="en-US" sz="3600" dirty="0">
              <a:latin typeface="Garamond" panose="02020404030301010803" pitchFamily="18" charset="0"/>
            </a:endParaRPr>
          </a:p>
          <a:p>
            <a:pPr marL="0" marR="0" indent="0">
              <a:lnSpc>
                <a:spcPct val="150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Datatypes is the kind of information that is going to be stored in the space reserved. For instance in the code below, a variable of integer data type has been created, the name of the variable is num1 and the variable has been assigned value 10.</a:t>
            </a:r>
          </a:p>
          <a:p>
            <a:pPr marL="0" marR="0" indent="0" algn="ctr">
              <a:lnSpc>
                <a:spcPct val="150000"/>
              </a:lnSpc>
              <a:spcBef>
                <a:spcPts val="0"/>
              </a:spcBef>
              <a:spcAft>
                <a:spcPts val="800"/>
              </a:spcAft>
              <a:buNone/>
            </a:pPr>
            <a:r>
              <a:rPr lang="en-US" sz="1800" dirty="0">
                <a:solidFill>
                  <a:srgbClr val="FF0000"/>
                </a:solidFill>
                <a:effectLst/>
                <a:latin typeface="Times New Roman" panose="02020603050405020304" pitchFamily="18" charset="0"/>
                <a:ea typeface="Calibri" panose="020F0502020204030204" pitchFamily="34" charset="0"/>
              </a:rPr>
              <a:t>int num1 = 10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600" dirty="0">
              <a:latin typeface="Garamond" panose="02020404030301010803" pitchFamily="18" charset="0"/>
            </a:endParaRPr>
          </a:p>
        </p:txBody>
      </p:sp>
      <p:cxnSp>
        <p:nvCxnSpPr>
          <p:cNvPr id="13" name="Straight Arrow Connector 12">
            <a:extLst>
              <a:ext uri="{FF2B5EF4-FFF2-40B4-BE49-F238E27FC236}">
                <a16:creationId xmlns:a16="http://schemas.microsoft.com/office/drawing/2014/main" id="{C45BD694-55C6-4ACC-9806-AFBEB14B6537}"/>
              </a:ext>
            </a:extLst>
          </p:cNvPr>
          <p:cNvCxnSpPr/>
          <p:nvPr/>
        </p:nvCxnSpPr>
        <p:spPr>
          <a:xfrm flipV="1">
            <a:off x="5053330" y="4916908"/>
            <a:ext cx="666750" cy="742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 Box 14">
            <a:extLst>
              <a:ext uri="{FF2B5EF4-FFF2-40B4-BE49-F238E27FC236}">
                <a16:creationId xmlns:a16="http://schemas.microsoft.com/office/drawing/2014/main" id="{BC5A2C6B-37C9-4349-B75B-A6D84731D702}"/>
              </a:ext>
            </a:extLst>
          </p:cNvPr>
          <p:cNvSpPr txBox="1"/>
          <p:nvPr/>
        </p:nvSpPr>
        <p:spPr>
          <a:xfrm>
            <a:off x="4409655" y="5707543"/>
            <a:ext cx="809625" cy="3048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Datatype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5" name="Straight Arrow Connector 14">
            <a:extLst>
              <a:ext uri="{FF2B5EF4-FFF2-40B4-BE49-F238E27FC236}">
                <a16:creationId xmlns:a16="http://schemas.microsoft.com/office/drawing/2014/main" id="{4C95D93C-4CE5-4BEC-B87F-53D50C28E12A}"/>
              </a:ext>
            </a:extLst>
          </p:cNvPr>
          <p:cNvCxnSpPr/>
          <p:nvPr/>
        </p:nvCxnSpPr>
        <p:spPr>
          <a:xfrm flipH="1" flipV="1">
            <a:off x="6169342" y="4916908"/>
            <a:ext cx="45085" cy="581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 Box 22">
            <a:extLst>
              <a:ext uri="{FF2B5EF4-FFF2-40B4-BE49-F238E27FC236}">
                <a16:creationId xmlns:a16="http://schemas.microsoft.com/office/drawing/2014/main" id="{D69FCE0C-50B0-4235-BA1C-C58DD00DB23B}"/>
              </a:ext>
            </a:extLst>
          </p:cNvPr>
          <p:cNvSpPr txBox="1"/>
          <p:nvPr/>
        </p:nvSpPr>
        <p:spPr>
          <a:xfrm>
            <a:off x="5683675" y="5641409"/>
            <a:ext cx="1266825" cy="3048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Name of variable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id="{2445FC6D-A4FD-4286-8DE6-50BCC3BDCBA2}"/>
              </a:ext>
            </a:extLst>
          </p:cNvPr>
          <p:cNvCxnSpPr>
            <a:cxnSpLocks/>
          </p:cNvCxnSpPr>
          <p:nvPr/>
        </p:nvCxnSpPr>
        <p:spPr>
          <a:xfrm flipH="1" flipV="1">
            <a:off x="6950501" y="4916908"/>
            <a:ext cx="725307" cy="398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 Box 22">
            <a:extLst>
              <a:ext uri="{FF2B5EF4-FFF2-40B4-BE49-F238E27FC236}">
                <a16:creationId xmlns:a16="http://schemas.microsoft.com/office/drawing/2014/main" id="{35D4F83D-DBF0-45A6-A00D-A8D9395A847E}"/>
              </a:ext>
            </a:extLst>
          </p:cNvPr>
          <p:cNvSpPr txBox="1"/>
          <p:nvPr/>
        </p:nvSpPr>
        <p:spPr>
          <a:xfrm>
            <a:off x="7682578" y="5345533"/>
            <a:ext cx="1266825" cy="3048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Name of variable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3752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9888547" cy="1085807"/>
          </a:xfrm>
        </p:spPr>
        <p:txBody>
          <a:bodyPr>
            <a:normAutofit/>
          </a:bodyPr>
          <a:lstStyle/>
          <a:p>
            <a:pPr marL="0" marR="0">
              <a:lnSpc>
                <a:spcPct val="150000"/>
              </a:lnSpc>
              <a:spcBef>
                <a:spcPts val="200"/>
              </a:spcBef>
              <a:spcAft>
                <a:spcPts val="0"/>
              </a:spcAft>
            </a:pPr>
            <a:r>
              <a:rPr lang="en-US" sz="2400" b="1" dirty="0">
                <a:latin typeface="Garamond" panose="02020404030301010803" pitchFamily="18" charset="0"/>
              </a:rPr>
              <a:t>There are many different data types namely</a:t>
            </a:r>
          </a:p>
        </p:txBody>
      </p:sp>
      <p:sp>
        <p:nvSpPr>
          <p:cNvPr id="6" name="Content Placeholder 5">
            <a:extLst>
              <a:ext uri="{FF2B5EF4-FFF2-40B4-BE49-F238E27FC236}">
                <a16:creationId xmlns:a16="http://schemas.microsoft.com/office/drawing/2014/main" id="{F9648906-A758-4961-A01D-9B69984A14A3}"/>
              </a:ext>
            </a:extLst>
          </p:cNvPr>
          <p:cNvSpPr>
            <a:spLocks noGrp="1"/>
          </p:cNvSpPr>
          <p:nvPr>
            <p:ph idx="1"/>
          </p:nvPr>
        </p:nvSpPr>
        <p:spPr/>
        <p:txBody>
          <a:bodyPr>
            <a:normAutofit lnSpcReduction="10000"/>
          </a:bodyPr>
          <a:lstStyle/>
          <a:p>
            <a:pPr marL="0" marR="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Integer – this holds whole numeric values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String – holds text values i.e., name of a city, name of a person etc.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Boolean –Yes/No, true/ false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Float – holds decimal values 7digit precision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Decimal - holds decimal values 15digit precision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Double - holds decimal values 28digit precision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There quite a number of datatypes this is just to mention a few. For more datatypes visit this site </a:t>
            </a:r>
            <a:r>
              <a:rPr lang="en-US" sz="2000" u="none" strike="noStrike"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https://www.javatpoint.com/csharp-data-types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70229020"/>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
  <TotalTime>7715</TotalTime>
  <Words>583</Words>
  <Application>Microsoft Office PowerPoint</Application>
  <PresentationFormat>Widescreen</PresentationFormat>
  <Paragraphs>53</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Garamond</vt:lpstr>
      <vt:lpstr>Gill Sans MT</vt:lpstr>
      <vt:lpstr>Impact</vt:lpstr>
      <vt:lpstr>Roboto Condensed Light</vt:lpstr>
      <vt:lpstr>Symbol</vt:lpstr>
      <vt:lpstr>Times New Roman</vt:lpstr>
      <vt:lpstr>Badge</vt:lpstr>
      <vt:lpstr>VISUAL C#.NET session two</vt:lpstr>
      <vt:lpstr>Quote of the day</vt:lpstr>
      <vt:lpstr>Lesson objectives</vt:lpstr>
      <vt:lpstr>Lesson pre-requisites</vt:lpstr>
      <vt:lpstr>Training methods and extra readings</vt:lpstr>
      <vt:lpstr>Variables &amp; data types</vt:lpstr>
      <vt:lpstr>What is are variables &amp; data types</vt:lpstr>
      <vt:lpstr>PowerPoint Presentation</vt:lpstr>
      <vt:lpstr>There are many different data types namely</vt:lpstr>
      <vt:lpstr>Rules for naming variables</vt:lpstr>
      <vt:lpstr>Understanding more about variables</vt:lpstr>
      <vt:lpstr>Contd.. on variables</vt:lpstr>
      <vt:lpstr>Message box</vt:lpstr>
      <vt:lpstr>What is a message box</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android studio</dc:title>
  <dc:creator>Zalego</dc:creator>
  <cp:lastModifiedBy>Edwin Ouma</cp:lastModifiedBy>
  <cp:revision>587</cp:revision>
  <dcterms:created xsi:type="dcterms:W3CDTF">2016-09-07T08:26:27Z</dcterms:created>
  <dcterms:modified xsi:type="dcterms:W3CDTF">2021-08-21T11:13:00Z</dcterms:modified>
</cp:coreProperties>
</file>