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499" r:id="rId8"/>
    <p:sldId id="500" r:id="rId9"/>
    <p:sldId id="501" r:id="rId10"/>
    <p:sldId id="502" r:id="rId11"/>
    <p:sldId id="503" r:id="rId12"/>
    <p:sldId id="504" r:id="rId13"/>
    <p:sldId id="505" r:id="rId14"/>
    <p:sldId id="506" r:id="rId15"/>
    <p:sldId id="5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21</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E1F2-56F8-42E2-ACAB-7541F6CFDE77}"/>
              </a:ext>
            </a:extLst>
          </p:cNvPr>
          <p:cNvSpPr>
            <a:spLocks noGrp="1"/>
          </p:cNvSpPr>
          <p:nvPr>
            <p:ph type="title"/>
          </p:nvPr>
        </p:nvSpPr>
        <p:spPr>
          <a:xfrm>
            <a:off x="1251678" y="382385"/>
            <a:ext cx="10178322" cy="763835"/>
          </a:xfrm>
        </p:spPr>
        <p:txBody>
          <a:bodyPr>
            <a:normAutofit fontScale="90000"/>
          </a:bodyPr>
          <a:lstStyle/>
          <a:p>
            <a:r>
              <a:rPr lang="en-US" dirty="0"/>
              <a:t>Connecting to db contd..</a:t>
            </a:r>
          </a:p>
        </p:txBody>
      </p:sp>
      <p:sp>
        <p:nvSpPr>
          <p:cNvPr id="3" name="Content Placeholder 2">
            <a:extLst>
              <a:ext uri="{FF2B5EF4-FFF2-40B4-BE49-F238E27FC236}">
                <a16:creationId xmlns:a16="http://schemas.microsoft.com/office/drawing/2014/main" id="{894075BA-F17C-489A-96CF-2D7402C33A8E}"/>
              </a:ext>
            </a:extLst>
          </p:cNvPr>
          <p:cNvSpPr>
            <a:spLocks noGrp="1"/>
          </p:cNvSpPr>
          <p:nvPr>
            <p:ph idx="1"/>
          </p:nvPr>
        </p:nvSpPr>
        <p:spPr>
          <a:xfrm>
            <a:off x="1251678" y="1619518"/>
            <a:ext cx="10178322" cy="3618963"/>
          </a:xfrm>
        </p:spPr>
        <p:txBody>
          <a:bodyPr>
            <a:normAutofit fontScale="92500" lnSpcReduction="10000"/>
          </a:bodyPr>
          <a:lstStyle/>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Will use a while loop, the contents that have been retrieved from the table will be displayed in the respective text boxes.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entire code to connect to the database and retrieve connect and eventually display in the textboxes is shown below. The code is inside a method called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showData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then the method is called in the form load event.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617676A8-E8DD-408E-8245-FD6C7B7A2F5F}"/>
              </a:ext>
            </a:extLst>
          </p:cNvPr>
          <p:cNvPicPr/>
          <p:nvPr/>
        </p:nvPicPr>
        <p:blipFill>
          <a:blip r:embed="rId2"/>
          <a:stretch>
            <a:fillRect/>
          </a:stretch>
        </p:blipFill>
        <p:spPr>
          <a:xfrm>
            <a:off x="2481665" y="1311653"/>
            <a:ext cx="5619146" cy="1884297"/>
          </a:xfrm>
          <a:prstGeom prst="rect">
            <a:avLst/>
          </a:prstGeom>
        </p:spPr>
      </p:pic>
    </p:spTree>
    <p:extLst>
      <p:ext uri="{BB962C8B-B14F-4D97-AF65-F5344CB8AC3E}">
        <p14:creationId xmlns:p14="http://schemas.microsoft.com/office/powerpoint/2010/main" val="120662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20E9-91F8-49BB-99B5-F94375B143D1}"/>
              </a:ext>
            </a:extLst>
          </p:cNvPr>
          <p:cNvSpPr>
            <a:spLocks noGrp="1"/>
          </p:cNvSpPr>
          <p:nvPr>
            <p:ph type="title"/>
          </p:nvPr>
        </p:nvSpPr>
        <p:spPr>
          <a:xfrm>
            <a:off x="1251678" y="382385"/>
            <a:ext cx="10178322" cy="802471"/>
          </a:xfrm>
        </p:spPr>
        <p:txBody>
          <a:bodyPr/>
          <a:lstStyle/>
          <a:p>
            <a:r>
              <a:rPr lang="en-US" dirty="0"/>
              <a:t>Connecting to db contd…</a:t>
            </a:r>
          </a:p>
        </p:txBody>
      </p:sp>
      <p:pic>
        <p:nvPicPr>
          <p:cNvPr id="4" name="Content Placeholder 3">
            <a:extLst>
              <a:ext uri="{FF2B5EF4-FFF2-40B4-BE49-F238E27FC236}">
                <a16:creationId xmlns:a16="http://schemas.microsoft.com/office/drawing/2014/main" id="{5FCD0B92-A993-4B7F-9AB6-C4E5C97ECC3B}"/>
              </a:ext>
            </a:extLst>
          </p:cNvPr>
          <p:cNvPicPr>
            <a:picLocks noGrp="1"/>
          </p:cNvPicPr>
          <p:nvPr>
            <p:ph idx="1"/>
          </p:nvPr>
        </p:nvPicPr>
        <p:blipFill>
          <a:blip r:embed="rId2"/>
          <a:stretch>
            <a:fillRect/>
          </a:stretch>
        </p:blipFill>
        <p:spPr>
          <a:xfrm>
            <a:off x="1867437" y="1262062"/>
            <a:ext cx="8255357" cy="4739493"/>
          </a:xfrm>
          <a:prstGeom prst="rect">
            <a:avLst/>
          </a:prstGeom>
        </p:spPr>
      </p:pic>
    </p:spTree>
    <p:extLst>
      <p:ext uri="{BB962C8B-B14F-4D97-AF65-F5344CB8AC3E}">
        <p14:creationId xmlns:p14="http://schemas.microsoft.com/office/powerpoint/2010/main" val="428982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20E9-91F8-49BB-99B5-F94375B143D1}"/>
              </a:ext>
            </a:extLst>
          </p:cNvPr>
          <p:cNvSpPr>
            <a:spLocks noGrp="1"/>
          </p:cNvSpPr>
          <p:nvPr>
            <p:ph type="title"/>
          </p:nvPr>
        </p:nvSpPr>
        <p:spPr>
          <a:xfrm>
            <a:off x="1251678" y="382385"/>
            <a:ext cx="10178322" cy="802471"/>
          </a:xfrm>
        </p:spPr>
        <p:txBody>
          <a:bodyPr/>
          <a:lstStyle/>
          <a:p>
            <a:r>
              <a:rPr lang="en-US" dirty="0"/>
              <a:t>Connecting to db contd…</a:t>
            </a:r>
          </a:p>
        </p:txBody>
      </p:sp>
      <p:sp>
        <p:nvSpPr>
          <p:cNvPr id="5" name="Content Placeholder 4">
            <a:extLst>
              <a:ext uri="{FF2B5EF4-FFF2-40B4-BE49-F238E27FC236}">
                <a16:creationId xmlns:a16="http://schemas.microsoft.com/office/drawing/2014/main" id="{ECE19086-2B0B-4F35-8F28-A914FA82E06B}"/>
              </a:ext>
            </a:extLst>
          </p:cNvPr>
          <p:cNvSpPr>
            <a:spLocks noGrp="1"/>
          </p:cNvSpPr>
          <p:nvPr>
            <p:ph idx="1"/>
          </p:nvPr>
        </p:nvSpPr>
        <p:spPr>
          <a:xfrm>
            <a:off x="1251678" y="1468192"/>
            <a:ext cx="10178322" cy="4411401"/>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display contents of the database in the data grid then the following code has been used, the code is inside a method called GridData the same is going to be called in the form load event.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3347BDA6-B76E-438D-BD61-4D7DD7DCCF4C}"/>
              </a:ext>
            </a:extLst>
          </p:cNvPr>
          <p:cNvPicPr/>
          <p:nvPr/>
        </p:nvPicPr>
        <p:blipFill>
          <a:blip r:embed="rId2"/>
          <a:stretch>
            <a:fillRect/>
          </a:stretch>
        </p:blipFill>
        <p:spPr>
          <a:xfrm>
            <a:off x="1906074" y="2338589"/>
            <a:ext cx="7431110" cy="3392510"/>
          </a:xfrm>
          <a:prstGeom prst="rect">
            <a:avLst/>
          </a:prstGeom>
        </p:spPr>
      </p:pic>
    </p:spTree>
    <p:extLst>
      <p:ext uri="{BB962C8B-B14F-4D97-AF65-F5344CB8AC3E}">
        <p14:creationId xmlns:p14="http://schemas.microsoft.com/office/powerpoint/2010/main" val="408700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312D-DBAD-432B-850B-ECF30EC363D6}"/>
              </a:ext>
            </a:extLst>
          </p:cNvPr>
          <p:cNvSpPr>
            <a:spLocks noGrp="1"/>
          </p:cNvSpPr>
          <p:nvPr>
            <p:ph type="title"/>
          </p:nvPr>
        </p:nvSpPr>
        <p:spPr>
          <a:xfrm>
            <a:off x="1251678" y="382385"/>
            <a:ext cx="10178322" cy="892623"/>
          </a:xfrm>
        </p:spPr>
        <p:txBody>
          <a:bodyPr/>
          <a:lstStyle/>
          <a:p>
            <a:r>
              <a:rPr lang="en-US" dirty="0"/>
              <a:t>Connecting to db contd…</a:t>
            </a:r>
          </a:p>
        </p:txBody>
      </p:sp>
      <p:sp>
        <p:nvSpPr>
          <p:cNvPr id="3" name="Content Placeholder 2">
            <a:extLst>
              <a:ext uri="{FF2B5EF4-FFF2-40B4-BE49-F238E27FC236}">
                <a16:creationId xmlns:a16="http://schemas.microsoft.com/office/drawing/2014/main" id="{7DD6A260-1FC7-4A64-B0B1-4AB0753AA6D7}"/>
              </a:ext>
            </a:extLst>
          </p:cNvPr>
          <p:cNvSpPr>
            <a:spLocks noGrp="1"/>
          </p:cNvSpPr>
          <p:nvPr>
            <p:ph idx="1"/>
          </p:nvPr>
        </p:nvSpPr>
        <p:spPr>
          <a:xfrm>
            <a:off x="1251678" y="1455313"/>
            <a:ext cx="10178322" cy="4424279"/>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is how the two methods are called in the form load event.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91D31CC-F324-494D-9EF1-63E07407852B}"/>
              </a:ext>
            </a:extLst>
          </p:cNvPr>
          <p:cNvPicPr/>
          <p:nvPr/>
        </p:nvPicPr>
        <p:blipFill>
          <a:blip r:embed="rId2"/>
          <a:stretch>
            <a:fillRect/>
          </a:stretch>
        </p:blipFill>
        <p:spPr>
          <a:xfrm>
            <a:off x="2894182" y="2275267"/>
            <a:ext cx="4987689" cy="1910366"/>
          </a:xfrm>
          <a:prstGeom prst="rect">
            <a:avLst/>
          </a:prstGeom>
        </p:spPr>
      </p:pic>
    </p:spTree>
    <p:extLst>
      <p:ext uri="{BB962C8B-B14F-4D97-AF65-F5344CB8AC3E}">
        <p14:creationId xmlns:p14="http://schemas.microsoft.com/office/powerpoint/2010/main" val="16843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A8598-5FEE-4000-8C44-EBE3248DB2B2}"/>
              </a:ext>
            </a:extLst>
          </p:cNvPr>
          <p:cNvSpPr>
            <a:spLocks noGrp="1"/>
          </p:cNvSpPr>
          <p:nvPr>
            <p:ph idx="1"/>
          </p:nvPr>
        </p:nvSpPr>
        <p:spPr>
          <a:xfrm>
            <a:off x="1225921" y="972354"/>
            <a:ext cx="10178322" cy="5273899"/>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If a record is clicked on in the data grid, then the same record’s data is displayed in the text box, for instance the record that has been clicked on is record for Jane the same is being displayed in the text boxes.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531C5C3-FF7A-421B-AB2B-DABD9A9B30F7}"/>
              </a:ext>
            </a:extLst>
          </p:cNvPr>
          <p:cNvPicPr/>
          <p:nvPr/>
        </p:nvPicPr>
        <p:blipFill>
          <a:blip r:embed="rId2"/>
          <a:stretch>
            <a:fillRect/>
          </a:stretch>
        </p:blipFill>
        <p:spPr>
          <a:xfrm>
            <a:off x="3387144" y="1852635"/>
            <a:ext cx="5331853" cy="3942858"/>
          </a:xfrm>
          <a:prstGeom prst="rect">
            <a:avLst/>
          </a:prstGeom>
        </p:spPr>
      </p:pic>
    </p:spTree>
    <p:extLst>
      <p:ext uri="{BB962C8B-B14F-4D97-AF65-F5344CB8AC3E}">
        <p14:creationId xmlns:p14="http://schemas.microsoft.com/office/powerpoint/2010/main" val="11922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A8598-5FEE-4000-8C44-EBE3248DB2B2}"/>
              </a:ext>
            </a:extLst>
          </p:cNvPr>
          <p:cNvSpPr>
            <a:spLocks noGrp="1"/>
          </p:cNvSpPr>
          <p:nvPr>
            <p:ph idx="1"/>
          </p:nvPr>
        </p:nvSpPr>
        <p:spPr>
          <a:xfrm>
            <a:off x="1225921" y="972354"/>
            <a:ext cx="10178322" cy="5273899"/>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To achieve this the code has to be written in the data grid by double clicking on it, then write code where the cursor is blinking.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8540024-CBCC-4F43-984D-35CEB1DB68A9}"/>
              </a:ext>
            </a:extLst>
          </p:cNvPr>
          <p:cNvPicPr/>
          <p:nvPr/>
        </p:nvPicPr>
        <p:blipFill>
          <a:blip r:embed="rId2"/>
          <a:stretch>
            <a:fillRect/>
          </a:stretch>
        </p:blipFill>
        <p:spPr>
          <a:xfrm>
            <a:off x="2112135" y="1878597"/>
            <a:ext cx="7534141" cy="3002495"/>
          </a:xfrm>
          <a:prstGeom prst="rect">
            <a:avLst/>
          </a:prstGeom>
        </p:spPr>
      </p:pic>
    </p:spTree>
    <p:extLst>
      <p:ext uri="{BB962C8B-B14F-4D97-AF65-F5344CB8AC3E}">
        <p14:creationId xmlns:p14="http://schemas.microsoft.com/office/powerpoint/2010/main" val="3790553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70D8C6A8-D053-457B-A10F-2E843380912F}"/>
              </a:ext>
            </a:extLst>
          </p:cNvPr>
          <p:cNvPicPr>
            <a:picLocks noChangeAspect="1"/>
          </p:cNvPicPr>
          <p:nvPr/>
        </p:nvPicPr>
        <p:blipFill>
          <a:blip r:embed="rId2"/>
          <a:stretch>
            <a:fillRect/>
          </a:stretch>
        </p:blipFill>
        <p:spPr>
          <a:xfrm>
            <a:off x="3880284" y="1175435"/>
            <a:ext cx="4722804" cy="4302999"/>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69506"/>
            <a:ext cx="10178322" cy="725198"/>
          </a:xfrm>
        </p:spPr>
        <p:txBody>
          <a:bodyPr>
            <a:normAutofit fontScale="90000"/>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C#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Link the Application to a Data 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Interacting with the Data base through C# GUI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Create </a:t>
            </a:r>
            <a:r>
              <a:rPr lang="en-US" sz="4400" b="1" dirty="0" err="1">
                <a:latin typeface="Garamond" panose="02020404030301010803" pitchFamily="18" charset="0"/>
              </a:rPr>
              <a:t>c#</a:t>
            </a:r>
            <a:r>
              <a:rPr lang="en-US" sz="4400" b="1" dirty="0">
                <a:latin typeface="Garamond" panose="02020404030301010803" pitchFamily="18" charset="0"/>
              </a:rPr>
              <a:t> application</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4ACC2-71C5-4195-AB90-74F538D19BBC}"/>
              </a:ext>
            </a:extLst>
          </p:cNvPr>
          <p:cNvSpPr>
            <a:spLocks noGrp="1"/>
          </p:cNvSpPr>
          <p:nvPr>
            <p:ph idx="1"/>
          </p:nvPr>
        </p:nvSpPr>
        <p:spPr>
          <a:xfrm>
            <a:off x="1187284" y="631064"/>
            <a:ext cx="10178322" cy="5769735"/>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what we will create, through this we will be able to understand how to perform CRUD Operations in C#, how to retrieve data and display on the form and many more.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4B7263E-61A6-4362-947D-27FD9DD99313}"/>
              </a:ext>
            </a:extLst>
          </p:cNvPr>
          <p:cNvPicPr/>
          <p:nvPr/>
        </p:nvPicPr>
        <p:blipFill>
          <a:blip r:embed="rId2"/>
          <a:stretch>
            <a:fillRect/>
          </a:stretch>
        </p:blipFill>
        <p:spPr>
          <a:xfrm>
            <a:off x="3000777" y="1521182"/>
            <a:ext cx="5916547" cy="4544767"/>
          </a:xfrm>
          <a:prstGeom prst="rect">
            <a:avLst/>
          </a:prstGeom>
        </p:spPr>
      </p:pic>
    </p:spTree>
    <p:extLst>
      <p:ext uri="{BB962C8B-B14F-4D97-AF65-F5344CB8AC3E}">
        <p14:creationId xmlns:p14="http://schemas.microsoft.com/office/powerpoint/2010/main" val="426422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5461-A473-4461-9D44-633F43A6A195}"/>
              </a:ext>
            </a:extLst>
          </p:cNvPr>
          <p:cNvSpPr>
            <a:spLocks noGrp="1"/>
          </p:cNvSpPr>
          <p:nvPr>
            <p:ph type="title"/>
          </p:nvPr>
        </p:nvSpPr>
        <p:spPr>
          <a:xfrm>
            <a:off x="1251678" y="382385"/>
            <a:ext cx="10178322" cy="1008533"/>
          </a:xfrm>
        </p:spPr>
        <p:txBody>
          <a:bodyPr/>
          <a:lstStyle/>
          <a:p>
            <a:r>
              <a:rPr lang="en-US" dirty="0"/>
              <a:t>Connecting to db</a:t>
            </a:r>
          </a:p>
        </p:txBody>
      </p:sp>
      <p:sp>
        <p:nvSpPr>
          <p:cNvPr id="3" name="Content Placeholder 2">
            <a:extLst>
              <a:ext uri="{FF2B5EF4-FFF2-40B4-BE49-F238E27FC236}">
                <a16:creationId xmlns:a16="http://schemas.microsoft.com/office/drawing/2014/main" id="{62D28DA2-E192-4E83-9520-279BF8C5F4D6}"/>
              </a:ext>
            </a:extLst>
          </p:cNvPr>
          <p:cNvSpPr>
            <a:spLocks noGrp="1"/>
          </p:cNvSpPr>
          <p:nvPr>
            <p:ph idx="1"/>
          </p:nvPr>
        </p:nvSpPr>
        <p:spPr>
          <a:xfrm>
            <a:off x="1251677" y="1751527"/>
            <a:ext cx="10519611" cy="4919729"/>
          </a:xfrm>
        </p:spPr>
        <p:txBody>
          <a:bodyPr>
            <a:normAutofit/>
          </a:bodyPr>
          <a:lstStyle/>
          <a:p>
            <a:r>
              <a:rPr lang="en-US" dirty="0">
                <a:solidFill>
                  <a:schemeClr val="tx1"/>
                </a:solidFill>
                <a:effectLst/>
                <a:latin typeface="Times New Roman" panose="02020603050405020304" pitchFamily="18" charset="0"/>
                <a:ea typeface="Calibri" panose="020F0502020204030204" pitchFamily="34" charset="0"/>
              </a:rPr>
              <a:t>Before connecting to the database, one needs to import the following, </a:t>
            </a:r>
          </a:p>
          <a:p>
            <a:endParaRPr lang="en-US" dirty="0"/>
          </a:p>
        </p:txBody>
      </p:sp>
      <p:pic>
        <p:nvPicPr>
          <p:cNvPr id="4" name="Picture 3">
            <a:extLst>
              <a:ext uri="{FF2B5EF4-FFF2-40B4-BE49-F238E27FC236}">
                <a16:creationId xmlns:a16="http://schemas.microsoft.com/office/drawing/2014/main" id="{030C3A7E-0E16-43E7-A22C-CB01D38EA887}"/>
              </a:ext>
            </a:extLst>
          </p:cNvPr>
          <p:cNvPicPr/>
          <p:nvPr/>
        </p:nvPicPr>
        <p:blipFill>
          <a:blip r:embed="rId2"/>
          <a:stretch>
            <a:fillRect/>
          </a:stretch>
        </p:blipFill>
        <p:spPr>
          <a:xfrm>
            <a:off x="2645534" y="2262857"/>
            <a:ext cx="3278747" cy="338675"/>
          </a:xfrm>
          <a:prstGeom prst="rect">
            <a:avLst/>
          </a:prstGeom>
        </p:spPr>
      </p:pic>
      <p:sp>
        <p:nvSpPr>
          <p:cNvPr id="6" name="TextBox 5">
            <a:extLst>
              <a:ext uri="{FF2B5EF4-FFF2-40B4-BE49-F238E27FC236}">
                <a16:creationId xmlns:a16="http://schemas.microsoft.com/office/drawing/2014/main" id="{31C09059-7884-49CB-A47A-1E71E58096D5}"/>
              </a:ext>
            </a:extLst>
          </p:cNvPr>
          <p:cNvSpPr txBox="1"/>
          <p:nvPr/>
        </p:nvSpPr>
        <p:spPr>
          <a:xfrm>
            <a:off x="1568002" y="2777475"/>
            <a:ext cx="5051739"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Connecting to the Database and Retrieving Data</a:t>
            </a:r>
            <a:endParaRPr lang="en-US" dirty="0"/>
          </a:p>
        </p:txBody>
      </p:sp>
      <p:sp>
        <p:nvSpPr>
          <p:cNvPr id="8" name="TextBox 7">
            <a:extLst>
              <a:ext uri="{FF2B5EF4-FFF2-40B4-BE49-F238E27FC236}">
                <a16:creationId xmlns:a16="http://schemas.microsoft.com/office/drawing/2014/main" id="{CD9A7E58-19AE-4781-9A18-9D045DF63A8F}"/>
              </a:ext>
            </a:extLst>
          </p:cNvPr>
          <p:cNvSpPr txBox="1"/>
          <p:nvPr/>
        </p:nvSpPr>
        <p:spPr>
          <a:xfrm>
            <a:off x="1568002" y="3304732"/>
            <a:ext cx="5386590" cy="405367"/>
          </a:xfrm>
          <a:prstGeom prst="rect">
            <a:avLst/>
          </a:prstGeom>
          <a:noFill/>
        </p:spPr>
        <p:txBody>
          <a:bodyPr wrap="square">
            <a:spAutoFit/>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connect to the database, then this code is used.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15266C9-67D8-41E6-A03D-4D852C7F6AD1}"/>
              </a:ext>
            </a:extLst>
          </p:cNvPr>
          <p:cNvPicPr/>
          <p:nvPr/>
        </p:nvPicPr>
        <p:blipFill>
          <a:blip r:embed="rId3"/>
          <a:stretch>
            <a:fillRect/>
          </a:stretch>
        </p:blipFill>
        <p:spPr>
          <a:xfrm>
            <a:off x="1707523" y="3790751"/>
            <a:ext cx="7178899" cy="559913"/>
          </a:xfrm>
          <a:prstGeom prst="rect">
            <a:avLst/>
          </a:prstGeom>
        </p:spPr>
      </p:pic>
      <p:cxnSp>
        <p:nvCxnSpPr>
          <p:cNvPr id="10" name="Straight Arrow Connector 9">
            <a:extLst>
              <a:ext uri="{FF2B5EF4-FFF2-40B4-BE49-F238E27FC236}">
                <a16:creationId xmlns:a16="http://schemas.microsoft.com/office/drawing/2014/main" id="{BC0696CD-B6A8-4E36-93DE-DB39894F9863}"/>
              </a:ext>
            </a:extLst>
          </p:cNvPr>
          <p:cNvCxnSpPr>
            <a:cxnSpLocks/>
          </p:cNvCxnSpPr>
          <p:nvPr/>
        </p:nvCxnSpPr>
        <p:spPr>
          <a:xfrm flipV="1">
            <a:off x="3827640" y="4054978"/>
            <a:ext cx="914533" cy="75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73543F-051E-48CC-80A5-09FF4DE13329}"/>
              </a:ext>
            </a:extLst>
          </p:cNvPr>
          <p:cNvCxnSpPr>
            <a:cxnSpLocks/>
          </p:cNvCxnSpPr>
          <p:nvPr/>
        </p:nvCxnSpPr>
        <p:spPr>
          <a:xfrm flipV="1">
            <a:off x="5272300" y="4154738"/>
            <a:ext cx="707923" cy="85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8E7A03-AF44-4A6B-A1A9-F24B07915709}"/>
              </a:ext>
            </a:extLst>
          </p:cNvPr>
          <p:cNvCxnSpPr>
            <a:cxnSpLocks/>
          </p:cNvCxnSpPr>
          <p:nvPr/>
        </p:nvCxnSpPr>
        <p:spPr>
          <a:xfrm flipV="1">
            <a:off x="6847299" y="4054978"/>
            <a:ext cx="809425" cy="71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 Box 215">
            <a:extLst>
              <a:ext uri="{FF2B5EF4-FFF2-40B4-BE49-F238E27FC236}">
                <a16:creationId xmlns:a16="http://schemas.microsoft.com/office/drawing/2014/main" id="{E8ED3E27-60CF-4A54-9BC1-3A1F0064DFF0}"/>
              </a:ext>
            </a:extLst>
          </p:cNvPr>
          <p:cNvSpPr txBox="1"/>
          <p:nvPr/>
        </p:nvSpPr>
        <p:spPr>
          <a:xfrm>
            <a:off x="3481490" y="4790055"/>
            <a:ext cx="295275"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18" name="Text Box 215">
            <a:extLst>
              <a:ext uri="{FF2B5EF4-FFF2-40B4-BE49-F238E27FC236}">
                <a16:creationId xmlns:a16="http://schemas.microsoft.com/office/drawing/2014/main" id="{7B96ABBA-1713-4F26-A40A-560E65E5FA4B}"/>
              </a:ext>
            </a:extLst>
          </p:cNvPr>
          <p:cNvSpPr txBox="1"/>
          <p:nvPr/>
        </p:nvSpPr>
        <p:spPr>
          <a:xfrm>
            <a:off x="4918131" y="4938381"/>
            <a:ext cx="295275"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latin typeface="Calibri" panose="020F0502020204030204" pitchFamily="34" charset="0"/>
                <a:ea typeface="Calibri" panose="020F0502020204030204" pitchFamily="34" charset="0"/>
                <a:cs typeface="Times New Roman" panose="02020603050405020304" pitchFamily="18" charset="0"/>
              </a:rPr>
              <a:t>B</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15">
            <a:extLst>
              <a:ext uri="{FF2B5EF4-FFF2-40B4-BE49-F238E27FC236}">
                <a16:creationId xmlns:a16="http://schemas.microsoft.com/office/drawing/2014/main" id="{01DE67B9-BAA1-4FA5-8980-36FD8EE2E927}"/>
              </a:ext>
            </a:extLst>
          </p:cNvPr>
          <p:cNvSpPr txBox="1"/>
          <p:nvPr/>
        </p:nvSpPr>
        <p:spPr>
          <a:xfrm>
            <a:off x="6472103" y="4780101"/>
            <a:ext cx="295275" cy="247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C</a:t>
            </a:r>
          </a:p>
        </p:txBody>
      </p:sp>
      <p:sp>
        <p:nvSpPr>
          <p:cNvPr id="21" name="TextBox 20">
            <a:extLst>
              <a:ext uri="{FF2B5EF4-FFF2-40B4-BE49-F238E27FC236}">
                <a16:creationId xmlns:a16="http://schemas.microsoft.com/office/drawing/2014/main" id="{980DD5AA-61C0-42CA-AB72-126BE36294F0}"/>
              </a:ext>
            </a:extLst>
          </p:cNvPr>
          <p:cNvSpPr txBox="1"/>
          <p:nvPr/>
        </p:nvSpPr>
        <p:spPr>
          <a:xfrm>
            <a:off x="1307674" y="5171641"/>
            <a:ext cx="10463615" cy="1369670"/>
          </a:xfrm>
          <a:prstGeom prst="rect">
            <a:avLst/>
          </a:prstGeom>
          <a:noFill/>
        </p:spPr>
        <p:txBody>
          <a:bodyPr wrap="square">
            <a:spAutoFit/>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 The part marked A is where we are getting the data from, in this case the data source is from a local database hence using (.) dot.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 The part marked B is the name of the database, one has to specify the name of the database one intends to connect to.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 – integrated security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274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E1F2-56F8-42E2-ACAB-7541F6CFDE77}"/>
              </a:ext>
            </a:extLst>
          </p:cNvPr>
          <p:cNvSpPr>
            <a:spLocks noGrp="1"/>
          </p:cNvSpPr>
          <p:nvPr>
            <p:ph type="title"/>
          </p:nvPr>
        </p:nvSpPr>
        <p:spPr/>
        <p:txBody>
          <a:bodyPr/>
          <a:lstStyle/>
          <a:p>
            <a:r>
              <a:rPr lang="en-US" dirty="0"/>
              <a:t>Connecting to db contd..</a:t>
            </a:r>
          </a:p>
        </p:txBody>
      </p:sp>
      <p:sp>
        <p:nvSpPr>
          <p:cNvPr id="3" name="Content Placeholder 2">
            <a:extLst>
              <a:ext uri="{FF2B5EF4-FFF2-40B4-BE49-F238E27FC236}">
                <a16:creationId xmlns:a16="http://schemas.microsoft.com/office/drawing/2014/main" id="{894075BA-F17C-489A-96CF-2D7402C33A8E}"/>
              </a:ext>
            </a:extLst>
          </p:cNvPr>
          <p:cNvSpPr>
            <a:spLocks noGrp="1"/>
          </p:cNvSpPr>
          <p:nvPr>
            <p:ph idx="1"/>
          </p:nvPr>
        </p:nvSpPr>
        <p:spPr>
          <a:xfrm>
            <a:off x="1251678" y="1619518"/>
            <a:ext cx="10178322" cy="3618963"/>
          </a:xfrm>
        </p:spPr>
        <p:txBody>
          <a:bodyPr/>
          <a:lstStyle/>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next line is shown above, in this line to retrieve contents of the table then will use SqlCommand, then Sql statement to retrieve all the contents of the table and also the first line of code is passed in the SqlCommand.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585337A-B363-44DA-B3D0-5A7ADBBC3C7D}"/>
              </a:ext>
            </a:extLst>
          </p:cNvPr>
          <p:cNvPicPr/>
          <p:nvPr/>
        </p:nvPicPr>
        <p:blipFill>
          <a:blip r:embed="rId2"/>
          <a:stretch>
            <a:fillRect/>
          </a:stretch>
        </p:blipFill>
        <p:spPr>
          <a:xfrm>
            <a:off x="1717786" y="1732849"/>
            <a:ext cx="6679239" cy="495196"/>
          </a:xfrm>
          <a:prstGeom prst="rect">
            <a:avLst/>
          </a:prstGeom>
        </p:spPr>
      </p:pic>
      <p:pic>
        <p:nvPicPr>
          <p:cNvPr id="5" name="Picture 4">
            <a:extLst>
              <a:ext uri="{FF2B5EF4-FFF2-40B4-BE49-F238E27FC236}">
                <a16:creationId xmlns:a16="http://schemas.microsoft.com/office/drawing/2014/main" id="{0DAB5047-F553-4B46-A798-D5D6120CB001}"/>
              </a:ext>
            </a:extLst>
          </p:cNvPr>
          <p:cNvPicPr/>
          <p:nvPr/>
        </p:nvPicPr>
        <p:blipFill>
          <a:blip r:embed="rId3"/>
          <a:stretch>
            <a:fillRect/>
          </a:stretch>
        </p:blipFill>
        <p:spPr>
          <a:xfrm>
            <a:off x="2019434" y="3673028"/>
            <a:ext cx="5823800" cy="783062"/>
          </a:xfrm>
          <a:prstGeom prst="rect">
            <a:avLst/>
          </a:prstGeom>
        </p:spPr>
      </p:pic>
      <p:sp>
        <p:nvSpPr>
          <p:cNvPr id="7" name="TextBox 6">
            <a:extLst>
              <a:ext uri="{FF2B5EF4-FFF2-40B4-BE49-F238E27FC236}">
                <a16:creationId xmlns:a16="http://schemas.microsoft.com/office/drawing/2014/main" id="{0955EE2C-0488-4F09-A55B-51AA1EE2A623}"/>
              </a:ext>
            </a:extLst>
          </p:cNvPr>
          <p:cNvSpPr txBox="1"/>
          <p:nvPr/>
        </p:nvSpPr>
        <p:spPr>
          <a:xfrm>
            <a:off x="1568001" y="4681372"/>
            <a:ext cx="8155547" cy="37407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Afterwards connections is going to be opened and execution is going to take 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27685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8529</TotalTime>
  <Words>564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Garamond</vt:lpstr>
      <vt:lpstr>Gill Sans MT</vt:lpstr>
      <vt:lpstr>Impact</vt:lpstr>
      <vt:lpstr>Roboto Condensed Light</vt:lpstr>
      <vt:lpstr>Symbol</vt:lpstr>
      <vt:lpstr>Times New Roman</vt:lpstr>
      <vt:lpstr>Badge</vt:lpstr>
      <vt:lpstr>VISUAL C#.NET session 21</vt:lpstr>
      <vt:lpstr>Quote of the day</vt:lpstr>
      <vt:lpstr>Lesson objectives</vt:lpstr>
      <vt:lpstr>Lesson pre-requisites</vt:lpstr>
      <vt:lpstr>Training methods and extra readings</vt:lpstr>
      <vt:lpstr>Create c# application</vt:lpstr>
      <vt:lpstr>PowerPoint Presentation</vt:lpstr>
      <vt:lpstr>Connecting to db</vt:lpstr>
      <vt:lpstr>Connecting to db contd..</vt:lpstr>
      <vt:lpstr>Connecting to db contd..</vt:lpstr>
      <vt:lpstr>Connecting to db contd…</vt:lpstr>
      <vt:lpstr>Connecting to db contd…</vt:lpstr>
      <vt:lpstr>Connecting to db 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802</cp:revision>
  <dcterms:created xsi:type="dcterms:W3CDTF">2016-09-07T08:26:27Z</dcterms:created>
  <dcterms:modified xsi:type="dcterms:W3CDTF">2021-08-21T11:47:54Z</dcterms:modified>
</cp:coreProperties>
</file>