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74" r:id="rId8"/>
    <p:sldId id="375" r:id="rId9"/>
    <p:sldId id="376" r:id="rId10"/>
    <p:sldId id="377" r:id="rId11"/>
    <p:sldId id="378" r:id="rId12"/>
    <p:sldId id="379" r:id="rId13"/>
    <p:sldId id="380" r:id="rId14"/>
    <p:sldId id="381" r:id="rId15"/>
    <p:sldId id="382" r:id="rId16"/>
    <p:sldId id="383" r:id="rId17"/>
    <p:sldId id="384" r:id="rId18"/>
    <p:sldId id="3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4" d="100"/>
          <a:sy n="74" d="100"/>
        </p:scale>
        <p:origin x="4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a:latin typeface="Garamond" panose="02020404030301010803" pitchFamily="18" charset="0"/>
              </a:rPr>
              <a:t>VISUAL C#.NET session 6</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EA89-C788-437F-925A-9011FE543904}"/>
              </a:ext>
            </a:extLst>
          </p:cNvPr>
          <p:cNvSpPr>
            <a:spLocks noGrp="1"/>
          </p:cNvSpPr>
          <p:nvPr>
            <p:ph type="title"/>
          </p:nvPr>
        </p:nvSpPr>
        <p:spPr>
          <a:xfrm>
            <a:off x="1251678" y="382385"/>
            <a:ext cx="10178322" cy="1214595"/>
          </a:xfrm>
        </p:spPr>
        <p:txBody>
          <a:bodyPr/>
          <a:lstStyle/>
          <a:p>
            <a:r>
              <a:rPr lang="en-US" dirty="0"/>
              <a:t>Menu short cuts</a:t>
            </a:r>
          </a:p>
        </p:txBody>
      </p:sp>
      <p:pic>
        <p:nvPicPr>
          <p:cNvPr id="4" name="Content Placeholder 3">
            <a:extLst>
              <a:ext uri="{FF2B5EF4-FFF2-40B4-BE49-F238E27FC236}">
                <a16:creationId xmlns:a16="http://schemas.microsoft.com/office/drawing/2014/main" id="{746CA57D-16D5-44BF-BA92-7A5BDA8DBC3F}"/>
              </a:ext>
            </a:extLst>
          </p:cNvPr>
          <p:cNvPicPr>
            <a:picLocks noGrp="1"/>
          </p:cNvPicPr>
          <p:nvPr>
            <p:ph idx="1"/>
          </p:nvPr>
        </p:nvPicPr>
        <p:blipFill>
          <a:blip r:embed="rId2"/>
          <a:stretch>
            <a:fillRect/>
          </a:stretch>
        </p:blipFill>
        <p:spPr>
          <a:xfrm>
            <a:off x="1387698" y="3059070"/>
            <a:ext cx="4415026" cy="1854085"/>
          </a:xfrm>
          <a:prstGeom prst="rect">
            <a:avLst/>
          </a:prstGeom>
          <a:ln>
            <a:solidFill>
              <a:schemeClr val="accent1">
                <a:lumMod val="75000"/>
              </a:schemeClr>
            </a:solidFill>
          </a:ln>
        </p:spPr>
      </p:pic>
      <p:sp>
        <p:nvSpPr>
          <p:cNvPr id="6" name="TextBox 5">
            <a:extLst>
              <a:ext uri="{FF2B5EF4-FFF2-40B4-BE49-F238E27FC236}">
                <a16:creationId xmlns:a16="http://schemas.microsoft.com/office/drawing/2014/main" id="{95A920FB-3F4A-4D5C-B65A-89FB35F66942}"/>
              </a:ext>
            </a:extLst>
          </p:cNvPr>
          <p:cNvSpPr txBox="1"/>
          <p:nvPr/>
        </p:nvSpPr>
        <p:spPr>
          <a:xfrm>
            <a:off x="1251678" y="1443933"/>
            <a:ext cx="9739648" cy="1427955"/>
          </a:xfrm>
          <a:prstGeom prst="rect">
            <a:avLst/>
          </a:prstGeom>
          <a:noFill/>
        </p:spPr>
        <p:txBody>
          <a:bodyPr wrap="square">
            <a:spAutoFit/>
          </a:bodyPr>
          <a:lstStyle/>
          <a:p>
            <a:pPr marL="0" marR="0">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Click on the menu that you want to add the short cuts then go to the properties window, scroll down to shortcut keys. Click on the short cut keys, click on the drop-down button then select the keys that you want to use for the selected menu.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2A735F2-D129-447A-AED8-EEB58A4732C8}"/>
              </a:ext>
            </a:extLst>
          </p:cNvPr>
          <p:cNvPicPr/>
          <p:nvPr/>
        </p:nvPicPr>
        <p:blipFill rotWithShape="1">
          <a:blip r:embed="rId3"/>
          <a:srcRect l="1009" r="2525"/>
          <a:stretch/>
        </p:blipFill>
        <p:spPr bwMode="auto">
          <a:xfrm>
            <a:off x="6693190" y="3059070"/>
            <a:ext cx="2901570" cy="1854084"/>
          </a:xfrm>
          <a:prstGeom prst="rect">
            <a:avLst/>
          </a:prstGeom>
          <a:ln>
            <a:solidFill>
              <a:schemeClr val="accent1">
                <a:lumMod val="75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17551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690D-C336-4972-A560-48285EFC28AB}"/>
              </a:ext>
            </a:extLst>
          </p:cNvPr>
          <p:cNvSpPr>
            <a:spLocks noGrp="1"/>
          </p:cNvSpPr>
          <p:nvPr>
            <p:ph type="title"/>
          </p:nvPr>
        </p:nvSpPr>
        <p:spPr/>
        <p:txBody>
          <a:bodyPr/>
          <a:lstStyle/>
          <a:p>
            <a:r>
              <a:rPr lang="en-US" dirty="0"/>
              <a:t>Coding for the exit button</a:t>
            </a:r>
          </a:p>
        </p:txBody>
      </p:sp>
      <p:sp>
        <p:nvSpPr>
          <p:cNvPr id="3" name="Content Placeholder 2">
            <a:extLst>
              <a:ext uri="{FF2B5EF4-FFF2-40B4-BE49-F238E27FC236}">
                <a16:creationId xmlns:a16="http://schemas.microsoft.com/office/drawing/2014/main" id="{4F61582E-4E83-43B8-BA74-C2E0807D051D}"/>
              </a:ext>
            </a:extLst>
          </p:cNvPr>
          <p:cNvSpPr>
            <a:spLocks noGrp="1"/>
          </p:cNvSpPr>
          <p:nvPr>
            <p:ph idx="1"/>
          </p:nvPr>
        </p:nvSpPr>
        <p:spPr/>
        <p:txBody>
          <a:bodyPr>
            <a:normAutofit/>
          </a:bodyPr>
          <a:lstStyle/>
          <a:p>
            <a:pPr marL="0" indent="0">
              <a:buNone/>
            </a:pPr>
            <a:r>
              <a:rPr lang="en-US" dirty="0">
                <a:effectLst/>
                <a:latin typeface="Times New Roman" panose="02020603050405020304" pitchFamily="18" charset="0"/>
                <a:ea typeface="Calibri" panose="020F0502020204030204" pitchFamily="34" charset="0"/>
              </a:rPr>
              <a:t>When the Exit button is clicked then we want the system to stop.</a:t>
            </a:r>
          </a:p>
          <a:p>
            <a:pPr marL="0" indent="0">
              <a:buNone/>
            </a:pPr>
            <a:endParaRPr lang="en-US" dirty="0"/>
          </a:p>
        </p:txBody>
      </p:sp>
      <p:pic>
        <p:nvPicPr>
          <p:cNvPr id="4" name="Picture 3">
            <a:extLst>
              <a:ext uri="{FF2B5EF4-FFF2-40B4-BE49-F238E27FC236}">
                <a16:creationId xmlns:a16="http://schemas.microsoft.com/office/drawing/2014/main" id="{9500C6D2-419A-46BD-87A7-A9AF9372941A}"/>
              </a:ext>
            </a:extLst>
          </p:cNvPr>
          <p:cNvPicPr/>
          <p:nvPr/>
        </p:nvPicPr>
        <p:blipFill>
          <a:blip r:embed="rId2"/>
          <a:stretch>
            <a:fillRect/>
          </a:stretch>
        </p:blipFill>
        <p:spPr>
          <a:xfrm>
            <a:off x="1650923" y="2871292"/>
            <a:ext cx="4311995" cy="1594774"/>
          </a:xfrm>
          <a:prstGeom prst="rect">
            <a:avLst/>
          </a:prstGeom>
        </p:spPr>
      </p:pic>
      <p:sp>
        <p:nvSpPr>
          <p:cNvPr id="6" name="TextBox 5">
            <a:extLst>
              <a:ext uri="{FF2B5EF4-FFF2-40B4-BE49-F238E27FC236}">
                <a16:creationId xmlns:a16="http://schemas.microsoft.com/office/drawing/2014/main" id="{9BF76DAB-2FF7-41B1-B31A-44B81004DD43}"/>
              </a:ext>
            </a:extLst>
          </p:cNvPr>
          <p:cNvSpPr txBox="1"/>
          <p:nvPr/>
        </p:nvSpPr>
        <p:spPr>
          <a:xfrm>
            <a:off x="1380467" y="4466066"/>
            <a:ext cx="7016558" cy="1323439"/>
          </a:xfrm>
          <a:prstGeom prst="rect">
            <a:avLst/>
          </a:prstGeom>
          <a:noFill/>
        </p:spPr>
        <p:txBody>
          <a:bodyPr wrap="square">
            <a:spAutoFit/>
          </a:bodyPr>
          <a:lstStyle/>
          <a:p>
            <a:pPr marL="0" marR="0">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problem with this code is that the moment exit is clicked then the program closes immediately. Want to introduce a message box so that when it’s click then a message is going to be displayed when one confirms then the program will exit.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4151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690D-C336-4972-A560-48285EFC28AB}"/>
              </a:ext>
            </a:extLst>
          </p:cNvPr>
          <p:cNvSpPr>
            <a:spLocks noGrp="1"/>
          </p:cNvSpPr>
          <p:nvPr>
            <p:ph type="title"/>
          </p:nvPr>
        </p:nvSpPr>
        <p:spPr>
          <a:xfrm>
            <a:off x="1251678" y="382385"/>
            <a:ext cx="10178322" cy="1163080"/>
          </a:xfrm>
        </p:spPr>
        <p:txBody>
          <a:bodyPr/>
          <a:lstStyle/>
          <a:p>
            <a:r>
              <a:rPr lang="en-US" dirty="0"/>
              <a:t>Coding for the exit button</a:t>
            </a:r>
          </a:p>
        </p:txBody>
      </p:sp>
      <p:sp>
        <p:nvSpPr>
          <p:cNvPr id="3" name="Content Placeholder 2">
            <a:extLst>
              <a:ext uri="{FF2B5EF4-FFF2-40B4-BE49-F238E27FC236}">
                <a16:creationId xmlns:a16="http://schemas.microsoft.com/office/drawing/2014/main" id="{4F61582E-4E83-43B8-BA74-C2E0807D051D}"/>
              </a:ext>
            </a:extLst>
          </p:cNvPr>
          <p:cNvSpPr>
            <a:spLocks noGrp="1"/>
          </p:cNvSpPr>
          <p:nvPr>
            <p:ph idx="1"/>
          </p:nvPr>
        </p:nvSpPr>
        <p:spPr/>
        <p:txBody>
          <a:bodyPr>
            <a:normAutofit/>
          </a:bodyPr>
          <a:lstStyle/>
          <a:p>
            <a:pPr marL="0" indent="0">
              <a:buNone/>
            </a:pPr>
            <a:endParaRPr lang="en-US" dirty="0">
              <a:effectLst/>
              <a:latin typeface="Times New Roman" panose="02020603050405020304" pitchFamily="18" charset="0"/>
              <a:ea typeface="Calibri" panose="020F0502020204030204" pitchFamily="34" charset="0"/>
            </a:endParaRPr>
          </a:p>
          <a:p>
            <a:pPr marL="0" indent="0">
              <a:buNone/>
            </a:pPr>
            <a:endParaRPr lang="en-US" dirty="0"/>
          </a:p>
        </p:txBody>
      </p:sp>
      <p:pic>
        <p:nvPicPr>
          <p:cNvPr id="7" name="Picture 6">
            <a:extLst>
              <a:ext uri="{FF2B5EF4-FFF2-40B4-BE49-F238E27FC236}">
                <a16:creationId xmlns:a16="http://schemas.microsoft.com/office/drawing/2014/main" id="{0613719D-6848-4707-9951-E21E690D3343}"/>
              </a:ext>
            </a:extLst>
          </p:cNvPr>
          <p:cNvPicPr/>
          <p:nvPr/>
        </p:nvPicPr>
        <p:blipFill>
          <a:blip r:embed="rId2"/>
          <a:stretch>
            <a:fillRect/>
          </a:stretch>
        </p:blipFill>
        <p:spPr>
          <a:xfrm>
            <a:off x="1424671" y="2016617"/>
            <a:ext cx="8131452" cy="2824766"/>
          </a:xfrm>
          <a:prstGeom prst="rect">
            <a:avLst/>
          </a:prstGeom>
        </p:spPr>
      </p:pic>
    </p:spTree>
    <p:extLst>
      <p:ext uri="{BB962C8B-B14F-4D97-AF65-F5344CB8AC3E}">
        <p14:creationId xmlns:p14="http://schemas.microsoft.com/office/powerpoint/2010/main" val="299551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9AAD-8F5D-43B8-A9E1-F0A252FA2A03}"/>
              </a:ext>
            </a:extLst>
          </p:cNvPr>
          <p:cNvSpPr>
            <a:spLocks noGrp="1"/>
          </p:cNvSpPr>
          <p:nvPr>
            <p:ph type="title"/>
          </p:nvPr>
        </p:nvSpPr>
        <p:spPr>
          <a:xfrm>
            <a:off x="1251678" y="382385"/>
            <a:ext cx="10178322" cy="1291869"/>
          </a:xfrm>
        </p:spPr>
        <p:txBody>
          <a:bodyPr/>
          <a:lstStyle/>
          <a:p>
            <a:r>
              <a:rPr lang="en-US" dirty="0"/>
              <a:t>Coding for checkbox</a:t>
            </a:r>
          </a:p>
        </p:txBody>
      </p:sp>
      <p:sp>
        <p:nvSpPr>
          <p:cNvPr id="3" name="Content Placeholder 2">
            <a:extLst>
              <a:ext uri="{FF2B5EF4-FFF2-40B4-BE49-F238E27FC236}">
                <a16:creationId xmlns:a16="http://schemas.microsoft.com/office/drawing/2014/main" id="{C657A4C7-AE63-4BBB-847F-3D01233BF57D}"/>
              </a:ext>
            </a:extLst>
          </p:cNvPr>
          <p:cNvSpPr>
            <a:spLocks noGrp="1"/>
          </p:cNvSpPr>
          <p:nvPr>
            <p:ph idx="1"/>
          </p:nvPr>
        </p:nvSpPr>
        <p:spPr>
          <a:xfrm>
            <a:off x="1251678" y="1781074"/>
            <a:ext cx="10178322" cy="4362149"/>
          </a:xfrm>
        </p:spPr>
        <p:txBody>
          <a:bodyPr/>
          <a:lstStyle/>
          <a:p>
            <a:pPr marL="0" indent="0">
              <a:buNone/>
            </a:pPr>
            <a:r>
              <a:rPr lang="en-US" dirty="0"/>
              <a:t>Will an interface to look as what we have below then write the code to give us the output on a message box as shown.</a:t>
            </a:r>
          </a:p>
          <a:p>
            <a:pPr marL="0" indent="0">
              <a:buNone/>
            </a:pPr>
            <a:endParaRPr lang="en-US" dirty="0"/>
          </a:p>
        </p:txBody>
      </p:sp>
      <p:pic>
        <p:nvPicPr>
          <p:cNvPr id="4" name="Picture 3">
            <a:extLst>
              <a:ext uri="{FF2B5EF4-FFF2-40B4-BE49-F238E27FC236}">
                <a16:creationId xmlns:a16="http://schemas.microsoft.com/office/drawing/2014/main" id="{228F4213-D1E7-4682-B5FD-F1EB3DDDB5E0}"/>
              </a:ext>
            </a:extLst>
          </p:cNvPr>
          <p:cNvPicPr/>
          <p:nvPr/>
        </p:nvPicPr>
        <p:blipFill>
          <a:blip r:embed="rId2"/>
          <a:stretch>
            <a:fillRect/>
          </a:stretch>
        </p:blipFill>
        <p:spPr>
          <a:xfrm>
            <a:off x="2784872" y="2660208"/>
            <a:ext cx="6230339" cy="2937187"/>
          </a:xfrm>
          <a:prstGeom prst="rect">
            <a:avLst/>
          </a:prstGeom>
          <a:ln>
            <a:solidFill>
              <a:schemeClr val="accent1">
                <a:lumMod val="75000"/>
              </a:schemeClr>
            </a:solidFill>
          </a:ln>
        </p:spPr>
      </p:pic>
    </p:spTree>
    <p:extLst>
      <p:ext uri="{BB962C8B-B14F-4D97-AF65-F5344CB8AC3E}">
        <p14:creationId xmlns:p14="http://schemas.microsoft.com/office/powerpoint/2010/main" val="3842381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131C-2D3E-4BB4-9643-434F6FBA0687}"/>
              </a:ext>
            </a:extLst>
          </p:cNvPr>
          <p:cNvSpPr>
            <a:spLocks noGrp="1"/>
          </p:cNvSpPr>
          <p:nvPr>
            <p:ph type="title"/>
          </p:nvPr>
        </p:nvSpPr>
        <p:spPr>
          <a:xfrm>
            <a:off x="1251678" y="382385"/>
            <a:ext cx="10178322" cy="1201716"/>
          </a:xfrm>
        </p:spPr>
        <p:txBody>
          <a:bodyPr/>
          <a:lstStyle/>
          <a:p>
            <a:r>
              <a:rPr lang="en-US" dirty="0"/>
              <a:t>Coding for checkbox</a:t>
            </a:r>
          </a:p>
        </p:txBody>
      </p:sp>
      <p:pic>
        <p:nvPicPr>
          <p:cNvPr id="4" name="Content Placeholder 3">
            <a:extLst>
              <a:ext uri="{FF2B5EF4-FFF2-40B4-BE49-F238E27FC236}">
                <a16:creationId xmlns:a16="http://schemas.microsoft.com/office/drawing/2014/main" id="{08149D6E-0135-4E46-8D87-A57E114D16CB}"/>
              </a:ext>
            </a:extLst>
          </p:cNvPr>
          <p:cNvPicPr>
            <a:picLocks noGrp="1"/>
          </p:cNvPicPr>
          <p:nvPr>
            <p:ph idx="1"/>
          </p:nvPr>
        </p:nvPicPr>
        <p:blipFill>
          <a:blip r:embed="rId2"/>
          <a:stretch>
            <a:fillRect/>
          </a:stretch>
        </p:blipFill>
        <p:spPr>
          <a:xfrm>
            <a:off x="2278116" y="1789118"/>
            <a:ext cx="5719663" cy="2553368"/>
          </a:xfrm>
          <a:prstGeom prst="rect">
            <a:avLst/>
          </a:prstGeom>
          <a:ln>
            <a:solidFill>
              <a:schemeClr val="accent1">
                <a:lumMod val="75000"/>
              </a:schemeClr>
            </a:solidFill>
          </a:ln>
        </p:spPr>
      </p:pic>
    </p:spTree>
    <p:extLst>
      <p:ext uri="{BB962C8B-B14F-4D97-AF65-F5344CB8AC3E}">
        <p14:creationId xmlns:p14="http://schemas.microsoft.com/office/powerpoint/2010/main" val="2136778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4772-0835-42A4-A099-F62FA312EB40}"/>
              </a:ext>
            </a:extLst>
          </p:cNvPr>
          <p:cNvSpPr>
            <a:spLocks noGrp="1"/>
          </p:cNvSpPr>
          <p:nvPr>
            <p:ph type="title"/>
          </p:nvPr>
        </p:nvSpPr>
        <p:spPr>
          <a:xfrm>
            <a:off x="1251678" y="382385"/>
            <a:ext cx="10178322" cy="1201716"/>
          </a:xfrm>
        </p:spPr>
        <p:txBody>
          <a:bodyPr/>
          <a:lstStyle/>
          <a:p>
            <a:r>
              <a:rPr lang="en-US" dirty="0"/>
              <a:t>Code to give the output shown</a:t>
            </a:r>
          </a:p>
        </p:txBody>
      </p:sp>
      <p:pic>
        <p:nvPicPr>
          <p:cNvPr id="4" name="Content Placeholder 3">
            <a:extLst>
              <a:ext uri="{FF2B5EF4-FFF2-40B4-BE49-F238E27FC236}">
                <a16:creationId xmlns:a16="http://schemas.microsoft.com/office/drawing/2014/main" id="{FD42B790-9676-48EB-A67C-B9E74F8EA1CE}"/>
              </a:ext>
            </a:extLst>
          </p:cNvPr>
          <p:cNvPicPr>
            <a:picLocks noGrp="1"/>
          </p:cNvPicPr>
          <p:nvPr>
            <p:ph idx="1"/>
          </p:nvPr>
        </p:nvPicPr>
        <p:blipFill>
          <a:blip r:embed="rId2"/>
          <a:stretch>
            <a:fillRect/>
          </a:stretch>
        </p:blipFill>
        <p:spPr>
          <a:xfrm>
            <a:off x="2289255" y="1671121"/>
            <a:ext cx="7163837" cy="3515758"/>
          </a:xfrm>
          <a:prstGeom prst="rect">
            <a:avLst/>
          </a:prstGeom>
        </p:spPr>
      </p:pic>
    </p:spTree>
    <p:extLst>
      <p:ext uri="{BB962C8B-B14F-4D97-AF65-F5344CB8AC3E}">
        <p14:creationId xmlns:p14="http://schemas.microsoft.com/office/powerpoint/2010/main" val="2276202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54CF-7DD5-43FB-8E53-7BCE855C8530}"/>
              </a:ext>
            </a:extLst>
          </p:cNvPr>
          <p:cNvSpPr>
            <a:spLocks noGrp="1"/>
          </p:cNvSpPr>
          <p:nvPr>
            <p:ph type="title"/>
          </p:nvPr>
        </p:nvSpPr>
        <p:spPr>
          <a:xfrm>
            <a:off x="1251678" y="382385"/>
            <a:ext cx="10178322" cy="1175959"/>
          </a:xfrm>
        </p:spPr>
        <p:txBody>
          <a:bodyPr/>
          <a:lstStyle/>
          <a:p>
            <a:r>
              <a:rPr lang="en-US" dirty="0"/>
              <a:t>Coding for radio buttons</a:t>
            </a:r>
          </a:p>
        </p:txBody>
      </p:sp>
      <p:sp>
        <p:nvSpPr>
          <p:cNvPr id="3" name="Content Placeholder 2">
            <a:extLst>
              <a:ext uri="{FF2B5EF4-FFF2-40B4-BE49-F238E27FC236}">
                <a16:creationId xmlns:a16="http://schemas.microsoft.com/office/drawing/2014/main" id="{2ED1AC1B-6FEC-4463-AE05-9E6E4BFBB3A1}"/>
              </a:ext>
            </a:extLst>
          </p:cNvPr>
          <p:cNvSpPr>
            <a:spLocks noGrp="1"/>
          </p:cNvSpPr>
          <p:nvPr>
            <p:ph idx="1"/>
          </p:nvPr>
        </p:nvSpPr>
        <p:spPr>
          <a:xfrm>
            <a:off x="1251678" y="1757967"/>
            <a:ext cx="10178322" cy="3593591"/>
          </a:xfrm>
        </p:spPr>
        <p:txBody>
          <a:bodyPr/>
          <a:lstStyle/>
          <a:p>
            <a:pPr marL="0" marR="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We will add radio buttons as shown in the image below, to add the radio buttons go to the tool box, locate the radio button and double click on it or drag on the form, select the radio button and change the text property from the property window, so that we will have Mpesa, Cash and Visa Card. The same should happen for the name property.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63336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54CF-7DD5-43FB-8E53-7BCE855C8530}"/>
              </a:ext>
            </a:extLst>
          </p:cNvPr>
          <p:cNvSpPr>
            <a:spLocks noGrp="1"/>
          </p:cNvSpPr>
          <p:nvPr>
            <p:ph type="title"/>
          </p:nvPr>
        </p:nvSpPr>
        <p:spPr>
          <a:xfrm>
            <a:off x="1251678" y="382385"/>
            <a:ext cx="10178322" cy="1175959"/>
          </a:xfrm>
        </p:spPr>
        <p:txBody>
          <a:bodyPr/>
          <a:lstStyle/>
          <a:p>
            <a:r>
              <a:rPr lang="en-US" dirty="0"/>
              <a:t>Coding for radio buttons</a:t>
            </a:r>
          </a:p>
        </p:txBody>
      </p:sp>
      <p:pic>
        <p:nvPicPr>
          <p:cNvPr id="4" name="Content Placeholder 3">
            <a:extLst>
              <a:ext uri="{FF2B5EF4-FFF2-40B4-BE49-F238E27FC236}">
                <a16:creationId xmlns:a16="http://schemas.microsoft.com/office/drawing/2014/main" id="{4585DF9B-C203-4593-84BA-515F62A3F6B2}"/>
              </a:ext>
            </a:extLst>
          </p:cNvPr>
          <p:cNvPicPr>
            <a:picLocks noGrp="1"/>
          </p:cNvPicPr>
          <p:nvPr>
            <p:ph idx="1"/>
          </p:nvPr>
        </p:nvPicPr>
        <p:blipFill>
          <a:blip r:embed="rId2"/>
          <a:stretch>
            <a:fillRect/>
          </a:stretch>
        </p:blipFill>
        <p:spPr>
          <a:xfrm>
            <a:off x="2228045" y="1584102"/>
            <a:ext cx="3322749" cy="3837904"/>
          </a:xfrm>
          <a:prstGeom prst="rect">
            <a:avLst/>
          </a:prstGeom>
          <a:ln>
            <a:solidFill>
              <a:schemeClr val="accent1">
                <a:lumMod val="75000"/>
              </a:schemeClr>
            </a:solidFill>
          </a:ln>
        </p:spPr>
      </p:pic>
      <p:sp>
        <p:nvSpPr>
          <p:cNvPr id="6" name="TextBox 5">
            <a:extLst>
              <a:ext uri="{FF2B5EF4-FFF2-40B4-BE49-F238E27FC236}">
                <a16:creationId xmlns:a16="http://schemas.microsoft.com/office/drawing/2014/main" id="{8C234A70-DFB5-4032-9D06-40DD0F221091}"/>
              </a:ext>
            </a:extLst>
          </p:cNvPr>
          <p:cNvSpPr txBox="1"/>
          <p:nvPr/>
        </p:nvSpPr>
        <p:spPr>
          <a:xfrm>
            <a:off x="5975798" y="1584102"/>
            <a:ext cx="3867956" cy="734688"/>
          </a:xfrm>
          <a:prstGeom prst="rect">
            <a:avLst/>
          </a:prstGeom>
          <a:noFill/>
        </p:spPr>
        <p:txBody>
          <a:bodyPr wrap="square">
            <a:spAutoFit/>
          </a:bodyPr>
          <a:lstStyle/>
          <a:p>
            <a:pPr marL="22860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Will give the radio buttons name i.e. rbopesa, rboCash and rboVisa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9492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7C74-57C6-444B-A310-12303657DFFD}"/>
              </a:ext>
            </a:extLst>
          </p:cNvPr>
          <p:cNvSpPr>
            <a:spLocks noGrp="1"/>
          </p:cNvSpPr>
          <p:nvPr>
            <p:ph type="title"/>
          </p:nvPr>
        </p:nvSpPr>
        <p:spPr>
          <a:xfrm>
            <a:off x="1251678" y="382385"/>
            <a:ext cx="10178322" cy="1098685"/>
          </a:xfrm>
        </p:spPr>
        <p:txBody>
          <a:bodyPr/>
          <a:lstStyle/>
          <a:p>
            <a:r>
              <a:rPr lang="en-US" dirty="0"/>
              <a:t>Code..</a:t>
            </a:r>
          </a:p>
        </p:txBody>
      </p:sp>
      <p:pic>
        <p:nvPicPr>
          <p:cNvPr id="4" name="Content Placeholder 3">
            <a:extLst>
              <a:ext uri="{FF2B5EF4-FFF2-40B4-BE49-F238E27FC236}">
                <a16:creationId xmlns:a16="http://schemas.microsoft.com/office/drawing/2014/main" id="{7F13D8BA-93EF-46B1-A4E1-557A2596AB65}"/>
              </a:ext>
            </a:extLst>
          </p:cNvPr>
          <p:cNvPicPr>
            <a:picLocks noGrp="1"/>
          </p:cNvPicPr>
          <p:nvPr>
            <p:ph idx="1"/>
          </p:nvPr>
        </p:nvPicPr>
        <p:blipFill>
          <a:blip r:embed="rId2"/>
          <a:stretch>
            <a:fillRect/>
          </a:stretch>
        </p:blipFill>
        <p:spPr>
          <a:xfrm>
            <a:off x="2979313" y="1481070"/>
            <a:ext cx="4786649" cy="4133811"/>
          </a:xfrm>
          <a:prstGeom prst="rect">
            <a:avLst/>
          </a:prstGeom>
        </p:spPr>
      </p:pic>
    </p:spTree>
    <p:extLst>
      <p:ext uri="{BB962C8B-B14F-4D97-AF65-F5344CB8AC3E}">
        <p14:creationId xmlns:p14="http://schemas.microsoft.com/office/powerpoint/2010/main" val="373823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C8D8F444-C45F-423C-9BD4-53AAD49EE256}"/>
              </a:ext>
            </a:extLst>
          </p:cNvPr>
          <p:cNvPicPr>
            <a:picLocks noChangeAspect="1"/>
          </p:cNvPicPr>
          <p:nvPr/>
        </p:nvPicPr>
        <p:blipFill>
          <a:blip r:embed="rId2"/>
          <a:stretch>
            <a:fillRect/>
          </a:stretch>
        </p:blipFill>
        <p:spPr>
          <a:xfrm>
            <a:off x="3000778" y="1244334"/>
            <a:ext cx="5808372" cy="4701395"/>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Working with Menus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Adding Sub Menus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Coding For Exit Button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Adding and Coding for Check box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Adding and Coding for Radio Button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MENUS</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5C79-F196-4BBB-9BB3-599366786D52}"/>
              </a:ext>
            </a:extLst>
          </p:cNvPr>
          <p:cNvSpPr>
            <a:spLocks noGrp="1"/>
          </p:cNvSpPr>
          <p:nvPr>
            <p:ph type="title"/>
          </p:nvPr>
        </p:nvSpPr>
        <p:spPr>
          <a:xfrm>
            <a:off x="1251678" y="382385"/>
            <a:ext cx="10178322" cy="828229"/>
          </a:xfrm>
        </p:spPr>
        <p:txBody>
          <a:bodyPr/>
          <a:lstStyle/>
          <a:p>
            <a:r>
              <a:rPr lang="en-US" dirty="0"/>
              <a:t>MENUS</a:t>
            </a:r>
          </a:p>
        </p:txBody>
      </p:sp>
      <p:sp>
        <p:nvSpPr>
          <p:cNvPr id="6" name="Content Placeholder 5">
            <a:extLst>
              <a:ext uri="{FF2B5EF4-FFF2-40B4-BE49-F238E27FC236}">
                <a16:creationId xmlns:a16="http://schemas.microsoft.com/office/drawing/2014/main" id="{9B393F36-C051-47CD-94F9-7A482B434559}"/>
              </a:ext>
            </a:extLst>
          </p:cNvPr>
          <p:cNvSpPr>
            <a:spLocks noGrp="1"/>
          </p:cNvSpPr>
          <p:nvPr>
            <p:ph idx="1"/>
          </p:nvPr>
        </p:nvSpPr>
        <p:spPr>
          <a:xfrm>
            <a:off x="1251678" y="1300766"/>
            <a:ext cx="10178322" cy="4906851"/>
          </a:xfrm>
        </p:spPr>
        <p:txBody>
          <a:bodyPr>
            <a:normAutofit/>
          </a:bodyPr>
          <a:lstStyle/>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this lesson we are going to learn how to create menus, will be able to create menus as shown in the image above.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A02E7C8E-6BA4-46CA-9C86-AFA2C3E208C0}"/>
              </a:ext>
            </a:extLst>
          </p:cNvPr>
          <p:cNvPicPr/>
          <p:nvPr/>
        </p:nvPicPr>
        <p:blipFill>
          <a:blip r:embed="rId2"/>
          <a:stretch>
            <a:fillRect/>
          </a:stretch>
        </p:blipFill>
        <p:spPr>
          <a:xfrm>
            <a:off x="3116686" y="1481070"/>
            <a:ext cx="5589431" cy="3026536"/>
          </a:xfrm>
          <a:prstGeom prst="rect">
            <a:avLst/>
          </a:prstGeom>
          <a:ln>
            <a:solidFill>
              <a:schemeClr val="accent1">
                <a:lumMod val="75000"/>
              </a:schemeClr>
            </a:solidFill>
          </a:ln>
        </p:spPr>
      </p:pic>
    </p:spTree>
    <p:extLst>
      <p:ext uri="{BB962C8B-B14F-4D97-AF65-F5344CB8AC3E}">
        <p14:creationId xmlns:p14="http://schemas.microsoft.com/office/powerpoint/2010/main" val="309222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9FA31-66DA-4AEB-A296-61C8C6EA2DBB}"/>
              </a:ext>
            </a:extLst>
          </p:cNvPr>
          <p:cNvSpPr>
            <a:spLocks noGrp="1"/>
          </p:cNvSpPr>
          <p:nvPr>
            <p:ph type="title"/>
          </p:nvPr>
        </p:nvSpPr>
        <p:spPr/>
        <p:txBody>
          <a:bodyPr/>
          <a:lstStyle/>
          <a:p>
            <a:r>
              <a:rPr lang="en-US" dirty="0"/>
              <a:t>ADDING MENUS</a:t>
            </a:r>
          </a:p>
        </p:txBody>
      </p:sp>
      <p:sp>
        <p:nvSpPr>
          <p:cNvPr id="3" name="Content Placeholder 2">
            <a:extLst>
              <a:ext uri="{FF2B5EF4-FFF2-40B4-BE49-F238E27FC236}">
                <a16:creationId xmlns:a16="http://schemas.microsoft.com/office/drawing/2014/main" id="{768215A2-1006-4203-96C6-A3A7FB3AEF49}"/>
              </a:ext>
            </a:extLst>
          </p:cNvPr>
          <p:cNvSpPr>
            <a:spLocks noGrp="1"/>
          </p:cNvSpPr>
          <p:nvPr>
            <p:ph idx="1"/>
          </p:nvPr>
        </p:nvSpPr>
        <p:spPr>
          <a:xfrm>
            <a:off x="1251678" y="2286001"/>
            <a:ext cx="10178322" cy="4024647"/>
          </a:xfrm>
        </p:spPr>
        <p:txBody>
          <a:bodyPr/>
          <a:lstStyle/>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add menus in our project, will use the tool box, locate menus and tool bar section, double click on the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menu strip</a:t>
            </a:r>
            <a:r>
              <a:rPr lang="en-US" dirty="0">
                <a:effectLst/>
                <a:latin typeface="Times New Roman" panose="02020603050405020304" pitchFamily="18" charset="0"/>
                <a:ea typeface="Calibri" panose="020F0502020204030204" pitchFamily="34" charset="0"/>
                <a:cs typeface="Times New Roman" panose="02020603050405020304" pitchFamily="18" charset="0"/>
              </a:rPr>
              <a:t>, it will be added at the bottom of the form. The moment you have added menu strip you will see this. You have type here, that’s where one types the name of the menu.</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B9224497-B8CB-47EA-B24D-D7EF5A34EFCC}"/>
              </a:ext>
            </a:extLst>
          </p:cNvPr>
          <p:cNvPicPr/>
          <p:nvPr/>
        </p:nvPicPr>
        <p:blipFill>
          <a:blip r:embed="rId2"/>
          <a:stretch>
            <a:fillRect/>
          </a:stretch>
        </p:blipFill>
        <p:spPr>
          <a:xfrm>
            <a:off x="1807603" y="3557788"/>
            <a:ext cx="2983337" cy="2199068"/>
          </a:xfrm>
          <a:prstGeom prst="rect">
            <a:avLst/>
          </a:prstGeom>
          <a:ln>
            <a:solidFill>
              <a:schemeClr val="accent1">
                <a:lumMod val="75000"/>
              </a:schemeClr>
            </a:solidFill>
          </a:ln>
        </p:spPr>
      </p:pic>
      <p:sp>
        <p:nvSpPr>
          <p:cNvPr id="6" name="TextBox 5">
            <a:extLst>
              <a:ext uri="{FF2B5EF4-FFF2-40B4-BE49-F238E27FC236}">
                <a16:creationId xmlns:a16="http://schemas.microsoft.com/office/drawing/2014/main" id="{1C86C384-4438-49D8-BE1B-D24A0FB85D5B}"/>
              </a:ext>
            </a:extLst>
          </p:cNvPr>
          <p:cNvSpPr txBox="1"/>
          <p:nvPr/>
        </p:nvSpPr>
        <p:spPr>
          <a:xfrm>
            <a:off x="5061397" y="3557788"/>
            <a:ext cx="6098146" cy="707886"/>
          </a:xfrm>
          <a:prstGeom prst="rect">
            <a:avLst/>
          </a:prstGeom>
          <a:noFill/>
        </p:spPr>
        <p:txBody>
          <a:bodyPr wrap="square">
            <a:spAutoFit/>
          </a:bodyPr>
          <a:lstStyle/>
          <a:p>
            <a:r>
              <a:rPr lang="en-US" sz="2000" dirty="0">
                <a:effectLst/>
                <a:latin typeface="Times New Roman" panose="02020603050405020304" pitchFamily="18" charset="0"/>
                <a:ea typeface="Calibri" panose="020F0502020204030204" pitchFamily="34" charset="0"/>
              </a:rPr>
              <a:t>Once you type the first menu, one is still able to add more as shown below.</a:t>
            </a:r>
            <a:endParaRPr lang="en-US" sz="2000" dirty="0"/>
          </a:p>
        </p:txBody>
      </p:sp>
      <p:pic>
        <p:nvPicPr>
          <p:cNvPr id="7" name="Picture 6">
            <a:extLst>
              <a:ext uri="{FF2B5EF4-FFF2-40B4-BE49-F238E27FC236}">
                <a16:creationId xmlns:a16="http://schemas.microsoft.com/office/drawing/2014/main" id="{926BE835-198D-41C7-8D69-F89B66B2E755}"/>
              </a:ext>
            </a:extLst>
          </p:cNvPr>
          <p:cNvPicPr/>
          <p:nvPr/>
        </p:nvPicPr>
        <p:blipFill rotWithShape="1">
          <a:blip r:embed="rId3"/>
          <a:srcRect r="43582"/>
          <a:stretch/>
        </p:blipFill>
        <p:spPr bwMode="auto">
          <a:xfrm>
            <a:off x="5726406" y="4298324"/>
            <a:ext cx="2384064" cy="1610128"/>
          </a:xfrm>
          <a:prstGeom prst="rect">
            <a:avLst/>
          </a:prstGeom>
          <a:ln>
            <a:solidFill>
              <a:schemeClr val="accent1">
                <a:lumMod val="75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1659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95F6-537B-4868-B75F-B6E63A6F048B}"/>
              </a:ext>
            </a:extLst>
          </p:cNvPr>
          <p:cNvSpPr>
            <a:spLocks noGrp="1"/>
          </p:cNvSpPr>
          <p:nvPr>
            <p:ph type="title"/>
          </p:nvPr>
        </p:nvSpPr>
        <p:spPr>
          <a:xfrm>
            <a:off x="1251678" y="382385"/>
            <a:ext cx="10178322" cy="1214595"/>
          </a:xfrm>
        </p:spPr>
        <p:txBody>
          <a:bodyPr/>
          <a:lstStyle/>
          <a:p>
            <a:r>
              <a:rPr lang="en-US" dirty="0"/>
              <a:t>Adding a sub menu</a:t>
            </a:r>
          </a:p>
        </p:txBody>
      </p:sp>
      <p:pic>
        <p:nvPicPr>
          <p:cNvPr id="4" name="Content Placeholder 3">
            <a:extLst>
              <a:ext uri="{FF2B5EF4-FFF2-40B4-BE49-F238E27FC236}">
                <a16:creationId xmlns:a16="http://schemas.microsoft.com/office/drawing/2014/main" id="{E0484493-10A7-45C5-A076-DE53640B13CB}"/>
              </a:ext>
            </a:extLst>
          </p:cNvPr>
          <p:cNvPicPr>
            <a:picLocks noGrp="1"/>
          </p:cNvPicPr>
          <p:nvPr>
            <p:ph idx="1"/>
          </p:nvPr>
        </p:nvPicPr>
        <p:blipFill>
          <a:blip r:embed="rId2"/>
          <a:stretch>
            <a:fillRect/>
          </a:stretch>
        </p:blipFill>
        <p:spPr>
          <a:xfrm>
            <a:off x="1968088" y="2063986"/>
            <a:ext cx="3376644" cy="1711073"/>
          </a:xfrm>
          <a:prstGeom prst="rect">
            <a:avLst/>
          </a:prstGeom>
          <a:ln>
            <a:solidFill>
              <a:schemeClr val="accent1">
                <a:lumMod val="75000"/>
              </a:schemeClr>
            </a:solidFill>
          </a:ln>
        </p:spPr>
      </p:pic>
      <p:sp>
        <p:nvSpPr>
          <p:cNvPr id="6" name="TextBox 5">
            <a:extLst>
              <a:ext uri="{FF2B5EF4-FFF2-40B4-BE49-F238E27FC236}">
                <a16:creationId xmlns:a16="http://schemas.microsoft.com/office/drawing/2014/main" id="{CE88E5B5-B547-4EAD-8F22-EAF354655458}"/>
              </a:ext>
            </a:extLst>
          </p:cNvPr>
          <p:cNvSpPr txBox="1"/>
          <p:nvPr/>
        </p:nvSpPr>
        <p:spPr>
          <a:xfrm>
            <a:off x="5650605" y="2163651"/>
            <a:ext cx="5966139" cy="707886"/>
          </a:xfrm>
          <a:prstGeom prst="rect">
            <a:avLst/>
          </a:prstGeom>
          <a:noFill/>
        </p:spPr>
        <p:txBody>
          <a:bodyPr wrap="square">
            <a:spAutoFit/>
          </a:bodyPr>
          <a:lstStyle/>
          <a:p>
            <a:r>
              <a:rPr lang="en-US" sz="2000" dirty="0">
                <a:effectLst/>
                <a:latin typeface="Times New Roman" panose="02020603050405020304" pitchFamily="18" charset="0"/>
                <a:ea typeface="Calibri" panose="020F0502020204030204" pitchFamily="34" charset="0"/>
              </a:rPr>
              <a:t>Click on type here and type the name of the menu to add a sub menu</a:t>
            </a:r>
            <a:endParaRPr lang="en-US" sz="2000" dirty="0"/>
          </a:p>
        </p:txBody>
      </p:sp>
      <p:pic>
        <p:nvPicPr>
          <p:cNvPr id="7" name="Picture 6">
            <a:extLst>
              <a:ext uri="{FF2B5EF4-FFF2-40B4-BE49-F238E27FC236}">
                <a16:creationId xmlns:a16="http://schemas.microsoft.com/office/drawing/2014/main" id="{8603CF14-35CC-4D21-B54D-3BE969D09CC9}"/>
              </a:ext>
            </a:extLst>
          </p:cNvPr>
          <p:cNvPicPr/>
          <p:nvPr/>
        </p:nvPicPr>
        <p:blipFill>
          <a:blip r:embed="rId3"/>
          <a:stretch>
            <a:fillRect/>
          </a:stretch>
        </p:blipFill>
        <p:spPr>
          <a:xfrm>
            <a:off x="1968088" y="3994268"/>
            <a:ext cx="3376644" cy="1584103"/>
          </a:xfrm>
          <a:prstGeom prst="rect">
            <a:avLst/>
          </a:prstGeom>
          <a:ln>
            <a:solidFill>
              <a:schemeClr val="accent1">
                <a:lumMod val="75000"/>
              </a:schemeClr>
            </a:solidFill>
          </a:ln>
        </p:spPr>
      </p:pic>
    </p:spTree>
    <p:extLst>
      <p:ext uri="{BB962C8B-B14F-4D97-AF65-F5344CB8AC3E}">
        <p14:creationId xmlns:p14="http://schemas.microsoft.com/office/powerpoint/2010/main" val="342593726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7768</TotalTime>
  <Words>542</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Garamond</vt:lpstr>
      <vt:lpstr>Gill Sans MT</vt:lpstr>
      <vt:lpstr>Impact</vt:lpstr>
      <vt:lpstr>Roboto Condensed Light</vt:lpstr>
      <vt:lpstr>Symbol</vt:lpstr>
      <vt:lpstr>Times New Roman</vt:lpstr>
      <vt:lpstr>Badge</vt:lpstr>
      <vt:lpstr>VISUAL C#.NET session 6</vt:lpstr>
      <vt:lpstr>Quote of the day</vt:lpstr>
      <vt:lpstr>Lesson objectives</vt:lpstr>
      <vt:lpstr>Lesson pre-requisites</vt:lpstr>
      <vt:lpstr>Training methods and extra readings</vt:lpstr>
      <vt:lpstr>MENUS</vt:lpstr>
      <vt:lpstr>MENUS</vt:lpstr>
      <vt:lpstr>ADDING MENUS</vt:lpstr>
      <vt:lpstr>Adding a sub menu</vt:lpstr>
      <vt:lpstr>Menu short cuts</vt:lpstr>
      <vt:lpstr>Coding for the exit button</vt:lpstr>
      <vt:lpstr>Coding for the exit button</vt:lpstr>
      <vt:lpstr>Coding for checkbox</vt:lpstr>
      <vt:lpstr>Coding for checkbox</vt:lpstr>
      <vt:lpstr>Code to give the output shown</vt:lpstr>
      <vt:lpstr>Coding for radio buttons</vt:lpstr>
      <vt:lpstr>Coding for radio buttons</vt:lpstr>
      <vt:lpstr>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605</cp:revision>
  <dcterms:created xsi:type="dcterms:W3CDTF">2016-09-07T08:26:27Z</dcterms:created>
  <dcterms:modified xsi:type="dcterms:W3CDTF">2021-08-21T11:19:18Z</dcterms:modified>
</cp:coreProperties>
</file>