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87" r:id="rId8"/>
    <p:sldId id="386" r:id="rId9"/>
    <p:sldId id="396" r:id="rId10"/>
    <p:sldId id="397" r:id="rId11"/>
    <p:sldId id="398" r:id="rId12"/>
    <p:sldId id="399" r:id="rId13"/>
    <p:sldId id="400" r:id="rId14"/>
    <p:sldId id="40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4" d="100"/>
          <a:sy n="74" d="100"/>
        </p:scale>
        <p:origin x="4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session 8</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24DF-1C0D-47AA-B7D7-BDDE0AAA6E6F}"/>
              </a:ext>
            </a:extLst>
          </p:cNvPr>
          <p:cNvSpPr>
            <a:spLocks noGrp="1"/>
          </p:cNvSpPr>
          <p:nvPr>
            <p:ph type="title"/>
          </p:nvPr>
        </p:nvSpPr>
        <p:spPr/>
        <p:txBody>
          <a:bodyPr/>
          <a:lstStyle/>
          <a:p>
            <a:r>
              <a:rPr lang="en-US" dirty="0"/>
              <a:t>2. Check for empty textbox</a:t>
            </a:r>
          </a:p>
        </p:txBody>
      </p:sp>
      <p:sp>
        <p:nvSpPr>
          <p:cNvPr id="3" name="Content Placeholder 2">
            <a:extLst>
              <a:ext uri="{FF2B5EF4-FFF2-40B4-BE49-F238E27FC236}">
                <a16:creationId xmlns:a16="http://schemas.microsoft.com/office/drawing/2014/main" id="{A6FF8B48-EB63-4D84-8201-37A8A5FC0C30}"/>
              </a:ext>
            </a:extLst>
          </p:cNvPr>
          <p:cNvSpPr>
            <a:spLocks noGrp="1"/>
          </p:cNvSpPr>
          <p:nvPr>
            <p:ph idx="1"/>
          </p:nvPr>
        </p:nvSpPr>
        <p:spPr>
          <a:xfrm>
            <a:off x="1251678" y="1606447"/>
            <a:ext cx="10178322" cy="4227683"/>
          </a:xfrm>
        </p:spPr>
        <p:txBody>
          <a:bodyPr/>
          <a:lstStyle/>
          <a:p>
            <a:pPr marL="0" indent="0">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next is to check for an empty string using a textbox. In the system below if one clicks on the button and one has not entered their name in the textbox then a message will be displayed in a message box. “Telling the user to enter their name in the textbox”</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EC16096-1886-49CD-B5FE-B5697409463C}"/>
              </a:ext>
            </a:extLst>
          </p:cNvPr>
          <p:cNvPicPr/>
          <p:nvPr/>
        </p:nvPicPr>
        <p:blipFill>
          <a:blip r:embed="rId2"/>
          <a:stretch>
            <a:fillRect/>
          </a:stretch>
        </p:blipFill>
        <p:spPr>
          <a:xfrm>
            <a:off x="1561764" y="3239037"/>
            <a:ext cx="2997357" cy="2440546"/>
          </a:xfrm>
          <a:prstGeom prst="rect">
            <a:avLst/>
          </a:prstGeom>
          <a:ln>
            <a:solidFill>
              <a:schemeClr val="accent1">
                <a:lumMod val="75000"/>
              </a:schemeClr>
            </a:solidFill>
          </a:ln>
        </p:spPr>
      </p:pic>
      <p:pic>
        <p:nvPicPr>
          <p:cNvPr id="5" name="Picture 4">
            <a:extLst>
              <a:ext uri="{FF2B5EF4-FFF2-40B4-BE49-F238E27FC236}">
                <a16:creationId xmlns:a16="http://schemas.microsoft.com/office/drawing/2014/main" id="{052417A4-B65B-4DE7-8B00-B17A7AC9194E}"/>
              </a:ext>
            </a:extLst>
          </p:cNvPr>
          <p:cNvPicPr/>
          <p:nvPr/>
        </p:nvPicPr>
        <p:blipFill>
          <a:blip r:embed="rId3"/>
          <a:stretch>
            <a:fillRect/>
          </a:stretch>
        </p:blipFill>
        <p:spPr>
          <a:xfrm>
            <a:off x="5112914" y="3239035"/>
            <a:ext cx="4468968" cy="2440546"/>
          </a:xfrm>
          <a:prstGeom prst="rect">
            <a:avLst/>
          </a:prstGeom>
        </p:spPr>
      </p:pic>
    </p:spTree>
    <p:extLst>
      <p:ext uri="{BB962C8B-B14F-4D97-AF65-F5344CB8AC3E}">
        <p14:creationId xmlns:p14="http://schemas.microsoft.com/office/powerpoint/2010/main" val="1290744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C7A2-CD75-4E14-8894-66A7948A0B37}"/>
              </a:ext>
            </a:extLst>
          </p:cNvPr>
          <p:cNvSpPr>
            <a:spLocks noGrp="1"/>
          </p:cNvSpPr>
          <p:nvPr>
            <p:ph type="title"/>
          </p:nvPr>
        </p:nvSpPr>
        <p:spPr>
          <a:xfrm>
            <a:off x="1251678" y="476517"/>
            <a:ext cx="10178322" cy="1152683"/>
          </a:xfrm>
        </p:spPr>
        <p:txBody>
          <a:bodyPr/>
          <a:lstStyle/>
          <a:p>
            <a:r>
              <a:rPr lang="en-US" dirty="0"/>
              <a:t>2. Check for empty text box cont.</a:t>
            </a:r>
          </a:p>
        </p:txBody>
      </p:sp>
      <p:sp>
        <p:nvSpPr>
          <p:cNvPr id="5" name="Content Placeholder 4">
            <a:extLst>
              <a:ext uri="{FF2B5EF4-FFF2-40B4-BE49-F238E27FC236}">
                <a16:creationId xmlns:a16="http://schemas.microsoft.com/office/drawing/2014/main" id="{85F67D1F-22D3-493F-809E-CC8F010AC69A}"/>
              </a:ext>
            </a:extLst>
          </p:cNvPr>
          <p:cNvSpPr>
            <a:spLocks noGrp="1"/>
          </p:cNvSpPr>
          <p:nvPr>
            <p:ph sz="half" idx="2"/>
          </p:nvPr>
        </p:nvSpPr>
        <p:spPr>
          <a:xfrm>
            <a:off x="6336407" y="2286000"/>
            <a:ext cx="5093594" cy="2942799"/>
          </a:xfrm>
          <a:ln>
            <a:solidFill>
              <a:schemeClr val="accent1">
                <a:lumMod val="75000"/>
              </a:schemeClr>
            </a:solidFill>
          </a:ln>
        </p:spPr>
        <p:txBody>
          <a:bodyPr>
            <a:normAutofit fontScale="62500" lnSpcReduction="20000"/>
          </a:bodyPr>
          <a:lstStyle/>
          <a:p>
            <a:pPr marL="0" indent="0">
              <a:lnSpc>
                <a:spcPct val="160000"/>
              </a:lnSpc>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problem with this code is that when a user clicks inside the text box and press the space bar on the keyboard then the second part of the message is going to be displayed and that is not what we want. The system will see space entered in the textbox as characters hence display the second message. To prevent this then we will use the </a:t>
            </a: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trim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method to trim the spaces in the textbox.</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6" name="Content Placeholder 5">
            <a:extLst>
              <a:ext uri="{FF2B5EF4-FFF2-40B4-BE49-F238E27FC236}">
                <a16:creationId xmlns:a16="http://schemas.microsoft.com/office/drawing/2014/main" id="{427A6B19-6C0C-43B3-B410-5733977DD8F1}"/>
              </a:ext>
            </a:extLst>
          </p:cNvPr>
          <p:cNvPicPr>
            <a:picLocks noGrp="1"/>
          </p:cNvPicPr>
          <p:nvPr>
            <p:ph sz="half" idx="1"/>
          </p:nvPr>
        </p:nvPicPr>
        <p:blipFill>
          <a:blip r:embed="rId2"/>
          <a:stretch>
            <a:fillRect/>
          </a:stretch>
        </p:blipFill>
        <p:spPr>
          <a:xfrm>
            <a:off x="1346916" y="2286000"/>
            <a:ext cx="4844322" cy="2942799"/>
          </a:xfrm>
          <a:prstGeom prst="rect">
            <a:avLst/>
          </a:prstGeom>
          <a:ln>
            <a:solidFill>
              <a:schemeClr val="accent1">
                <a:lumMod val="75000"/>
              </a:schemeClr>
            </a:solidFill>
          </a:ln>
        </p:spPr>
      </p:pic>
    </p:spTree>
    <p:extLst>
      <p:ext uri="{BB962C8B-B14F-4D97-AF65-F5344CB8AC3E}">
        <p14:creationId xmlns:p14="http://schemas.microsoft.com/office/powerpoint/2010/main" val="411054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C616-6F72-4F6F-B40E-4D20A1180DC8}"/>
              </a:ext>
            </a:extLst>
          </p:cNvPr>
          <p:cNvSpPr>
            <a:spLocks noGrp="1"/>
          </p:cNvSpPr>
          <p:nvPr>
            <p:ph type="title"/>
          </p:nvPr>
        </p:nvSpPr>
        <p:spPr/>
        <p:txBody>
          <a:bodyPr/>
          <a:lstStyle/>
          <a:p>
            <a:r>
              <a:rPr lang="en-US" dirty="0"/>
              <a:t>3. Trim method</a:t>
            </a:r>
          </a:p>
        </p:txBody>
      </p:sp>
      <p:pic>
        <p:nvPicPr>
          <p:cNvPr id="4" name="Content Placeholder 3">
            <a:extLst>
              <a:ext uri="{FF2B5EF4-FFF2-40B4-BE49-F238E27FC236}">
                <a16:creationId xmlns:a16="http://schemas.microsoft.com/office/drawing/2014/main" id="{44322C66-F586-4F57-AE31-7BE93C80F598}"/>
              </a:ext>
            </a:extLst>
          </p:cNvPr>
          <p:cNvPicPr>
            <a:picLocks noGrp="1"/>
          </p:cNvPicPr>
          <p:nvPr>
            <p:ph idx="1"/>
          </p:nvPr>
        </p:nvPicPr>
        <p:blipFill>
          <a:blip r:embed="rId2"/>
          <a:stretch>
            <a:fillRect/>
          </a:stretch>
        </p:blipFill>
        <p:spPr>
          <a:xfrm>
            <a:off x="2675584" y="2021983"/>
            <a:ext cx="5888867" cy="3644722"/>
          </a:xfrm>
          <a:prstGeom prst="rect">
            <a:avLst/>
          </a:prstGeom>
        </p:spPr>
      </p:pic>
    </p:spTree>
    <p:extLst>
      <p:ext uri="{BB962C8B-B14F-4D97-AF65-F5344CB8AC3E}">
        <p14:creationId xmlns:p14="http://schemas.microsoft.com/office/powerpoint/2010/main" val="128108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2DA-7FB1-47E7-BF2B-DFBEF7110D09}"/>
              </a:ext>
            </a:extLst>
          </p:cNvPr>
          <p:cNvSpPr>
            <a:spLocks noGrp="1"/>
          </p:cNvSpPr>
          <p:nvPr>
            <p:ph type="title"/>
          </p:nvPr>
        </p:nvSpPr>
        <p:spPr/>
        <p:txBody>
          <a:bodyPr/>
          <a:lstStyle/>
          <a:p>
            <a:r>
              <a:rPr lang="en-US" dirty="0"/>
              <a:t>4. Index of </a:t>
            </a:r>
          </a:p>
        </p:txBody>
      </p:sp>
      <p:sp>
        <p:nvSpPr>
          <p:cNvPr id="3" name="Content Placeholder 2">
            <a:extLst>
              <a:ext uri="{FF2B5EF4-FFF2-40B4-BE49-F238E27FC236}">
                <a16:creationId xmlns:a16="http://schemas.microsoft.com/office/drawing/2014/main" id="{57515292-FB04-46D0-9434-8798BF8F9937}"/>
              </a:ext>
            </a:extLst>
          </p:cNvPr>
          <p:cNvSpPr>
            <a:spLocks noGrp="1"/>
          </p:cNvSpPr>
          <p:nvPr>
            <p:ph idx="1"/>
          </p:nvPr>
        </p:nvSpPr>
        <p:spPr>
          <a:xfrm>
            <a:off x="1251678" y="1874517"/>
            <a:ext cx="10178322" cy="4601098"/>
          </a:xfrm>
        </p:spPr>
        <p:txBody>
          <a:bodyPr>
            <a:normAutofit/>
          </a:bodyPr>
          <a:lstStyle/>
          <a:p>
            <a:pPr marL="0" indent="0">
              <a:lnSpc>
                <a:spcPct val="150000"/>
              </a:lnSpc>
              <a:buNone/>
            </a:pPr>
            <a:r>
              <a:rPr lang="en-US" dirty="0">
                <a:effectLst/>
                <a:latin typeface="Times New Roman" panose="02020603050405020304" pitchFamily="18" charset="0"/>
                <a:ea typeface="Calibri" panose="020F0502020204030204" pitchFamily="34" charset="0"/>
              </a:rPr>
              <a:t>The index of method what this does it checks the position of a character or string and returns the position of the character or the string. On the other hand, if the position of the character in the string is not there then negative one (-1) will be returned. </a:t>
            </a:r>
            <a:endParaRPr lang="en-US" dirty="0"/>
          </a:p>
        </p:txBody>
      </p:sp>
      <p:pic>
        <p:nvPicPr>
          <p:cNvPr id="4" name="Picture 3">
            <a:extLst>
              <a:ext uri="{FF2B5EF4-FFF2-40B4-BE49-F238E27FC236}">
                <a16:creationId xmlns:a16="http://schemas.microsoft.com/office/drawing/2014/main" id="{4F4CFD54-6D26-4457-8F90-3C7D3CF85F6B}"/>
              </a:ext>
            </a:extLst>
          </p:cNvPr>
          <p:cNvPicPr/>
          <p:nvPr/>
        </p:nvPicPr>
        <p:blipFill>
          <a:blip r:embed="rId2"/>
          <a:stretch>
            <a:fillRect/>
          </a:stretch>
        </p:blipFill>
        <p:spPr>
          <a:xfrm>
            <a:off x="1396064" y="3366650"/>
            <a:ext cx="5133525" cy="2699299"/>
          </a:xfrm>
          <a:prstGeom prst="rect">
            <a:avLst/>
          </a:prstGeom>
        </p:spPr>
      </p:pic>
      <p:sp>
        <p:nvSpPr>
          <p:cNvPr id="6" name="TextBox 5">
            <a:extLst>
              <a:ext uri="{FF2B5EF4-FFF2-40B4-BE49-F238E27FC236}">
                <a16:creationId xmlns:a16="http://schemas.microsoft.com/office/drawing/2014/main" id="{E6824404-A0A3-4368-A067-F4FF107C1A59}"/>
              </a:ext>
            </a:extLst>
          </p:cNvPr>
          <p:cNvSpPr txBox="1"/>
          <p:nvPr/>
        </p:nvSpPr>
        <p:spPr>
          <a:xfrm>
            <a:off x="6777006" y="3320119"/>
            <a:ext cx="4797380" cy="2125390"/>
          </a:xfrm>
          <a:prstGeom prst="rect">
            <a:avLst/>
          </a:prstGeom>
          <a:noFill/>
        </p:spPr>
        <p:txBody>
          <a:bodyPr wrap="square">
            <a:spAutoFit/>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a:t>
            </a:r>
            <a:r>
              <a:rPr lang="en-US" dirty="0">
                <a:latin typeface="Times New Roman" panose="02020603050405020304" pitchFamily="18" charset="0"/>
                <a:ea typeface="Calibri" panose="020F0502020204030204" pitchFamily="34" charset="0"/>
                <a:cs typeface="Times New Roman" panose="02020603050405020304" pitchFamily="18" charset="0"/>
              </a:rPr>
              <a:t>code on the left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are checking the email entered in the text box to see if it has @ symbol if it does not have then the first message is displayed, if the @ symbol is in the text then the second email is executed.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4808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96AC-D627-43CB-8F7D-A3359A3F3260}"/>
              </a:ext>
            </a:extLst>
          </p:cNvPr>
          <p:cNvSpPr>
            <a:spLocks noGrp="1"/>
          </p:cNvSpPr>
          <p:nvPr>
            <p:ph type="title"/>
          </p:nvPr>
        </p:nvSpPr>
        <p:spPr>
          <a:xfrm>
            <a:off x="1251678" y="382385"/>
            <a:ext cx="10178322" cy="918382"/>
          </a:xfrm>
        </p:spPr>
        <p:txBody>
          <a:bodyPr/>
          <a:lstStyle/>
          <a:p>
            <a:r>
              <a:rPr lang="en-US" dirty="0"/>
              <a:t>5. Contains method</a:t>
            </a:r>
          </a:p>
        </p:txBody>
      </p:sp>
      <p:sp>
        <p:nvSpPr>
          <p:cNvPr id="3" name="Content Placeholder 2">
            <a:extLst>
              <a:ext uri="{FF2B5EF4-FFF2-40B4-BE49-F238E27FC236}">
                <a16:creationId xmlns:a16="http://schemas.microsoft.com/office/drawing/2014/main" id="{B4AC8C44-1E7A-4EC2-9BC0-4462430DB9FC}"/>
              </a:ext>
            </a:extLst>
          </p:cNvPr>
          <p:cNvSpPr>
            <a:spLocks noGrp="1"/>
          </p:cNvSpPr>
          <p:nvPr>
            <p:ph idx="1"/>
          </p:nvPr>
        </p:nvSpPr>
        <p:spPr>
          <a:xfrm>
            <a:off x="1159099" y="1609859"/>
            <a:ext cx="10270901" cy="4865756"/>
          </a:xfrm>
        </p:spPr>
        <p:txBody>
          <a:bodyPr/>
          <a:lstStyle/>
          <a:p>
            <a:pPr marL="0" indent="0">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is a method that is used to check if a certain word or characters are in a given line of sentence. In the figure below we are checking to see if the sentence has “this”, if that is the case then the first message is going to be displayed and if it’s not in the sentence then the second message will be displayed.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567D54C-4287-4E70-B3B0-E2DD2948E1C7}"/>
              </a:ext>
            </a:extLst>
          </p:cNvPr>
          <p:cNvPicPr/>
          <p:nvPr/>
        </p:nvPicPr>
        <p:blipFill>
          <a:blip r:embed="rId2"/>
          <a:stretch>
            <a:fillRect/>
          </a:stretch>
        </p:blipFill>
        <p:spPr>
          <a:xfrm>
            <a:off x="2459865" y="3429000"/>
            <a:ext cx="6439435" cy="2701343"/>
          </a:xfrm>
          <a:prstGeom prst="rect">
            <a:avLst/>
          </a:prstGeom>
        </p:spPr>
      </p:pic>
    </p:spTree>
    <p:extLst>
      <p:ext uri="{BB962C8B-B14F-4D97-AF65-F5344CB8AC3E}">
        <p14:creationId xmlns:p14="http://schemas.microsoft.com/office/powerpoint/2010/main" val="314356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33E312F0-80FE-44FF-A255-ADE844935355}"/>
              </a:ext>
            </a:extLst>
          </p:cNvPr>
          <p:cNvPicPr>
            <a:picLocks noChangeAspect="1"/>
          </p:cNvPicPr>
          <p:nvPr/>
        </p:nvPicPr>
        <p:blipFill>
          <a:blip r:embed="rId2"/>
          <a:stretch>
            <a:fillRect/>
          </a:stretch>
        </p:blipFill>
        <p:spPr>
          <a:xfrm>
            <a:off x="3400022" y="1278202"/>
            <a:ext cx="5782615" cy="4831869"/>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String Manipulation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Converting text to Upper case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Converting Text to Lower Case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Checking for an Empty String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Index of Method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Contains Method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String manipulation</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fontScale="90000"/>
          </a:bodyPr>
          <a:lstStyle/>
          <a:p>
            <a:pPr algn="ctr"/>
            <a:r>
              <a:rPr lang="en-US" b="1" dirty="0">
                <a:latin typeface="Garamond" panose="02020404030301010803" pitchFamily="18" charset="0"/>
              </a:rPr>
              <a:t>WHAT is string manipulation</a:t>
            </a:r>
          </a:p>
        </p:txBody>
      </p:sp>
    </p:spTree>
    <p:extLst>
      <p:ext uri="{BB962C8B-B14F-4D97-AF65-F5344CB8AC3E}">
        <p14:creationId xmlns:p14="http://schemas.microsoft.com/office/powerpoint/2010/main" val="137176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238799" y="1477658"/>
            <a:ext cx="10236278" cy="3751165"/>
          </a:xfrm>
        </p:spPr>
        <p:txBody>
          <a:bodyPr/>
          <a:lstStyle/>
          <a:p>
            <a:r>
              <a:rPr lang="en-US" dirty="0">
                <a:latin typeface="Times New Roman" panose="02020603050405020304" pitchFamily="18" charset="0"/>
                <a:cs typeface="Times New Roman" panose="02020603050405020304" pitchFamily="18" charset="0"/>
              </a:rPr>
              <a:t>Just the way a puppeteer manipulates a puppet to what he or she wants the same concept applies here.</a:t>
            </a:r>
          </a:p>
          <a:p>
            <a:r>
              <a:rPr lang="en-US" dirty="0">
                <a:latin typeface="Times New Roman" panose="02020603050405020304" pitchFamily="18" charset="0"/>
                <a:cs typeface="Times New Roman" panose="02020603050405020304" pitchFamily="18" charset="0"/>
              </a:rPr>
              <a:t>This is a concept whereby a programmer can manipulate what the user has entered into the textbox to the developer’s desired choice.</a:t>
            </a:r>
          </a:p>
          <a:p>
            <a:pPr marR="0">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is a concept in programming whereby the data entered in the text boxes has to be checked    if the correct number of characters has been entered, check if a text box is empty or not, if the text entered has some space the concept of doing all this tasks is what is known as string manipulation.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169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E039-B4CD-463A-BC24-33DEB641156A}"/>
              </a:ext>
            </a:extLst>
          </p:cNvPr>
          <p:cNvSpPr>
            <a:spLocks noGrp="1"/>
          </p:cNvSpPr>
          <p:nvPr>
            <p:ph type="title"/>
          </p:nvPr>
        </p:nvSpPr>
        <p:spPr>
          <a:xfrm>
            <a:off x="1251678" y="382385"/>
            <a:ext cx="10030215" cy="1227474"/>
          </a:xfrm>
        </p:spPr>
        <p:txBody>
          <a:bodyPr>
            <a:normAutofit fontScale="90000"/>
          </a:bodyPr>
          <a:lstStyle/>
          <a:p>
            <a:r>
              <a:rPr lang="en-US" dirty="0"/>
              <a:t>1. Converting text to upper &amp; lower case</a:t>
            </a:r>
          </a:p>
        </p:txBody>
      </p:sp>
      <p:sp>
        <p:nvSpPr>
          <p:cNvPr id="3" name="Content Placeholder 2">
            <a:extLst>
              <a:ext uri="{FF2B5EF4-FFF2-40B4-BE49-F238E27FC236}">
                <a16:creationId xmlns:a16="http://schemas.microsoft.com/office/drawing/2014/main" id="{7A9A5DEC-1781-458F-A393-6F0C665F0670}"/>
              </a:ext>
            </a:extLst>
          </p:cNvPr>
          <p:cNvSpPr>
            <a:spLocks noGrp="1"/>
          </p:cNvSpPr>
          <p:nvPr>
            <p:ph idx="1"/>
          </p:nvPr>
        </p:nvSpPr>
        <p:spPr>
          <a:xfrm>
            <a:off x="1251678" y="1848119"/>
            <a:ext cx="10178322" cy="4627496"/>
          </a:xfrm>
        </p:spPr>
        <p:txBody>
          <a:bodyPr/>
          <a:lstStyle/>
          <a:p>
            <a:pPr marL="0" indent="0">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first that we will work on is change a text from lower case to upper case and vice versa. For us to understand this we will be creating the simple system as shown (below) whereby when a button is clicked on then going to case the case from either upper or lower case. In this case the upper case button is clicked on so, its going to convert text to upper case.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F5D6D307-D69C-4493-AC0A-F3DA1C7B8682}"/>
              </a:ext>
            </a:extLst>
          </p:cNvPr>
          <p:cNvPicPr/>
          <p:nvPr/>
        </p:nvPicPr>
        <p:blipFill>
          <a:blip r:embed="rId2"/>
          <a:stretch>
            <a:fillRect/>
          </a:stretch>
        </p:blipFill>
        <p:spPr>
          <a:xfrm>
            <a:off x="1365161" y="3885180"/>
            <a:ext cx="4275785" cy="2399710"/>
          </a:xfrm>
          <a:prstGeom prst="rect">
            <a:avLst/>
          </a:prstGeom>
          <a:ln>
            <a:solidFill>
              <a:schemeClr val="accent1">
                <a:lumMod val="75000"/>
              </a:schemeClr>
            </a:solidFill>
          </a:ln>
        </p:spPr>
      </p:pic>
      <p:pic>
        <p:nvPicPr>
          <p:cNvPr id="5" name="Picture 4">
            <a:extLst>
              <a:ext uri="{FF2B5EF4-FFF2-40B4-BE49-F238E27FC236}">
                <a16:creationId xmlns:a16="http://schemas.microsoft.com/office/drawing/2014/main" id="{65D9DCB1-811A-4A16-BBA7-62AB85681290}"/>
              </a:ext>
            </a:extLst>
          </p:cNvPr>
          <p:cNvPicPr/>
          <p:nvPr/>
        </p:nvPicPr>
        <p:blipFill>
          <a:blip r:embed="rId3"/>
          <a:stretch>
            <a:fillRect/>
          </a:stretch>
        </p:blipFill>
        <p:spPr>
          <a:xfrm>
            <a:off x="5941452" y="3761310"/>
            <a:ext cx="4696497" cy="2523580"/>
          </a:xfrm>
          <a:prstGeom prst="rect">
            <a:avLst/>
          </a:prstGeom>
        </p:spPr>
      </p:pic>
    </p:spTree>
    <p:extLst>
      <p:ext uri="{BB962C8B-B14F-4D97-AF65-F5344CB8AC3E}">
        <p14:creationId xmlns:p14="http://schemas.microsoft.com/office/powerpoint/2010/main" val="287158967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7877</TotalTime>
  <Words>679</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Garamond</vt:lpstr>
      <vt:lpstr>Gill Sans MT</vt:lpstr>
      <vt:lpstr>Impact</vt:lpstr>
      <vt:lpstr>Roboto Condensed Light</vt:lpstr>
      <vt:lpstr>Symbol</vt:lpstr>
      <vt:lpstr>Times New Roman</vt:lpstr>
      <vt:lpstr>Badge</vt:lpstr>
      <vt:lpstr>VISUAL C#.NET session 8</vt:lpstr>
      <vt:lpstr>Quote of the day</vt:lpstr>
      <vt:lpstr>Lesson objectives</vt:lpstr>
      <vt:lpstr>Lesson pre-requisites</vt:lpstr>
      <vt:lpstr>Training methods and extra readings</vt:lpstr>
      <vt:lpstr>String manipulation</vt:lpstr>
      <vt:lpstr>WHAT is string manipulation</vt:lpstr>
      <vt:lpstr>PowerPoint Presentation</vt:lpstr>
      <vt:lpstr>1. Converting text to upper &amp; lower case</vt:lpstr>
      <vt:lpstr>2. Check for empty textbox</vt:lpstr>
      <vt:lpstr>2. Check for empty text box cont.</vt:lpstr>
      <vt:lpstr>3. Trim method</vt:lpstr>
      <vt:lpstr>4. Index of </vt:lpstr>
      <vt:lpstr>5. Contains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638</cp:revision>
  <dcterms:created xsi:type="dcterms:W3CDTF">2016-09-07T08:26:27Z</dcterms:created>
  <dcterms:modified xsi:type="dcterms:W3CDTF">2021-08-21T11:25:00Z</dcterms:modified>
</cp:coreProperties>
</file>