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8" r:id="rId8"/>
    <p:sldId id="357" r:id="rId9"/>
    <p:sldId id="359" r:id="rId10"/>
    <p:sldId id="360" r:id="rId11"/>
    <p:sldId id="361" r:id="rId12"/>
    <p:sldId id="362" r:id="rId13"/>
    <p:sldId id="363" r:id="rId14"/>
    <p:sldId id="364" r:id="rId15"/>
    <p:sldId id="365" r:id="rId16"/>
    <p:sldId id="366" r:id="rId17"/>
    <p:sldId id="367" r:id="rId18"/>
    <p:sldId id="368" r:id="rId19"/>
    <p:sldId id="3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9/22/2021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9/22/2021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9/22/2021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9/22/2021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9/22/2021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210735" y="1194180"/>
            <a:ext cx="10178322" cy="5138381"/>
          </a:xfrm>
        </p:spPr>
        <p:txBody>
          <a:bodyPr/>
          <a:lstStyle/>
          <a:p>
            <a:r>
              <a:rPr lang="en-US" dirty="0"/>
              <a:t>To Add Core Identity the first thing is to add it in our project, using the Nuget manager, search for “Microsoft.aspnetcore.Identity.EntityFrameWorkcore” &gt;&gt; Install the package based on the version that you are using. &gt;&gt; Next in the DbContext class we need to inherit from IdentityDbContext. </a:t>
            </a:r>
          </a:p>
          <a:p>
            <a:endParaRPr lang="en-US" dirty="0"/>
          </a:p>
          <a:p>
            <a:endParaRPr lang="en-US" dirty="0"/>
          </a:p>
          <a:p>
            <a:r>
              <a:rPr lang="en-US" dirty="0"/>
              <a:t>Next add services in the startup file, configure services method.</a:t>
            </a:r>
          </a:p>
          <a:p>
            <a:endParaRPr lang="en-US" dirty="0"/>
          </a:p>
          <a:p>
            <a:endParaRPr lang="en-US" dirty="0"/>
          </a:p>
          <a:p>
            <a:r>
              <a:rPr lang="en-US" dirty="0"/>
              <a:t>Add Authentication Middle ware in the start up file configure method, below static files.</a:t>
            </a:r>
          </a:p>
          <a:p>
            <a:endParaRPr lang="en-US" dirty="0"/>
          </a:p>
          <a:p>
            <a:pPr marL="0" indent="0">
              <a:buNone/>
            </a:pPr>
            <a:endParaRPr lang="en-US" dirty="0"/>
          </a:p>
        </p:txBody>
      </p:sp>
      <p:pic>
        <p:nvPicPr>
          <p:cNvPr id="4" name="Picture 3">
            <a:extLst>
              <a:ext uri="{FF2B5EF4-FFF2-40B4-BE49-F238E27FC236}">
                <a16:creationId xmlns:a16="http://schemas.microsoft.com/office/drawing/2014/main" id="{A158EB5C-20E8-4AF2-AE21-37784D5204B1}"/>
              </a:ext>
            </a:extLst>
          </p:cNvPr>
          <p:cNvPicPr>
            <a:picLocks noChangeAspect="1"/>
          </p:cNvPicPr>
          <p:nvPr/>
        </p:nvPicPr>
        <p:blipFill>
          <a:blip r:embed="rId2"/>
          <a:stretch>
            <a:fillRect/>
          </a:stretch>
        </p:blipFill>
        <p:spPr>
          <a:xfrm>
            <a:off x="2688608" y="2698608"/>
            <a:ext cx="6387152" cy="588760"/>
          </a:xfrm>
          <a:prstGeom prst="rect">
            <a:avLst/>
          </a:prstGeom>
        </p:spPr>
      </p:pic>
      <p:pic>
        <p:nvPicPr>
          <p:cNvPr id="6" name="Picture 5">
            <a:extLst>
              <a:ext uri="{FF2B5EF4-FFF2-40B4-BE49-F238E27FC236}">
                <a16:creationId xmlns:a16="http://schemas.microsoft.com/office/drawing/2014/main" id="{24110F36-1EA0-47A4-AC57-43FC247CB963}"/>
              </a:ext>
            </a:extLst>
          </p:cNvPr>
          <p:cNvPicPr>
            <a:picLocks noChangeAspect="1"/>
          </p:cNvPicPr>
          <p:nvPr/>
        </p:nvPicPr>
        <p:blipFill>
          <a:blip r:embed="rId3"/>
          <a:stretch>
            <a:fillRect/>
          </a:stretch>
        </p:blipFill>
        <p:spPr>
          <a:xfrm>
            <a:off x="2688608" y="3981204"/>
            <a:ext cx="6387152" cy="682597"/>
          </a:xfrm>
          <a:prstGeom prst="rect">
            <a:avLst/>
          </a:prstGeom>
        </p:spPr>
      </p:pic>
      <p:pic>
        <p:nvPicPr>
          <p:cNvPr id="8" name="Picture 7">
            <a:extLst>
              <a:ext uri="{FF2B5EF4-FFF2-40B4-BE49-F238E27FC236}">
                <a16:creationId xmlns:a16="http://schemas.microsoft.com/office/drawing/2014/main" id="{EF58E78E-080F-4526-BFCA-F7DB634AA308}"/>
              </a:ext>
            </a:extLst>
          </p:cNvPr>
          <p:cNvPicPr>
            <a:picLocks noChangeAspect="1"/>
          </p:cNvPicPr>
          <p:nvPr/>
        </p:nvPicPr>
        <p:blipFill>
          <a:blip r:embed="rId4"/>
          <a:stretch>
            <a:fillRect/>
          </a:stretch>
        </p:blipFill>
        <p:spPr>
          <a:xfrm>
            <a:off x="4159193" y="5357637"/>
            <a:ext cx="3445981" cy="588760"/>
          </a:xfrm>
          <a:prstGeom prst="rect">
            <a:avLst/>
          </a:prstGeom>
        </p:spPr>
      </p:pic>
    </p:spTree>
    <p:extLst>
      <p:ext uri="{BB962C8B-B14F-4D97-AF65-F5344CB8AC3E}">
        <p14:creationId xmlns:p14="http://schemas.microsoft.com/office/powerpoint/2010/main" val="64511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333564" y="1767385"/>
            <a:ext cx="10178322" cy="3323229"/>
          </a:xfrm>
        </p:spPr>
        <p:txBody>
          <a:bodyPr/>
          <a:lstStyle/>
          <a:p>
            <a:r>
              <a:rPr lang="en-US" dirty="0"/>
              <a:t>Once all that is done we need to add a migration and give it a name “</a:t>
            </a:r>
            <a:r>
              <a:rPr lang="en-US" b="1" i="1" dirty="0"/>
              <a:t>AddingCoreIdentity</a:t>
            </a:r>
            <a:r>
              <a:rPr lang="en-US" dirty="0"/>
              <a:t>” then update the database. </a:t>
            </a:r>
          </a:p>
          <a:p>
            <a:r>
              <a:rPr lang="en-US" dirty="0"/>
              <a:t>When the migrations is done  tables are going to be created for us, to make it possible to register users and make a login. </a:t>
            </a:r>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3561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User registration</a:t>
            </a:r>
          </a:p>
        </p:txBody>
      </p:sp>
    </p:spTree>
    <p:extLst>
      <p:ext uri="{BB962C8B-B14F-4D97-AF65-F5344CB8AC3E}">
        <p14:creationId xmlns:p14="http://schemas.microsoft.com/office/powerpoint/2010/main" val="67204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56143" y="1153236"/>
            <a:ext cx="10178322" cy="4824483"/>
          </a:xfrm>
        </p:spPr>
        <p:txBody>
          <a:bodyPr/>
          <a:lstStyle/>
          <a:p>
            <a:r>
              <a:rPr lang="en-US" dirty="0"/>
              <a:t>To register a user will create a model first will create a folder in the model folder(ViewModel) and then create a model give it the name RegisterViewModel</a:t>
            </a:r>
          </a:p>
          <a:p>
            <a:r>
              <a:rPr lang="en-US" dirty="0"/>
              <a:t>Inside the model will have the following fields.</a:t>
            </a:r>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21BE6083-28E9-4013-BCF8-682C461860C6}"/>
              </a:ext>
            </a:extLst>
          </p:cNvPr>
          <p:cNvPicPr>
            <a:picLocks noChangeAspect="1"/>
          </p:cNvPicPr>
          <p:nvPr/>
        </p:nvPicPr>
        <p:blipFill>
          <a:blip r:embed="rId2"/>
          <a:stretch>
            <a:fillRect/>
          </a:stretch>
        </p:blipFill>
        <p:spPr>
          <a:xfrm>
            <a:off x="2002102" y="2416006"/>
            <a:ext cx="7429454" cy="3002154"/>
          </a:xfrm>
          <a:prstGeom prst="rect">
            <a:avLst/>
          </a:prstGeom>
        </p:spPr>
      </p:pic>
    </p:spTree>
    <p:extLst>
      <p:ext uri="{BB962C8B-B14F-4D97-AF65-F5344CB8AC3E}">
        <p14:creationId xmlns:p14="http://schemas.microsoft.com/office/powerpoint/2010/main" val="272839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56143" y="1153236"/>
            <a:ext cx="10178322" cy="5233916"/>
          </a:xfrm>
        </p:spPr>
        <p:txBody>
          <a:bodyPr>
            <a:normAutofit/>
          </a:bodyPr>
          <a:lstStyle/>
          <a:p>
            <a:r>
              <a:rPr lang="en-US" dirty="0"/>
              <a:t>Next will create a controller, give it the name </a:t>
            </a:r>
            <a:r>
              <a:rPr lang="en-US" b="1" i="1" dirty="0"/>
              <a:t>AccountsController</a:t>
            </a:r>
            <a:r>
              <a:rPr lang="en-US" dirty="0"/>
              <a:t> the Action will give it the name </a:t>
            </a:r>
            <a:r>
              <a:rPr lang="en-US" b="1" i="1" dirty="0"/>
              <a:t>Register </a:t>
            </a:r>
          </a:p>
          <a:p>
            <a:endParaRPr lang="en-US" b="1" i="1" dirty="0"/>
          </a:p>
          <a:p>
            <a:pPr marL="0" indent="0">
              <a:buNone/>
            </a:pPr>
            <a:endParaRPr lang="en-US" dirty="0"/>
          </a:p>
          <a:p>
            <a:r>
              <a:rPr lang="en-US" dirty="0"/>
              <a:t>&gt;&gt; Create an empty razor view from the Register Action and give it the name register.</a:t>
            </a:r>
          </a:p>
          <a:p>
            <a:endParaRPr lang="en-US" b="1" i="1" dirty="0"/>
          </a:p>
          <a:p>
            <a:r>
              <a:rPr lang="en-US" dirty="0"/>
              <a:t>Before using above code in the view that we have just created “</a:t>
            </a:r>
            <a:r>
              <a:rPr lang="en-US" b="1" i="1" dirty="0"/>
              <a:t>register</a:t>
            </a:r>
            <a:r>
              <a:rPr lang="en-US" dirty="0"/>
              <a:t>” we need to go to the _ViewImports.cshtml and write the following so that we can now use the above code.</a:t>
            </a:r>
          </a:p>
          <a:p>
            <a:endParaRPr lang="en-US" dirty="0"/>
          </a:p>
          <a:p>
            <a:r>
              <a:rPr lang="en-US" dirty="0"/>
              <a:t>This is to tell our program that we want to use the register view model and to use the model it is found in the Models folder, inside it there is another folderViewModel.</a:t>
            </a:r>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CBCFAC44-648E-4ACE-8CCF-95DA6930C3A5}"/>
              </a:ext>
            </a:extLst>
          </p:cNvPr>
          <p:cNvPicPr>
            <a:picLocks noChangeAspect="1"/>
          </p:cNvPicPr>
          <p:nvPr/>
        </p:nvPicPr>
        <p:blipFill rotWithShape="1">
          <a:blip r:embed="rId2"/>
          <a:srcRect t="19230"/>
          <a:stretch/>
        </p:blipFill>
        <p:spPr>
          <a:xfrm>
            <a:off x="2701499" y="3244754"/>
            <a:ext cx="4168196" cy="368491"/>
          </a:xfrm>
          <a:prstGeom prst="rect">
            <a:avLst/>
          </a:prstGeom>
        </p:spPr>
      </p:pic>
      <p:pic>
        <p:nvPicPr>
          <p:cNvPr id="7" name="Picture 6">
            <a:extLst>
              <a:ext uri="{FF2B5EF4-FFF2-40B4-BE49-F238E27FC236}">
                <a16:creationId xmlns:a16="http://schemas.microsoft.com/office/drawing/2014/main" id="{830ED0CD-340A-416A-81AD-DD8DAFFC30B3}"/>
              </a:ext>
            </a:extLst>
          </p:cNvPr>
          <p:cNvPicPr>
            <a:picLocks noChangeAspect="1"/>
          </p:cNvPicPr>
          <p:nvPr/>
        </p:nvPicPr>
        <p:blipFill rotWithShape="1">
          <a:blip r:embed="rId3"/>
          <a:srcRect t="-4236"/>
          <a:stretch/>
        </p:blipFill>
        <p:spPr>
          <a:xfrm>
            <a:off x="2701499" y="4361789"/>
            <a:ext cx="4851559" cy="478656"/>
          </a:xfrm>
          <a:prstGeom prst="rect">
            <a:avLst/>
          </a:prstGeom>
        </p:spPr>
      </p:pic>
      <p:pic>
        <p:nvPicPr>
          <p:cNvPr id="9" name="Picture 8">
            <a:extLst>
              <a:ext uri="{FF2B5EF4-FFF2-40B4-BE49-F238E27FC236}">
                <a16:creationId xmlns:a16="http://schemas.microsoft.com/office/drawing/2014/main" id="{04CACB4E-369A-4826-BAC0-EF460E5DAD60}"/>
              </a:ext>
            </a:extLst>
          </p:cNvPr>
          <p:cNvPicPr>
            <a:picLocks noChangeAspect="1"/>
          </p:cNvPicPr>
          <p:nvPr/>
        </p:nvPicPr>
        <p:blipFill>
          <a:blip r:embed="rId4"/>
          <a:stretch>
            <a:fillRect/>
          </a:stretch>
        </p:blipFill>
        <p:spPr>
          <a:xfrm>
            <a:off x="7300576" y="1774210"/>
            <a:ext cx="2809234" cy="1040872"/>
          </a:xfrm>
          <a:prstGeom prst="rect">
            <a:avLst/>
          </a:prstGeom>
        </p:spPr>
      </p:pic>
      <p:pic>
        <p:nvPicPr>
          <p:cNvPr id="11" name="Picture 10">
            <a:extLst>
              <a:ext uri="{FF2B5EF4-FFF2-40B4-BE49-F238E27FC236}">
                <a16:creationId xmlns:a16="http://schemas.microsoft.com/office/drawing/2014/main" id="{9D2D05E8-76F7-48BB-8E55-E21A546FB3BF}"/>
              </a:ext>
            </a:extLst>
          </p:cNvPr>
          <p:cNvPicPr>
            <a:picLocks noChangeAspect="1"/>
          </p:cNvPicPr>
          <p:nvPr/>
        </p:nvPicPr>
        <p:blipFill>
          <a:blip r:embed="rId5"/>
          <a:stretch>
            <a:fillRect/>
          </a:stretch>
        </p:blipFill>
        <p:spPr>
          <a:xfrm>
            <a:off x="2625003" y="1889433"/>
            <a:ext cx="4321189" cy="478655"/>
          </a:xfrm>
          <a:prstGeom prst="rect">
            <a:avLst/>
          </a:prstGeom>
        </p:spPr>
      </p:pic>
    </p:spTree>
    <p:extLst>
      <p:ext uri="{BB962C8B-B14F-4D97-AF65-F5344CB8AC3E}">
        <p14:creationId xmlns:p14="http://schemas.microsoft.com/office/powerpoint/2010/main" val="275701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56143" y="1153236"/>
            <a:ext cx="10178322" cy="4824483"/>
          </a:xfrm>
        </p:spPr>
        <p:txBody>
          <a:bodyPr/>
          <a:lstStyle/>
          <a:p>
            <a:r>
              <a:rPr lang="en-US" dirty="0"/>
              <a:t>The register View should look like this. (Exercise)</a:t>
            </a:r>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23CCA2E8-0E0A-48BA-9C84-1031A56DEB94}"/>
              </a:ext>
            </a:extLst>
          </p:cNvPr>
          <p:cNvPicPr>
            <a:picLocks noChangeAspect="1"/>
          </p:cNvPicPr>
          <p:nvPr/>
        </p:nvPicPr>
        <p:blipFill>
          <a:blip r:embed="rId2"/>
          <a:stretch>
            <a:fillRect/>
          </a:stretch>
        </p:blipFill>
        <p:spPr>
          <a:xfrm>
            <a:off x="3289110" y="1631089"/>
            <a:ext cx="4778199" cy="4255039"/>
          </a:xfrm>
          <a:prstGeom prst="rect">
            <a:avLst/>
          </a:prstGeom>
        </p:spPr>
      </p:pic>
    </p:spTree>
    <p:extLst>
      <p:ext uri="{BB962C8B-B14F-4D97-AF65-F5344CB8AC3E}">
        <p14:creationId xmlns:p14="http://schemas.microsoft.com/office/powerpoint/2010/main" val="53712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56143" y="286603"/>
            <a:ext cx="10178322" cy="6264321"/>
          </a:xfrm>
        </p:spPr>
        <p:txBody>
          <a:bodyPr/>
          <a:lstStyle/>
          <a:p>
            <a:r>
              <a:rPr lang="en-US" dirty="0"/>
              <a:t>Code to give us the out put shown in the previous slide.</a:t>
            </a:r>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75FE768C-4D68-4E86-BD0D-6F07EB92A23B}"/>
              </a:ext>
            </a:extLst>
          </p:cNvPr>
          <p:cNvPicPr>
            <a:picLocks noChangeAspect="1"/>
          </p:cNvPicPr>
          <p:nvPr/>
        </p:nvPicPr>
        <p:blipFill>
          <a:blip r:embed="rId2"/>
          <a:stretch>
            <a:fillRect/>
          </a:stretch>
        </p:blipFill>
        <p:spPr>
          <a:xfrm>
            <a:off x="1579574" y="716064"/>
            <a:ext cx="7975197" cy="5616940"/>
          </a:xfrm>
          <a:prstGeom prst="rect">
            <a:avLst/>
          </a:prstGeom>
        </p:spPr>
      </p:pic>
    </p:spTree>
    <p:extLst>
      <p:ext uri="{BB962C8B-B14F-4D97-AF65-F5344CB8AC3E}">
        <p14:creationId xmlns:p14="http://schemas.microsoft.com/office/powerpoint/2010/main" val="276677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210734" y="436728"/>
            <a:ext cx="10178322" cy="5554639"/>
          </a:xfrm>
        </p:spPr>
        <p:txBody>
          <a:bodyPr/>
          <a:lstStyle/>
          <a:p>
            <a:r>
              <a:rPr lang="en-US" dirty="0"/>
              <a:t>Next is to go back to the AccountsRegister, the Register Action will decorate it with get method. In the AccountsController we have two private read only properties that is userManager and signInManager.</a:t>
            </a:r>
          </a:p>
          <a:p>
            <a:endParaRPr lang="en-US" dirty="0"/>
          </a:p>
          <a:p>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9F4F555D-7974-42A4-9D19-9B0CB7917E19}"/>
              </a:ext>
            </a:extLst>
          </p:cNvPr>
          <p:cNvPicPr>
            <a:picLocks noChangeAspect="1"/>
          </p:cNvPicPr>
          <p:nvPr/>
        </p:nvPicPr>
        <p:blipFill>
          <a:blip r:embed="rId2"/>
          <a:stretch>
            <a:fillRect/>
          </a:stretch>
        </p:blipFill>
        <p:spPr>
          <a:xfrm>
            <a:off x="1675767" y="1650928"/>
            <a:ext cx="7165582" cy="3910985"/>
          </a:xfrm>
          <a:prstGeom prst="rect">
            <a:avLst/>
          </a:prstGeom>
        </p:spPr>
      </p:pic>
    </p:spTree>
    <p:extLst>
      <p:ext uri="{BB962C8B-B14F-4D97-AF65-F5344CB8AC3E}">
        <p14:creationId xmlns:p14="http://schemas.microsoft.com/office/powerpoint/2010/main" val="378185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210734" y="286603"/>
            <a:ext cx="10178322" cy="6346209"/>
          </a:xfrm>
        </p:spPr>
        <p:txBody>
          <a:bodyPr/>
          <a:lstStyle/>
          <a:p>
            <a:r>
              <a:rPr lang="en-US" dirty="0"/>
              <a:t>In the Register method, the one that will decorate with post method this is what will have. In our code below we have </a:t>
            </a:r>
            <a:r>
              <a:rPr lang="en-US" dirty="0">
                <a:solidFill>
                  <a:srgbClr val="FF0000"/>
                </a:solidFill>
              </a:rPr>
              <a:t>userManager.CreateAsync </a:t>
            </a:r>
            <a:r>
              <a:rPr lang="en-US" dirty="0"/>
              <a:t>the method is an Async method therefore we need to await it and our IActionResult we need to make it Async.</a:t>
            </a:r>
          </a:p>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34A22388-55DF-4B80-A049-E9B710998DC6}"/>
              </a:ext>
            </a:extLst>
          </p:cNvPr>
          <p:cNvPicPr>
            <a:picLocks noChangeAspect="1"/>
          </p:cNvPicPr>
          <p:nvPr/>
        </p:nvPicPr>
        <p:blipFill>
          <a:blip r:embed="rId2"/>
          <a:stretch>
            <a:fillRect/>
          </a:stretch>
        </p:blipFill>
        <p:spPr>
          <a:xfrm>
            <a:off x="1963725" y="1386625"/>
            <a:ext cx="7821720" cy="4963783"/>
          </a:xfrm>
          <a:prstGeom prst="rect">
            <a:avLst/>
          </a:prstGeom>
        </p:spPr>
      </p:pic>
      <p:cxnSp>
        <p:nvCxnSpPr>
          <p:cNvPr id="5" name="Straight Arrow Connector 4">
            <a:extLst>
              <a:ext uri="{FF2B5EF4-FFF2-40B4-BE49-F238E27FC236}">
                <a16:creationId xmlns:a16="http://schemas.microsoft.com/office/drawing/2014/main" id="{547020F9-7905-4905-AC7E-9FE89357B2B2}"/>
              </a:ext>
            </a:extLst>
          </p:cNvPr>
          <p:cNvCxnSpPr>
            <a:cxnSpLocks/>
          </p:cNvCxnSpPr>
          <p:nvPr/>
        </p:nvCxnSpPr>
        <p:spPr>
          <a:xfrm flipV="1">
            <a:off x="7014949" y="2006221"/>
            <a:ext cx="2866030" cy="17332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BA825E8-A60F-4F03-8095-6A70852A9FD2}"/>
              </a:ext>
            </a:extLst>
          </p:cNvPr>
          <p:cNvSpPr txBox="1"/>
          <p:nvPr/>
        </p:nvSpPr>
        <p:spPr>
          <a:xfrm>
            <a:off x="9782033" y="1821555"/>
            <a:ext cx="1607023" cy="369332"/>
          </a:xfrm>
          <a:prstGeom prst="rect">
            <a:avLst/>
          </a:prstGeom>
          <a:noFill/>
        </p:spPr>
        <p:txBody>
          <a:bodyPr wrap="square" rtlCol="0">
            <a:spAutoFit/>
          </a:bodyPr>
          <a:lstStyle/>
          <a:p>
            <a:r>
              <a:rPr lang="en-US" dirty="0">
                <a:solidFill>
                  <a:srgbClr val="FF0000"/>
                </a:solidFill>
              </a:rPr>
              <a:t>Session cookie</a:t>
            </a:r>
          </a:p>
        </p:txBody>
      </p:sp>
    </p:spTree>
    <p:extLst>
      <p:ext uri="{BB962C8B-B14F-4D97-AF65-F5344CB8AC3E}">
        <p14:creationId xmlns:p14="http://schemas.microsoft.com/office/powerpoint/2010/main" val="829223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42496" y="805217"/>
            <a:ext cx="10178322" cy="5650173"/>
          </a:xfrm>
        </p:spPr>
        <p:txBody>
          <a:bodyPr/>
          <a:lstStyle/>
          <a:p>
            <a:r>
              <a:rPr lang="en-US" dirty="0"/>
              <a:t>This is part of the previous code in the previous slide.</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 If statement is used if a user is created successfully then will pass in the user variable in the method and second part we are creating a session cookie.</a:t>
            </a:r>
          </a:p>
          <a:p>
            <a:r>
              <a:rPr lang="en-US" dirty="0"/>
              <a:t>There are two types of cookies a) Session Cookie b) Persistent Cookie</a:t>
            </a:r>
          </a:p>
          <a:p>
            <a:r>
              <a:rPr lang="en-US" dirty="0"/>
              <a:t>Session Cookie – The cookie is usually lost when the browser window is closed.</a:t>
            </a:r>
          </a:p>
          <a:p>
            <a:r>
              <a:rPr lang="en-US" dirty="0"/>
              <a:t>Persistent Cookie – the cookie is retained on the client browser even after the browser is closed.</a:t>
            </a:r>
          </a:p>
          <a:p>
            <a:endParaRPr lang="en-US" dirty="0"/>
          </a:p>
          <a:p>
            <a:endParaRPr lang="en-US" dirty="0"/>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7FDEBCB6-09A4-46D8-86DF-71162F2ED3CF}"/>
              </a:ext>
            </a:extLst>
          </p:cNvPr>
          <p:cNvPicPr>
            <a:picLocks noChangeAspect="1"/>
          </p:cNvPicPr>
          <p:nvPr/>
        </p:nvPicPr>
        <p:blipFill>
          <a:blip r:embed="rId2"/>
          <a:stretch>
            <a:fillRect/>
          </a:stretch>
        </p:blipFill>
        <p:spPr>
          <a:xfrm>
            <a:off x="1717626" y="1473957"/>
            <a:ext cx="7547213" cy="2156346"/>
          </a:xfrm>
          <a:prstGeom prst="rect">
            <a:avLst/>
          </a:prstGeom>
        </p:spPr>
      </p:pic>
    </p:spTree>
    <p:extLst>
      <p:ext uri="{BB962C8B-B14F-4D97-AF65-F5344CB8AC3E}">
        <p14:creationId xmlns:p14="http://schemas.microsoft.com/office/powerpoint/2010/main" val="2398451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Core Identity</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Adding Core Identity into a project</a:t>
            </a:r>
          </a:p>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User Registration using Entity Core Identity</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Core identity</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What is Core identity?</a:t>
            </a:r>
          </a:p>
        </p:txBody>
      </p:sp>
    </p:spTree>
    <p:extLst>
      <p:ext uri="{BB962C8B-B14F-4D97-AF65-F5344CB8AC3E}">
        <p14:creationId xmlns:p14="http://schemas.microsoft.com/office/powerpoint/2010/main" val="50063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6291B-4B1C-4E4F-8A2E-D80D0F774604}"/>
              </a:ext>
            </a:extLst>
          </p:cNvPr>
          <p:cNvSpPr>
            <a:spLocks noGrp="1"/>
          </p:cNvSpPr>
          <p:nvPr>
            <p:ph idx="1"/>
          </p:nvPr>
        </p:nvSpPr>
        <p:spPr>
          <a:xfrm>
            <a:off x="1183439" y="1876570"/>
            <a:ext cx="10178322" cy="3391468"/>
          </a:xfrm>
        </p:spPr>
        <p:txBody>
          <a:bodyPr/>
          <a:lstStyle/>
          <a:p>
            <a:r>
              <a:rPr lang="en-US" dirty="0"/>
              <a:t>It is a built in Member-ship system that allows us to Create, Read, Update and Delete user accounts and Implement security features for our systems that we are creating.</a:t>
            </a:r>
          </a:p>
          <a:p>
            <a:r>
              <a:rPr lang="en-US" dirty="0"/>
              <a:t>It is concerned with account confirmation</a:t>
            </a:r>
          </a:p>
          <a:p>
            <a:r>
              <a:rPr lang="en-US" dirty="0"/>
              <a:t>Authentication and authorization</a:t>
            </a:r>
          </a:p>
          <a:p>
            <a:r>
              <a:rPr lang="en-US" dirty="0"/>
              <a:t>Password Recovery</a:t>
            </a:r>
          </a:p>
          <a:p>
            <a:r>
              <a:rPr lang="en-US" dirty="0"/>
              <a:t>Two-factor authentication with SMS, and others.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05307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How to add Core identity in our project?</a:t>
            </a:r>
          </a:p>
        </p:txBody>
      </p:sp>
    </p:spTree>
    <p:extLst>
      <p:ext uri="{BB962C8B-B14F-4D97-AF65-F5344CB8AC3E}">
        <p14:creationId xmlns:p14="http://schemas.microsoft.com/office/powerpoint/2010/main" val="145305650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10592</TotalTime>
  <Words>694</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Core identity</vt:lpstr>
      <vt:lpstr>What is Core identity?</vt:lpstr>
      <vt:lpstr>PowerPoint Presentation</vt:lpstr>
      <vt:lpstr>How to add Core identity in our project?</vt:lpstr>
      <vt:lpstr>PowerPoint Presentation</vt:lpstr>
      <vt:lpstr>PowerPoint Presentation</vt:lpstr>
      <vt:lpstr>User registration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806</cp:revision>
  <dcterms:created xsi:type="dcterms:W3CDTF">2016-09-07T08:26:27Z</dcterms:created>
  <dcterms:modified xsi:type="dcterms:W3CDTF">2021-09-22T08:30:31Z</dcterms:modified>
</cp:coreProperties>
</file>