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3" r:id="rId3"/>
    <p:sldId id="352" r:id="rId4"/>
    <p:sldId id="354" r:id="rId5"/>
    <p:sldId id="356" r:id="rId6"/>
    <p:sldId id="362" r:id="rId7"/>
    <p:sldId id="365" r:id="rId8"/>
    <p:sldId id="366" r:id="rId9"/>
    <p:sldId id="367" r:id="rId10"/>
    <p:sldId id="368" r:id="rId11"/>
    <p:sldId id="369" r:id="rId12"/>
    <p:sldId id="370" r:id="rId13"/>
    <p:sldId id="371" r:id="rId14"/>
    <p:sldId id="373" r:id="rId15"/>
    <p:sldId id="374" r:id="rId16"/>
    <p:sldId id="372" r:id="rId17"/>
    <p:sldId id="376" r:id="rId18"/>
    <p:sldId id="377" r:id="rId19"/>
    <p:sldId id="378" r:id="rId20"/>
    <p:sldId id="3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94660"/>
  </p:normalViewPr>
  <p:slideViewPr>
    <p:cSldViewPr snapToGrid="0">
      <p:cViewPr varScale="1">
        <p:scale>
          <a:sx n="70" d="100"/>
          <a:sy n="70" d="100"/>
        </p:scale>
        <p:origin x="444" y="72"/>
      </p:cViewPr>
      <p:guideLst/>
    </p:cSldViewPr>
  </p:slideViewPr>
  <p:notesTextViewPr>
    <p:cViewPr>
      <p:scale>
        <a:sx n="1" d="1"/>
        <a:sy n="1" d="1"/>
      </p:scale>
      <p:origin x="0" y="0"/>
    </p:cViewPr>
  </p:notesTextViewPr>
  <p:sorterViewPr>
    <p:cViewPr>
      <p:scale>
        <a:sx n="100" d="100"/>
        <a:sy n="100" d="100"/>
      </p:scale>
      <p:origin x="0" y="-37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FEDEC65-4B8B-4E4B-BCEA-3172587CAB3C}" type="datetimeFigureOut">
              <a:rPr lang="en-US" smtClean="0"/>
              <a:t>10/22/2021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5B07074-A2BB-4BF1-AC7F-9A0F3EC0339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78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24261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02271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41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FEDEC65-4B8B-4E4B-BCEA-3172587CAB3C}" type="datetimeFigureOut">
              <a:rPr lang="en-US" smtClean="0"/>
              <a:t>10/22/2021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5B07074-A2BB-4BF1-AC7F-9A0F3EC0339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076914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DEC65-4B8B-4E4B-BCEA-3172587CAB3C}" type="datetimeFigureOut">
              <a:rPr lang="en-US" smtClean="0"/>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2377680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DEC65-4B8B-4E4B-BCEA-3172587CAB3C}" type="datetimeFigureOut">
              <a:rPr lang="en-US" smtClean="0"/>
              <a:t>10/22/2021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7338223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DEC65-4B8B-4E4B-BCEA-3172587CAB3C}" type="datetimeFigureOut">
              <a:rPr lang="en-US" smtClean="0"/>
              <a:t>10/22/2021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61498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EC65-4B8B-4E4B-BCEA-3172587CAB3C}" type="datetimeFigureOut">
              <a:rPr lang="en-US" smtClean="0"/>
              <a:t>10/22/2021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106736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FEDEC65-4B8B-4E4B-BCEA-3172587CAB3C}" type="datetimeFigureOut">
              <a:rPr lang="en-US" smtClean="0"/>
              <a:t>10/22/2021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5B07074-A2BB-4BF1-AC7F-9A0F3EC0339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163488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FEDEC65-4B8B-4E4B-BCEA-3172587CAB3C}" type="datetimeFigureOut">
              <a:rPr lang="en-US" smtClean="0"/>
              <a:t>10/22/2021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99049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FEDEC65-4B8B-4E4B-BCEA-3172587CAB3C}" type="datetimeFigureOut">
              <a:rPr lang="en-US" smtClean="0"/>
              <a:t>10/22/2021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5B07074-A2BB-4BF1-AC7F-9A0F3EC0339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030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Garamond" panose="02020404030301010803" pitchFamily="18" charset="0"/>
              </a:rPr>
              <a:t>ASP.NET MVC CORE</a:t>
            </a:r>
          </a:p>
        </p:txBody>
      </p:sp>
      <p:sp>
        <p:nvSpPr>
          <p:cNvPr id="3" name="Subtitle 2"/>
          <p:cNvSpPr>
            <a:spLocks noGrp="1"/>
          </p:cNvSpPr>
          <p:nvPr>
            <p:ph type="subTitle" idx="1"/>
          </p:nvPr>
        </p:nvSpPr>
        <p:spPr>
          <a:xfrm>
            <a:off x="4146597" y="5979196"/>
            <a:ext cx="3898807" cy="408541"/>
          </a:xfrm>
          <a:solidFill>
            <a:schemeClr val="bg1"/>
          </a:solidFill>
        </p:spPr>
        <p:txBody>
          <a:bodyPr>
            <a:normAutofit fontScale="92500"/>
          </a:bodyPr>
          <a:lstStyle/>
          <a:p>
            <a:r>
              <a:rPr lang="en-US" spc="0" dirty="0">
                <a:latin typeface="Garamond" panose="02020404030301010803" pitchFamily="18" charset="0"/>
              </a:rPr>
              <a:t>Instructor:  Edwin </a:t>
            </a:r>
            <a:r>
              <a:rPr lang="en-US" spc="0" dirty="0" err="1">
                <a:latin typeface="Garamond" panose="02020404030301010803" pitchFamily="18" charset="0"/>
              </a:rPr>
              <a:t>oduor</a:t>
            </a:r>
            <a:endParaRPr lang="en-US" spc="0" dirty="0">
              <a:latin typeface="Garamond" panose="02020404030301010803" pitchFamily="18" charset="0"/>
            </a:endParaRPr>
          </a:p>
        </p:txBody>
      </p:sp>
    </p:spTree>
    <p:extLst>
      <p:ext uri="{BB962C8B-B14F-4D97-AF65-F5344CB8AC3E}">
        <p14:creationId xmlns:p14="http://schemas.microsoft.com/office/powerpoint/2010/main" val="407983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3"/>
            <a:ext cx="10178322" cy="1602463"/>
          </a:xfrm>
        </p:spPr>
        <p:txBody>
          <a:bodyPr>
            <a:normAutofit/>
          </a:bodyPr>
          <a:lstStyle/>
          <a:p>
            <a:pPr algn="ctr"/>
            <a:r>
              <a:rPr lang="en-US" b="1" dirty="0">
                <a:latin typeface="Garamond" panose="02020404030301010803" pitchFamily="18" charset="0"/>
              </a:rPr>
              <a:t>types of relationships</a:t>
            </a:r>
          </a:p>
        </p:txBody>
      </p:sp>
    </p:spTree>
    <p:extLst>
      <p:ext uri="{BB962C8B-B14F-4D97-AF65-F5344CB8AC3E}">
        <p14:creationId xmlns:p14="http://schemas.microsoft.com/office/powerpoint/2010/main" val="2005196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63EB5A-5E5C-4809-B457-635EEF97E1CF}"/>
              </a:ext>
            </a:extLst>
          </p:cNvPr>
          <p:cNvSpPr>
            <a:spLocks noGrp="1"/>
          </p:cNvSpPr>
          <p:nvPr>
            <p:ph idx="1"/>
          </p:nvPr>
        </p:nvSpPr>
        <p:spPr>
          <a:xfrm>
            <a:off x="1278973" y="938283"/>
            <a:ext cx="10178322" cy="4981434"/>
          </a:xfrm>
        </p:spPr>
        <p:txBody>
          <a:bodyPr>
            <a:normAutofit/>
          </a:bodyPr>
          <a:lstStyle/>
          <a:p>
            <a:r>
              <a:rPr lang="en-US" dirty="0"/>
              <a:t>One to One relationship. – an example of this relationship is an organization can decide that a department is headed by one person, therefore this is going to be a one to one relationship because one employee is heading a department. Another example a country only has one capital city.</a:t>
            </a:r>
          </a:p>
          <a:p>
            <a:endParaRPr lang="en-US" dirty="0"/>
          </a:p>
          <a:p>
            <a:r>
              <a:rPr lang="en-US" dirty="0"/>
              <a:t>One to Many relationship – Many students can enroll in one course or one course can be enrolled by many students.</a:t>
            </a:r>
          </a:p>
          <a:p>
            <a:pPr marL="0" indent="0">
              <a:buNone/>
            </a:pPr>
            <a:endParaRPr lang="en-US" dirty="0"/>
          </a:p>
          <a:p>
            <a:r>
              <a:rPr lang="en-US" dirty="0"/>
              <a:t>Many to Many relationship – This is a kind of relation where multiple records in one table can relate with multiple records in another table. i.e. customers can purchase many products and many products can be purchased by many customers.</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99332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3"/>
            <a:ext cx="10178322" cy="1602463"/>
          </a:xfrm>
        </p:spPr>
        <p:txBody>
          <a:bodyPr>
            <a:normAutofit/>
          </a:bodyPr>
          <a:lstStyle/>
          <a:p>
            <a:pPr algn="ctr"/>
            <a:r>
              <a:rPr lang="en-US" b="1" dirty="0">
                <a:latin typeface="Garamond" panose="02020404030301010803" pitchFamily="18" charset="0"/>
              </a:rPr>
              <a:t>Adding a model</a:t>
            </a:r>
          </a:p>
        </p:txBody>
      </p:sp>
    </p:spTree>
    <p:extLst>
      <p:ext uri="{BB962C8B-B14F-4D97-AF65-F5344CB8AC3E}">
        <p14:creationId xmlns:p14="http://schemas.microsoft.com/office/powerpoint/2010/main" val="3662001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63EB5A-5E5C-4809-B457-635EEF97E1CF}"/>
              </a:ext>
            </a:extLst>
          </p:cNvPr>
          <p:cNvSpPr>
            <a:spLocks noGrp="1"/>
          </p:cNvSpPr>
          <p:nvPr>
            <p:ph idx="1"/>
          </p:nvPr>
        </p:nvSpPr>
        <p:spPr>
          <a:xfrm>
            <a:off x="1278973" y="938283"/>
            <a:ext cx="10178322" cy="4981434"/>
          </a:xfrm>
        </p:spPr>
        <p:txBody>
          <a:bodyPr>
            <a:normAutofit/>
          </a:bodyPr>
          <a:lstStyle/>
          <a:p>
            <a:r>
              <a:rPr lang="en-US" dirty="0"/>
              <a:t>To create relationships we need to have another table because currently we have one table.</a:t>
            </a:r>
          </a:p>
          <a:p>
            <a:r>
              <a:rPr lang="en-US" dirty="0"/>
              <a:t>Will create a folder inside model and give it the name course.</a:t>
            </a:r>
          </a:p>
          <a:p>
            <a:r>
              <a:rPr lang="en-US" dirty="0"/>
              <a:t>Inside the folder will create a class and call it course, the class will have two fields CourseId and CourseName.</a:t>
            </a:r>
          </a:p>
          <a:p>
            <a:r>
              <a:rPr lang="en-US" dirty="0"/>
              <a:t>In the folder created (course) will have a class course, Interface ICourseRepository and Another class Course Repository that will implement the interface (ICourseRepository)</a:t>
            </a:r>
          </a:p>
          <a:p>
            <a:endParaRPr lang="en-US" dirty="0"/>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272224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3"/>
            <a:ext cx="10178322" cy="1602463"/>
          </a:xfrm>
        </p:spPr>
        <p:txBody>
          <a:bodyPr>
            <a:normAutofit/>
          </a:bodyPr>
          <a:lstStyle/>
          <a:p>
            <a:pPr algn="ctr"/>
            <a:r>
              <a:rPr lang="en-US" b="1" dirty="0">
                <a:latin typeface="Garamond" panose="02020404030301010803" pitchFamily="18" charset="0"/>
              </a:rPr>
              <a:t>Exercise</a:t>
            </a:r>
          </a:p>
        </p:txBody>
      </p:sp>
    </p:spTree>
    <p:extLst>
      <p:ext uri="{BB962C8B-B14F-4D97-AF65-F5344CB8AC3E}">
        <p14:creationId xmlns:p14="http://schemas.microsoft.com/office/powerpoint/2010/main" val="3273953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63EB5A-5E5C-4809-B457-635EEF97E1CF}"/>
              </a:ext>
            </a:extLst>
          </p:cNvPr>
          <p:cNvSpPr>
            <a:spLocks noGrp="1"/>
          </p:cNvSpPr>
          <p:nvPr>
            <p:ph idx="1"/>
          </p:nvPr>
        </p:nvSpPr>
        <p:spPr>
          <a:xfrm>
            <a:off x="1278973" y="600500"/>
            <a:ext cx="10178322" cy="5595583"/>
          </a:xfrm>
        </p:spPr>
        <p:txBody>
          <a:bodyPr>
            <a:normAutofit/>
          </a:bodyPr>
          <a:lstStyle/>
          <a:p>
            <a:r>
              <a:rPr lang="en-US" dirty="0"/>
              <a:t>In the folder created (course) create a class course, Interface ICourseRepository and Another class Course Repository that will implement the interface (ICourseRepository).</a:t>
            </a:r>
          </a:p>
          <a:p>
            <a:pPr marL="0" indent="0">
              <a:buNone/>
            </a:pPr>
            <a:endParaRPr lang="en-US" dirty="0"/>
          </a:p>
          <a:p>
            <a:r>
              <a:rPr lang="en-US" dirty="0"/>
              <a:t>The interface should have the following methods</a:t>
            </a:r>
          </a:p>
          <a:p>
            <a:pPr marL="914400" lvl="1" indent="-457200">
              <a:buFont typeface="+mj-lt"/>
              <a:buAutoNum type="arabicPeriod"/>
            </a:pPr>
            <a:r>
              <a:rPr lang="en-US" sz="2000" dirty="0"/>
              <a:t>GetRegister</a:t>
            </a:r>
          </a:p>
          <a:p>
            <a:pPr marL="914400" lvl="1" indent="-457200">
              <a:buFont typeface="+mj-lt"/>
              <a:buAutoNum type="arabicPeriod"/>
            </a:pPr>
            <a:r>
              <a:rPr lang="en-US" sz="2000" dirty="0"/>
              <a:t>GetAllRegister</a:t>
            </a:r>
          </a:p>
          <a:p>
            <a:pPr marL="914400" lvl="1" indent="-457200">
              <a:buFont typeface="+mj-lt"/>
              <a:buAutoNum type="arabicPeriod"/>
            </a:pPr>
            <a:r>
              <a:rPr lang="en-US" sz="2000" dirty="0"/>
              <a:t>Add</a:t>
            </a:r>
          </a:p>
          <a:p>
            <a:pPr marL="914400" lvl="1" indent="-457200">
              <a:buFont typeface="+mj-lt"/>
              <a:buAutoNum type="arabicPeriod"/>
            </a:pPr>
            <a:r>
              <a:rPr lang="en-US" sz="2000" dirty="0"/>
              <a:t>Update</a:t>
            </a:r>
          </a:p>
          <a:p>
            <a:pPr marL="914400" lvl="1" indent="-457200">
              <a:buFont typeface="+mj-lt"/>
              <a:buAutoNum type="arabicPeriod"/>
            </a:pPr>
            <a:r>
              <a:rPr lang="en-US" sz="2000" dirty="0"/>
              <a:t>Delete</a:t>
            </a:r>
          </a:p>
          <a:p>
            <a:r>
              <a:rPr lang="en-US" dirty="0"/>
              <a:t>Add a migration give it an appropriate name, then update the database.</a:t>
            </a:r>
          </a:p>
          <a:p>
            <a:endParaRPr lang="en-US" dirty="0"/>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046734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3"/>
            <a:ext cx="10178322" cy="1602463"/>
          </a:xfrm>
        </p:spPr>
        <p:txBody>
          <a:bodyPr>
            <a:normAutofit/>
          </a:bodyPr>
          <a:lstStyle/>
          <a:p>
            <a:pPr algn="ctr"/>
            <a:r>
              <a:rPr lang="en-US" b="1" dirty="0">
                <a:latin typeface="Garamond" panose="02020404030301010803" pitchFamily="18" charset="0"/>
              </a:rPr>
              <a:t>creating relationships</a:t>
            </a:r>
          </a:p>
        </p:txBody>
      </p:sp>
    </p:spTree>
    <p:extLst>
      <p:ext uri="{BB962C8B-B14F-4D97-AF65-F5344CB8AC3E}">
        <p14:creationId xmlns:p14="http://schemas.microsoft.com/office/powerpoint/2010/main" val="2624632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63EB5A-5E5C-4809-B457-635EEF97E1CF}"/>
              </a:ext>
            </a:extLst>
          </p:cNvPr>
          <p:cNvSpPr>
            <a:spLocks noGrp="1"/>
          </p:cNvSpPr>
          <p:nvPr>
            <p:ph idx="1"/>
          </p:nvPr>
        </p:nvSpPr>
        <p:spPr>
          <a:xfrm>
            <a:off x="1278973" y="504967"/>
            <a:ext cx="10178322" cy="5977719"/>
          </a:xfrm>
        </p:spPr>
        <p:txBody>
          <a:bodyPr>
            <a:normAutofit/>
          </a:bodyPr>
          <a:lstStyle/>
          <a:p>
            <a:r>
              <a:rPr lang="en-US" dirty="0"/>
              <a:t>To create relationships we need the two tables. In our case we have students and courses tables.</a:t>
            </a:r>
          </a:p>
          <a:p>
            <a:pPr marL="0" indent="0">
              <a:buNone/>
            </a:pPr>
            <a:endParaRPr lang="en-US" dirty="0"/>
          </a:p>
          <a:p>
            <a:endParaRPr lang="en-US" dirty="0"/>
          </a:p>
          <a:p>
            <a:endParaRPr lang="en-US" dirty="0"/>
          </a:p>
          <a:p>
            <a:endParaRPr lang="en-US" dirty="0"/>
          </a:p>
          <a:p>
            <a:endParaRPr lang="en-US" dirty="0"/>
          </a:p>
          <a:p>
            <a:pPr marL="0" indent="0">
              <a:buNone/>
            </a:pPr>
            <a:endParaRPr lang="en-US" dirty="0"/>
          </a:p>
        </p:txBody>
      </p:sp>
      <p:pic>
        <p:nvPicPr>
          <p:cNvPr id="4" name="Picture 3">
            <a:extLst>
              <a:ext uri="{FF2B5EF4-FFF2-40B4-BE49-F238E27FC236}">
                <a16:creationId xmlns:a16="http://schemas.microsoft.com/office/drawing/2014/main" id="{7713D6CC-FCA8-43F3-8E1F-153CD10152BE}"/>
              </a:ext>
            </a:extLst>
          </p:cNvPr>
          <p:cNvPicPr>
            <a:picLocks noChangeAspect="1"/>
          </p:cNvPicPr>
          <p:nvPr/>
        </p:nvPicPr>
        <p:blipFill>
          <a:blip r:embed="rId2"/>
          <a:stretch>
            <a:fillRect/>
          </a:stretch>
        </p:blipFill>
        <p:spPr>
          <a:xfrm>
            <a:off x="2520918" y="904478"/>
            <a:ext cx="5203285" cy="2316096"/>
          </a:xfrm>
          <a:prstGeom prst="rect">
            <a:avLst/>
          </a:prstGeom>
        </p:spPr>
      </p:pic>
      <p:pic>
        <p:nvPicPr>
          <p:cNvPr id="8" name="Picture 7">
            <a:extLst>
              <a:ext uri="{FF2B5EF4-FFF2-40B4-BE49-F238E27FC236}">
                <a16:creationId xmlns:a16="http://schemas.microsoft.com/office/drawing/2014/main" id="{6E38230F-B312-440E-B37D-87F267AECE5B}"/>
              </a:ext>
            </a:extLst>
          </p:cNvPr>
          <p:cNvPicPr>
            <a:picLocks noChangeAspect="1"/>
          </p:cNvPicPr>
          <p:nvPr/>
        </p:nvPicPr>
        <p:blipFill>
          <a:blip r:embed="rId3"/>
          <a:stretch>
            <a:fillRect/>
          </a:stretch>
        </p:blipFill>
        <p:spPr>
          <a:xfrm>
            <a:off x="2520918" y="3429000"/>
            <a:ext cx="5203284" cy="2739424"/>
          </a:xfrm>
          <a:prstGeom prst="rect">
            <a:avLst/>
          </a:prstGeom>
        </p:spPr>
      </p:pic>
    </p:spTree>
    <p:extLst>
      <p:ext uri="{BB962C8B-B14F-4D97-AF65-F5344CB8AC3E}">
        <p14:creationId xmlns:p14="http://schemas.microsoft.com/office/powerpoint/2010/main" val="1201054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63EB5A-5E5C-4809-B457-635EEF97E1CF}"/>
              </a:ext>
            </a:extLst>
          </p:cNvPr>
          <p:cNvSpPr>
            <a:spLocks noGrp="1"/>
          </p:cNvSpPr>
          <p:nvPr>
            <p:ph idx="1"/>
          </p:nvPr>
        </p:nvSpPr>
        <p:spPr>
          <a:xfrm>
            <a:off x="1278973" y="504967"/>
            <a:ext cx="10178322" cy="5977719"/>
          </a:xfrm>
        </p:spPr>
        <p:txBody>
          <a:bodyPr>
            <a:normAutofit/>
          </a:bodyPr>
          <a:lstStyle/>
          <a:p>
            <a:r>
              <a:rPr lang="en-US" dirty="0"/>
              <a:t>The relationship that we will create is one to many relationship because many students can enroll in one course or one course can be enrolled by many students.</a:t>
            </a:r>
          </a:p>
          <a:p>
            <a:pPr marL="0" indent="0">
              <a:buNone/>
            </a:pPr>
            <a:endParaRPr lang="en-US" dirty="0"/>
          </a:p>
          <a:p>
            <a:endParaRPr lang="en-US" dirty="0"/>
          </a:p>
          <a:p>
            <a:endParaRPr lang="en-US" dirty="0"/>
          </a:p>
          <a:p>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86875D98-2855-40E6-96AA-FBB93392E914}"/>
              </a:ext>
            </a:extLst>
          </p:cNvPr>
          <p:cNvPicPr>
            <a:picLocks noChangeAspect="1"/>
          </p:cNvPicPr>
          <p:nvPr/>
        </p:nvPicPr>
        <p:blipFill>
          <a:blip r:embed="rId2"/>
          <a:stretch>
            <a:fillRect/>
          </a:stretch>
        </p:blipFill>
        <p:spPr>
          <a:xfrm>
            <a:off x="2352507" y="1371982"/>
            <a:ext cx="5972627" cy="4658316"/>
          </a:xfrm>
          <a:prstGeom prst="rect">
            <a:avLst/>
          </a:prstGeom>
        </p:spPr>
      </p:pic>
      <p:cxnSp>
        <p:nvCxnSpPr>
          <p:cNvPr id="7" name="Straight Arrow Connector 6">
            <a:extLst>
              <a:ext uri="{FF2B5EF4-FFF2-40B4-BE49-F238E27FC236}">
                <a16:creationId xmlns:a16="http://schemas.microsoft.com/office/drawing/2014/main" id="{4CFFD209-33C9-4F6E-8189-D034F1ED3E97}"/>
              </a:ext>
            </a:extLst>
          </p:cNvPr>
          <p:cNvCxnSpPr>
            <a:cxnSpLocks/>
          </p:cNvCxnSpPr>
          <p:nvPr/>
        </p:nvCxnSpPr>
        <p:spPr>
          <a:xfrm flipH="1">
            <a:off x="5199798" y="4026090"/>
            <a:ext cx="4380931" cy="8598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27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63EB5A-5E5C-4809-B457-635EEF97E1CF}"/>
              </a:ext>
            </a:extLst>
          </p:cNvPr>
          <p:cNvSpPr>
            <a:spLocks noGrp="1"/>
          </p:cNvSpPr>
          <p:nvPr>
            <p:ph idx="1"/>
          </p:nvPr>
        </p:nvSpPr>
        <p:spPr>
          <a:xfrm>
            <a:off x="1278973" y="504967"/>
            <a:ext cx="10178322" cy="5977719"/>
          </a:xfrm>
        </p:spPr>
        <p:txBody>
          <a:bodyPr>
            <a:normAutofit/>
          </a:bodyPr>
          <a:lstStyle/>
          <a:p>
            <a:r>
              <a:rPr lang="en-US" dirty="0"/>
              <a:t>This is the course table in the course table we are creating a relationship to show that many students can enroll in one course. And then in the student table we are adding </a:t>
            </a:r>
            <a:r>
              <a:rPr lang="en-US" dirty="0" err="1"/>
              <a:t>courseId</a:t>
            </a:r>
            <a:r>
              <a:rPr lang="en-US" dirty="0"/>
              <a:t> as the foreign key and the last method is to tell that we are relating the student table with the course table.</a:t>
            </a:r>
          </a:p>
          <a:p>
            <a:pPr marL="0" indent="0">
              <a:buNone/>
            </a:pPr>
            <a:endParaRPr lang="en-US" dirty="0"/>
          </a:p>
          <a:p>
            <a:endParaRPr lang="en-US" dirty="0"/>
          </a:p>
          <a:p>
            <a:endParaRPr lang="en-US" dirty="0"/>
          </a:p>
          <a:p>
            <a:endParaRPr lang="en-US" dirty="0"/>
          </a:p>
          <a:p>
            <a:pPr marL="0" indent="0">
              <a:buNone/>
            </a:pPr>
            <a:endParaRPr lang="en-US" dirty="0"/>
          </a:p>
          <a:p>
            <a:endParaRPr lang="en-US" dirty="0"/>
          </a:p>
          <a:p>
            <a:endParaRPr lang="en-US" dirty="0"/>
          </a:p>
          <a:p>
            <a:r>
              <a:rPr lang="en-US" dirty="0"/>
              <a:t>Once this has been done we need to add a migration and give it a name based on what we are doing. Then update the database. When this is done the changes are going to be affected and the relationship between the tables will be created.</a:t>
            </a:r>
          </a:p>
        </p:txBody>
      </p:sp>
      <p:pic>
        <p:nvPicPr>
          <p:cNvPr id="4" name="Picture 3">
            <a:extLst>
              <a:ext uri="{FF2B5EF4-FFF2-40B4-BE49-F238E27FC236}">
                <a16:creationId xmlns:a16="http://schemas.microsoft.com/office/drawing/2014/main" id="{E01234A3-C394-4E97-834E-9985FB5FB334}"/>
              </a:ext>
            </a:extLst>
          </p:cNvPr>
          <p:cNvPicPr>
            <a:picLocks noChangeAspect="1"/>
          </p:cNvPicPr>
          <p:nvPr/>
        </p:nvPicPr>
        <p:blipFill>
          <a:blip r:embed="rId2"/>
          <a:stretch>
            <a:fillRect/>
          </a:stretch>
        </p:blipFill>
        <p:spPr>
          <a:xfrm>
            <a:off x="2423313" y="1659183"/>
            <a:ext cx="5746979" cy="3130199"/>
          </a:xfrm>
          <a:prstGeom prst="rect">
            <a:avLst/>
          </a:prstGeom>
        </p:spPr>
      </p:pic>
    </p:spTree>
    <p:extLst>
      <p:ext uri="{BB962C8B-B14F-4D97-AF65-F5344CB8AC3E}">
        <p14:creationId xmlns:p14="http://schemas.microsoft.com/office/powerpoint/2010/main" val="2652580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b="1" dirty="0">
                <a:latin typeface="Garamond" panose="02020404030301010803" pitchFamily="18" charset="0"/>
              </a:rPr>
              <a:t>Quote of the day</a:t>
            </a:r>
          </a:p>
        </p:txBody>
      </p:sp>
      <p:pic>
        <p:nvPicPr>
          <p:cNvPr id="3" name="Picture 2">
            <a:extLst>
              <a:ext uri="{FF2B5EF4-FFF2-40B4-BE49-F238E27FC236}">
                <a16:creationId xmlns:a16="http://schemas.microsoft.com/office/drawing/2014/main" id="{8080A254-8900-4219-95E0-EEC947BAD3D5}"/>
              </a:ext>
            </a:extLst>
          </p:cNvPr>
          <p:cNvPicPr>
            <a:picLocks noChangeAspect="1"/>
          </p:cNvPicPr>
          <p:nvPr/>
        </p:nvPicPr>
        <p:blipFill>
          <a:blip r:embed="rId2"/>
          <a:stretch>
            <a:fillRect/>
          </a:stretch>
        </p:blipFill>
        <p:spPr>
          <a:xfrm>
            <a:off x="2578943" y="1320724"/>
            <a:ext cx="7319096" cy="4526283"/>
          </a:xfrm>
          <a:prstGeom prst="rect">
            <a:avLst/>
          </a:prstGeom>
        </p:spPr>
      </p:pic>
    </p:spTree>
    <p:extLst>
      <p:ext uri="{BB962C8B-B14F-4D97-AF65-F5344CB8AC3E}">
        <p14:creationId xmlns:p14="http://schemas.microsoft.com/office/powerpoint/2010/main" val="1152183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63EB5A-5E5C-4809-B457-635EEF97E1CF}"/>
              </a:ext>
            </a:extLst>
          </p:cNvPr>
          <p:cNvSpPr>
            <a:spLocks noGrp="1"/>
          </p:cNvSpPr>
          <p:nvPr>
            <p:ph idx="1"/>
          </p:nvPr>
        </p:nvSpPr>
        <p:spPr>
          <a:xfrm>
            <a:off x="1278973" y="504967"/>
            <a:ext cx="10178322" cy="5977719"/>
          </a:xfrm>
        </p:spPr>
        <p:txBody>
          <a:bodyPr>
            <a:normAutofit/>
          </a:bodyPr>
          <a:lstStyle/>
          <a:p>
            <a:r>
              <a:rPr lang="en-US" dirty="0"/>
              <a:t>After the migration is done and everything is ok,  create a controller and view, the final output should look like the one shown below.</a:t>
            </a:r>
          </a:p>
          <a:p>
            <a:pPr marL="0" indent="0">
              <a:buNone/>
            </a:pPr>
            <a:endParaRPr lang="en-US" dirty="0"/>
          </a:p>
          <a:p>
            <a:endParaRPr lang="en-US" dirty="0"/>
          </a:p>
          <a:p>
            <a:endParaRPr lang="en-US" dirty="0"/>
          </a:p>
          <a:p>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22BEE524-8213-49EB-9975-2AC32E0CFE93}"/>
              </a:ext>
            </a:extLst>
          </p:cNvPr>
          <p:cNvPicPr>
            <a:picLocks noChangeAspect="1"/>
          </p:cNvPicPr>
          <p:nvPr/>
        </p:nvPicPr>
        <p:blipFill>
          <a:blip r:embed="rId2"/>
          <a:stretch>
            <a:fillRect/>
          </a:stretch>
        </p:blipFill>
        <p:spPr>
          <a:xfrm>
            <a:off x="1353916" y="1358062"/>
            <a:ext cx="10028436" cy="2627084"/>
          </a:xfrm>
          <a:prstGeom prst="rect">
            <a:avLst/>
          </a:prstGeom>
        </p:spPr>
      </p:pic>
    </p:spTree>
    <p:extLst>
      <p:ext uri="{BB962C8B-B14F-4D97-AF65-F5344CB8AC3E}">
        <p14:creationId xmlns:p14="http://schemas.microsoft.com/office/powerpoint/2010/main" val="1421736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Garamond" panose="02020404030301010803" pitchFamily="18" charset="0"/>
              </a:rPr>
              <a:t>Lesson objectives</a:t>
            </a:r>
          </a:p>
        </p:txBody>
      </p:sp>
      <p:sp>
        <p:nvSpPr>
          <p:cNvPr id="3" name="Content Placeholder 2"/>
          <p:cNvSpPr>
            <a:spLocks noGrp="1"/>
          </p:cNvSpPr>
          <p:nvPr>
            <p:ph idx="1"/>
          </p:nvPr>
        </p:nvSpPr>
        <p:spPr/>
        <p:txBody>
          <a:bodyPr>
            <a:normAutofit/>
          </a:bodyPr>
          <a:lstStyle/>
          <a:p>
            <a:pPr marL="342900" marR="0" lvl="0" indent="-342900">
              <a:lnSpc>
                <a:spcPct val="150000"/>
              </a:lnSpc>
              <a:spcBef>
                <a:spcPts val="0"/>
              </a:spcBef>
              <a:spcAft>
                <a:spcPts val="0"/>
              </a:spcAft>
              <a:buFont typeface="Symbol" panose="05050102010706020507" pitchFamily="18" charset="2"/>
              <a:buChar char=""/>
            </a:pPr>
            <a:r>
              <a:rPr lang="en-US" sz="1800">
                <a:latin typeface="Times New Roman" panose="02020603050405020304" pitchFamily="18" charset="0"/>
                <a:ea typeface="Calibri" panose="020F0502020204030204" pitchFamily="34" charset="0"/>
                <a:cs typeface="Times New Roman" panose="02020603050405020304" pitchFamily="18" charset="0"/>
              </a:rPr>
              <a:t>Creating Relationships – One to Many </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br>
              <a:rPr lang="en-US" dirty="0">
                <a:latin typeface="Garamond" panose="02020404030301010803" pitchFamily="18" charset="0"/>
              </a:rPr>
            </a:br>
            <a:endParaRPr lang="en-US" dirty="0">
              <a:latin typeface="Garamond" panose="02020404030301010803" pitchFamily="18" charset="0"/>
            </a:endParaRPr>
          </a:p>
          <a:p>
            <a:endParaRPr lang="en-US" dirty="0">
              <a:latin typeface="Garamond" panose="02020404030301010803" pitchFamily="18" charset="0"/>
            </a:endParaRPr>
          </a:p>
        </p:txBody>
      </p:sp>
    </p:spTree>
    <p:extLst>
      <p:ext uri="{BB962C8B-B14F-4D97-AF65-F5344CB8AC3E}">
        <p14:creationId xmlns:p14="http://schemas.microsoft.com/office/powerpoint/2010/main" val="72749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574547"/>
            <a:ext cx="10178322" cy="923901"/>
          </a:xfrm>
        </p:spPr>
        <p:txBody>
          <a:bodyPr/>
          <a:lstStyle/>
          <a:p>
            <a:pPr algn="ctr"/>
            <a:r>
              <a:rPr lang="en-US" b="1" dirty="0">
                <a:latin typeface="Garamond" panose="02020404030301010803" pitchFamily="18" charset="0"/>
              </a:rPr>
              <a:t>Lesson pre-requisites</a:t>
            </a:r>
          </a:p>
        </p:txBody>
      </p:sp>
      <p:sp>
        <p:nvSpPr>
          <p:cNvPr id="4" name="TextShape 3"/>
          <p:cNvSpPr txBox="1">
            <a:spLocks noGrp="1"/>
          </p:cNvSpPr>
          <p:nvPr>
            <p:ph idx="1"/>
          </p:nvPr>
        </p:nvSpPr>
        <p:spPr>
          <a:xfrm>
            <a:off x="1251678" y="1690612"/>
            <a:ext cx="10178322" cy="587828"/>
          </a:xfrm>
          <a:prstGeom prst="rect">
            <a:avLst/>
          </a:prstGeom>
          <a:noFill/>
          <a:ln>
            <a:noFill/>
          </a:ln>
        </p:spPr>
        <p:txBody>
          <a:bodyPr tIns="91440" bIns="91440">
            <a:noAutofit/>
          </a:bodyPr>
          <a:lstStyle/>
          <a:p>
            <a:pPr marL="152640" indent="0">
              <a:lnSpc>
                <a:spcPct val="100000"/>
              </a:lnSpc>
              <a:spcBef>
                <a:spcPts val="300"/>
              </a:spcBef>
              <a:buNone/>
              <a:tabLst>
                <a:tab pos="0" algn="l"/>
              </a:tabLst>
            </a:pPr>
            <a:r>
              <a:rPr lang="en-US" b="0" strike="noStrike" spc="-1" dirty="0">
                <a:solidFill>
                  <a:schemeClr val="tx2"/>
                </a:solidFill>
                <a:latin typeface="Garamond"/>
                <a:ea typeface="Roboto Condensed Light"/>
              </a:rPr>
              <a:t>In order to take full advantage of this section you need to have the following;</a:t>
            </a:r>
            <a:endParaRPr lang="en-US" b="0" strike="noStrike" spc="-1" dirty="0">
              <a:solidFill>
                <a:schemeClr val="tx2"/>
              </a:solidFill>
              <a:latin typeface="Garamond"/>
            </a:endParaRPr>
          </a:p>
        </p:txBody>
      </p:sp>
      <p:sp>
        <p:nvSpPr>
          <p:cNvPr id="5" name="TextShape 2"/>
          <p:cNvSpPr txBox="1"/>
          <p:nvPr/>
        </p:nvSpPr>
        <p:spPr>
          <a:xfrm>
            <a:off x="1480166" y="2662767"/>
            <a:ext cx="3588840" cy="3156120"/>
          </a:xfrm>
          <a:prstGeom prst="rect">
            <a:avLst/>
          </a:prstGeom>
          <a:noFill/>
          <a:ln>
            <a:noFill/>
          </a:ln>
        </p:spPr>
        <p:txBody>
          <a:bodyPr tIns="91440" bIns="91440">
            <a:noAutofit/>
          </a:bodyPr>
          <a:lstStyle/>
          <a:p>
            <a:pPr marL="457200" indent="-304560">
              <a:lnSpc>
                <a:spcPct val="115000"/>
              </a:lnSpc>
              <a:buClr>
                <a:srgbClr val="434343"/>
              </a:buClr>
              <a:buFont typeface="Roboto Condensed Light"/>
              <a:buChar char="■"/>
            </a:pPr>
            <a:r>
              <a:rPr lang="en-US" sz="1600" b="0" strike="noStrike" spc="-1" dirty="0">
                <a:solidFill>
                  <a:srgbClr val="434343"/>
                </a:solidFill>
                <a:latin typeface="Garamond"/>
                <a:ea typeface="Roboto Condensed Light"/>
              </a:rPr>
              <a:t>Computer with Visual Studio Installed.</a:t>
            </a:r>
            <a:endParaRPr lang="en-US" sz="1600" b="0" strike="noStrike" spc="-1" dirty="0">
              <a:solidFill>
                <a:srgbClr val="000000"/>
              </a:solidFill>
              <a:latin typeface="Garamond"/>
            </a:endParaRPr>
          </a:p>
          <a:p>
            <a:pPr marL="457200" indent="-304560">
              <a:lnSpc>
                <a:spcPct val="114000"/>
              </a:lnSpc>
              <a:buClr>
                <a:srgbClr val="434343"/>
              </a:buClr>
              <a:buFont typeface="Roboto Condensed Light"/>
              <a:buChar char="■"/>
            </a:pPr>
            <a:r>
              <a:rPr lang="en-US" sz="1600" b="0" strike="noStrike" spc="-1" dirty="0">
                <a:solidFill>
                  <a:srgbClr val="434343"/>
                </a:solidFill>
                <a:latin typeface="Garamond"/>
                <a:ea typeface="Roboto Condensed Light"/>
              </a:rPr>
              <a:t>Stable Network Connection.</a:t>
            </a:r>
          </a:p>
        </p:txBody>
      </p:sp>
      <p:sp>
        <p:nvSpPr>
          <p:cNvPr id="6" name="TextShape 4"/>
          <p:cNvSpPr txBox="1"/>
          <p:nvPr/>
        </p:nvSpPr>
        <p:spPr>
          <a:xfrm>
            <a:off x="5524611" y="2662767"/>
            <a:ext cx="3588840" cy="3156120"/>
          </a:xfrm>
          <a:prstGeom prst="rect">
            <a:avLst/>
          </a:prstGeom>
          <a:noFill/>
          <a:ln>
            <a:noFill/>
          </a:ln>
        </p:spPr>
        <p:txBody>
          <a:bodyPr tIns="91440" bIns="91440">
            <a:noAutofit/>
          </a:bodyPr>
          <a:lstStyle/>
          <a:p>
            <a:pPr marL="457200" indent="-304560">
              <a:lnSpc>
                <a:spcPct val="114000"/>
              </a:lnSpc>
              <a:buClr>
                <a:srgbClr val="434343"/>
              </a:buClr>
              <a:buFont typeface="Roboto Condensed Light"/>
              <a:buChar char="■"/>
            </a:pPr>
            <a:endParaRPr lang="en-US" sz="1600" b="0" strike="noStrike" spc="-1" dirty="0">
              <a:solidFill>
                <a:srgbClr val="000000"/>
              </a:solidFill>
              <a:latin typeface="Garamond"/>
            </a:endParaRPr>
          </a:p>
        </p:txBody>
      </p:sp>
    </p:spTree>
    <p:extLst>
      <p:ext uri="{BB962C8B-B14F-4D97-AF65-F5344CB8AC3E}">
        <p14:creationId xmlns:p14="http://schemas.microsoft.com/office/powerpoint/2010/main" val="43509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Garamond" panose="02020404030301010803" pitchFamily="18" charset="0"/>
              </a:rPr>
              <a:t>Training methods and extra readings</a:t>
            </a:r>
          </a:p>
        </p:txBody>
      </p:sp>
      <p:sp>
        <p:nvSpPr>
          <p:cNvPr id="4" name="Content Placeholder 3"/>
          <p:cNvSpPr>
            <a:spLocks noGrp="1"/>
          </p:cNvSpPr>
          <p:nvPr>
            <p:ph sz="half" idx="1"/>
          </p:nvPr>
        </p:nvSpPr>
        <p:spPr>
          <a:xfrm>
            <a:off x="1251678" y="2677886"/>
            <a:ext cx="4800600" cy="3619500"/>
          </a:xfrm>
        </p:spPr>
        <p:txBody>
          <a:bodyPr>
            <a:normAutofit fontScale="85000" lnSpcReduction="10000"/>
          </a:bodyPr>
          <a:lstStyle/>
          <a:p>
            <a:r>
              <a:rPr lang="en-US" b="1" dirty="0">
                <a:latin typeface="Garamond" panose="02020404030301010803" pitchFamily="18" charset="0"/>
              </a:rPr>
              <a:t>Lecturing Method</a:t>
            </a:r>
            <a:r>
              <a:rPr lang="en-US" dirty="0">
                <a:latin typeface="Garamond" panose="02020404030301010803" pitchFamily="18" charset="0"/>
              </a:rPr>
              <a:t> – This is the main method of training to be adopted in this lesson with illustrations and practical coding examples.</a:t>
            </a:r>
          </a:p>
          <a:p>
            <a:pPr lvl="0"/>
            <a:r>
              <a:rPr lang="en-US" b="1" dirty="0">
                <a:latin typeface="Garamond" panose="02020404030301010803" pitchFamily="18" charset="0"/>
              </a:rPr>
              <a:t>Discussion Method</a:t>
            </a:r>
            <a:r>
              <a:rPr lang="en-US" dirty="0">
                <a:latin typeface="Garamond" panose="02020404030301010803" pitchFamily="18" charset="0"/>
              </a:rPr>
              <a:t> - This method will be adopted periodically whereby learning will be derived principally from the students brainstorming together, rather than from the trainer. Three main types of discussions will be used: </a:t>
            </a:r>
          </a:p>
          <a:p>
            <a:pPr lvl="1"/>
            <a:r>
              <a:rPr lang="en-US" dirty="0">
                <a:latin typeface="Garamond" panose="02020404030301010803" pitchFamily="18" charset="0"/>
              </a:rPr>
              <a:t>Directed discussion </a:t>
            </a:r>
          </a:p>
          <a:p>
            <a:pPr lvl="1"/>
            <a:r>
              <a:rPr lang="en-US" dirty="0">
                <a:latin typeface="Garamond" panose="02020404030301010803" pitchFamily="18" charset="0"/>
              </a:rPr>
              <a:t>Developmental discussion </a:t>
            </a:r>
          </a:p>
          <a:p>
            <a:pPr lvl="1"/>
            <a:r>
              <a:rPr lang="en-US" dirty="0">
                <a:latin typeface="Garamond" panose="02020404030301010803" pitchFamily="18" charset="0"/>
              </a:rPr>
              <a:t>Problem-Solving discussion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5" name="Content Placeholder 4"/>
          <p:cNvSpPr>
            <a:spLocks noGrp="1"/>
          </p:cNvSpPr>
          <p:nvPr>
            <p:ph sz="half" idx="2"/>
          </p:nvPr>
        </p:nvSpPr>
        <p:spPr>
          <a:xfrm>
            <a:off x="6629400" y="2677886"/>
            <a:ext cx="4800600" cy="3619500"/>
          </a:xfrm>
        </p:spPr>
        <p:txBody>
          <a:bodyPr>
            <a:normAutofit fontScale="85000" lnSpcReduction="10000"/>
          </a:bodyPr>
          <a:lstStyle/>
          <a:p>
            <a:r>
              <a:rPr lang="en-US" dirty="0">
                <a:latin typeface="Garamond" panose="02020404030301010803" pitchFamily="18" charset="0"/>
              </a:rPr>
              <a:t>Home and Learn C#</a:t>
            </a:r>
          </a:p>
        </p:txBody>
      </p:sp>
      <p:sp>
        <p:nvSpPr>
          <p:cNvPr id="6" name="TextBox 5"/>
          <p:cNvSpPr txBox="1"/>
          <p:nvPr/>
        </p:nvSpPr>
        <p:spPr>
          <a:xfrm>
            <a:off x="1251678" y="1874517"/>
            <a:ext cx="4800600" cy="369332"/>
          </a:xfrm>
          <a:prstGeom prst="rect">
            <a:avLst/>
          </a:prstGeom>
          <a:noFill/>
        </p:spPr>
        <p:txBody>
          <a:bodyPr wrap="square" rtlCol="0">
            <a:spAutoFit/>
          </a:bodyPr>
          <a:lstStyle/>
          <a:p>
            <a:pPr algn="ctr"/>
            <a:r>
              <a:rPr lang="en-US" dirty="0">
                <a:latin typeface="Garamond" panose="02020404030301010803" pitchFamily="18" charset="0"/>
              </a:rPr>
              <a:t>TRAINING METHODS FOR THIS LESSON</a:t>
            </a:r>
          </a:p>
        </p:txBody>
      </p:sp>
      <p:sp>
        <p:nvSpPr>
          <p:cNvPr id="7" name="TextBox 6"/>
          <p:cNvSpPr txBox="1"/>
          <p:nvPr/>
        </p:nvSpPr>
        <p:spPr>
          <a:xfrm>
            <a:off x="6629400" y="1874517"/>
            <a:ext cx="4800600" cy="369332"/>
          </a:xfrm>
          <a:prstGeom prst="rect">
            <a:avLst/>
          </a:prstGeom>
          <a:noFill/>
        </p:spPr>
        <p:txBody>
          <a:bodyPr wrap="square" rtlCol="0">
            <a:spAutoFit/>
          </a:bodyPr>
          <a:lstStyle/>
          <a:p>
            <a:pPr algn="ctr"/>
            <a:r>
              <a:rPr lang="en-US" dirty="0">
                <a:latin typeface="Garamond" panose="02020404030301010803" pitchFamily="18" charset="0"/>
              </a:rPr>
              <a:t>EXTRA READINGS</a:t>
            </a:r>
          </a:p>
        </p:txBody>
      </p:sp>
    </p:spTree>
    <p:extLst>
      <p:ext uri="{BB962C8B-B14F-4D97-AF65-F5344CB8AC3E}">
        <p14:creationId xmlns:p14="http://schemas.microsoft.com/office/powerpoint/2010/main" val="235140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3"/>
            <a:ext cx="10178322" cy="1602463"/>
          </a:xfrm>
        </p:spPr>
        <p:txBody>
          <a:bodyPr>
            <a:normAutofit/>
          </a:bodyPr>
          <a:lstStyle/>
          <a:p>
            <a:pPr algn="ctr"/>
            <a:r>
              <a:rPr lang="en-US" b="1" dirty="0">
                <a:latin typeface="Garamond" panose="02020404030301010803" pitchFamily="18" charset="0"/>
              </a:rPr>
              <a:t>relationships</a:t>
            </a:r>
          </a:p>
        </p:txBody>
      </p:sp>
    </p:spTree>
    <p:extLst>
      <p:ext uri="{BB962C8B-B14F-4D97-AF65-F5344CB8AC3E}">
        <p14:creationId xmlns:p14="http://schemas.microsoft.com/office/powerpoint/2010/main" val="672046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63EB5A-5E5C-4809-B457-635EEF97E1CF}"/>
              </a:ext>
            </a:extLst>
          </p:cNvPr>
          <p:cNvSpPr>
            <a:spLocks noGrp="1"/>
          </p:cNvSpPr>
          <p:nvPr>
            <p:ph idx="1"/>
          </p:nvPr>
        </p:nvSpPr>
        <p:spPr>
          <a:xfrm>
            <a:off x="1251678" y="1255596"/>
            <a:ext cx="10178322" cy="4080680"/>
          </a:xfrm>
        </p:spPr>
        <p:txBody>
          <a:bodyPr/>
          <a:lstStyle/>
          <a:p>
            <a:r>
              <a:rPr lang="en-US" dirty="0"/>
              <a:t>Normally relationship means to have a connection between one another in many different ways, one can be related with another person through blood i.e. family, brother sister </a:t>
            </a:r>
            <a:r>
              <a:rPr lang="en-US" dirty="0" err="1"/>
              <a:t>e.t.c</a:t>
            </a:r>
            <a:r>
              <a:rPr lang="en-US" dirty="0"/>
              <a:t>,</a:t>
            </a:r>
          </a:p>
          <a:p>
            <a:r>
              <a:rPr lang="en-US" dirty="0"/>
              <a:t>With the same concept or thought in mind relationship between tables is an association of two or more tables in the database. This is achieved through the use of a foreign and primary key.</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221438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3"/>
            <a:ext cx="10178322" cy="1602463"/>
          </a:xfrm>
        </p:spPr>
        <p:txBody>
          <a:bodyPr>
            <a:normAutofit/>
          </a:bodyPr>
          <a:lstStyle/>
          <a:p>
            <a:pPr algn="ctr"/>
            <a:r>
              <a:rPr lang="en-US" b="1" dirty="0">
                <a:latin typeface="Garamond" panose="02020404030301010803" pitchFamily="18" charset="0"/>
              </a:rPr>
              <a:t>Importance of relationships</a:t>
            </a:r>
          </a:p>
        </p:txBody>
      </p:sp>
    </p:spTree>
    <p:extLst>
      <p:ext uri="{BB962C8B-B14F-4D97-AF65-F5344CB8AC3E}">
        <p14:creationId xmlns:p14="http://schemas.microsoft.com/office/powerpoint/2010/main" val="2736759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63EB5A-5E5C-4809-B457-635EEF97E1CF}"/>
              </a:ext>
            </a:extLst>
          </p:cNvPr>
          <p:cNvSpPr>
            <a:spLocks noGrp="1"/>
          </p:cNvSpPr>
          <p:nvPr>
            <p:ph idx="1"/>
          </p:nvPr>
        </p:nvSpPr>
        <p:spPr>
          <a:xfrm>
            <a:off x="1278973" y="1654792"/>
            <a:ext cx="10178322" cy="3548416"/>
          </a:xfrm>
        </p:spPr>
        <p:txBody>
          <a:bodyPr/>
          <a:lstStyle/>
          <a:p>
            <a:r>
              <a:rPr lang="en-US" dirty="0"/>
              <a:t>Through creating of relationships between tables data redundancy will be prevented or avoided – redundancy is repetition of data.</a:t>
            </a:r>
          </a:p>
          <a:p>
            <a:pPr marL="0" indent="0">
              <a:buNone/>
            </a:pPr>
            <a:endParaRPr lang="en-US" dirty="0"/>
          </a:p>
          <a:p>
            <a:r>
              <a:rPr lang="en-US" dirty="0"/>
              <a:t>Relationships makes it possible to retrieve data from two or more tables one might think that data is coming from the same database, this is achieved through creation of joins.</a:t>
            </a:r>
          </a:p>
          <a:p>
            <a:pPr marL="0" indent="0">
              <a:buNone/>
            </a:pPr>
            <a:endParaRPr lang="en-US" dirty="0"/>
          </a:p>
          <a:p>
            <a:r>
              <a:rPr lang="en-US" dirty="0"/>
              <a:t>Searching and filtering will be improved when using a query will be using a smaller table as compared to using a very big table.</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61150640"/>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
  <TotalTime>11505</TotalTime>
  <Words>731</Words>
  <Application>Microsoft Office PowerPoint</Application>
  <PresentationFormat>Widescreen</PresentationFormat>
  <Paragraphs>86</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Garamond</vt:lpstr>
      <vt:lpstr>Gill Sans MT</vt:lpstr>
      <vt:lpstr>Impact</vt:lpstr>
      <vt:lpstr>Roboto Condensed Light</vt:lpstr>
      <vt:lpstr>Symbol</vt:lpstr>
      <vt:lpstr>Times New Roman</vt:lpstr>
      <vt:lpstr>Badge</vt:lpstr>
      <vt:lpstr>ASP.NET MVC CORE</vt:lpstr>
      <vt:lpstr>Quote of the day</vt:lpstr>
      <vt:lpstr>Lesson objectives</vt:lpstr>
      <vt:lpstr>Lesson pre-requisites</vt:lpstr>
      <vt:lpstr>Training methods and extra readings</vt:lpstr>
      <vt:lpstr>relationships</vt:lpstr>
      <vt:lpstr>PowerPoint Presentation</vt:lpstr>
      <vt:lpstr>Importance of relationships</vt:lpstr>
      <vt:lpstr>PowerPoint Presentation</vt:lpstr>
      <vt:lpstr>types of relationships</vt:lpstr>
      <vt:lpstr>PowerPoint Presentation</vt:lpstr>
      <vt:lpstr>Adding a model</vt:lpstr>
      <vt:lpstr>PowerPoint Presentation</vt:lpstr>
      <vt:lpstr>Exercise</vt:lpstr>
      <vt:lpstr>PowerPoint Presentation</vt:lpstr>
      <vt:lpstr>creating relationships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android studio</dc:title>
  <dc:creator>Zalego</dc:creator>
  <cp:lastModifiedBy>Edwin Ouma</cp:lastModifiedBy>
  <cp:revision>909</cp:revision>
  <dcterms:created xsi:type="dcterms:W3CDTF">2016-09-07T08:26:27Z</dcterms:created>
  <dcterms:modified xsi:type="dcterms:W3CDTF">2021-10-22T05:51:49Z</dcterms:modified>
</cp:coreProperties>
</file>