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62" r:id="rId7"/>
    <p:sldId id="363" r:id="rId8"/>
    <p:sldId id="364" r:id="rId9"/>
    <p:sldId id="365" r:id="rId10"/>
    <p:sldId id="367" r:id="rId11"/>
    <p:sldId id="368" r:id="rId12"/>
    <p:sldId id="366" r:id="rId13"/>
    <p:sldId id="369"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0" d="100"/>
          <a:sy n="70" d="100"/>
        </p:scale>
        <p:origin x="444"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11/22/2021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11/22/2021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11/22/2021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11/22/2021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80"/>
            <a:ext cx="10178322" cy="5384040"/>
          </a:xfrm>
        </p:spPr>
        <p:txBody>
          <a:bodyPr/>
          <a:lstStyle/>
          <a:p>
            <a:r>
              <a:rPr lang="en-US" dirty="0"/>
              <a:t>To achieve the form validation as shown in the previous slide I will take a screen shot of the first line of the form and  the input box of the first name.</a:t>
            </a:r>
          </a:p>
          <a:p>
            <a:endParaRPr lang="en-US" dirty="0"/>
          </a:p>
          <a:p>
            <a:endParaRPr lang="en-US" dirty="0"/>
          </a:p>
          <a:p>
            <a:endParaRPr lang="en-US" dirty="0"/>
          </a:p>
          <a:p>
            <a:endParaRPr lang="en-US" dirty="0"/>
          </a:p>
          <a:p>
            <a:endParaRPr lang="en-US" dirty="0"/>
          </a:p>
          <a:p>
            <a:endParaRPr lang="en-US" dirty="0"/>
          </a:p>
          <a:p>
            <a:r>
              <a:rPr lang="en-US" dirty="0"/>
              <a:t>Will create a function (validate) and inside our function will have the code to do validation of the form.</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8746CEF6-799E-496F-BB32-4699D1E32F4D}"/>
              </a:ext>
            </a:extLst>
          </p:cNvPr>
          <p:cNvPicPr>
            <a:picLocks noChangeAspect="1"/>
          </p:cNvPicPr>
          <p:nvPr/>
        </p:nvPicPr>
        <p:blipFill>
          <a:blip r:embed="rId2"/>
          <a:stretch>
            <a:fillRect/>
          </a:stretch>
        </p:blipFill>
        <p:spPr>
          <a:xfrm>
            <a:off x="1549680" y="1572330"/>
            <a:ext cx="9092639" cy="636962"/>
          </a:xfrm>
          <a:prstGeom prst="rect">
            <a:avLst/>
          </a:prstGeom>
        </p:spPr>
      </p:pic>
      <p:pic>
        <p:nvPicPr>
          <p:cNvPr id="9" name="Picture 8">
            <a:extLst>
              <a:ext uri="{FF2B5EF4-FFF2-40B4-BE49-F238E27FC236}">
                <a16:creationId xmlns:a16="http://schemas.microsoft.com/office/drawing/2014/main" id="{B3D8A1A1-1B60-414D-8344-90B34E72D71D}"/>
              </a:ext>
            </a:extLst>
          </p:cNvPr>
          <p:cNvPicPr>
            <a:picLocks noChangeAspect="1"/>
          </p:cNvPicPr>
          <p:nvPr/>
        </p:nvPicPr>
        <p:blipFill>
          <a:blip r:embed="rId3"/>
          <a:stretch>
            <a:fillRect/>
          </a:stretch>
        </p:blipFill>
        <p:spPr>
          <a:xfrm>
            <a:off x="1306268" y="2455760"/>
            <a:ext cx="9647724" cy="1392908"/>
          </a:xfrm>
          <a:prstGeom prst="rect">
            <a:avLst/>
          </a:prstGeom>
        </p:spPr>
      </p:pic>
    </p:spTree>
    <p:extLst>
      <p:ext uri="{BB962C8B-B14F-4D97-AF65-F5344CB8AC3E}">
        <p14:creationId xmlns:p14="http://schemas.microsoft.com/office/powerpoint/2010/main" val="329929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79"/>
            <a:ext cx="10178322" cy="5950424"/>
          </a:xfrm>
        </p:spPr>
        <p:txBody>
          <a:bodyPr/>
          <a:lstStyle/>
          <a:p>
            <a:r>
              <a:rPr lang="en-US" dirty="0"/>
              <a:t>Inside the function we are creating variables I will work with the first one so that you will understand.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Then we are using if statement to check the length of what is inside the variable, then display message if what being checked for does not meet expectation.</a:t>
            </a:r>
          </a:p>
          <a:p>
            <a:r>
              <a:rPr lang="en-US" dirty="0"/>
              <a:t>The same is being repeated to all other variables.</a:t>
            </a:r>
          </a:p>
          <a:p>
            <a:endParaRPr lang="en-US" dirty="0"/>
          </a:p>
          <a:p>
            <a:endParaRPr lang="en-US" dirty="0"/>
          </a:p>
        </p:txBody>
      </p:sp>
      <p:pic>
        <p:nvPicPr>
          <p:cNvPr id="5" name="Picture 4">
            <a:extLst>
              <a:ext uri="{FF2B5EF4-FFF2-40B4-BE49-F238E27FC236}">
                <a16:creationId xmlns:a16="http://schemas.microsoft.com/office/drawing/2014/main" id="{5300C621-FDC2-4075-BBC3-BE923DCF890C}"/>
              </a:ext>
            </a:extLst>
          </p:cNvPr>
          <p:cNvPicPr>
            <a:picLocks noChangeAspect="1"/>
          </p:cNvPicPr>
          <p:nvPr/>
        </p:nvPicPr>
        <p:blipFill>
          <a:blip r:embed="rId2"/>
          <a:stretch>
            <a:fillRect/>
          </a:stretch>
        </p:blipFill>
        <p:spPr>
          <a:xfrm>
            <a:off x="2973815" y="1384203"/>
            <a:ext cx="5197248" cy="1358997"/>
          </a:xfrm>
          <a:prstGeom prst="rect">
            <a:avLst/>
          </a:prstGeom>
        </p:spPr>
      </p:pic>
      <p:cxnSp>
        <p:nvCxnSpPr>
          <p:cNvPr id="8" name="Straight Arrow Connector 7">
            <a:extLst>
              <a:ext uri="{FF2B5EF4-FFF2-40B4-BE49-F238E27FC236}">
                <a16:creationId xmlns:a16="http://schemas.microsoft.com/office/drawing/2014/main" id="{2D7E34F6-8FE7-44AE-AEFA-3932D17350DA}"/>
              </a:ext>
            </a:extLst>
          </p:cNvPr>
          <p:cNvCxnSpPr>
            <a:cxnSpLocks/>
          </p:cNvCxnSpPr>
          <p:nvPr/>
        </p:nvCxnSpPr>
        <p:spPr>
          <a:xfrm flipV="1">
            <a:off x="4940490" y="1657160"/>
            <a:ext cx="968990" cy="1771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38ABFDB-B2DE-4771-B2F1-EF71F04EFCB6}"/>
              </a:ext>
            </a:extLst>
          </p:cNvPr>
          <p:cNvCxnSpPr>
            <a:cxnSpLocks/>
          </p:cNvCxnSpPr>
          <p:nvPr/>
        </p:nvCxnSpPr>
        <p:spPr>
          <a:xfrm flipH="1" flipV="1">
            <a:off x="6660107" y="1657160"/>
            <a:ext cx="1510957" cy="18184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A633EA-7A48-4E70-B833-FCF7B644C0A7}"/>
              </a:ext>
            </a:extLst>
          </p:cNvPr>
          <p:cNvSpPr txBox="1"/>
          <p:nvPr/>
        </p:nvSpPr>
        <p:spPr>
          <a:xfrm>
            <a:off x="3603009" y="3429000"/>
            <a:ext cx="2104032" cy="369332"/>
          </a:xfrm>
          <a:prstGeom prst="rect">
            <a:avLst/>
          </a:prstGeom>
          <a:noFill/>
        </p:spPr>
        <p:txBody>
          <a:bodyPr wrap="square" rtlCol="0">
            <a:spAutoFit/>
          </a:bodyPr>
          <a:lstStyle/>
          <a:p>
            <a:r>
              <a:rPr lang="en-US" dirty="0"/>
              <a:t>Name of the form</a:t>
            </a:r>
          </a:p>
        </p:txBody>
      </p:sp>
      <p:sp>
        <p:nvSpPr>
          <p:cNvPr id="19" name="TextBox 18">
            <a:extLst>
              <a:ext uri="{FF2B5EF4-FFF2-40B4-BE49-F238E27FC236}">
                <a16:creationId xmlns:a16="http://schemas.microsoft.com/office/drawing/2014/main" id="{7C08FF38-B4CD-46BE-88B3-5EC13E8A6C73}"/>
              </a:ext>
            </a:extLst>
          </p:cNvPr>
          <p:cNvSpPr txBox="1"/>
          <p:nvPr/>
        </p:nvSpPr>
        <p:spPr>
          <a:xfrm>
            <a:off x="7617725" y="3570308"/>
            <a:ext cx="2331494" cy="369332"/>
          </a:xfrm>
          <a:prstGeom prst="rect">
            <a:avLst/>
          </a:prstGeom>
          <a:noFill/>
        </p:spPr>
        <p:txBody>
          <a:bodyPr wrap="square" rtlCol="0">
            <a:spAutoFit/>
          </a:bodyPr>
          <a:lstStyle/>
          <a:p>
            <a:r>
              <a:rPr lang="en-US" dirty="0"/>
              <a:t>Name of the input box</a:t>
            </a:r>
          </a:p>
        </p:txBody>
      </p:sp>
      <p:pic>
        <p:nvPicPr>
          <p:cNvPr id="21" name="Picture 20">
            <a:extLst>
              <a:ext uri="{FF2B5EF4-FFF2-40B4-BE49-F238E27FC236}">
                <a16:creationId xmlns:a16="http://schemas.microsoft.com/office/drawing/2014/main" id="{73C2D4D2-7F32-40AD-9269-5653F7CF1ABF}"/>
              </a:ext>
            </a:extLst>
          </p:cNvPr>
          <p:cNvPicPr>
            <a:picLocks noChangeAspect="1"/>
          </p:cNvPicPr>
          <p:nvPr/>
        </p:nvPicPr>
        <p:blipFill>
          <a:blip r:embed="rId3"/>
          <a:stretch>
            <a:fillRect/>
          </a:stretch>
        </p:blipFill>
        <p:spPr>
          <a:xfrm>
            <a:off x="1860823" y="4016847"/>
            <a:ext cx="8097313" cy="1240258"/>
          </a:xfrm>
          <a:prstGeom prst="rect">
            <a:avLst/>
          </a:prstGeom>
        </p:spPr>
      </p:pic>
    </p:spTree>
    <p:extLst>
      <p:ext uri="{BB962C8B-B14F-4D97-AF65-F5344CB8AC3E}">
        <p14:creationId xmlns:p14="http://schemas.microsoft.com/office/powerpoint/2010/main" val="3974054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80"/>
            <a:ext cx="10178322" cy="5384040"/>
          </a:xfrm>
        </p:spPr>
        <p:txBody>
          <a:bodyPr/>
          <a:lstStyle/>
          <a:p>
            <a:r>
              <a:rPr lang="en-US" dirty="0"/>
              <a:t>This is the entire code inside the function that will create.</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70E58E7-88D8-4F16-BBCF-F896B3ACC432}"/>
              </a:ext>
            </a:extLst>
          </p:cNvPr>
          <p:cNvPicPr>
            <a:picLocks noChangeAspect="1"/>
          </p:cNvPicPr>
          <p:nvPr/>
        </p:nvPicPr>
        <p:blipFill>
          <a:blip r:embed="rId2"/>
          <a:stretch>
            <a:fillRect/>
          </a:stretch>
        </p:blipFill>
        <p:spPr>
          <a:xfrm>
            <a:off x="1616485" y="1220004"/>
            <a:ext cx="8079942" cy="5057966"/>
          </a:xfrm>
          <a:prstGeom prst="rect">
            <a:avLst/>
          </a:prstGeom>
        </p:spPr>
      </p:pic>
    </p:spTree>
    <p:extLst>
      <p:ext uri="{BB962C8B-B14F-4D97-AF65-F5344CB8AC3E}">
        <p14:creationId xmlns:p14="http://schemas.microsoft.com/office/powerpoint/2010/main" val="248929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exercise.</a:t>
            </a:r>
          </a:p>
        </p:txBody>
      </p:sp>
    </p:spTree>
    <p:extLst>
      <p:ext uri="{BB962C8B-B14F-4D97-AF65-F5344CB8AC3E}">
        <p14:creationId xmlns:p14="http://schemas.microsoft.com/office/powerpoint/2010/main" val="405775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80"/>
            <a:ext cx="10178322" cy="5384040"/>
          </a:xfrm>
        </p:spPr>
        <p:txBody>
          <a:bodyPr/>
          <a:lstStyle/>
          <a:p>
            <a:r>
              <a:rPr lang="en-US" dirty="0"/>
              <a:t>Do client side validation for the other modals in the project.</a:t>
            </a:r>
          </a:p>
          <a:p>
            <a:endParaRPr lang="en-US" dirty="0"/>
          </a:p>
          <a:p>
            <a:endParaRPr lang="en-US" dirty="0"/>
          </a:p>
          <a:p>
            <a:endParaRPr lang="en-US" dirty="0"/>
          </a:p>
        </p:txBody>
      </p:sp>
    </p:spTree>
    <p:extLst>
      <p:ext uri="{BB962C8B-B14F-4D97-AF65-F5344CB8AC3E}">
        <p14:creationId xmlns:p14="http://schemas.microsoft.com/office/powerpoint/2010/main" val="21258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Client Side validation.</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3"/>
            <a:ext cx="10178322" cy="1602463"/>
          </a:xfrm>
        </p:spPr>
        <p:txBody>
          <a:bodyPr>
            <a:normAutofit/>
          </a:bodyPr>
          <a:lstStyle/>
          <a:p>
            <a:pPr algn="ctr"/>
            <a:r>
              <a:rPr lang="en-US" b="1" dirty="0">
                <a:latin typeface="Garamond" panose="02020404030301010803" pitchFamily="18" charset="0"/>
              </a:rPr>
              <a:t>Client side validation.</a:t>
            </a:r>
          </a:p>
        </p:txBody>
      </p:sp>
    </p:spTree>
    <p:extLst>
      <p:ext uri="{BB962C8B-B14F-4D97-AF65-F5344CB8AC3E}">
        <p14:creationId xmlns:p14="http://schemas.microsoft.com/office/powerpoint/2010/main" val="67204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80"/>
            <a:ext cx="10178322" cy="5117910"/>
          </a:xfrm>
        </p:spPr>
        <p:txBody>
          <a:bodyPr/>
          <a:lstStyle/>
          <a:p>
            <a:r>
              <a:rPr lang="en-US" dirty="0"/>
              <a:t>When doing validation it can be done in two ways;</a:t>
            </a:r>
          </a:p>
          <a:p>
            <a:r>
              <a:rPr lang="en-US" dirty="0"/>
              <a:t>Server and Client side validation.</a:t>
            </a:r>
          </a:p>
          <a:p>
            <a:r>
              <a:rPr lang="en-US" dirty="0"/>
              <a:t>Server side validation is done at the server level while client side validation is done at the client level.</a:t>
            </a:r>
          </a:p>
          <a:p>
            <a:r>
              <a:rPr lang="en-US" dirty="0"/>
              <a:t>When doing validation it is good to do both validations </a:t>
            </a:r>
            <a:r>
              <a:rPr lang="en-US" dirty="0" err="1"/>
              <a:t>i.e</a:t>
            </a:r>
            <a:r>
              <a:rPr lang="en-US" dirty="0"/>
              <a:t> when doing server side the system will check if everything is fine before going to the server, if we only use server side validation then our system will tend to be slower because any time a command is clicked on then it will have to make trip to the server and when the server is busy processing something the user will have to wait till the request asked can be executed. </a:t>
            </a:r>
          </a:p>
          <a:p>
            <a:r>
              <a:rPr lang="en-US" dirty="0"/>
              <a:t>Therefore to avoid this then we can also use client side, for this validation will be </a:t>
            </a:r>
            <a:r>
              <a:rPr lang="en-US"/>
              <a:t>done on </a:t>
            </a:r>
            <a:r>
              <a:rPr lang="en-US" dirty="0"/>
              <a:t>the browser and no round trips will be done hence this one will be faster than the first one.</a:t>
            </a:r>
          </a:p>
        </p:txBody>
      </p:sp>
    </p:spTree>
    <p:extLst>
      <p:ext uri="{BB962C8B-B14F-4D97-AF65-F5344CB8AC3E}">
        <p14:creationId xmlns:p14="http://schemas.microsoft.com/office/powerpoint/2010/main" val="276644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80"/>
            <a:ext cx="10178322" cy="5117910"/>
          </a:xfrm>
        </p:spPr>
        <p:txBody>
          <a:bodyPr/>
          <a:lstStyle/>
          <a:p>
            <a:r>
              <a:rPr lang="en-US" dirty="0"/>
              <a:t>To do a client side validation then will add the following script files in the following order.</a:t>
            </a:r>
          </a:p>
          <a:p>
            <a:endParaRPr lang="en-US" dirty="0"/>
          </a:p>
          <a:p>
            <a:endParaRPr lang="en-US" dirty="0"/>
          </a:p>
          <a:p>
            <a:endParaRPr lang="en-US" dirty="0"/>
          </a:p>
          <a:p>
            <a:endParaRPr lang="en-US" dirty="0"/>
          </a:p>
          <a:p>
            <a:r>
              <a:rPr lang="en-US" dirty="0"/>
              <a:t>The scripts file can be added in the layout file.</a:t>
            </a:r>
          </a:p>
          <a:p>
            <a:r>
              <a:rPr lang="en-US" dirty="0"/>
              <a:t>If there is a file that is not pointing at the layout file and one wants to do client side validation then the script files can be added in that file.</a:t>
            </a:r>
          </a:p>
          <a:p>
            <a:r>
              <a:rPr lang="en-US" dirty="0"/>
              <a:t>The next validation that will do is on the modal pop up, when clicked on should display error message if one clicks on the button and the text fields are empty.</a:t>
            </a:r>
          </a:p>
          <a:p>
            <a:r>
              <a:rPr lang="en-US" dirty="0"/>
              <a:t>The validation will do it using </a:t>
            </a:r>
            <a:r>
              <a:rPr lang="en-US" dirty="0" err="1"/>
              <a:t>javascript</a:t>
            </a:r>
            <a:r>
              <a:rPr lang="en-US" dirty="0"/>
              <a:t>.</a:t>
            </a:r>
          </a:p>
        </p:txBody>
      </p:sp>
      <p:pic>
        <p:nvPicPr>
          <p:cNvPr id="4" name="Picture 3">
            <a:extLst>
              <a:ext uri="{FF2B5EF4-FFF2-40B4-BE49-F238E27FC236}">
                <a16:creationId xmlns:a16="http://schemas.microsoft.com/office/drawing/2014/main" id="{049E34ED-3850-40E9-B631-96FB6C0FE2D6}"/>
              </a:ext>
            </a:extLst>
          </p:cNvPr>
          <p:cNvPicPr>
            <a:picLocks noChangeAspect="1"/>
          </p:cNvPicPr>
          <p:nvPr/>
        </p:nvPicPr>
        <p:blipFill>
          <a:blip r:embed="rId2"/>
          <a:stretch>
            <a:fillRect/>
          </a:stretch>
        </p:blipFill>
        <p:spPr>
          <a:xfrm>
            <a:off x="1442815" y="1464806"/>
            <a:ext cx="9699456" cy="1182860"/>
          </a:xfrm>
          <a:prstGeom prst="rect">
            <a:avLst/>
          </a:prstGeom>
        </p:spPr>
      </p:pic>
    </p:spTree>
    <p:extLst>
      <p:ext uri="{BB962C8B-B14F-4D97-AF65-F5344CB8AC3E}">
        <p14:creationId xmlns:p14="http://schemas.microsoft.com/office/powerpoint/2010/main" val="385280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B3D3C-51A0-4510-A072-F839EA98420D}"/>
              </a:ext>
            </a:extLst>
          </p:cNvPr>
          <p:cNvSpPr>
            <a:spLocks noGrp="1"/>
          </p:cNvSpPr>
          <p:nvPr>
            <p:ph idx="1"/>
          </p:nvPr>
        </p:nvSpPr>
        <p:spPr>
          <a:xfrm>
            <a:off x="1306268" y="736980"/>
            <a:ext cx="10178322" cy="5384040"/>
          </a:xfrm>
        </p:spPr>
        <p:txBody>
          <a:bodyPr/>
          <a:lstStyle/>
          <a:p>
            <a:r>
              <a:rPr lang="en-US" dirty="0"/>
              <a:t>This is what will achieve.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9C3A5E75-C4C6-45B8-AEC8-1B518D514876}"/>
              </a:ext>
            </a:extLst>
          </p:cNvPr>
          <p:cNvPicPr>
            <a:picLocks noChangeAspect="1"/>
          </p:cNvPicPr>
          <p:nvPr/>
        </p:nvPicPr>
        <p:blipFill>
          <a:blip r:embed="rId2"/>
          <a:stretch>
            <a:fillRect/>
          </a:stretch>
        </p:blipFill>
        <p:spPr>
          <a:xfrm>
            <a:off x="4238437" y="1089956"/>
            <a:ext cx="4905563" cy="4678088"/>
          </a:xfrm>
          <a:prstGeom prst="rect">
            <a:avLst/>
          </a:prstGeom>
        </p:spPr>
      </p:pic>
    </p:spTree>
    <p:extLst>
      <p:ext uri="{BB962C8B-B14F-4D97-AF65-F5344CB8AC3E}">
        <p14:creationId xmlns:p14="http://schemas.microsoft.com/office/powerpoint/2010/main" val="4479049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11442</TotalTime>
  <Words>554</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Client side validation.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916</cp:revision>
  <dcterms:created xsi:type="dcterms:W3CDTF">2016-09-07T08:26:27Z</dcterms:created>
  <dcterms:modified xsi:type="dcterms:W3CDTF">2021-11-22T12:35:36Z</dcterms:modified>
</cp:coreProperties>
</file>