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62" r:id="rId7"/>
    <p:sldId id="363" r:id="rId8"/>
    <p:sldId id="364" r:id="rId9"/>
    <p:sldId id="365" r:id="rId10"/>
    <p:sldId id="366" r:id="rId11"/>
    <p:sldId id="367" r:id="rId12"/>
    <p:sldId id="368" r:id="rId13"/>
    <p:sldId id="369" r:id="rId14"/>
    <p:sldId id="370"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11/23/2021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11/23/2021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11/23/2021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11/23/2021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11/23/2021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069144" y="559558"/>
            <a:ext cx="10564837" cy="5786651"/>
          </a:xfrm>
        </p:spPr>
        <p:txBody>
          <a:bodyPr/>
          <a:lstStyle/>
          <a:p>
            <a:r>
              <a:rPr lang="en-US" dirty="0"/>
              <a:t>Back to our Student_Fee method</a:t>
            </a:r>
          </a:p>
          <a:p>
            <a:endParaRPr lang="en-US" dirty="0"/>
          </a:p>
          <a:p>
            <a:pPr marL="3657600" lvl="8" indent="0">
              <a:lnSpc>
                <a:spcPct val="150000"/>
              </a:lnSpc>
              <a:buNone/>
            </a:pPr>
            <a:r>
              <a:rPr lang="en-US" sz="2000" dirty="0"/>
              <a:t>	  	in our method we are creating a variable result 		then writing a LINQ QUERY, context.students 		and context.Fees are the two tables that we 		want to join, then using where clause so that it 		can filter students who have school Fees 			balance. After the where clause we are now 			specifying the fields that we want included in query		 the query.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E372B1F5-1D00-4F32-AB21-C999FE9BAD45}"/>
              </a:ext>
            </a:extLst>
          </p:cNvPr>
          <p:cNvPicPr>
            <a:picLocks noChangeAspect="1"/>
          </p:cNvPicPr>
          <p:nvPr/>
        </p:nvPicPr>
        <p:blipFill>
          <a:blip r:embed="rId2"/>
          <a:stretch>
            <a:fillRect/>
          </a:stretch>
        </p:blipFill>
        <p:spPr>
          <a:xfrm>
            <a:off x="1288858" y="1399027"/>
            <a:ext cx="5062704" cy="4059946"/>
          </a:xfrm>
          <a:prstGeom prst="rect">
            <a:avLst/>
          </a:prstGeom>
        </p:spPr>
      </p:pic>
    </p:spTree>
    <p:extLst>
      <p:ext uri="{BB962C8B-B14F-4D97-AF65-F5344CB8AC3E}">
        <p14:creationId xmlns:p14="http://schemas.microsoft.com/office/powerpoint/2010/main" val="418058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069144" y="559558"/>
            <a:ext cx="10564837" cy="5786651"/>
          </a:xfrm>
        </p:spPr>
        <p:txBody>
          <a:bodyPr/>
          <a:lstStyle/>
          <a:p>
            <a:r>
              <a:rPr lang="en-US" dirty="0"/>
              <a:t>After that is done, Next is to go our controller and add a method.</a:t>
            </a:r>
          </a:p>
          <a:p>
            <a:endParaRPr lang="en-US" dirty="0"/>
          </a:p>
          <a:p>
            <a:endParaRPr lang="en-US" dirty="0"/>
          </a:p>
          <a:p>
            <a:pPr marL="3657600" lvl="8" indent="0">
              <a:lnSpc>
                <a:spcPct val="150000"/>
              </a:lnSpc>
              <a:buNone/>
            </a:pPr>
            <a:r>
              <a:rPr lang="en-US" sz="2000" dirty="0"/>
              <a:t>	</a:t>
            </a:r>
            <a:endParaRPr lang="en-US" dirty="0"/>
          </a:p>
          <a:p>
            <a:endParaRPr lang="en-US" dirty="0"/>
          </a:p>
          <a:p>
            <a:endParaRPr lang="en-US" dirty="0"/>
          </a:p>
          <a:p>
            <a:endParaRPr lang="en-US" dirty="0"/>
          </a:p>
          <a:p>
            <a:r>
              <a:rPr lang="en-US" dirty="0"/>
              <a:t>A variable is declared then handing the Student_Fee to the variable, the Student_Fee is being retrieved from the IFeeRepository.</a:t>
            </a:r>
          </a:p>
          <a:p>
            <a:r>
              <a:rPr lang="en-US" dirty="0"/>
              <a:t>Next will create a view, in our view will create a table as shown in the next slide.</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7628807-F56E-4ED2-8468-2CB3D2B3F29A}"/>
              </a:ext>
            </a:extLst>
          </p:cNvPr>
          <p:cNvPicPr>
            <a:picLocks noChangeAspect="1"/>
          </p:cNvPicPr>
          <p:nvPr/>
        </p:nvPicPr>
        <p:blipFill>
          <a:blip r:embed="rId2"/>
          <a:stretch>
            <a:fillRect/>
          </a:stretch>
        </p:blipFill>
        <p:spPr>
          <a:xfrm>
            <a:off x="2159242" y="1054260"/>
            <a:ext cx="5793405" cy="2480509"/>
          </a:xfrm>
          <a:prstGeom prst="rect">
            <a:avLst/>
          </a:prstGeom>
        </p:spPr>
      </p:pic>
    </p:spTree>
    <p:extLst>
      <p:ext uri="{BB962C8B-B14F-4D97-AF65-F5344CB8AC3E}">
        <p14:creationId xmlns:p14="http://schemas.microsoft.com/office/powerpoint/2010/main" val="319899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069144" y="559558"/>
            <a:ext cx="10564837" cy="5786651"/>
          </a:xfrm>
        </p:spPr>
        <p:txBody>
          <a:bodyPr/>
          <a:lstStyle/>
          <a:p>
            <a:r>
              <a:rPr lang="en-US" dirty="0"/>
              <a:t>This is the table that we are creating.</a:t>
            </a:r>
            <a:r>
              <a:rPr lang="en-US" sz="1800" dirty="0">
                <a:solidFill>
                  <a:srgbClr val="000000"/>
                </a:solidFill>
                <a:latin typeface="Consolas" panose="020B0609020204030204" pitchFamily="49" charset="0"/>
              </a:rPr>
              <a:t> </a:t>
            </a:r>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52950B9A-8F97-430C-A84F-935120826538}"/>
              </a:ext>
            </a:extLst>
          </p:cNvPr>
          <p:cNvPicPr>
            <a:picLocks noChangeAspect="1"/>
          </p:cNvPicPr>
          <p:nvPr/>
        </p:nvPicPr>
        <p:blipFill>
          <a:blip r:embed="rId2"/>
          <a:stretch>
            <a:fillRect/>
          </a:stretch>
        </p:blipFill>
        <p:spPr>
          <a:xfrm>
            <a:off x="2801671" y="992014"/>
            <a:ext cx="5509815" cy="5147174"/>
          </a:xfrm>
          <a:prstGeom prst="rect">
            <a:avLst/>
          </a:prstGeom>
        </p:spPr>
      </p:pic>
    </p:spTree>
    <p:extLst>
      <p:ext uri="{BB962C8B-B14F-4D97-AF65-F5344CB8AC3E}">
        <p14:creationId xmlns:p14="http://schemas.microsoft.com/office/powerpoint/2010/main" val="315965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069144" y="559558"/>
            <a:ext cx="10564837" cy="5786651"/>
          </a:xfrm>
        </p:spPr>
        <p:txBody>
          <a:bodyPr/>
          <a:lstStyle/>
          <a:p>
            <a:r>
              <a:rPr lang="en-US" dirty="0"/>
              <a:t>Then below the div will code that get the json data and put it inside a table.</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48D7E17-162E-4FCE-817E-47987D75380D}"/>
              </a:ext>
            </a:extLst>
          </p:cNvPr>
          <p:cNvPicPr>
            <a:picLocks noChangeAspect="1"/>
          </p:cNvPicPr>
          <p:nvPr/>
        </p:nvPicPr>
        <p:blipFill>
          <a:blip r:embed="rId2"/>
          <a:stretch>
            <a:fillRect/>
          </a:stretch>
        </p:blipFill>
        <p:spPr>
          <a:xfrm>
            <a:off x="1282890" y="1093892"/>
            <a:ext cx="8679369" cy="3639348"/>
          </a:xfrm>
          <a:prstGeom prst="rect">
            <a:avLst/>
          </a:prstGeom>
        </p:spPr>
      </p:pic>
    </p:spTree>
    <p:extLst>
      <p:ext uri="{BB962C8B-B14F-4D97-AF65-F5344CB8AC3E}">
        <p14:creationId xmlns:p14="http://schemas.microsoft.com/office/powerpoint/2010/main" val="319267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069144" y="559558"/>
            <a:ext cx="10564837" cy="5786651"/>
          </a:xfrm>
        </p:spPr>
        <p:txBody>
          <a:bodyPr/>
          <a:lstStyle/>
          <a:p>
            <a:r>
              <a:rPr lang="en-US" dirty="0"/>
              <a:t>Continuation of the previous code.</a:t>
            </a:r>
          </a:p>
          <a:p>
            <a:endParaRPr lang="en-US" dirty="0"/>
          </a:p>
          <a:p>
            <a:endParaRPr lang="en-US" dirty="0"/>
          </a:p>
          <a:p>
            <a:endParaRPr lang="en-US" dirty="0"/>
          </a:p>
          <a:p>
            <a:endParaRPr lang="en-US" dirty="0"/>
          </a:p>
          <a:p>
            <a:endParaRPr lang="en-US" dirty="0"/>
          </a:p>
          <a:p>
            <a:r>
              <a:rPr lang="en-US" dirty="0"/>
              <a:t>This is the continuation of the line where variable (row) has been declared, it is long can’t fit on the screen</a:t>
            </a:r>
          </a:p>
          <a:p>
            <a:endParaRPr lang="en-US" dirty="0"/>
          </a:p>
          <a:p>
            <a:endParaRPr lang="en-US" dirty="0"/>
          </a:p>
          <a:p>
            <a:r>
              <a:rPr lang="en-US" dirty="0"/>
              <a:t>In our _layout we need to write code so that when a user clicks on the link then the query will be shown.</a:t>
            </a:r>
          </a:p>
        </p:txBody>
      </p:sp>
      <p:pic>
        <p:nvPicPr>
          <p:cNvPr id="4" name="Picture 3">
            <a:extLst>
              <a:ext uri="{FF2B5EF4-FFF2-40B4-BE49-F238E27FC236}">
                <a16:creationId xmlns:a16="http://schemas.microsoft.com/office/drawing/2014/main" id="{525026C1-3DAF-451E-8D76-A9D395B6C0B1}"/>
              </a:ext>
            </a:extLst>
          </p:cNvPr>
          <p:cNvPicPr>
            <a:picLocks noChangeAspect="1"/>
          </p:cNvPicPr>
          <p:nvPr/>
        </p:nvPicPr>
        <p:blipFill>
          <a:blip r:embed="rId2"/>
          <a:stretch>
            <a:fillRect/>
          </a:stretch>
        </p:blipFill>
        <p:spPr>
          <a:xfrm>
            <a:off x="1285159" y="1163072"/>
            <a:ext cx="8500286" cy="1936489"/>
          </a:xfrm>
          <a:prstGeom prst="rect">
            <a:avLst/>
          </a:prstGeom>
        </p:spPr>
      </p:pic>
      <p:pic>
        <p:nvPicPr>
          <p:cNvPr id="9" name="Picture 8">
            <a:extLst>
              <a:ext uri="{FF2B5EF4-FFF2-40B4-BE49-F238E27FC236}">
                <a16:creationId xmlns:a16="http://schemas.microsoft.com/office/drawing/2014/main" id="{7FC4A221-9E2B-4E92-B28E-89B45C2DE1F8}"/>
              </a:ext>
            </a:extLst>
          </p:cNvPr>
          <p:cNvPicPr>
            <a:picLocks noChangeAspect="1"/>
          </p:cNvPicPr>
          <p:nvPr/>
        </p:nvPicPr>
        <p:blipFill>
          <a:blip r:embed="rId3"/>
          <a:stretch>
            <a:fillRect/>
          </a:stretch>
        </p:blipFill>
        <p:spPr>
          <a:xfrm>
            <a:off x="966820" y="3961922"/>
            <a:ext cx="10769484" cy="478891"/>
          </a:xfrm>
          <a:prstGeom prst="rect">
            <a:avLst/>
          </a:prstGeom>
        </p:spPr>
      </p:pic>
    </p:spTree>
    <p:extLst>
      <p:ext uri="{BB962C8B-B14F-4D97-AF65-F5344CB8AC3E}">
        <p14:creationId xmlns:p14="http://schemas.microsoft.com/office/powerpoint/2010/main" val="27036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069144" y="559558"/>
            <a:ext cx="10564837" cy="5786651"/>
          </a:xfrm>
        </p:spPr>
        <p:txBody>
          <a:bodyPr/>
          <a:lstStyle/>
          <a:p>
            <a:r>
              <a:rPr lang="en-US" dirty="0"/>
              <a:t>Code in the _layout </a:t>
            </a:r>
          </a:p>
          <a:p>
            <a:endParaRPr lang="en-US" dirty="0"/>
          </a:p>
          <a:p>
            <a:endParaRPr lang="en-US" dirty="0"/>
          </a:p>
          <a:p>
            <a:endParaRPr lang="en-US" dirty="0"/>
          </a:p>
          <a:p>
            <a:endParaRPr lang="en-US" dirty="0"/>
          </a:p>
          <a:p>
            <a:r>
              <a:rPr lang="en-US" dirty="0"/>
              <a:t>In our controller will then have this method. This is the method that will call the above view.</a:t>
            </a:r>
          </a:p>
          <a:p>
            <a:endParaRPr lang="en-US" dirty="0"/>
          </a:p>
        </p:txBody>
      </p:sp>
      <p:pic>
        <p:nvPicPr>
          <p:cNvPr id="5" name="Picture 4">
            <a:extLst>
              <a:ext uri="{FF2B5EF4-FFF2-40B4-BE49-F238E27FC236}">
                <a16:creationId xmlns:a16="http://schemas.microsoft.com/office/drawing/2014/main" id="{D4B23A8E-08F5-46F4-B459-7A1F2F4A0079}"/>
              </a:ext>
            </a:extLst>
          </p:cNvPr>
          <p:cNvPicPr>
            <a:picLocks noChangeAspect="1"/>
          </p:cNvPicPr>
          <p:nvPr/>
        </p:nvPicPr>
        <p:blipFill>
          <a:blip r:embed="rId2"/>
          <a:stretch>
            <a:fillRect/>
          </a:stretch>
        </p:blipFill>
        <p:spPr>
          <a:xfrm>
            <a:off x="1736974" y="1043551"/>
            <a:ext cx="5537281" cy="1547182"/>
          </a:xfrm>
          <a:prstGeom prst="rect">
            <a:avLst/>
          </a:prstGeom>
        </p:spPr>
      </p:pic>
      <p:pic>
        <p:nvPicPr>
          <p:cNvPr id="7" name="Picture 6">
            <a:extLst>
              <a:ext uri="{FF2B5EF4-FFF2-40B4-BE49-F238E27FC236}">
                <a16:creationId xmlns:a16="http://schemas.microsoft.com/office/drawing/2014/main" id="{BE05430E-B2FC-463C-96F7-2888E6905C80}"/>
              </a:ext>
            </a:extLst>
          </p:cNvPr>
          <p:cNvPicPr>
            <a:picLocks noChangeAspect="1"/>
          </p:cNvPicPr>
          <p:nvPr/>
        </p:nvPicPr>
        <p:blipFill>
          <a:blip r:embed="rId3"/>
          <a:stretch>
            <a:fillRect/>
          </a:stretch>
        </p:blipFill>
        <p:spPr>
          <a:xfrm>
            <a:off x="1736974" y="3197555"/>
            <a:ext cx="3492357" cy="1564284"/>
          </a:xfrm>
          <a:prstGeom prst="rect">
            <a:avLst/>
          </a:prstGeom>
        </p:spPr>
      </p:pic>
    </p:spTree>
    <p:extLst>
      <p:ext uri="{BB962C8B-B14F-4D97-AF65-F5344CB8AC3E}">
        <p14:creationId xmlns:p14="http://schemas.microsoft.com/office/powerpoint/2010/main" val="34299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Joins</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LINQ Queries to join Tables </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dirty="0">
                <a:latin typeface="Garamond" panose="02020404030301010803" pitchFamily="18" charset="0"/>
                <a:ea typeface="Calibri" panose="020F0502020204030204" pitchFamily="34" charset="0"/>
                <a:cs typeface="Times New Roman" panose="02020603050405020304" pitchFamily="18" charset="0"/>
              </a:rPr>
              <a:t>LINQ Queries to join Tables</a:t>
            </a:r>
            <a:r>
              <a:rPr lang="en-US" b="1" dirty="0">
                <a:latin typeface="Garamond" panose="02020404030301010803" pitchFamily="18" charset="0"/>
              </a:rPr>
              <a:t>.</a:t>
            </a:r>
          </a:p>
        </p:txBody>
      </p:sp>
    </p:spTree>
    <p:extLst>
      <p:ext uri="{BB962C8B-B14F-4D97-AF65-F5344CB8AC3E}">
        <p14:creationId xmlns:p14="http://schemas.microsoft.com/office/powerpoint/2010/main" val="67204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19915" y="1361364"/>
            <a:ext cx="10178322" cy="4135271"/>
          </a:xfrm>
        </p:spPr>
        <p:txBody>
          <a:bodyPr/>
          <a:lstStyle/>
          <a:p>
            <a:r>
              <a:rPr lang="en-US" dirty="0"/>
              <a:t>LINQ makes it possible to write join queries then after writing the query we can go ahead and display the content in a view.</a:t>
            </a:r>
          </a:p>
          <a:p>
            <a:endParaRPr lang="en-US" dirty="0"/>
          </a:p>
          <a:p>
            <a:r>
              <a:rPr lang="en-US" dirty="0"/>
              <a:t>In our case we will write join query to join students table and fees table so that we can display students who have school fees balance.</a:t>
            </a:r>
          </a:p>
          <a:p>
            <a:endParaRPr lang="en-US" dirty="0"/>
          </a:p>
          <a:p>
            <a:r>
              <a:rPr lang="en-US" dirty="0"/>
              <a:t>In our Fee Repository we will create a method in the method will use LINQ.</a:t>
            </a:r>
          </a:p>
        </p:txBody>
      </p:sp>
    </p:spTree>
    <p:extLst>
      <p:ext uri="{BB962C8B-B14F-4D97-AF65-F5344CB8AC3E}">
        <p14:creationId xmlns:p14="http://schemas.microsoft.com/office/powerpoint/2010/main" val="276644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19915" y="559558"/>
            <a:ext cx="10178322" cy="5786651"/>
          </a:xfrm>
        </p:spPr>
        <p:txBody>
          <a:bodyPr/>
          <a:lstStyle/>
          <a:p>
            <a:r>
              <a:rPr lang="en-US" dirty="0"/>
              <a:t>Method in the Fee Repository.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FeeBalance is a class that contains the fields that we will use.</a:t>
            </a:r>
          </a:p>
        </p:txBody>
      </p:sp>
      <p:pic>
        <p:nvPicPr>
          <p:cNvPr id="4" name="Picture 3">
            <a:extLst>
              <a:ext uri="{FF2B5EF4-FFF2-40B4-BE49-F238E27FC236}">
                <a16:creationId xmlns:a16="http://schemas.microsoft.com/office/drawing/2014/main" id="{E372B1F5-1D00-4F32-AB21-C999FE9BAD45}"/>
              </a:ext>
            </a:extLst>
          </p:cNvPr>
          <p:cNvPicPr>
            <a:picLocks noChangeAspect="1"/>
          </p:cNvPicPr>
          <p:nvPr/>
        </p:nvPicPr>
        <p:blipFill>
          <a:blip r:embed="rId2"/>
          <a:stretch>
            <a:fillRect/>
          </a:stretch>
        </p:blipFill>
        <p:spPr>
          <a:xfrm>
            <a:off x="2991286" y="1044317"/>
            <a:ext cx="5675041" cy="4550999"/>
          </a:xfrm>
          <a:prstGeom prst="rect">
            <a:avLst/>
          </a:prstGeom>
        </p:spPr>
      </p:pic>
    </p:spTree>
    <p:extLst>
      <p:ext uri="{BB962C8B-B14F-4D97-AF65-F5344CB8AC3E}">
        <p14:creationId xmlns:p14="http://schemas.microsoft.com/office/powerpoint/2010/main" val="6227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19915" y="559558"/>
            <a:ext cx="10178322" cy="5786651"/>
          </a:xfrm>
        </p:spPr>
        <p:txBody>
          <a:bodyPr/>
          <a:lstStyle/>
          <a:p>
            <a:r>
              <a:rPr lang="en-US" dirty="0"/>
              <a:t>This is our FeeBalance class.</a:t>
            </a:r>
          </a:p>
          <a:p>
            <a:endParaRPr lang="en-US" dirty="0"/>
          </a:p>
          <a:p>
            <a:endParaRPr lang="en-US" dirty="0"/>
          </a:p>
          <a:p>
            <a:endParaRPr lang="en-US" dirty="0"/>
          </a:p>
          <a:p>
            <a:endParaRPr lang="en-US" dirty="0"/>
          </a:p>
          <a:p>
            <a:endParaRPr lang="en-US" dirty="0"/>
          </a:p>
          <a:p>
            <a:endParaRPr lang="en-US" dirty="0"/>
          </a:p>
          <a:p>
            <a:endParaRPr lang="en-US" dirty="0"/>
          </a:p>
          <a:p>
            <a:r>
              <a:rPr lang="en-US" dirty="0"/>
              <a:t>It has the fields that we want to use to display on the view.</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F369A1F7-AB96-48C8-96AD-062A5E00AB60}"/>
              </a:ext>
            </a:extLst>
          </p:cNvPr>
          <p:cNvPicPr>
            <a:picLocks noChangeAspect="1"/>
          </p:cNvPicPr>
          <p:nvPr/>
        </p:nvPicPr>
        <p:blipFill>
          <a:blip r:embed="rId2"/>
          <a:stretch>
            <a:fillRect/>
          </a:stretch>
        </p:blipFill>
        <p:spPr>
          <a:xfrm>
            <a:off x="2376694" y="1028520"/>
            <a:ext cx="5880202" cy="2895689"/>
          </a:xfrm>
          <a:prstGeom prst="rect">
            <a:avLst/>
          </a:prstGeom>
        </p:spPr>
      </p:pic>
    </p:spTree>
    <p:extLst>
      <p:ext uri="{BB962C8B-B14F-4D97-AF65-F5344CB8AC3E}">
        <p14:creationId xmlns:p14="http://schemas.microsoft.com/office/powerpoint/2010/main" val="169141471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12125</TotalTime>
  <Words>509</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Consolas</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LINQ Queries to join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941</cp:revision>
  <dcterms:created xsi:type="dcterms:W3CDTF">2016-09-07T08:26:27Z</dcterms:created>
  <dcterms:modified xsi:type="dcterms:W3CDTF">2021-11-23T13:35:45Z</dcterms:modified>
</cp:coreProperties>
</file>