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53" r:id="rId3"/>
    <p:sldId id="352" r:id="rId4"/>
    <p:sldId id="354" r:id="rId5"/>
    <p:sldId id="356" r:id="rId6"/>
    <p:sldId id="355" r:id="rId7"/>
    <p:sldId id="357" r:id="rId8"/>
    <p:sldId id="358" r:id="rId9"/>
    <p:sldId id="359" r:id="rId10"/>
    <p:sldId id="360" r:id="rId11"/>
    <p:sldId id="361" r:id="rId12"/>
    <p:sldId id="362" r:id="rId13"/>
    <p:sldId id="363" r:id="rId14"/>
    <p:sldId id="364" r:id="rId15"/>
    <p:sldId id="3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35" autoAdjust="0"/>
    <p:restoredTop sz="94660"/>
  </p:normalViewPr>
  <p:slideViewPr>
    <p:cSldViewPr snapToGrid="0">
      <p:cViewPr varScale="1">
        <p:scale>
          <a:sx n="70" d="100"/>
          <a:sy n="70" d="100"/>
        </p:scale>
        <p:origin x="52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7FEDEC65-4B8B-4E4B-BCEA-3172587CAB3C}" type="datetimeFigureOut">
              <a:rPr lang="en-US" smtClean="0"/>
              <a:t>9/3/2021</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5B07074-A2BB-4BF1-AC7F-9A0F3EC0339B}"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7781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2242611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2022719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4126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7FEDEC65-4B8B-4E4B-BCEA-3172587CAB3C}" type="datetimeFigureOut">
              <a:rPr lang="en-US" smtClean="0"/>
              <a:t>9/3/2021</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5B07074-A2BB-4BF1-AC7F-9A0F3EC0339B}"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90769148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EDEC65-4B8B-4E4B-BCEA-3172587CAB3C}" type="datetimeFigureOut">
              <a:rPr lang="en-US" smtClean="0"/>
              <a:t>9/3/2021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23776809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EDEC65-4B8B-4E4B-BCEA-3172587CAB3C}" type="datetimeFigureOut">
              <a:rPr lang="en-US" smtClean="0"/>
              <a:t>9/3/2021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73382239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EDEC65-4B8B-4E4B-BCEA-3172587CAB3C}" type="datetimeFigureOut">
              <a:rPr lang="en-US" smtClean="0"/>
              <a:t>9/3/2021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614982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EDEC65-4B8B-4E4B-BCEA-3172587CAB3C}" type="datetimeFigureOut">
              <a:rPr lang="en-US" smtClean="0"/>
              <a:t>9/3/2021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1067368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7FEDEC65-4B8B-4E4B-BCEA-3172587CAB3C}" type="datetimeFigureOut">
              <a:rPr lang="en-US" smtClean="0"/>
              <a:t>9/3/2021</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55B07074-A2BB-4BF1-AC7F-9A0F3EC0339B}"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61634882"/>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7FEDEC65-4B8B-4E4B-BCEA-3172587CAB3C}" type="datetimeFigureOut">
              <a:rPr lang="en-US" smtClean="0"/>
              <a:t>9/3/2021</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990492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7FEDEC65-4B8B-4E4B-BCEA-3172587CAB3C}" type="datetimeFigureOut">
              <a:rPr lang="en-US" smtClean="0"/>
              <a:t>9/3/2021</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5B07074-A2BB-4BF1-AC7F-9A0F3EC0339B}"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0304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Garamond" panose="02020404030301010803" pitchFamily="18" charset="0"/>
              </a:rPr>
              <a:t>ASP.NET MVC CORE</a:t>
            </a:r>
          </a:p>
        </p:txBody>
      </p:sp>
      <p:sp>
        <p:nvSpPr>
          <p:cNvPr id="3" name="Subtitle 2"/>
          <p:cNvSpPr>
            <a:spLocks noGrp="1"/>
          </p:cNvSpPr>
          <p:nvPr>
            <p:ph type="subTitle" idx="1"/>
          </p:nvPr>
        </p:nvSpPr>
        <p:spPr>
          <a:xfrm>
            <a:off x="4146597" y="5979196"/>
            <a:ext cx="3898807" cy="408541"/>
          </a:xfrm>
          <a:solidFill>
            <a:schemeClr val="bg1"/>
          </a:solidFill>
        </p:spPr>
        <p:txBody>
          <a:bodyPr>
            <a:normAutofit fontScale="92500"/>
          </a:bodyPr>
          <a:lstStyle/>
          <a:p>
            <a:r>
              <a:rPr lang="en-US" spc="0" dirty="0">
                <a:latin typeface="Garamond" panose="02020404030301010803" pitchFamily="18" charset="0"/>
              </a:rPr>
              <a:t>Instructor:  Edwin </a:t>
            </a:r>
            <a:r>
              <a:rPr lang="en-US" spc="0" dirty="0" err="1">
                <a:latin typeface="Garamond" panose="02020404030301010803" pitchFamily="18" charset="0"/>
              </a:rPr>
              <a:t>oduor</a:t>
            </a:r>
            <a:endParaRPr lang="en-US" spc="0" dirty="0">
              <a:latin typeface="Garamond" panose="02020404030301010803" pitchFamily="18" charset="0"/>
            </a:endParaRPr>
          </a:p>
        </p:txBody>
      </p:sp>
    </p:spTree>
    <p:extLst>
      <p:ext uri="{BB962C8B-B14F-4D97-AF65-F5344CB8AC3E}">
        <p14:creationId xmlns:p14="http://schemas.microsoft.com/office/powerpoint/2010/main" val="4079837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30BA8C-5D3C-41E0-96B4-D6A1B8FD73B6}"/>
              </a:ext>
            </a:extLst>
          </p:cNvPr>
          <p:cNvSpPr>
            <a:spLocks noGrp="1"/>
          </p:cNvSpPr>
          <p:nvPr>
            <p:ph idx="1"/>
          </p:nvPr>
        </p:nvSpPr>
        <p:spPr>
          <a:xfrm>
            <a:off x="1238030" y="736979"/>
            <a:ext cx="10178322" cy="5090615"/>
          </a:xfrm>
        </p:spPr>
        <p:txBody>
          <a:bodyPr/>
          <a:lstStyle/>
          <a:p>
            <a:r>
              <a:rPr lang="en-US" dirty="0">
                <a:solidFill>
                  <a:schemeClr val="tx1"/>
                </a:solidFill>
              </a:rPr>
              <a:t>Image showing how to install Entity Framework Core. In my case I have Uninstall because I had already installed it, in your case it should show install because it’s not yet installed in your projects. </a:t>
            </a:r>
          </a:p>
        </p:txBody>
      </p:sp>
      <p:pic>
        <p:nvPicPr>
          <p:cNvPr id="4" name="Picture 3">
            <a:extLst>
              <a:ext uri="{FF2B5EF4-FFF2-40B4-BE49-F238E27FC236}">
                <a16:creationId xmlns:a16="http://schemas.microsoft.com/office/drawing/2014/main" id="{BD0B00A8-0764-4232-B6C8-12137F88D4A8}"/>
              </a:ext>
            </a:extLst>
          </p:cNvPr>
          <p:cNvPicPr>
            <a:picLocks noChangeAspect="1"/>
          </p:cNvPicPr>
          <p:nvPr/>
        </p:nvPicPr>
        <p:blipFill>
          <a:blip r:embed="rId2"/>
          <a:stretch>
            <a:fillRect/>
          </a:stretch>
        </p:blipFill>
        <p:spPr>
          <a:xfrm>
            <a:off x="1502103" y="1998668"/>
            <a:ext cx="9650175" cy="3433141"/>
          </a:xfrm>
          <a:prstGeom prst="rect">
            <a:avLst/>
          </a:prstGeom>
        </p:spPr>
      </p:pic>
    </p:spTree>
    <p:extLst>
      <p:ext uri="{BB962C8B-B14F-4D97-AF65-F5344CB8AC3E}">
        <p14:creationId xmlns:p14="http://schemas.microsoft.com/office/powerpoint/2010/main" val="1776778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30BA8C-5D3C-41E0-96B4-D6A1B8FD73B6}"/>
              </a:ext>
            </a:extLst>
          </p:cNvPr>
          <p:cNvSpPr>
            <a:spLocks noGrp="1"/>
          </p:cNvSpPr>
          <p:nvPr>
            <p:ph idx="1"/>
          </p:nvPr>
        </p:nvSpPr>
        <p:spPr>
          <a:xfrm>
            <a:off x="1238030" y="736979"/>
            <a:ext cx="10178322" cy="5090615"/>
          </a:xfrm>
        </p:spPr>
        <p:txBody>
          <a:bodyPr/>
          <a:lstStyle/>
          <a:p>
            <a:r>
              <a:rPr lang="en-US" dirty="0">
                <a:solidFill>
                  <a:schemeClr val="tx1"/>
                </a:solidFill>
              </a:rPr>
              <a:t>After Entity Framework has been installed, we need to create a class (DbContext) in the models Folder, right click on the folder &gt;&gt; Add &gt;&gt; Class give it a name in our case will give it StudentDbContext, the class created is going to inherit from the DbContext class, so that to make it behave like a DbContext class.</a:t>
            </a:r>
          </a:p>
          <a:p>
            <a:r>
              <a:rPr lang="en-US" dirty="0">
                <a:solidFill>
                  <a:schemeClr val="tx1"/>
                </a:solidFill>
              </a:rPr>
              <a:t>The easiest way to pass the instance of the created class is by creating a constructor.</a:t>
            </a:r>
          </a:p>
          <a:p>
            <a:r>
              <a:rPr lang="en-US" dirty="0">
                <a:solidFill>
                  <a:schemeClr val="tx1"/>
                </a:solidFill>
              </a:rPr>
              <a:t>The next thing is to add a DbSet property for our student class, will be using this to save and query instances of the student class.</a:t>
            </a:r>
          </a:p>
        </p:txBody>
      </p:sp>
      <p:pic>
        <p:nvPicPr>
          <p:cNvPr id="5" name="Picture 4">
            <a:extLst>
              <a:ext uri="{FF2B5EF4-FFF2-40B4-BE49-F238E27FC236}">
                <a16:creationId xmlns:a16="http://schemas.microsoft.com/office/drawing/2014/main" id="{915F9A33-E30E-48D7-BD82-2FA2E850F297}"/>
              </a:ext>
            </a:extLst>
          </p:cNvPr>
          <p:cNvPicPr>
            <a:picLocks noChangeAspect="1"/>
          </p:cNvPicPr>
          <p:nvPr/>
        </p:nvPicPr>
        <p:blipFill>
          <a:blip r:embed="rId2"/>
          <a:stretch>
            <a:fillRect/>
          </a:stretch>
        </p:blipFill>
        <p:spPr>
          <a:xfrm>
            <a:off x="2270686" y="3519415"/>
            <a:ext cx="7896895" cy="2039104"/>
          </a:xfrm>
          <a:prstGeom prst="rect">
            <a:avLst/>
          </a:prstGeom>
        </p:spPr>
      </p:pic>
    </p:spTree>
    <p:extLst>
      <p:ext uri="{BB962C8B-B14F-4D97-AF65-F5344CB8AC3E}">
        <p14:creationId xmlns:p14="http://schemas.microsoft.com/office/powerpoint/2010/main" val="4047372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30BA8C-5D3C-41E0-96B4-D6A1B8FD73B6}"/>
              </a:ext>
            </a:extLst>
          </p:cNvPr>
          <p:cNvSpPr>
            <a:spLocks noGrp="1"/>
          </p:cNvSpPr>
          <p:nvPr>
            <p:ph idx="1"/>
          </p:nvPr>
        </p:nvSpPr>
        <p:spPr>
          <a:xfrm>
            <a:off x="1238030" y="736979"/>
            <a:ext cx="10178322" cy="5090615"/>
          </a:xfrm>
        </p:spPr>
        <p:txBody>
          <a:bodyPr/>
          <a:lstStyle/>
          <a:p>
            <a:r>
              <a:rPr lang="en-US" dirty="0">
                <a:solidFill>
                  <a:schemeClr val="tx1"/>
                </a:solidFill>
              </a:rPr>
              <a:t>We need to add a connection string to connect to the database. The code for the connection string is going to be added in the appsettings.json file.</a:t>
            </a:r>
          </a:p>
          <a:p>
            <a:endParaRPr lang="en-US" dirty="0">
              <a:solidFill>
                <a:schemeClr val="tx1"/>
              </a:solidFill>
            </a:endParaRPr>
          </a:p>
          <a:p>
            <a:endParaRPr lang="en-US" dirty="0">
              <a:solidFill>
                <a:schemeClr val="tx1"/>
              </a:solidFill>
            </a:endParaRPr>
          </a:p>
          <a:p>
            <a:pPr marL="0" indent="0">
              <a:buNone/>
            </a:pPr>
            <a:endParaRPr lang="en-US" dirty="0">
              <a:solidFill>
                <a:schemeClr val="tx1"/>
              </a:solidFill>
            </a:endParaRPr>
          </a:p>
          <a:p>
            <a:r>
              <a:rPr lang="en-US" dirty="0">
                <a:solidFill>
                  <a:schemeClr val="tx1"/>
                </a:solidFill>
              </a:rPr>
              <a:t>Data Source = . This means that we are connecting to a local database.</a:t>
            </a:r>
          </a:p>
          <a:p>
            <a:r>
              <a:rPr lang="en-US" dirty="0">
                <a:solidFill>
                  <a:schemeClr val="tx1"/>
                </a:solidFill>
              </a:rPr>
              <a:t>Database – The name of the database.</a:t>
            </a:r>
          </a:p>
          <a:p>
            <a:r>
              <a:rPr lang="en-US" dirty="0">
                <a:solidFill>
                  <a:schemeClr val="tx1"/>
                </a:solidFill>
              </a:rPr>
              <a:t>Trusted_Connection/ Integrated Security – windows connections of the current user is what is being used to authenticate against SQL.</a:t>
            </a:r>
          </a:p>
          <a:p>
            <a:r>
              <a:rPr lang="en-US" dirty="0">
                <a:solidFill>
                  <a:schemeClr val="tx1"/>
                </a:solidFill>
              </a:rPr>
              <a:t>After all this is done the next thing that will do is to create a class that is going to implement the interface.</a:t>
            </a:r>
          </a:p>
          <a:p>
            <a:endParaRPr lang="en-US" dirty="0">
              <a:solidFill>
                <a:schemeClr val="tx1"/>
              </a:solidFill>
            </a:endParaRPr>
          </a:p>
        </p:txBody>
      </p:sp>
      <p:pic>
        <p:nvPicPr>
          <p:cNvPr id="4" name="Picture 3">
            <a:extLst>
              <a:ext uri="{FF2B5EF4-FFF2-40B4-BE49-F238E27FC236}">
                <a16:creationId xmlns:a16="http://schemas.microsoft.com/office/drawing/2014/main" id="{4F73B0C6-A06F-4DC6-8734-BE09737771A3}"/>
              </a:ext>
            </a:extLst>
          </p:cNvPr>
          <p:cNvPicPr>
            <a:picLocks noChangeAspect="1"/>
          </p:cNvPicPr>
          <p:nvPr/>
        </p:nvPicPr>
        <p:blipFill>
          <a:blip r:embed="rId2"/>
          <a:stretch>
            <a:fillRect/>
          </a:stretch>
        </p:blipFill>
        <p:spPr>
          <a:xfrm>
            <a:off x="1678504" y="1742896"/>
            <a:ext cx="9009785" cy="877474"/>
          </a:xfrm>
          <a:prstGeom prst="rect">
            <a:avLst/>
          </a:prstGeom>
        </p:spPr>
      </p:pic>
    </p:spTree>
    <p:extLst>
      <p:ext uri="{BB962C8B-B14F-4D97-AF65-F5344CB8AC3E}">
        <p14:creationId xmlns:p14="http://schemas.microsoft.com/office/powerpoint/2010/main" val="1715955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30BA8C-5D3C-41E0-96B4-D6A1B8FD73B6}"/>
              </a:ext>
            </a:extLst>
          </p:cNvPr>
          <p:cNvSpPr>
            <a:spLocks noGrp="1"/>
          </p:cNvSpPr>
          <p:nvPr>
            <p:ph idx="1"/>
          </p:nvPr>
        </p:nvSpPr>
        <p:spPr>
          <a:xfrm>
            <a:off x="1238030" y="736979"/>
            <a:ext cx="10178322" cy="5909481"/>
          </a:xfrm>
        </p:spPr>
        <p:txBody>
          <a:bodyPr/>
          <a:lstStyle/>
          <a:p>
            <a:r>
              <a:rPr lang="en-US" dirty="0">
                <a:solidFill>
                  <a:schemeClr val="tx1"/>
                </a:solidFill>
              </a:rPr>
              <a:t>This is the class that is implementing the interface. Name of our class is StudentRepository.</a:t>
            </a:r>
          </a:p>
          <a:p>
            <a:pPr marL="0" indent="0">
              <a:buNone/>
            </a:pPr>
            <a:endParaRPr lang="en-US" dirty="0">
              <a:solidFill>
                <a:schemeClr val="tx1"/>
              </a:solidFill>
            </a:endParaRPr>
          </a:p>
          <a:p>
            <a:endParaRPr lang="en-US" dirty="0">
              <a:solidFill>
                <a:schemeClr val="tx1"/>
              </a:solidFill>
            </a:endParaRPr>
          </a:p>
          <a:p>
            <a:pPr marL="0" indent="0">
              <a:buNone/>
            </a:pPr>
            <a:endParaRPr lang="en-US" dirty="0">
              <a:solidFill>
                <a:schemeClr val="tx1"/>
              </a:solidFill>
            </a:endParaRPr>
          </a:p>
          <a:p>
            <a:endParaRPr lang="en-US" dirty="0">
              <a:solidFill>
                <a:schemeClr val="tx1"/>
              </a:solidFill>
            </a:endParaRPr>
          </a:p>
        </p:txBody>
      </p:sp>
      <p:pic>
        <p:nvPicPr>
          <p:cNvPr id="5" name="Picture 4">
            <a:extLst>
              <a:ext uri="{FF2B5EF4-FFF2-40B4-BE49-F238E27FC236}">
                <a16:creationId xmlns:a16="http://schemas.microsoft.com/office/drawing/2014/main" id="{40BC2787-EFB5-409A-B8BA-89D9573E352D}"/>
              </a:ext>
            </a:extLst>
          </p:cNvPr>
          <p:cNvPicPr>
            <a:picLocks noChangeAspect="1"/>
          </p:cNvPicPr>
          <p:nvPr/>
        </p:nvPicPr>
        <p:blipFill>
          <a:blip r:embed="rId2"/>
          <a:stretch>
            <a:fillRect/>
          </a:stretch>
        </p:blipFill>
        <p:spPr>
          <a:xfrm>
            <a:off x="3310227" y="1322317"/>
            <a:ext cx="4823839" cy="5046789"/>
          </a:xfrm>
          <a:prstGeom prst="rect">
            <a:avLst/>
          </a:prstGeom>
        </p:spPr>
      </p:pic>
    </p:spTree>
    <p:extLst>
      <p:ext uri="{BB962C8B-B14F-4D97-AF65-F5344CB8AC3E}">
        <p14:creationId xmlns:p14="http://schemas.microsoft.com/office/powerpoint/2010/main" val="910652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2B0DE7-4361-48D1-8E01-30F78F50B659}"/>
              </a:ext>
            </a:extLst>
          </p:cNvPr>
          <p:cNvSpPr>
            <a:spLocks noGrp="1"/>
          </p:cNvSpPr>
          <p:nvPr>
            <p:ph idx="1"/>
          </p:nvPr>
        </p:nvSpPr>
        <p:spPr>
          <a:xfrm>
            <a:off x="1251678" y="955343"/>
            <a:ext cx="10178322" cy="4924249"/>
          </a:xfrm>
        </p:spPr>
        <p:txBody>
          <a:bodyPr/>
          <a:lstStyle/>
          <a:p>
            <a:r>
              <a:rPr lang="en-US" dirty="0"/>
              <a:t>After all that is done next is to register our DbContext class in the startup.cs file. Inside the Configure Services class will write the following code. This code will make it possible to use the connection string that we saved in the startUp.cs file. </a:t>
            </a:r>
          </a:p>
          <a:p>
            <a:r>
              <a:rPr lang="en-US" dirty="0"/>
              <a:t>UseSqlServer will be underlined to solve this then one has to install Microsoft.EntityFrameworkCore.SqlServer 3.1.0 based on the package being used in your project.</a:t>
            </a:r>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3A60EA92-BEE5-4DF3-B505-4786F02AC8B9}"/>
              </a:ext>
            </a:extLst>
          </p:cNvPr>
          <p:cNvPicPr>
            <a:picLocks noChangeAspect="1"/>
          </p:cNvPicPr>
          <p:nvPr/>
        </p:nvPicPr>
        <p:blipFill>
          <a:blip r:embed="rId2"/>
          <a:stretch>
            <a:fillRect/>
          </a:stretch>
        </p:blipFill>
        <p:spPr>
          <a:xfrm>
            <a:off x="2004606" y="3417467"/>
            <a:ext cx="8672465" cy="1341103"/>
          </a:xfrm>
          <a:prstGeom prst="rect">
            <a:avLst/>
          </a:prstGeom>
        </p:spPr>
      </p:pic>
    </p:spTree>
    <p:extLst>
      <p:ext uri="{BB962C8B-B14F-4D97-AF65-F5344CB8AC3E}">
        <p14:creationId xmlns:p14="http://schemas.microsoft.com/office/powerpoint/2010/main" val="3790126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ABA72-D75C-423E-A108-0918816E6961}"/>
              </a:ext>
            </a:extLst>
          </p:cNvPr>
          <p:cNvSpPr>
            <a:spLocks noGrp="1"/>
          </p:cNvSpPr>
          <p:nvPr>
            <p:ph type="title"/>
          </p:nvPr>
        </p:nvSpPr>
        <p:spPr>
          <a:xfrm>
            <a:off x="1252728" y="381000"/>
            <a:ext cx="10172700" cy="847299"/>
          </a:xfrm>
        </p:spPr>
        <p:txBody>
          <a:bodyPr>
            <a:noAutofit/>
          </a:bodyPr>
          <a:lstStyle/>
          <a:p>
            <a:r>
              <a:rPr lang="en-US" sz="2800" cap="none" dirty="0"/>
              <a:t>Will go back to the student repository class so that we can implement the various crud operations.</a:t>
            </a:r>
          </a:p>
        </p:txBody>
      </p:sp>
      <p:sp>
        <p:nvSpPr>
          <p:cNvPr id="6" name="Content Placeholder 5">
            <a:extLst>
              <a:ext uri="{FF2B5EF4-FFF2-40B4-BE49-F238E27FC236}">
                <a16:creationId xmlns:a16="http://schemas.microsoft.com/office/drawing/2014/main" id="{1CFED99A-07AB-4AA1-B97E-1BB14B50B87D}"/>
              </a:ext>
            </a:extLst>
          </p:cNvPr>
          <p:cNvSpPr>
            <a:spLocks noGrp="1"/>
          </p:cNvSpPr>
          <p:nvPr>
            <p:ph sz="quarter" idx="4"/>
          </p:nvPr>
        </p:nvSpPr>
        <p:spPr>
          <a:xfrm>
            <a:off x="6633864" y="1572009"/>
            <a:ext cx="4800600" cy="4592932"/>
          </a:xfrm>
        </p:spPr>
        <p:style>
          <a:lnRef idx="2">
            <a:schemeClr val="accent1"/>
          </a:lnRef>
          <a:fillRef idx="1">
            <a:schemeClr val="lt1"/>
          </a:fillRef>
          <a:effectRef idx="0">
            <a:schemeClr val="accent1"/>
          </a:effectRef>
          <a:fontRef idx="minor">
            <a:schemeClr val="dk1"/>
          </a:fontRef>
        </p:style>
        <p:txBody>
          <a:bodyPr/>
          <a:lstStyle/>
          <a:p>
            <a:r>
              <a:rPr lang="en-US" dirty="0"/>
              <a:t>First we need to pass in the StudentDBContext into our class and this is done through the use of a constructor.</a:t>
            </a:r>
          </a:p>
          <a:p>
            <a:r>
              <a:rPr lang="en-US" dirty="0"/>
              <a:t>Then will have a private readonly class that will use in the methods inside the class.</a:t>
            </a:r>
          </a:p>
          <a:p>
            <a:r>
              <a:rPr lang="en-US" dirty="0"/>
              <a:t>After all that is done the next will be to write code for the functions inside the class.</a:t>
            </a:r>
          </a:p>
        </p:txBody>
      </p:sp>
      <p:pic>
        <p:nvPicPr>
          <p:cNvPr id="7" name="Content Placeholder 6">
            <a:extLst>
              <a:ext uri="{FF2B5EF4-FFF2-40B4-BE49-F238E27FC236}">
                <a16:creationId xmlns:a16="http://schemas.microsoft.com/office/drawing/2014/main" id="{27EEF492-E1AF-4570-A704-BA32AB4F098C}"/>
              </a:ext>
            </a:extLst>
          </p:cNvPr>
          <p:cNvPicPr>
            <a:picLocks noGrp="1" noChangeAspect="1"/>
          </p:cNvPicPr>
          <p:nvPr>
            <p:ph sz="half" idx="2"/>
          </p:nvPr>
        </p:nvPicPr>
        <p:blipFill>
          <a:blip r:embed="rId2"/>
          <a:stretch>
            <a:fillRect/>
          </a:stretch>
        </p:blipFill>
        <p:spPr>
          <a:xfrm>
            <a:off x="1705970" y="1572009"/>
            <a:ext cx="4390030" cy="4592932"/>
          </a:xfrm>
          <a:prstGeom prst="rect">
            <a:avLst/>
          </a:prstGeom>
        </p:spPr>
      </p:pic>
      <p:cxnSp>
        <p:nvCxnSpPr>
          <p:cNvPr id="9" name="Straight Arrow Connector 8">
            <a:extLst>
              <a:ext uri="{FF2B5EF4-FFF2-40B4-BE49-F238E27FC236}">
                <a16:creationId xmlns:a16="http://schemas.microsoft.com/office/drawing/2014/main" id="{1842E703-7894-4D70-8204-54B5819EC810}"/>
              </a:ext>
            </a:extLst>
          </p:cNvPr>
          <p:cNvCxnSpPr>
            <a:cxnSpLocks/>
          </p:cNvCxnSpPr>
          <p:nvPr/>
        </p:nvCxnSpPr>
        <p:spPr>
          <a:xfrm flipH="1">
            <a:off x="4557302" y="1801504"/>
            <a:ext cx="2103120" cy="640080"/>
          </a:xfrm>
          <a:prstGeom prst="straightConnector1">
            <a:avLst/>
          </a:prstGeom>
          <a:ln w="2857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Connector: Elbow 18">
            <a:extLst>
              <a:ext uri="{FF2B5EF4-FFF2-40B4-BE49-F238E27FC236}">
                <a16:creationId xmlns:a16="http://schemas.microsoft.com/office/drawing/2014/main" id="{93325A2C-C8F1-4057-8704-70CE9AAEDA02}"/>
              </a:ext>
            </a:extLst>
          </p:cNvPr>
          <p:cNvCxnSpPr>
            <a:cxnSpLocks/>
          </p:cNvCxnSpPr>
          <p:nvPr/>
        </p:nvCxnSpPr>
        <p:spPr>
          <a:xfrm>
            <a:off x="3698543" y="2121544"/>
            <a:ext cx="3070747" cy="785429"/>
          </a:xfrm>
          <a:prstGeom prst="bentConnector3">
            <a:avLst/>
          </a:prstGeom>
          <a:ln w="2857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48105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4000" b="1" dirty="0">
                <a:latin typeface="Garamond" panose="02020404030301010803" pitchFamily="18" charset="0"/>
              </a:rPr>
              <a:t>Quote of the day</a:t>
            </a:r>
          </a:p>
        </p:txBody>
      </p:sp>
      <p:pic>
        <p:nvPicPr>
          <p:cNvPr id="3" name="Picture 2">
            <a:extLst>
              <a:ext uri="{FF2B5EF4-FFF2-40B4-BE49-F238E27FC236}">
                <a16:creationId xmlns:a16="http://schemas.microsoft.com/office/drawing/2014/main" id="{8080A254-8900-4219-95E0-EEC947BAD3D5}"/>
              </a:ext>
            </a:extLst>
          </p:cNvPr>
          <p:cNvPicPr>
            <a:picLocks noChangeAspect="1"/>
          </p:cNvPicPr>
          <p:nvPr/>
        </p:nvPicPr>
        <p:blipFill>
          <a:blip r:embed="rId2"/>
          <a:stretch>
            <a:fillRect/>
          </a:stretch>
        </p:blipFill>
        <p:spPr>
          <a:xfrm>
            <a:off x="2578943" y="1320724"/>
            <a:ext cx="7319096" cy="4526283"/>
          </a:xfrm>
          <a:prstGeom prst="rect">
            <a:avLst/>
          </a:prstGeom>
        </p:spPr>
      </p:pic>
    </p:spTree>
    <p:extLst>
      <p:ext uri="{BB962C8B-B14F-4D97-AF65-F5344CB8AC3E}">
        <p14:creationId xmlns:p14="http://schemas.microsoft.com/office/powerpoint/2010/main" val="1152183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Garamond" panose="02020404030301010803" pitchFamily="18" charset="0"/>
              </a:rPr>
              <a:t>Lesson objectives</a:t>
            </a:r>
          </a:p>
        </p:txBody>
      </p:sp>
      <p:sp>
        <p:nvSpPr>
          <p:cNvPr id="3" name="Content Placeholder 2"/>
          <p:cNvSpPr>
            <a:spLocks noGrp="1"/>
          </p:cNvSpPr>
          <p:nvPr>
            <p:ph idx="1"/>
          </p:nvPr>
        </p:nvSpPr>
        <p:spPr/>
        <p:txBody>
          <a:bodyPr>
            <a:normAutofit/>
          </a:bodyPr>
          <a:lstStyle/>
          <a:p>
            <a:pPr marL="342900" marR="0" lvl="0" indent="-342900">
              <a:lnSpc>
                <a:spcPct val="150000"/>
              </a:lnSpc>
              <a:spcBef>
                <a:spcPts val="0"/>
              </a:spcBef>
              <a:spcAft>
                <a:spcPts val="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Model</a:t>
            </a:r>
          </a:p>
          <a:p>
            <a:pPr marL="342900" marR="0" lvl="0" indent="-342900">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Db Context Class</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br>
              <a:rPr lang="en-US" dirty="0">
                <a:latin typeface="Garamond" panose="02020404030301010803" pitchFamily="18" charset="0"/>
              </a:rPr>
            </a:br>
            <a:endParaRPr lang="en-US" dirty="0">
              <a:latin typeface="Garamond" panose="02020404030301010803" pitchFamily="18" charset="0"/>
            </a:endParaRPr>
          </a:p>
          <a:p>
            <a:endParaRPr lang="en-US" dirty="0">
              <a:latin typeface="Garamond" panose="02020404030301010803" pitchFamily="18" charset="0"/>
            </a:endParaRPr>
          </a:p>
        </p:txBody>
      </p:sp>
    </p:spTree>
    <p:extLst>
      <p:ext uri="{BB962C8B-B14F-4D97-AF65-F5344CB8AC3E}">
        <p14:creationId xmlns:p14="http://schemas.microsoft.com/office/powerpoint/2010/main" val="727492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574547"/>
            <a:ext cx="10178322" cy="923901"/>
          </a:xfrm>
        </p:spPr>
        <p:txBody>
          <a:bodyPr/>
          <a:lstStyle/>
          <a:p>
            <a:pPr algn="ctr"/>
            <a:r>
              <a:rPr lang="en-US" b="1" dirty="0">
                <a:latin typeface="Garamond" panose="02020404030301010803" pitchFamily="18" charset="0"/>
              </a:rPr>
              <a:t>Lesson pre-requisites</a:t>
            </a:r>
          </a:p>
        </p:txBody>
      </p:sp>
      <p:sp>
        <p:nvSpPr>
          <p:cNvPr id="4" name="TextShape 3"/>
          <p:cNvSpPr txBox="1">
            <a:spLocks noGrp="1"/>
          </p:cNvSpPr>
          <p:nvPr>
            <p:ph idx="1"/>
          </p:nvPr>
        </p:nvSpPr>
        <p:spPr>
          <a:xfrm>
            <a:off x="1251678" y="1690612"/>
            <a:ext cx="10178322" cy="587828"/>
          </a:xfrm>
          <a:prstGeom prst="rect">
            <a:avLst/>
          </a:prstGeom>
          <a:noFill/>
          <a:ln>
            <a:noFill/>
          </a:ln>
        </p:spPr>
        <p:txBody>
          <a:bodyPr tIns="91440" bIns="91440">
            <a:noAutofit/>
          </a:bodyPr>
          <a:lstStyle/>
          <a:p>
            <a:pPr marL="152640" indent="0">
              <a:lnSpc>
                <a:spcPct val="100000"/>
              </a:lnSpc>
              <a:spcBef>
                <a:spcPts val="300"/>
              </a:spcBef>
              <a:buNone/>
              <a:tabLst>
                <a:tab pos="0" algn="l"/>
              </a:tabLst>
            </a:pPr>
            <a:r>
              <a:rPr lang="en-US" b="0" strike="noStrike" spc="-1" dirty="0">
                <a:solidFill>
                  <a:schemeClr val="tx2"/>
                </a:solidFill>
                <a:latin typeface="Garamond"/>
                <a:ea typeface="Roboto Condensed Light"/>
              </a:rPr>
              <a:t>In order to take full advantage of this section you need to have the following;</a:t>
            </a:r>
            <a:endParaRPr lang="en-US" b="0" strike="noStrike" spc="-1" dirty="0">
              <a:solidFill>
                <a:schemeClr val="tx2"/>
              </a:solidFill>
              <a:latin typeface="Garamond"/>
            </a:endParaRPr>
          </a:p>
        </p:txBody>
      </p:sp>
      <p:sp>
        <p:nvSpPr>
          <p:cNvPr id="5" name="TextShape 2"/>
          <p:cNvSpPr txBox="1"/>
          <p:nvPr/>
        </p:nvSpPr>
        <p:spPr>
          <a:xfrm>
            <a:off x="1480166" y="2662767"/>
            <a:ext cx="3588840" cy="3156120"/>
          </a:xfrm>
          <a:prstGeom prst="rect">
            <a:avLst/>
          </a:prstGeom>
          <a:noFill/>
          <a:ln>
            <a:noFill/>
          </a:ln>
        </p:spPr>
        <p:txBody>
          <a:bodyPr tIns="91440" bIns="91440">
            <a:noAutofit/>
          </a:bodyPr>
          <a:lstStyle/>
          <a:p>
            <a:pPr marL="457200" indent="-304560">
              <a:lnSpc>
                <a:spcPct val="115000"/>
              </a:lnSpc>
              <a:buClr>
                <a:srgbClr val="434343"/>
              </a:buClr>
              <a:buFont typeface="Roboto Condensed Light"/>
              <a:buChar char="■"/>
            </a:pPr>
            <a:r>
              <a:rPr lang="en-US" sz="1600" b="0" strike="noStrike" spc="-1" dirty="0">
                <a:solidFill>
                  <a:srgbClr val="434343"/>
                </a:solidFill>
                <a:latin typeface="Garamond"/>
                <a:ea typeface="Roboto Condensed Light"/>
              </a:rPr>
              <a:t>Computer with Visual Studio Installed.</a:t>
            </a:r>
            <a:endParaRPr lang="en-US" sz="1600" b="0" strike="noStrike" spc="-1" dirty="0">
              <a:solidFill>
                <a:srgbClr val="000000"/>
              </a:solidFill>
              <a:latin typeface="Garamond"/>
            </a:endParaRPr>
          </a:p>
          <a:p>
            <a:pPr marL="457200" indent="-304560">
              <a:lnSpc>
                <a:spcPct val="114000"/>
              </a:lnSpc>
              <a:buClr>
                <a:srgbClr val="434343"/>
              </a:buClr>
              <a:buFont typeface="Roboto Condensed Light"/>
              <a:buChar char="■"/>
            </a:pPr>
            <a:r>
              <a:rPr lang="en-US" sz="1600" b="0" strike="noStrike" spc="-1" dirty="0">
                <a:solidFill>
                  <a:srgbClr val="434343"/>
                </a:solidFill>
                <a:latin typeface="Garamond"/>
                <a:ea typeface="Roboto Condensed Light"/>
              </a:rPr>
              <a:t>Stable Network Connection.</a:t>
            </a:r>
          </a:p>
        </p:txBody>
      </p:sp>
      <p:sp>
        <p:nvSpPr>
          <p:cNvPr id="6" name="TextShape 4"/>
          <p:cNvSpPr txBox="1"/>
          <p:nvPr/>
        </p:nvSpPr>
        <p:spPr>
          <a:xfrm>
            <a:off x="5524611" y="2662767"/>
            <a:ext cx="3588840" cy="3156120"/>
          </a:xfrm>
          <a:prstGeom prst="rect">
            <a:avLst/>
          </a:prstGeom>
          <a:noFill/>
          <a:ln>
            <a:noFill/>
          </a:ln>
        </p:spPr>
        <p:txBody>
          <a:bodyPr tIns="91440" bIns="91440">
            <a:noAutofit/>
          </a:bodyPr>
          <a:lstStyle/>
          <a:p>
            <a:pPr marL="457200" indent="-304560">
              <a:lnSpc>
                <a:spcPct val="114000"/>
              </a:lnSpc>
              <a:buClr>
                <a:srgbClr val="434343"/>
              </a:buClr>
              <a:buFont typeface="Roboto Condensed Light"/>
              <a:buChar char="■"/>
            </a:pPr>
            <a:endParaRPr lang="en-US" sz="1600" b="0" strike="noStrike" spc="-1" dirty="0">
              <a:solidFill>
                <a:srgbClr val="000000"/>
              </a:solidFill>
              <a:latin typeface="Garamond"/>
            </a:endParaRPr>
          </a:p>
        </p:txBody>
      </p:sp>
    </p:spTree>
    <p:extLst>
      <p:ext uri="{BB962C8B-B14F-4D97-AF65-F5344CB8AC3E}">
        <p14:creationId xmlns:p14="http://schemas.microsoft.com/office/powerpoint/2010/main" val="435091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Garamond" panose="02020404030301010803" pitchFamily="18" charset="0"/>
              </a:rPr>
              <a:t>Training methods and extra readings</a:t>
            </a:r>
          </a:p>
        </p:txBody>
      </p:sp>
      <p:sp>
        <p:nvSpPr>
          <p:cNvPr id="4" name="Content Placeholder 3"/>
          <p:cNvSpPr>
            <a:spLocks noGrp="1"/>
          </p:cNvSpPr>
          <p:nvPr>
            <p:ph sz="half" idx="1"/>
          </p:nvPr>
        </p:nvSpPr>
        <p:spPr>
          <a:xfrm>
            <a:off x="1251678" y="2677886"/>
            <a:ext cx="4800600" cy="3619500"/>
          </a:xfrm>
        </p:spPr>
        <p:txBody>
          <a:bodyPr>
            <a:normAutofit fontScale="85000" lnSpcReduction="10000"/>
          </a:bodyPr>
          <a:lstStyle/>
          <a:p>
            <a:r>
              <a:rPr lang="en-US" b="1" dirty="0">
                <a:latin typeface="Garamond" panose="02020404030301010803" pitchFamily="18" charset="0"/>
              </a:rPr>
              <a:t>Lecturing Method</a:t>
            </a:r>
            <a:r>
              <a:rPr lang="en-US" dirty="0">
                <a:latin typeface="Garamond" panose="02020404030301010803" pitchFamily="18" charset="0"/>
              </a:rPr>
              <a:t> – This is the main method of training to be adopted in this lesson with illustrations and practical coding examples.</a:t>
            </a:r>
          </a:p>
          <a:p>
            <a:pPr lvl="0"/>
            <a:r>
              <a:rPr lang="en-US" b="1" dirty="0">
                <a:latin typeface="Garamond" panose="02020404030301010803" pitchFamily="18" charset="0"/>
              </a:rPr>
              <a:t>Discussion Method</a:t>
            </a:r>
            <a:r>
              <a:rPr lang="en-US" dirty="0">
                <a:latin typeface="Garamond" panose="02020404030301010803" pitchFamily="18" charset="0"/>
              </a:rPr>
              <a:t> - This method will be adopted periodically whereby learning will be derived principally from the students brainstorming together, rather than from the trainer. Three main types of discussions will be used: </a:t>
            </a:r>
          </a:p>
          <a:p>
            <a:pPr lvl="1"/>
            <a:r>
              <a:rPr lang="en-US" dirty="0">
                <a:latin typeface="Garamond" panose="02020404030301010803" pitchFamily="18" charset="0"/>
              </a:rPr>
              <a:t>Directed discussion </a:t>
            </a:r>
          </a:p>
          <a:p>
            <a:pPr lvl="1"/>
            <a:r>
              <a:rPr lang="en-US" dirty="0">
                <a:latin typeface="Garamond" panose="02020404030301010803" pitchFamily="18" charset="0"/>
              </a:rPr>
              <a:t>Developmental discussion </a:t>
            </a:r>
          </a:p>
          <a:p>
            <a:pPr lvl="1"/>
            <a:r>
              <a:rPr lang="en-US" dirty="0">
                <a:latin typeface="Garamond" panose="02020404030301010803" pitchFamily="18" charset="0"/>
              </a:rPr>
              <a:t>Problem-Solving discussion </a:t>
            </a:r>
          </a:p>
          <a:p>
            <a:endParaRPr lang="en-US" dirty="0">
              <a:latin typeface="Garamond" panose="02020404030301010803" pitchFamily="18" charset="0"/>
            </a:endParaRPr>
          </a:p>
          <a:p>
            <a:endParaRPr lang="en-US" dirty="0">
              <a:latin typeface="Garamond" panose="02020404030301010803" pitchFamily="18" charset="0"/>
            </a:endParaRPr>
          </a:p>
        </p:txBody>
      </p:sp>
      <p:sp>
        <p:nvSpPr>
          <p:cNvPr id="5" name="Content Placeholder 4"/>
          <p:cNvSpPr>
            <a:spLocks noGrp="1"/>
          </p:cNvSpPr>
          <p:nvPr>
            <p:ph sz="half" idx="2"/>
          </p:nvPr>
        </p:nvSpPr>
        <p:spPr>
          <a:xfrm>
            <a:off x="6629400" y="2677886"/>
            <a:ext cx="4800600" cy="3619500"/>
          </a:xfrm>
        </p:spPr>
        <p:txBody>
          <a:bodyPr>
            <a:normAutofit fontScale="85000" lnSpcReduction="10000"/>
          </a:bodyPr>
          <a:lstStyle/>
          <a:p>
            <a:r>
              <a:rPr lang="en-US" dirty="0">
                <a:latin typeface="Garamond" panose="02020404030301010803" pitchFamily="18" charset="0"/>
              </a:rPr>
              <a:t>Home and Learn C#</a:t>
            </a:r>
          </a:p>
        </p:txBody>
      </p:sp>
      <p:sp>
        <p:nvSpPr>
          <p:cNvPr id="6" name="TextBox 5"/>
          <p:cNvSpPr txBox="1"/>
          <p:nvPr/>
        </p:nvSpPr>
        <p:spPr>
          <a:xfrm>
            <a:off x="1251678" y="1874517"/>
            <a:ext cx="4800600" cy="369332"/>
          </a:xfrm>
          <a:prstGeom prst="rect">
            <a:avLst/>
          </a:prstGeom>
          <a:noFill/>
        </p:spPr>
        <p:txBody>
          <a:bodyPr wrap="square" rtlCol="0">
            <a:spAutoFit/>
          </a:bodyPr>
          <a:lstStyle/>
          <a:p>
            <a:pPr algn="ctr"/>
            <a:r>
              <a:rPr lang="en-US" dirty="0">
                <a:latin typeface="Garamond" panose="02020404030301010803" pitchFamily="18" charset="0"/>
              </a:rPr>
              <a:t>TRAINING METHODS FOR THIS LESSON</a:t>
            </a:r>
          </a:p>
        </p:txBody>
      </p:sp>
      <p:sp>
        <p:nvSpPr>
          <p:cNvPr id="7" name="TextBox 6"/>
          <p:cNvSpPr txBox="1"/>
          <p:nvPr/>
        </p:nvSpPr>
        <p:spPr>
          <a:xfrm>
            <a:off x="6629400" y="1874517"/>
            <a:ext cx="4800600" cy="369332"/>
          </a:xfrm>
          <a:prstGeom prst="rect">
            <a:avLst/>
          </a:prstGeom>
          <a:noFill/>
        </p:spPr>
        <p:txBody>
          <a:bodyPr wrap="square" rtlCol="0">
            <a:spAutoFit/>
          </a:bodyPr>
          <a:lstStyle/>
          <a:p>
            <a:pPr algn="ctr"/>
            <a:r>
              <a:rPr lang="en-US" dirty="0">
                <a:latin typeface="Garamond" panose="02020404030301010803" pitchFamily="18" charset="0"/>
              </a:rPr>
              <a:t>EXTRA READINGS</a:t>
            </a:r>
          </a:p>
        </p:txBody>
      </p:sp>
    </p:spTree>
    <p:extLst>
      <p:ext uri="{BB962C8B-B14F-4D97-AF65-F5344CB8AC3E}">
        <p14:creationId xmlns:p14="http://schemas.microsoft.com/office/powerpoint/2010/main" val="2351404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4"/>
            <a:ext cx="10178322" cy="1492132"/>
          </a:xfrm>
        </p:spPr>
        <p:txBody>
          <a:bodyPr>
            <a:normAutofit/>
          </a:bodyPr>
          <a:lstStyle/>
          <a:p>
            <a:pPr algn="ctr"/>
            <a:r>
              <a:rPr lang="en-US" b="1" dirty="0">
                <a:latin typeface="Garamond" panose="02020404030301010803" pitchFamily="18" charset="0"/>
              </a:rPr>
              <a:t>MODEL</a:t>
            </a:r>
          </a:p>
        </p:txBody>
      </p:sp>
    </p:spTree>
    <p:extLst>
      <p:ext uri="{BB962C8B-B14F-4D97-AF65-F5344CB8AC3E}">
        <p14:creationId xmlns:p14="http://schemas.microsoft.com/office/powerpoint/2010/main" val="2468164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9411EB-8D7A-4558-9096-40B1D4297986}"/>
              </a:ext>
            </a:extLst>
          </p:cNvPr>
          <p:cNvSpPr>
            <a:spLocks noGrp="1"/>
          </p:cNvSpPr>
          <p:nvPr>
            <p:ph idx="1"/>
          </p:nvPr>
        </p:nvSpPr>
        <p:spPr>
          <a:xfrm>
            <a:off x="1238030" y="719919"/>
            <a:ext cx="10178322" cy="5776415"/>
          </a:xfrm>
        </p:spPr>
        <p:txBody>
          <a:bodyPr/>
          <a:lstStyle/>
          <a:p>
            <a:r>
              <a:rPr lang="en-US" dirty="0"/>
              <a:t>A model is a class that is responsible with the data logic. The model is the one that is going to interact with the database, to retrieve the data. that the controller requested for. In this session we will be learning in-depth about models, how to create models.</a:t>
            </a:r>
          </a:p>
          <a:p>
            <a:r>
              <a:rPr lang="en-US" dirty="0"/>
              <a:t>To create a model, in the solution explorer right click on the model’s folder Add &gt;&gt; Class, then give it a name. Once the name has been given the next thing is to add properties in the new class created.</a:t>
            </a:r>
          </a:p>
          <a:p>
            <a:r>
              <a:rPr lang="en-US" dirty="0"/>
              <a:t>In our case we are creating a class called student that is going to have the following fields.</a:t>
            </a:r>
          </a:p>
        </p:txBody>
      </p:sp>
      <p:pic>
        <p:nvPicPr>
          <p:cNvPr id="7" name="Picture 6">
            <a:extLst>
              <a:ext uri="{FF2B5EF4-FFF2-40B4-BE49-F238E27FC236}">
                <a16:creationId xmlns:a16="http://schemas.microsoft.com/office/drawing/2014/main" id="{9B39F80E-005A-4818-9D48-754EC7085628}"/>
              </a:ext>
            </a:extLst>
          </p:cNvPr>
          <p:cNvPicPr>
            <a:picLocks noChangeAspect="1"/>
          </p:cNvPicPr>
          <p:nvPr/>
        </p:nvPicPr>
        <p:blipFill>
          <a:blip r:embed="rId2"/>
          <a:stretch>
            <a:fillRect/>
          </a:stretch>
        </p:blipFill>
        <p:spPr>
          <a:xfrm>
            <a:off x="3114916" y="3429000"/>
            <a:ext cx="5510470" cy="2777881"/>
          </a:xfrm>
          <a:prstGeom prst="rect">
            <a:avLst/>
          </a:prstGeom>
        </p:spPr>
      </p:pic>
    </p:spTree>
    <p:extLst>
      <p:ext uri="{BB962C8B-B14F-4D97-AF65-F5344CB8AC3E}">
        <p14:creationId xmlns:p14="http://schemas.microsoft.com/office/powerpoint/2010/main" val="4112033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30BA8C-5D3C-41E0-96B4-D6A1B8FD73B6}"/>
              </a:ext>
            </a:extLst>
          </p:cNvPr>
          <p:cNvSpPr>
            <a:spLocks noGrp="1"/>
          </p:cNvSpPr>
          <p:nvPr>
            <p:ph idx="1"/>
          </p:nvPr>
        </p:nvSpPr>
        <p:spPr>
          <a:xfrm>
            <a:off x="1238030" y="989464"/>
            <a:ext cx="10178322" cy="5070142"/>
          </a:xfrm>
        </p:spPr>
        <p:txBody>
          <a:bodyPr/>
          <a:lstStyle/>
          <a:p>
            <a:r>
              <a:rPr lang="en-US" dirty="0"/>
              <a:t>The next will create an Interface. That will have the various methods that we will use as we continue. Remember when creating an Interface as a good practice the name of the interface should start with an “I” this is to prevent the programmer from confusing it with a class. We have an interface by the name </a:t>
            </a:r>
            <a:r>
              <a:rPr lang="en-US" dirty="0">
                <a:solidFill>
                  <a:srgbClr val="FF0000"/>
                </a:solidFill>
              </a:rPr>
              <a:t>IStudentsRepository. </a:t>
            </a:r>
            <a:r>
              <a:rPr lang="en-US" dirty="0">
                <a:solidFill>
                  <a:schemeClr val="tx1"/>
                </a:solidFill>
              </a:rPr>
              <a:t> </a:t>
            </a:r>
          </a:p>
          <a:p>
            <a:r>
              <a:rPr lang="en-US" dirty="0">
                <a:solidFill>
                  <a:schemeClr val="tx1"/>
                </a:solidFill>
              </a:rPr>
              <a:t>To create an Interface Right click on the Models folder &gt;&gt; Add &gt;&gt; New Item &gt;&gt; Interface &gt;&gt; give the interface a name then click Add.</a:t>
            </a:r>
            <a:endParaRPr lang="en-US" dirty="0">
              <a:solidFill>
                <a:srgbClr val="FF0000"/>
              </a:solidFill>
            </a:endParaRPr>
          </a:p>
        </p:txBody>
      </p:sp>
      <p:pic>
        <p:nvPicPr>
          <p:cNvPr id="5" name="Picture 4">
            <a:extLst>
              <a:ext uri="{FF2B5EF4-FFF2-40B4-BE49-F238E27FC236}">
                <a16:creationId xmlns:a16="http://schemas.microsoft.com/office/drawing/2014/main" id="{762EAD51-B817-4F80-AE13-EA6D87A3D158}"/>
              </a:ext>
            </a:extLst>
          </p:cNvPr>
          <p:cNvPicPr>
            <a:picLocks noChangeAspect="1"/>
          </p:cNvPicPr>
          <p:nvPr/>
        </p:nvPicPr>
        <p:blipFill>
          <a:blip r:embed="rId2"/>
          <a:stretch>
            <a:fillRect/>
          </a:stretch>
        </p:blipFill>
        <p:spPr>
          <a:xfrm>
            <a:off x="2863048" y="3244756"/>
            <a:ext cx="6220244" cy="2474721"/>
          </a:xfrm>
          <a:prstGeom prst="rect">
            <a:avLst/>
          </a:prstGeom>
        </p:spPr>
      </p:pic>
    </p:spTree>
    <p:extLst>
      <p:ext uri="{BB962C8B-B14F-4D97-AF65-F5344CB8AC3E}">
        <p14:creationId xmlns:p14="http://schemas.microsoft.com/office/powerpoint/2010/main" val="2840169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30BA8C-5D3C-41E0-96B4-D6A1B8FD73B6}"/>
              </a:ext>
            </a:extLst>
          </p:cNvPr>
          <p:cNvSpPr>
            <a:spLocks noGrp="1"/>
          </p:cNvSpPr>
          <p:nvPr>
            <p:ph idx="1"/>
          </p:nvPr>
        </p:nvSpPr>
        <p:spPr>
          <a:xfrm>
            <a:off x="1238030" y="989464"/>
            <a:ext cx="10178322" cy="5070142"/>
          </a:xfrm>
        </p:spPr>
        <p:txBody>
          <a:bodyPr/>
          <a:lstStyle/>
          <a:p>
            <a:r>
              <a:rPr lang="en-US" dirty="0">
                <a:solidFill>
                  <a:schemeClr val="tx1"/>
                </a:solidFill>
              </a:rPr>
              <a:t>After the interface is created, will create a class that will make it possible to connect to the database.  </a:t>
            </a:r>
          </a:p>
          <a:p>
            <a:r>
              <a:rPr lang="en-US" dirty="0">
                <a:solidFill>
                  <a:schemeClr val="tx1"/>
                </a:solidFill>
              </a:rPr>
              <a:t>The class to be created, that will make it possible to connect to a database is </a:t>
            </a:r>
            <a:r>
              <a:rPr lang="en-US" dirty="0">
                <a:solidFill>
                  <a:srgbClr val="FF0000"/>
                </a:solidFill>
              </a:rPr>
              <a:t>DbContext</a:t>
            </a:r>
            <a:r>
              <a:rPr lang="en-US" dirty="0">
                <a:solidFill>
                  <a:schemeClr val="tx1"/>
                </a:solidFill>
              </a:rPr>
              <a:t> class. </a:t>
            </a:r>
          </a:p>
          <a:p>
            <a:r>
              <a:rPr lang="en-US" dirty="0">
                <a:solidFill>
                  <a:srgbClr val="FF0000"/>
                </a:solidFill>
              </a:rPr>
              <a:t>DbContext class </a:t>
            </a:r>
            <a:r>
              <a:rPr lang="en-US" dirty="0">
                <a:solidFill>
                  <a:schemeClr val="tx1"/>
                </a:solidFill>
              </a:rPr>
              <a:t>– It’s used to interact with the database, it’s the one used to manage database connection, retrieve and save data in the database. This is a very important class that is found in the Entity Frame work.</a:t>
            </a:r>
          </a:p>
          <a:p>
            <a:r>
              <a:rPr lang="en-US" dirty="0">
                <a:solidFill>
                  <a:schemeClr val="tx1"/>
                </a:solidFill>
              </a:rPr>
              <a:t>To use the DbContext class we need to install Entity FrameworkCore in our project.</a:t>
            </a:r>
          </a:p>
          <a:p>
            <a:r>
              <a:rPr lang="en-US" dirty="0">
                <a:solidFill>
                  <a:schemeClr val="tx1"/>
                </a:solidFill>
              </a:rPr>
              <a:t>To install it right click on your project &gt;&gt; Manage nugget packages, A dialogue box will open then ensure you are on the browse tab, search for the name Entity FrameworkCore.SqlServer</a:t>
            </a:r>
          </a:p>
        </p:txBody>
      </p:sp>
    </p:spTree>
    <p:extLst>
      <p:ext uri="{BB962C8B-B14F-4D97-AF65-F5344CB8AC3E}">
        <p14:creationId xmlns:p14="http://schemas.microsoft.com/office/powerpoint/2010/main" val="534920815"/>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
  <TotalTime>8979</TotalTime>
  <Words>894</Words>
  <Application>Microsoft Office PowerPoint</Application>
  <PresentationFormat>Widescreen</PresentationFormat>
  <Paragraphs>53</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Garamond</vt:lpstr>
      <vt:lpstr>Gill Sans MT</vt:lpstr>
      <vt:lpstr>Impact</vt:lpstr>
      <vt:lpstr>Roboto Condensed Light</vt:lpstr>
      <vt:lpstr>Symbol</vt:lpstr>
      <vt:lpstr>Times New Roman</vt:lpstr>
      <vt:lpstr>Badge</vt:lpstr>
      <vt:lpstr>ASP.NET MVC CORE</vt:lpstr>
      <vt:lpstr>Quote of the day</vt:lpstr>
      <vt:lpstr>Lesson objectives</vt:lpstr>
      <vt:lpstr>Lesson pre-requisites</vt:lpstr>
      <vt:lpstr>Training methods and extra readings</vt:lpstr>
      <vt:lpstr>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Will go back to the student repository class so that we can implement the various crud operations.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Installing android studio</dc:title>
  <dc:creator>Zalego</dc:creator>
  <cp:lastModifiedBy>Edwin Ouma</cp:lastModifiedBy>
  <cp:revision>680</cp:revision>
  <dcterms:created xsi:type="dcterms:W3CDTF">2016-09-07T08:26:27Z</dcterms:created>
  <dcterms:modified xsi:type="dcterms:W3CDTF">2021-09-03T07:14:43Z</dcterms:modified>
</cp:coreProperties>
</file>