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2" r:id="rId4"/>
    <p:sldId id="354" r:id="rId5"/>
    <p:sldId id="356" r:id="rId6"/>
    <p:sldId id="355" r:id="rId7"/>
    <p:sldId id="357" r:id="rId8"/>
    <p:sldId id="365" r:id="rId9"/>
    <p:sldId id="366" r:id="rId10"/>
    <p:sldId id="367" r:id="rId11"/>
    <p:sldId id="374" r:id="rId12"/>
    <p:sldId id="368" r:id="rId13"/>
    <p:sldId id="369" r:id="rId14"/>
    <p:sldId id="371" r:id="rId15"/>
    <p:sldId id="370" r:id="rId16"/>
    <p:sldId id="372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ASP.NET MVC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15AB-43A7-4AFD-B700-29BBB806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6544" y="1930801"/>
            <a:ext cx="4839456" cy="2996398"/>
          </a:xfrm>
        </p:spPr>
        <p:txBody>
          <a:bodyPr/>
          <a:lstStyle/>
          <a:p>
            <a:r>
              <a:rPr lang="en-US" dirty="0"/>
              <a:t>Get all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E5E036-0092-479E-B7C7-14EB9FFFE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1126113"/>
            <a:ext cx="4800600" cy="632529"/>
          </a:xfrm>
        </p:spPr>
        <p:txBody>
          <a:bodyPr/>
          <a:lstStyle/>
          <a:p>
            <a:r>
              <a:rPr lang="en-US" dirty="0"/>
              <a:t>Method to get a record using the id.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07F65-7B52-413D-A0F0-CDEEBEF3B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1930801"/>
            <a:ext cx="4800600" cy="2996398"/>
          </a:xfrm>
        </p:spPr>
        <p:txBody>
          <a:bodyPr/>
          <a:lstStyle/>
          <a:p>
            <a:r>
              <a:rPr lang="en-US" dirty="0"/>
              <a:t>Get record by id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37A9B5-29E9-4BE4-83CC-19A6E64C1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76418"/>
            <a:ext cx="4800600" cy="632529"/>
          </a:xfrm>
        </p:spPr>
        <p:txBody>
          <a:bodyPr/>
          <a:lstStyle/>
          <a:p>
            <a:r>
              <a:rPr lang="en-US" dirty="0"/>
              <a:t>Method to get all the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2688C-7613-431B-9860-E220827F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44" y="2602975"/>
            <a:ext cx="4768989" cy="1081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5075C-0D11-4A62-992A-5E77DB1D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23" y="2602975"/>
            <a:ext cx="4114346" cy="10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F608B0-204D-408B-BEE2-664EA0FD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32764"/>
            <a:ext cx="10178322" cy="4746828"/>
          </a:xfrm>
        </p:spPr>
        <p:txBody>
          <a:bodyPr/>
          <a:lstStyle/>
          <a:p>
            <a:r>
              <a:rPr lang="en-US" dirty="0"/>
              <a:t>Method to Update Records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578683-A448-4127-B63F-28DB590E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13" y="1642769"/>
            <a:ext cx="8883250" cy="20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32004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400D-31FA-436B-89C4-579F46C0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4" y="1492724"/>
            <a:ext cx="10178322" cy="4007324"/>
          </a:xfrm>
        </p:spPr>
        <p:txBody>
          <a:bodyPr/>
          <a:lstStyle/>
          <a:p>
            <a:r>
              <a:rPr lang="en-US" dirty="0"/>
              <a:t>Migration is a feature in Entity Framework core that keeps Application Model and the database schema in sync.</a:t>
            </a:r>
          </a:p>
          <a:p>
            <a:r>
              <a:rPr lang="en-US" dirty="0"/>
              <a:t>Before a migration is done a package need to be added in our application. “</a:t>
            </a:r>
            <a:r>
              <a:rPr lang="en-US" i="1" dirty="0">
                <a:solidFill>
                  <a:srgbClr val="FF0000"/>
                </a:solidFill>
              </a:rPr>
              <a:t>Microsoft.EntityFrameworkCore.Tools</a:t>
            </a:r>
            <a:r>
              <a:rPr lang="en-US" dirty="0"/>
              <a:t>”.</a:t>
            </a:r>
          </a:p>
          <a:p>
            <a:r>
              <a:rPr lang="en-US" dirty="0"/>
              <a:t>To Install the package Tools &gt;&gt; NuGet Package Manager &gt;&gt; Manage NuGet Packages for Solution.</a:t>
            </a:r>
          </a:p>
          <a:p>
            <a:r>
              <a:rPr lang="en-US" dirty="0"/>
              <a:t>NuGet Solution window is going to be opened, click on the browse tab, search for the package Microsoft.EntityFrameworkCore.Tools and install it.</a:t>
            </a:r>
          </a:p>
          <a:p>
            <a:r>
              <a:rPr lang="en-US" dirty="0"/>
              <a:t>Once the package has been installed. We can now go ahead and perform our migrations.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2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400D-31FA-436B-89C4-579F46C0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4" y="958754"/>
            <a:ext cx="10178322" cy="49404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Installation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48485-5A64-46E2-8935-8ACF1F72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36" y="1450073"/>
            <a:ext cx="10172830" cy="41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2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400D-31FA-436B-89C4-579F46C0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4" y="1492724"/>
            <a:ext cx="10178322" cy="4007324"/>
          </a:xfrm>
        </p:spPr>
        <p:txBody>
          <a:bodyPr/>
          <a:lstStyle/>
          <a:p>
            <a:r>
              <a:rPr lang="en-US" dirty="0"/>
              <a:t>To write code to perform the migrations  Tools &gt;&gt; NuGet Package Manager &gt;&gt; Package Manager Console.</a:t>
            </a:r>
          </a:p>
          <a:p>
            <a:r>
              <a:rPr lang="en-US" dirty="0"/>
              <a:t>The package Manager window will be opened that’s where will write our code to perform the Migrations, Mostly its located at the bottom of the window.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7A8D5-23A4-4AF9-A3AB-3FDEC4DC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69" y="3169692"/>
            <a:ext cx="7542094" cy="20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5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400D-31FA-436B-89C4-579F46C0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4" y="1492724"/>
            <a:ext cx="10178322" cy="4007324"/>
          </a:xfrm>
        </p:spPr>
        <p:txBody>
          <a:bodyPr/>
          <a:lstStyle/>
          <a:p>
            <a:r>
              <a:rPr lang="en-US" dirty="0"/>
              <a:t>To add migration, then will type Add-Migration NameOfMigration. Tap Enter migration will be done.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AC81E-1371-4ACC-B8CF-9DEF22B0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50" y="2344361"/>
            <a:ext cx="7209656" cy="21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400D-31FA-436B-89C4-579F46C0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4" y="1492724"/>
            <a:ext cx="10178322" cy="4007324"/>
          </a:xfrm>
        </p:spPr>
        <p:txBody>
          <a:bodyPr/>
          <a:lstStyle/>
          <a:p>
            <a:r>
              <a:rPr lang="en-US" dirty="0"/>
              <a:t>Once a migration has been performed a folder is going to be created in the solution explorer with the name that you gave the migration.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A6B7A-624E-49F0-A9CE-46C07E6BE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3"/>
          <a:stretch/>
        </p:blipFill>
        <p:spPr>
          <a:xfrm>
            <a:off x="3425588" y="2388358"/>
            <a:ext cx="4754891" cy="27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0A254-8900-4219-95E0-EEC947BA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43" y="1320724"/>
            <a:ext cx="7319096" cy="45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CRUD Operations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CRUD Operations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Migrations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74547"/>
            <a:ext cx="10178322" cy="923901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Lesson pre-requisites</a:t>
            </a:r>
          </a:p>
        </p:txBody>
      </p:sp>
      <p:sp>
        <p:nvSpPr>
          <p:cNvPr id="4" name="TextShape 3"/>
          <p:cNvSpPr txBox="1">
            <a:spLocks noGrp="1"/>
          </p:cNvSpPr>
          <p:nvPr>
            <p:ph idx="1"/>
          </p:nvPr>
        </p:nvSpPr>
        <p:spPr>
          <a:xfrm>
            <a:off x="1251678" y="1690612"/>
            <a:ext cx="10178322" cy="58782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52640" indent="0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-US" b="0" strike="noStrike" spc="-1" dirty="0">
                <a:solidFill>
                  <a:schemeClr val="tx2"/>
                </a:solidFill>
                <a:latin typeface="Garamond"/>
                <a:ea typeface="Roboto Condensed Light"/>
              </a:rPr>
              <a:t>In order to take full advantage of this section you need to have the following;</a:t>
            </a:r>
            <a:endParaRPr lang="en-US" b="0" strike="noStrike" spc="-1" dirty="0">
              <a:solidFill>
                <a:schemeClr val="tx2"/>
              </a:solidFill>
              <a:latin typeface="Garamond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480166" y="2662767"/>
            <a:ext cx="3588840" cy="315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4560">
              <a:lnSpc>
                <a:spcPct val="115000"/>
              </a:lnSpc>
              <a:buClr>
                <a:srgbClr val="434343"/>
              </a:buClr>
              <a:buFont typeface="Roboto Condensed Light"/>
              <a:buChar char="■"/>
            </a:pPr>
            <a:r>
              <a:rPr lang="en-US" sz="1600" b="0" strike="noStrike" spc="-1" dirty="0">
                <a:solidFill>
                  <a:srgbClr val="434343"/>
                </a:solidFill>
                <a:latin typeface="Garamond"/>
                <a:ea typeface="Roboto Condensed Light"/>
              </a:rPr>
              <a:t>Computer with Visual Studio Installed.</a:t>
            </a:r>
            <a:endParaRPr lang="en-US" sz="1600" b="0" strike="noStrike" spc="-1" dirty="0">
              <a:solidFill>
                <a:srgbClr val="000000"/>
              </a:solidFill>
              <a:latin typeface="Garamond"/>
            </a:endParaRPr>
          </a:p>
          <a:p>
            <a:pPr marL="457200" indent="-304560">
              <a:lnSpc>
                <a:spcPct val="114000"/>
              </a:lnSpc>
              <a:buClr>
                <a:srgbClr val="434343"/>
              </a:buClr>
              <a:buFont typeface="Roboto Condensed Light"/>
              <a:buChar char="■"/>
            </a:pPr>
            <a:r>
              <a:rPr lang="en-US" sz="1600" b="0" strike="noStrike" spc="-1" dirty="0">
                <a:solidFill>
                  <a:srgbClr val="434343"/>
                </a:solidFill>
                <a:latin typeface="Garamond"/>
                <a:ea typeface="Roboto Condensed Light"/>
              </a:rPr>
              <a:t>Stable Network Connection.</a:t>
            </a:r>
          </a:p>
        </p:txBody>
      </p:sp>
      <p:sp>
        <p:nvSpPr>
          <p:cNvPr id="6" name="TextShape 4"/>
          <p:cNvSpPr txBox="1"/>
          <p:nvPr/>
        </p:nvSpPr>
        <p:spPr>
          <a:xfrm>
            <a:off x="5524611" y="2662767"/>
            <a:ext cx="3588840" cy="315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4560">
              <a:lnSpc>
                <a:spcPct val="114000"/>
              </a:lnSpc>
              <a:buClr>
                <a:srgbClr val="434343"/>
              </a:buClr>
              <a:buFont typeface="Roboto Condensed Light"/>
              <a:buChar char="■"/>
            </a:pPr>
            <a:endParaRPr lang="en-US" sz="1600" b="0" strike="noStrike" spc="-1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350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Training methods and extra readings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51678" y="2677886"/>
            <a:ext cx="4800600" cy="36195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Lecturing Method</a:t>
            </a:r>
            <a:r>
              <a:rPr lang="en-US" dirty="0">
                <a:latin typeface="Garamond" panose="02020404030301010803" pitchFamily="18" charset="0"/>
              </a:rPr>
              <a:t> – This is the main method of training to be adopted in this lesson with illustrations and practical coding examples.</a:t>
            </a:r>
          </a:p>
          <a:p>
            <a:pPr lvl="0"/>
            <a:r>
              <a:rPr lang="en-US" b="1" dirty="0">
                <a:latin typeface="Garamond" panose="02020404030301010803" pitchFamily="18" charset="0"/>
              </a:rPr>
              <a:t>Discussion Method</a:t>
            </a:r>
            <a:r>
              <a:rPr lang="en-US" dirty="0">
                <a:latin typeface="Garamond" panose="02020404030301010803" pitchFamily="18" charset="0"/>
              </a:rPr>
              <a:t> - This method will be adopted periodically whereby learning will be derived principally from the students brainstorming together, rather than from the trainer. Three main types of discussions will be used: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Directed discussion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Developmental discussion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Problem-Solving discussion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400" y="2677886"/>
            <a:ext cx="4800600" cy="36195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Home and Learn C#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1678" y="187451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TRAINING METHODS FOR THIS LESSON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187451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EXTRA READINGS</a:t>
            </a:r>
          </a:p>
        </p:txBody>
      </p:sp>
    </p:spTree>
    <p:extLst>
      <p:ext uri="{BB962C8B-B14F-4D97-AF65-F5344CB8AC3E}">
        <p14:creationId xmlns:p14="http://schemas.microsoft.com/office/powerpoint/2010/main" val="235140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246816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11EB-8D7A-4558-9096-40B1D429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1615"/>
            <a:ext cx="10178322" cy="1886803"/>
          </a:xfrm>
        </p:spPr>
        <p:txBody>
          <a:bodyPr/>
          <a:lstStyle/>
          <a:p>
            <a:r>
              <a:rPr lang="en-US" dirty="0"/>
              <a:t>CRUD – Create Read Update Delete, will be performing the following actions in the repository class will create a method then call it to use in our program.</a:t>
            </a:r>
          </a:p>
        </p:txBody>
      </p:sp>
    </p:spTree>
    <p:extLst>
      <p:ext uri="{BB962C8B-B14F-4D97-AF65-F5344CB8AC3E}">
        <p14:creationId xmlns:p14="http://schemas.microsoft.com/office/powerpoint/2010/main" val="411203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BA72-D75C-423E-A108-0918816E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267032" cy="736731"/>
          </a:xfrm>
        </p:spPr>
        <p:txBody>
          <a:bodyPr>
            <a:noAutofit/>
          </a:bodyPr>
          <a:lstStyle/>
          <a:p>
            <a:r>
              <a:rPr lang="en-US" sz="2400" cap="none" dirty="0"/>
              <a:t>Will go back to the student repository class so that we can implement the various crud operations.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EEF492-E1AF-4570-A704-BA32AB4F0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804" y="1241946"/>
            <a:ext cx="5445456" cy="48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15AB-43A7-4AFD-B700-29BBB806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6544" y="1930801"/>
            <a:ext cx="4839456" cy="2996398"/>
          </a:xfrm>
        </p:spPr>
        <p:txBody>
          <a:bodyPr/>
          <a:lstStyle/>
          <a:p>
            <a:r>
              <a:rPr lang="en-US" dirty="0"/>
              <a:t>Add 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E5E036-0092-479E-B7C7-14EB9FFFE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1126113"/>
            <a:ext cx="4800600" cy="632529"/>
          </a:xfrm>
        </p:spPr>
        <p:txBody>
          <a:bodyPr/>
          <a:lstStyle/>
          <a:p>
            <a:r>
              <a:rPr lang="en-US" dirty="0"/>
              <a:t>Method to delete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07F65-7B52-413D-A0F0-CDEEBEF3B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1930801"/>
            <a:ext cx="4800600" cy="2996398"/>
          </a:xfrm>
        </p:spPr>
        <p:txBody>
          <a:bodyPr/>
          <a:lstStyle/>
          <a:p>
            <a:r>
              <a:rPr lang="en-US" dirty="0"/>
              <a:t>Delete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85E48-7DEC-415D-A324-85C442A0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04" y="2373030"/>
            <a:ext cx="4673901" cy="172311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37A9B5-29E9-4BE4-83CC-19A6E64C1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76418"/>
            <a:ext cx="4800600" cy="632529"/>
          </a:xfrm>
        </p:spPr>
        <p:txBody>
          <a:bodyPr/>
          <a:lstStyle/>
          <a:p>
            <a:r>
              <a:rPr lang="en-US" dirty="0"/>
              <a:t>Method to add new record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A33E47-614A-45DF-8A55-44DA0878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224" y="2373030"/>
            <a:ext cx="4223880" cy="21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168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9978</TotalTime>
  <Words>412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Garamond</vt:lpstr>
      <vt:lpstr>Gill Sans MT</vt:lpstr>
      <vt:lpstr>Impact</vt:lpstr>
      <vt:lpstr>Roboto Condensed Light</vt:lpstr>
      <vt:lpstr>Symbol</vt:lpstr>
      <vt:lpstr>Times New Roman</vt:lpstr>
      <vt:lpstr>Badge</vt:lpstr>
      <vt:lpstr>ASP.NET MVC CORE</vt:lpstr>
      <vt:lpstr>Quote of the day</vt:lpstr>
      <vt:lpstr>Lesson objectives</vt:lpstr>
      <vt:lpstr>Lesson pre-requisites</vt:lpstr>
      <vt:lpstr>Training methods and extra readings</vt:lpstr>
      <vt:lpstr>CRUD OPERATIONS</vt:lpstr>
      <vt:lpstr>PowerPoint Presentation</vt:lpstr>
      <vt:lpstr>Will go back to the student repository class so that we can implement the various crud operations.</vt:lpstr>
      <vt:lpstr>PowerPoint Presentation</vt:lpstr>
      <vt:lpstr>PowerPoint Presentation</vt:lpstr>
      <vt:lpstr>PowerPoint Presentation</vt:lpstr>
      <vt:lpstr>migrations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708</cp:revision>
  <dcterms:created xsi:type="dcterms:W3CDTF">2016-09-07T08:26:27Z</dcterms:created>
  <dcterms:modified xsi:type="dcterms:W3CDTF">2021-09-20T06:07:02Z</dcterms:modified>
</cp:coreProperties>
</file>