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53" r:id="rId3"/>
    <p:sldId id="352" r:id="rId4"/>
    <p:sldId id="354" r:id="rId5"/>
    <p:sldId id="356" r:id="rId6"/>
    <p:sldId id="355" r:id="rId7"/>
    <p:sldId id="357" r:id="rId8"/>
    <p:sldId id="358" r:id="rId9"/>
    <p:sldId id="359" r:id="rId10"/>
    <p:sldId id="360" r:id="rId11"/>
    <p:sldId id="361" r:id="rId12"/>
    <p:sldId id="362" r:id="rId13"/>
    <p:sldId id="3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35" autoAdjust="0"/>
    <p:restoredTop sz="94660"/>
  </p:normalViewPr>
  <p:slideViewPr>
    <p:cSldViewPr snapToGrid="0">
      <p:cViewPr varScale="1">
        <p:scale>
          <a:sx n="70" d="100"/>
          <a:sy n="70" d="100"/>
        </p:scale>
        <p:origin x="528" y="72"/>
      </p:cViewPr>
      <p:guideLst/>
    </p:cSldViewPr>
  </p:slideViewPr>
  <p:notesTextViewPr>
    <p:cViewPr>
      <p:scale>
        <a:sx n="1" d="1"/>
        <a:sy n="1" d="1"/>
      </p:scale>
      <p:origin x="0" y="0"/>
    </p:cViewPr>
  </p:notesTextViewPr>
  <p:sorterViewPr>
    <p:cViewPr>
      <p:scale>
        <a:sx n="100" d="100"/>
        <a:sy n="100" d="100"/>
      </p:scale>
      <p:origin x="0" y="-37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7FEDEC65-4B8B-4E4B-BCEA-3172587CAB3C}" type="datetimeFigureOut">
              <a:rPr lang="en-US" smtClean="0"/>
              <a:t>9/16/2021</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5B07074-A2BB-4BF1-AC7F-9A0F3EC0339B}"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7781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242611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022719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4126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7FEDEC65-4B8B-4E4B-BCEA-3172587CAB3C}" type="datetimeFigureOut">
              <a:rPr lang="en-US" smtClean="0"/>
              <a:t>9/16/2021</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5B07074-A2BB-4BF1-AC7F-9A0F3EC0339B}"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9076914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EDEC65-4B8B-4E4B-BCEA-3172587CAB3C}"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23776809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EDEC65-4B8B-4E4B-BCEA-3172587CAB3C}" type="datetimeFigureOut">
              <a:rPr lang="en-US" smtClean="0"/>
              <a:t>9/16/2021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7338223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EDEC65-4B8B-4E4B-BCEA-3172587CAB3C}" type="datetimeFigureOut">
              <a:rPr lang="en-US" smtClean="0"/>
              <a:t>9/16/2021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61498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DEC65-4B8B-4E4B-BCEA-3172587CAB3C}" type="datetimeFigureOut">
              <a:rPr lang="en-US" smtClean="0"/>
              <a:t>9/16/2021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1067368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7FEDEC65-4B8B-4E4B-BCEA-3172587CAB3C}" type="datetimeFigureOut">
              <a:rPr lang="en-US" smtClean="0"/>
              <a:t>9/16/2021</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5B07074-A2BB-4BF1-AC7F-9A0F3EC0339B}"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6163488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7FEDEC65-4B8B-4E4B-BCEA-3172587CAB3C}" type="datetimeFigureOut">
              <a:rPr lang="en-US" smtClean="0"/>
              <a:t>9/16/2021</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990492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7FEDEC65-4B8B-4E4B-BCEA-3172587CAB3C}" type="datetimeFigureOut">
              <a:rPr lang="en-US" smtClean="0"/>
              <a:t>9/16/2021</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5B07074-A2BB-4BF1-AC7F-9A0F3EC0339B}"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0304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Garamond" panose="02020404030301010803" pitchFamily="18" charset="0"/>
              </a:rPr>
              <a:t>ASP.NET MVC CORE</a:t>
            </a:r>
          </a:p>
        </p:txBody>
      </p:sp>
      <p:sp>
        <p:nvSpPr>
          <p:cNvPr id="3" name="Subtitle 2"/>
          <p:cNvSpPr>
            <a:spLocks noGrp="1"/>
          </p:cNvSpPr>
          <p:nvPr>
            <p:ph type="subTitle" idx="1"/>
          </p:nvPr>
        </p:nvSpPr>
        <p:spPr>
          <a:xfrm>
            <a:off x="4146597" y="5979196"/>
            <a:ext cx="3898807" cy="408541"/>
          </a:xfrm>
          <a:solidFill>
            <a:schemeClr val="bg1"/>
          </a:solidFill>
        </p:spPr>
        <p:txBody>
          <a:bodyPr>
            <a:normAutofit fontScale="92500"/>
          </a:bodyPr>
          <a:lstStyle/>
          <a:p>
            <a:r>
              <a:rPr lang="en-US" spc="0" dirty="0">
                <a:latin typeface="Garamond" panose="02020404030301010803" pitchFamily="18" charset="0"/>
              </a:rPr>
              <a:t>Instructor:  Edwin </a:t>
            </a:r>
            <a:r>
              <a:rPr lang="en-US" spc="0" dirty="0" err="1">
                <a:latin typeface="Garamond" panose="02020404030301010803" pitchFamily="18" charset="0"/>
              </a:rPr>
              <a:t>oduor</a:t>
            </a:r>
            <a:endParaRPr lang="en-US" spc="0" dirty="0">
              <a:latin typeface="Garamond" panose="02020404030301010803" pitchFamily="18" charset="0"/>
            </a:endParaRPr>
          </a:p>
        </p:txBody>
      </p:sp>
    </p:spTree>
    <p:extLst>
      <p:ext uri="{BB962C8B-B14F-4D97-AF65-F5344CB8AC3E}">
        <p14:creationId xmlns:p14="http://schemas.microsoft.com/office/powerpoint/2010/main" val="4079837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0205F0-7820-4CE8-BB54-09EEDAB09D75}"/>
              </a:ext>
            </a:extLst>
          </p:cNvPr>
          <p:cNvSpPr>
            <a:spLocks noGrp="1"/>
          </p:cNvSpPr>
          <p:nvPr>
            <p:ph idx="1"/>
          </p:nvPr>
        </p:nvSpPr>
        <p:spPr>
          <a:xfrm>
            <a:off x="1251678" y="1023583"/>
            <a:ext cx="10178322" cy="4856010"/>
          </a:xfrm>
        </p:spPr>
        <p:txBody>
          <a:bodyPr/>
          <a:lstStyle/>
          <a:p>
            <a:r>
              <a:rPr lang="en-US" dirty="0"/>
              <a:t>When writing the methods we can either decorate them with Post or Get.</a:t>
            </a:r>
          </a:p>
          <a:p>
            <a:r>
              <a:rPr lang="en-US" dirty="0">
                <a:solidFill>
                  <a:srgbClr val="FF0000"/>
                </a:solidFill>
              </a:rPr>
              <a:t>Post</a:t>
            </a:r>
            <a:r>
              <a:rPr lang="en-US" dirty="0"/>
              <a:t> – When one has some texts in the form and wants to save whatever is in the text fields into the database then the post method will be used. </a:t>
            </a:r>
          </a:p>
          <a:p>
            <a:r>
              <a:rPr lang="en-US" dirty="0">
                <a:solidFill>
                  <a:srgbClr val="FF0000"/>
                </a:solidFill>
              </a:rPr>
              <a:t>Get</a:t>
            </a:r>
            <a:r>
              <a:rPr lang="en-US" dirty="0"/>
              <a:t> - On the other hand when one wants to display the content or Request for data from either a file or database and show them to the user then the Get method will be used. Will understand this more as we continue with writing the code and doing them practically.</a:t>
            </a:r>
          </a:p>
          <a:p>
            <a:r>
              <a:rPr lang="en-US" dirty="0"/>
              <a:t>When the program is executed for the first time its going to go to the home controller and load the index Action because that is what has been set. But in our case will be adding more actions in the Register Controller.</a:t>
            </a:r>
          </a:p>
        </p:txBody>
      </p:sp>
    </p:spTree>
    <p:extLst>
      <p:ext uri="{BB962C8B-B14F-4D97-AF65-F5344CB8AC3E}">
        <p14:creationId xmlns:p14="http://schemas.microsoft.com/office/powerpoint/2010/main" val="4096973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A714BD84-2270-475A-8C5F-D2555031466F}"/>
              </a:ext>
            </a:extLst>
          </p:cNvPr>
          <p:cNvSpPr>
            <a:spLocks noGrp="1"/>
          </p:cNvSpPr>
          <p:nvPr>
            <p:ph type="title"/>
          </p:nvPr>
        </p:nvSpPr>
        <p:spPr>
          <a:xfrm>
            <a:off x="1252728" y="381001"/>
            <a:ext cx="10172700" cy="956772"/>
          </a:xfrm>
        </p:spPr>
        <p:txBody>
          <a:bodyPr>
            <a:normAutofit fontScale="90000"/>
          </a:bodyPr>
          <a:lstStyle/>
          <a:p>
            <a:r>
              <a:rPr lang="en-US" sz="2400" dirty="0">
                <a:latin typeface="Times New Roman" panose="02020603050405020304" pitchFamily="18" charset="0"/>
                <a:cs typeface="Times New Roman" panose="02020603050405020304" pitchFamily="18" charset="0"/>
              </a:rPr>
              <a:t>Let’s have a look at the methods that will have in RegisterController.</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14" name="Content Placeholder 13">
            <a:extLst>
              <a:ext uri="{FF2B5EF4-FFF2-40B4-BE49-F238E27FC236}">
                <a16:creationId xmlns:a16="http://schemas.microsoft.com/office/drawing/2014/main" id="{747B5980-6FB7-4184-A88E-8C0B8BC1AE1E}"/>
              </a:ext>
            </a:extLst>
          </p:cNvPr>
          <p:cNvSpPr>
            <a:spLocks noGrp="1"/>
          </p:cNvSpPr>
          <p:nvPr>
            <p:ph sz="half" idx="2"/>
          </p:nvPr>
        </p:nvSpPr>
        <p:spPr>
          <a:xfrm>
            <a:off x="1252727" y="1614416"/>
            <a:ext cx="4984299" cy="4158587"/>
          </a:xfrm>
        </p:spPr>
        <p:txBody>
          <a:bodyPr/>
          <a:lstStyle/>
          <a:p>
            <a:r>
              <a:rPr lang="en-US" dirty="0"/>
              <a:t>Methods in the Register Controller</a:t>
            </a:r>
          </a:p>
        </p:txBody>
      </p:sp>
      <p:sp>
        <p:nvSpPr>
          <p:cNvPr id="8" name="Content Placeholder 7">
            <a:extLst>
              <a:ext uri="{FF2B5EF4-FFF2-40B4-BE49-F238E27FC236}">
                <a16:creationId xmlns:a16="http://schemas.microsoft.com/office/drawing/2014/main" id="{CD157967-C0C1-4DF3-B0BA-C2632EACF533}"/>
              </a:ext>
            </a:extLst>
          </p:cNvPr>
          <p:cNvSpPr>
            <a:spLocks noGrp="1"/>
          </p:cNvSpPr>
          <p:nvPr>
            <p:ph sz="quarter" idx="4"/>
          </p:nvPr>
        </p:nvSpPr>
        <p:spPr>
          <a:xfrm>
            <a:off x="6529294" y="2470162"/>
            <a:ext cx="4800600" cy="2996398"/>
          </a:xfrm>
        </p:spPr>
        <p:txBody>
          <a:bodyPr/>
          <a:lstStyle/>
          <a:p>
            <a:r>
              <a:rPr lang="en-US" dirty="0"/>
              <a:t>The first method is the get Method, this method is going to display for us a form to register students details. Will be creating a view for it later.</a:t>
            </a:r>
          </a:p>
          <a:p>
            <a:r>
              <a:rPr lang="en-US" dirty="0"/>
              <a:t>The second Action is the Post Action what its doing is it will have what the user has typed in the form and save it in the table</a:t>
            </a:r>
          </a:p>
        </p:txBody>
      </p:sp>
      <p:pic>
        <p:nvPicPr>
          <p:cNvPr id="3" name="Picture 2">
            <a:extLst>
              <a:ext uri="{FF2B5EF4-FFF2-40B4-BE49-F238E27FC236}">
                <a16:creationId xmlns:a16="http://schemas.microsoft.com/office/drawing/2014/main" id="{710B890D-1E79-4E82-9AE7-84AF3023D2F1}"/>
              </a:ext>
            </a:extLst>
          </p:cNvPr>
          <p:cNvPicPr>
            <a:picLocks noChangeAspect="1"/>
          </p:cNvPicPr>
          <p:nvPr/>
        </p:nvPicPr>
        <p:blipFill>
          <a:blip r:embed="rId2"/>
          <a:stretch>
            <a:fillRect/>
          </a:stretch>
        </p:blipFill>
        <p:spPr>
          <a:xfrm>
            <a:off x="1602347" y="2083334"/>
            <a:ext cx="4184303" cy="3415295"/>
          </a:xfrm>
          <a:prstGeom prst="rect">
            <a:avLst/>
          </a:prstGeom>
        </p:spPr>
      </p:pic>
    </p:spTree>
    <p:extLst>
      <p:ext uri="{BB962C8B-B14F-4D97-AF65-F5344CB8AC3E}">
        <p14:creationId xmlns:p14="http://schemas.microsoft.com/office/powerpoint/2010/main" val="143122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A714BD84-2270-475A-8C5F-D2555031466F}"/>
              </a:ext>
            </a:extLst>
          </p:cNvPr>
          <p:cNvSpPr>
            <a:spLocks noGrp="1"/>
          </p:cNvSpPr>
          <p:nvPr>
            <p:ph type="title"/>
          </p:nvPr>
        </p:nvSpPr>
        <p:spPr>
          <a:xfrm>
            <a:off x="1252728" y="381001"/>
            <a:ext cx="10172700" cy="956772"/>
          </a:xfrm>
        </p:spPr>
        <p:txBody>
          <a:bodyPr>
            <a:normAutofit fontScale="90000"/>
          </a:bodyPr>
          <a:lstStyle/>
          <a:p>
            <a:r>
              <a:rPr lang="en-US" sz="2400" dirty="0">
                <a:latin typeface="Times New Roman" panose="02020603050405020304" pitchFamily="18" charset="0"/>
                <a:cs typeface="Times New Roman" panose="02020603050405020304" pitchFamily="18" charset="0"/>
              </a:rPr>
              <a:t>Let’s have a look at the methods that will have in RegisterController.</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14" name="Content Placeholder 13">
            <a:extLst>
              <a:ext uri="{FF2B5EF4-FFF2-40B4-BE49-F238E27FC236}">
                <a16:creationId xmlns:a16="http://schemas.microsoft.com/office/drawing/2014/main" id="{747B5980-6FB7-4184-A88E-8C0B8BC1AE1E}"/>
              </a:ext>
            </a:extLst>
          </p:cNvPr>
          <p:cNvSpPr>
            <a:spLocks noGrp="1"/>
          </p:cNvSpPr>
          <p:nvPr>
            <p:ph sz="half" idx="2"/>
          </p:nvPr>
        </p:nvSpPr>
        <p:spPr>
          <a:xfrm>
            <a:off x="1252728" y="1614416"/>
            <a:ext cx="4800600" cy="4622611"/>
          </a:xfrm>
        </p:spPr>
        <p:txBody>
          <a:bodyPr>
            <a:normAutofit/>
          </a:bodyPr>
          <a:lstStyle/>
          <a:p>
            <a:r>
              <a:rPr lang="en-US" dirty="0"/>
              <a:t>Methods in the Register Controller</a:t>
            </a:r>
          </a:p>
        </p:txBody>
      </p:sp>
      <p:sp>
        <p:nvSpPr>
          <p:cNvPr id="8" name="Content Placeholder 7">
            <a:extLst>
              <a:ext uri="{FF2B5EF4-FFF2-40B4-BE49-F238E27FC236}">
                <a16:creationId xmlns:a16="http://schemas.microsoft.com/office/drawing/2014/main" id="{CD157967-C0C1-4DF3-B0BA-C2632EACF533}"/>
              </a:ext>
            </a:extLst>
          </p:cNvPr>
          <p:cNvSpPr>
            <a:spLocks noGrp="1"/>
          </p:cNvSpPr>
          <p:nvPr>
            <p:ph sz="quarter" idx="4"/>
          </p:nvPr>
        </p:nvSpPr>
        <p:spPr>
          <a:xfrm>
            <a:off x="6529293" y="2083332"/>
            <a:ext cx="4800600" cy="3553193"/>
          </a:xfrm>
        </p:spPr>
        <p:txBody>
          <a:bodyPr>
            <a:normAutofit/>
          </a:bodyPr>
          <a:lstStyle/>
          <a:p>
            <a:r>
              <a:rPr lang="en-US" dirty="0"/>
              <a:t>In this slide the first method is used to display list of all students.</a:t>
            </a:r>
          </a:p>
          <a:p>
            <a:r>
              <a:rPr lang="en-US" dirty="0"/>
              <a:t>The second method get method when this method is called its going to retrieve the record using it’s Id and display it on the form.</a:t>
            </a:r>
          </a:p>
          <a:p>
            <a:r>
              <a:rPr lang="en-US" dirty="0"/>
              <a:t>The third record is now the one for making the changes and saving in the database.</a:t>
            </a:r>
          </a:p>
        </p:txBody>
      </p:sp>
      <p:pic>
        <p:nvPicPr>
          <p:cNvPr id="3" name="Picture 2">
            <a:extLst>
              <a:ext uri="{FF2B5EF4-FFF2-40B4-BE49-F238E27FC236}">
                <a16:creationId xmlns:a16="http://schemas.microsoft.com/office/drawing/2014/main" id="{895DB580-7FCE-47B1-8407-345737DA0639}"/>
              </a:ext>
            </a:extLst>
          </p:cNvPr>
          <p:cNvPicPr>
            <a:picLocks noChangeAspect="1"/>
          </p:cNvPicPr>
          <p:nvPr/>
        </p:nvPicPr>
        <p:blipFill>
          <a:blip r:embed="rId2"/>
          <a:stretch>
            <a:fillRect/>
          </a:stretch>
        </p:blipFill>
        <p:spPr>
          <a:xfrm>
            <a:off x="1605902" y="2083333"/>
            <a:ext cx="4447426" cy="3897003"/>
          </a:xfrm>
          <a:prstGeom prst="rect">
            <a:avLst/>
          </a:prstGeom>
        </p:spPr>
      </p:pic>
    </p:spTree>
    <p:extLst>
      <p:ext uri="{BB962C8B-B14F-4D97-AF65-F5344CB8AC3E}">
        <p14:creationId xmlns:p14="http://schemas.microsoft.com/office/powerpoint/2010/main" val="3346262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A714BD84-2270-475A-8C5F-D2555031466F}"/>
              </a:ext>
            </a:extLst>
          </p:cNvPr>
          <p:cNvSpPr>
            <a:spLocks noGrp="1"/>
          </p:cNvSpPr>
          <p:nvPr>
            <p:ph type="title"/>
          </p:nvPr>
        </p:nvSpPr>
        <p:spPr>
          <a:xfrm>
            <a:off x="1252728" y="381001"/>
            <a:ext cx="10172700" cy="956772"/>
          </a:xfrm>
        </p:spPr>
        <p:txBody>
          <a:bodyPr>
            <a:normAutofit fontScale="90000"/>
          </a:bodyPr>
          <a:lstStyle/>
          <a:p>
            <a:r>
              <a:rPr lang="en-US" sz="2400" dirty="0">
                <a:latin typeface="Times New Roman" panose="02020603050405020304" pitchFamily="18" charset="0"/>
                <a:cs typeface="Times New Roman" panose="02020603050405020304" pitchFamily="18" charset="0"/>
              </a:rPr>
              <a:t>Let’s have a look at the methods that will have in RegisterController.</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14" name="Content Placeholder 13">
            <a:extLst>
              <a:ext uri="{FF2B5EF4-FFF2-40B4-BE49-F238E27FC236}">
                <a16:creationId xmlns:a16="http://schemas.microsoft.com/office/drawing/2014/main" id="{747B5980-6FB7-4184-A88E-8C0B8BC1AE1E}"/>
              </a:ext>
            </a:extLst>
          </p:cNvPr>
          <p:cNvSpPr>
            <a:spLocks noGrp="1"/>
          </p:cNvSpPr>
          <p:nvPr>
            <p:ph sz="half" idx="2"/>
          </p:nvPr>
        </p:nvSpPr>
        <p:spPr>
          <a:xfrm>
            <a:off x="1252728" y="1614416"/>
            <a:ext cx="4800600" cy="4622611"/>
          </a:xfrm>
        </p:spPr>
        <p:txBody>
          <a:bodyPr>
            <a:normAutofit/>
          </a:bodyPr>
          <a:lstStyle/>
          <a:p>
            <a:r>
              <a:rPr lang="en-US" dirty="0"/>
              <a:t>Methods in the Register Controller</a:t>
            </a:r>
          </a:p>
        </p:txBody>
      </p:sp>
      <p:sp>
        <p:nvSpPr>
          <p:cNvPr id="8" name="Content Placeholder 7">
            <a:extLst>
              <a:ext uri="{FF2B5EF4-FFF2-40B4-BE49-F238E27FC236}">
                <a16:creationId xmlns:a16="http://schemas.microsoft.com/office/drawing/2014/main" id="{CD157967-C0C1-4DF3-B0BA-C2632EACF533}"/>
              </a:ext>
            </a:extLst>
          </p:cNvPr>
          <p:cNvSpPr>
            <a:spLocks noGrp="1"/>
          </p:cNvSpPr>
          <p:nvPr>
            <p:ph sz="quarter" idx="4"/>
          </p:nvPr>
        </p:nvSpPr>
        <p:spPr>
          <a:xfrm>
            <a:off x="6529293" y="2083332"/>
            <a:ext cx="4800600" cy="3553193"/>
          </a:xfrm>
        </p:spPr>
        <p:txBody>
          <a:bodyPr>
            <a:normAutofit/>
          </a:bodyPr>
          <a:lstStyle/>
          <a:p>
            <a:r>
              <a:rPr lang="en-US" dirty="0"/>
              <a:t>The first method in this slide is a get method when called it’s going to retrieve the record using the id and display it on the browser.</a:t>
            </a:r>
          </a:p>
          <a:p>
            <a:r>
              <a:rPr lang="en-US" dirty="0"/>
              <a:t>The second one is the post method the one that is now going to permanently delete the content from the table in the database.</a:t>
            </a:r>
          </a:p>
        </p:txBody>
      </p:sp>
      <p:pic>
        <p:nvPicPr>
          <p:cNvPr id="4" name="Picture 3">
            <a:extLst>
              <a:ext uri="{FF2B5EF4-FFF2-40B4-BE49-F238E27FC236}">
                <a16:creationId xmlns:a16="http://schemas.microsoft.com/office/drawing/2014/main" id="{85C0CA67-1F37-4E68-A2B7-BA38F6A65582}"/>
              </a:ext>
            </a:extLst>
          </p:cNvPr>
          <p:cNvPicPr>
            <a:picLocks noChangeAspect="1"/>
          </p:cNvPicPr>
          <p:nvPr/>
        </p:nvPicPr>
        <p:blipFill>
          <a:blip r:embed="rId2"/>
          <a:stretch>
            <a:fillRect/>
          </a:stretch>
        </p:blipFill>
        <p:spPr>
          <a:xfrm>
            <a:off x="1274908" y="2124911"/>
            <a:ext cx="5000422" cy="3252307"/>
          </a:xfrm>
          <a:prstGeom prst="rect">
            <a:avLst/>
          </a:prstGeom>
        </p:spPr>
      </p:pic>
    </p:spTree>
    <p:extLst>
      <p:ext uri="{BB962C8B-B14F-4D97-AF65-F5344CB8AC3E}">
        <p14:creationId xmlns:p14="http://schemas.microsoft.com/office/powerpoint/2010/main" val="2611139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4000" b="1" dirty="0">
                <a:latin typeface="Garamond" panose="02020404030301010803" pitchFamily="18" charset="0"/>
              </a:rPr>
              <a:t>Quote of the day</a:t>
            </a:r>
          </a:p>
        </p:txBody>
      </p:sp>
      <p:pic>
        <p:nvPicPr>
          <p:cNvPr id="3" name="Picture 2">
            <a:extLst>
              <a:ext uri="{FF2B5EF4-FFF2-40B4-BE49-F238E27FC236}">
                <a16:creationId xmlns:a16="http://schemas.microsoft.com/office/drawing/2014/main" id="{8080A254-8900-4219-95E0-EEC947BAD3D5}"/>
              </a:ext>
            </a:extLst>
          </p:cNvPr>
          <p:cNvPicPr>
            <a:picLocks noChangeAspect="1"/>
          </p:cNvPicPr>
          <p:nvPr/>
        </p:nvPicPr>
        <p:blipFill>
          <a:blip r:embed="rId2"/>
          <a:stretch>
            <a:fillRect/>
          </a:stretch>
        </p:blipFill>
        <p:spPr>
          <a:xfrm>
            <a:off x="2578943" y="1320724"/>
            <a:ext cx="7319096" cy="4526283"/>
          </a:xfrm>
          <a:prstGeom prst="rect">
            <a:avLst/>
          </a:prstGeom>
        </p:spPr>
      </p:pic>
    </p:spTree>
    <p:extLst>
      <p:ext uri="{BB962C8B-B14F-4D97-AF65-F5344CB8AC3E}">
        <p14:creationId xmlns:p14="http://schemas.microsoft.com/office/powerpoint/2010/main" val="1152183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Garamond" panose="02020404030301010803" pitchFamily="18" charset="0"/>
              </a:rPr>
              <a:t>Lesson objectives</a:t>
            </a:r>
          </a:p>
        </p:txBody>
      </p:sp>
      <p:sp>
        <p:nvSpPr>
          <p:cNvPr id="3" name="Content Placeholder 2"/>
          <p:cNvSpPr>
            <a:spLocks noGrp="1"/>
          </p:cNvSpPr>
          <p:nvPr>
            <p:ph idx="1"/>
          </p:nvPr>
        </p:nvSpPr>
        <p:spPr/>
        <p:txBody>
          <a:bodyPr>
            <a:normAutofit/>
          </a:bodyPr>
          <a:lstStyle/>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Controllers</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br>
              <a:rPr lang="en-US" dirty="0">
                <a:latin typeface="Garamond" panose="02020404030301010803" pitchFamily="18" charset="0"/>
              </a:rPr>
            </a:br>
            <a:endParaRPr lang="en-US" dirty="0">
              <a:latin typeface="Garamond" panose="02020404030301010803" pitchFamily="18" charset="0"/>
            </a:endParaRPr>
          </a:p>
          <a:p>
            <a:endParaRPr lang="en-US" dirty="0">
              <a:latin typeface="Garamond" panose="02020404030301010803" pitchFamily="18" charset="0"/>
            </a:endParaRPr>
          </a:p>
        </p:txBody>
      </p:sp>
    </p:spTree>
    <p:extLst>
      <p:ext uri="{BB962C8B-B14F-4D97-AF65-F5344CB8AC3E}">
        <p14:creationId xmlns:p14="http://schemas.microsoft.com/office/powerpoint/2010/main" val="72749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574547"/>
            <a:ext cx="10178322" cy="923901"/>
          </a:xfrm>
        </p:spPr>
        <p:txBody>
          <a:bodyPr/>
          <a:lstStyle/>
          <a:p>
            <a:pPr algn="ctr"/>
            <a:r>
              <a:rPr lang="en-US" b="1" dirty="0">
                <a:latin typeface="Garamond" panose="02020404030301010803" pitchFamily="18" charset="0"/>
              </a:rPr>
              <a:t>Lesson pre-requisites</a:t>
            </a:r>
          </a:p>
        </p:txBody>
      </p:sp>
      <p:sp>
        <p:nvSpPr>
          <p:cNvPr id="4" name="TextShape 3"/>
          <p:cNvSpPr txBox="1">
            <a:spLocks noGrp="1"/>
          </p:cNvSpPr>
          <p:nvPr>
            <p:ph idx="1"/>
          </p:nvPr>
        </p:nvSpPr>
        <p:spPr>
          <a:xfrm>
            <a:off x="1251678" y="1690612"/>
            <a:ext cx="10178322" cy="587828"/>
          </a:xfrm>
          <a:prstGeom prst="rect">
            <a:avLst/>
          </a:prstGeom>
          <a:noFill/>
          <a:ln>
            <a:noFill/>
          </a:ln>
        </p:spPr>
        <p:txBody>
          <a:bodyPr tIns="91440" bIns="91440">
            <a:noAutofit/>
          </a:bodyPr>
          <a:lstStyle/>
          <a:p>
            <a:pPr marL="152640" indent="0">
              <a:lnSpc>
                <a:spcPct val="100000"/>
              </a:lnSpc>
              <a:spcBef>
                <a:spcPts val="300"/>
              </a:spcBef>
              <a:buNone/>
              <a:tabLst>
                <a:tab pos="0" algn="l"/>
              </a:tabLst>
            </a:pPr>
            <a:r>
              <a:rPr lang="en-US" b="0" strike="noStrike" spc="-1" dirty="0">
                <a:solidFill>
                  <a:schemeClr val="tx2"/>
                </a:solidFill>
                <a:latin typeface="Garamond"/>
                <a:ea typeface="Roboto Condensed Light"/>
              </a:rPr>
              <a:t>In order to take full advantage of this section you need to have the following;</a:t>
            </a:r>
            <a:endParaRPr lang="en-US" b="0" strike="noStrike" spc="-1" dirty="0">
              <a:solidFill>
                <a:schemeClr val="tx2"/>
              </a:solidFill>
              <a:latin typeface="Garamond"/>
            </a:endParaRPr>
          </a:p>
        </p:txBody>
      </p:sp>
      <p:sp>
        <p:nvSpPr>
          <p:cNvPr id="5" name="TextShape 2"/>
          <p:cNvSpPr txBox="1"/>
          <p:nvPr/>
        </p:nvSpPr>
        <p:spPr>
          <a:xfrm>
            <a:off x="1480166" y="2662767"/>
            <a:ext cx="3588840" cy="3156120"/>
          </a:xfrm>
          <a:prstGeom prst="rect">
            <a:avLst/>
          </a:prstGeom>
          <a:noFill/>
          <a:ln>
            <a:noFill/>
          </a:ln>
        </p:spPr>
        <p:txBody>
          <a:bodyPr tIns="91440" bIns="91440">
            <a:noAutofit/>
          </a:bodyPr>
          <a:lstStyle/>
          <a:p>
            <a:pPr marL="457200" indent="-304560">
              <a:lnSpc>
                <a:spcPct val="115000"/>
              </a:lnSpc>
              <a:buClr>
                <a:srgbClr val="434343"/>
              </a:buClr>
              <a:buFont typeface="Roboto Condensed Light"/>
              <a:buChar char="■"/>
            </a:pPr>
            <a:r>
              <a:rPr lang="en-US" sz="1600" b="0" strike="noStrike" spc="-1" dirty="0">
                <a:solidFill>
                  <a:srgbClr val="434343"/>
                </a:solidFill>
                <a:latin typeface="Garamond"/>
                <a:ea typeface="Roboto Condensed Light"/>
              </a:rPr>
              <a:t>Computer with Visual Studio Installed.</a:t>
            </a:r>
            <a:endParaRPr lang="en-US" sz="1600" b="0" strike="noStrike" spc="-1" dirty="0">
              <a:solidFill>
                <a:srgbClr val="000000"/>
              </a:solidFill>
              <a:latin typeface="Garamond"/>
            </a:endParaRPr>
          </a:p>
          <a:p>
            <a:pPr marL="457200" indent="-304560">
              <a:lnSpc>
                <a:spcPct val="114000"/>
              </a:lnSpc>
              <a:buClr>
                <a:srgbClr val="434343"/>
              </a:buClr>
              <a:buFont typeface="Roboto Condensed Light"/>
              <a:buChar char="■"/>
            </a:pPr>
            <a:r>
              <a:rPr lang="en-US" sz="1600" b="0" strike="noStrike" spc="-1" dirty="0">
                <a:solidFill>
                  <a:srgbClr val="434343"/>
                </a:solidFill>
                <a:latin typeface="Garamond"/>
                <a:ea typeface="Roboto Condensed Light"/>
              </a:rPr>
              <a:t>Stable Network Connection.</a:t>
            </a:r>
          </a:p>
        </p:txBody>
      </p:sp>
      <p:sp>
        <p:nvSpPr>
          <p:cNvPr id="6" name="TextShape 4"/>
          <p:cNvSpPr txBox="1"/>
          <p:nvPr/>
        </p:nvSpPr>
        <p:spPr>
          <a:xfrm>
            <a:off x="5524611" y="2662767"/>
            <a:ext cx="3588840" cy="3156120"/>
          </a:xfrm>
          <a:prstGeom prst="rect">
            <a:avLst/>
          </a:prstGeom>
          <a:noFill/>
          <a:ln>
            <a:noFill/>
          </a:ln>
        </p:spPr>
        <p:txBody>
          <a:bodyPr tIns="91440" bIns="91440">
            <a:noAutofit/>
          </a:bodyPr>
          <a:lstStyle/>
          <a:p>
            <a:pPr marL="457200" indent="-304560">
              <a:lnSpc>
                <a:spcPct val="114000"/>
              </a:lnSpc>
              <a:buClr>
                <a:srgbClr val="434343"/>
              </a:buClr>
              <a:buFont typeface="Roboto Condensed Light"/>
              <a:buChar char="■"/>
            </a:pPr>
            <a:endParaRPr lang="en-US" sz="1600" b="0" strike="noStrike" spc="-1" dirty="0">
              <a:solidFill>
                <a:srgbClr val="000000"/>
              </a:solidFill>
              <a:latin typeface="Garamond"/>
            </a:endParaRPr>
          </a:p>
        </p:txBody>
      </p:sp>
    </p:spTree>
    <p:extLst>
      <p:ext uri="{BB962C8B-B14F-4D97-AF65-F5344CB8AC3E}">
        <p14:creationId xmlns:p14="http://schemas.microsoft.com/office/powerpoint/2010/main" val="43509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Garamond" panose="02020404030301010803" pitchFamily="18" charset="0"/>
              </a:rPr>
              <a:t>Training methods and extra readings</a:t>
            </a:r>
          </a:p>
        </p:txBody>
      </p:sp>
      <p:sp>
        <p:nvSpPr>
          <p:cNvPr id="4" name="Content Placeholder 3"/>
          <p:cNvSpPr>
            <a:spLocks noGrp="1"/>
          </p:cNvSpPr>
          <p:nvPr>
            <p:ph sz="half" idx="1"/>
          </p:nvPr>
        </p:nvSpPr>
        <p:spPr>
          <a:xfrm>
            <a:off x="1251678" y="2677886"/>
            <a:ext cx="4800600" cy="3619500"/>
          </a:xfrm>
        </p:spPr>
        <p:txBody>
          <a:bodyPr>
            <a:normAutofit fontScale="85000" lnSpcReduction="10000"/>
          </a:bodyPr>
          <a:lstStyle/>
          <a:p>
            <a:r>
              <a:rPr lang="en-US" b="1" dirty="0">
                <a:latin typeface="Garamond" panose="02020404030301010803" pitchFamily="18" charset="0"/>
              </a:rPr>
              <a:t>Lecturing Method</a:t>
            </a:r>
            <a:r>
              <a:rPr lang="en-US" dirty="0">
                <a:latin typeface="Garamond" panose="02020404030301010803" pitchFamily="18" charset="0"/>
              </a:rPr>
              <a:t> – This is the main method of training to be adopted in this lesson with illustrations and practical coding examples.</a:t>
            </a:r>
          </a:p>
          <a:p>
            <a:pPr lvl="0"/>
            <a:r>
              <a:rPr lang="en-US" b="1" dirty="0">
                <a:latin typeface="Garamond" panose="02020404030301010803" pitchFamily="18" charset="0"/>
              </a:rPr>
              <a:t>Discussion Method</a:t>
            </a:r>
            <a:r>
              <a:rPr lang="en-US" dirty="0">
                <a:latin typeface="Garamond" panose="02020404030301010803" pitchFamily="18" charset="0"/>
              </a:rPr>
              <a:t> - This method will be adopted periodically whereby learning will be derived principally from the students brainstorming together, rather than from the trainer. Three main types of discussions will be used: </a:t>
            </a:r>
          </a:p>
          <a:p>
            <a:pPr lvl="1"/>
            <a:r>
              <a:rPr lang="en-US" dirty="0">
                <a:latin typeface="Garamond" panose="02020404030301010803" pitchFamily="18" charset="0"/>
              </a:rPr>
              <a:t>Directed discussion </a:t>
            </a:r>
          </a:p>
          <a:p>
            <a:pPr lvl="1"/>
            <a:r>
              <a:rPr lang="en-US" dirty="0">
                <a:latin typeface="Garamond" panose="02020404030301010803" pitchFamily="18" charset="0"/>
              </a:rPr>
              <a:t>Developmental discussion </a:t>
            </a:r>
          </a:p>
          <a:p>
            <a:pPr lvl="1"/>
            <a:r>
              <a:rPr lang="en-US" dirty="0">
                <a:latin typeface="Garamond" panose="02020404030301010803" pitchFamily="18" charset="0"/>
              </a:rPr>
              <a:t>Problem-Solving discussion </a:t>
            </a:r>
          </a:p>
          <a:p>
            <a:endParaRPr lang="en-US" dirty="0">
              <a:latin typeface="Garamond" panose="02020404030301010803" pitchFamily="18" charset="0"/>
            </a:endParaRPr>
          </a:p>
          <a:p>
            <a:endParaRPr lang="en-US" dirty="0">
              <a:latin typeface="Garamond" panose="02020404030301010803" pitchFamily="18" charset="0"/>
            </a:endParaRPr>
          </a:p>
        </p:txBody>
      </p:sp>
      <p:sp>
        <p:nvSpPr>
          <p:cNvPr id="5" name="Content Placeholder 4"/>
          <p:cNvSpPr>
            <a:spLocks noGrp="1"/>
          </p:cNvSpPr>
          <p:nvPr>
            <p:ph sz="half" idx="2"/>
          </p:nvPr>
        </p:nvSpPr>
        <p:spPr>
          <a:xfrm>
            <a:off x="6629400" y="2677886"/>
            <a:ext cx="4800600" cy="3619500"/>
          </a:xfrm>
        </p:spPr>
        <p:txBody>
          <a:bodyPr>
            <a:normAutofit fontScale="85000" lnSpcReduction="10000"/>
          </a:bodyPr>
          <a:lstStyle/>
          <a:p>
            <a:r>
              <a:rPr lang="en-US" dirty="0">
                <a:latin typeface="Garamond" panose="02020404030301010803" pitchFamily="18" charset="0"/>
              </a:rPr>
              <a:t>Home and Learn C#</a:t>
            </a:r>
          </a:p>
        </p:txBody>
      </p:sp>
      <p:sp>
        <p:nvSpPr>
          <p:cNvPr id="6" name="TextBox 5"/>
          <p:cNvSpPr txBox="1"/>
          <p:nvPr/>
        </p:nvSpPr>
        <p:spPr>
          <a:xfrm>
            <a:off x="1251678" y="1874517"/>
            <a:ext cx="4800600" cy="369332"/>
          </a:xfrm>
          <a:prstGeom prst="rect">
            <a:avLst/>
          </a:prstGeom>
          <a:noFill/>
        </p:spPr>
        <p:txBody>
          <a:bodyPr wrap="square" rtlCol="0">
            <a:spAutoFit/>
          </a:bodyPr>
          <a:lstStyle/>
          <a:p>
            <a:pPr algn="ctr"/>
            <a:r>
              <a:rPr lang="en-US" dirty="0">
                <a:latin typeface="Garamond" panose="02020404030301010803" pitchFamily="18" charset="0"/>
              </a:rPr>
              <a:t>TRAINING METHODS FOR THIS LESSON</a:t>
            </a:r>
          </a:p>
        </p:txBody>
      </p:sp>
      <p:sp>
        <p:nvSpPr>
          <p:cNvPr id="7" name="TextBox 6"/>
          <p:cNvSpPr txBox="1"/>
          <p:nvPr/>
        </p:nvSpPr>
        <p:spPr>
          <a:xfrm>
            <a:off x="6629400" y="1874517"/>
            <a:ext cx="4800600" cy="369332"/>
          </a:xfrm>
          <a:prstGeom prst="rect">
            <a:avLst/>
          </a:prstGeom>
          <a:noFill/>
        </p:spPr>
        <p:txBody>
          <a:bodyPr wrap="square" rtlCol="0">
            <a:spAutoFit/>
          </a:bodyPr>
          <a:lstStyle/>
          <a:p>
            <a:pPr algn="ctr"/>
            <a:r>
              <a:rPr lang="en-US" dirty="0">
                <a:latin typeface="Garamond" panose="02020404030301010803" pitchFamily="18" charset="0"/>
              </a:rPr>
              <a:t>EXTRA READINGS</a:t>
            </a:r>
          </a:p>
        </p:txBody>
      </p:sp>
    </p:spTree>
    <p:extLst>
      <p:ext uri="{BB962C8B-B14F-4D97-AF65-F5344CB8AC3E}">
        <p14:creationId xmlns:p14="http://schemas.microsoft.com/office/powerpoint/2010/main" val="2351404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1492132"/>
          </a:xfrm>
        </p:spPr>
        <p:txBody>
          <a:bodyPr>
            <a:normAutofit/>
          </a:bodyPr>
          <a:lstStyle/>
          <a:p>
            <a:pPr algn="ctr"/>
            <a:r>
              <a:rPr lang="en-US" b="1" dirty="0">
                <a:latin typeface="Garamond" panose="02020404030301010803" pitchFamily="18" charset="0"/>
              </a:rPr>
              <a:t>CONTROLLERS</a:t>
            </a:r>
          </a:p>
        </p:txBody>
      </p:sp>
    </p:spTree>
    <p:extLst>
      <p:ext uri="{BB962C8B-B14F-4D97-AF65-F5344CB8AC3E}">
        <p14:creationId xmlns:p14="http://schemas.microsoft.com/office/powerpoint/2010/main" val="2468164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474F8B-DECF-4057-8F42-41834D2DFF83}"/>
              </a:ext>
            </a:extLst>
          </p:cNvPr>
          <p:cNvSpPr>
            <a:spLocks noGrp="1"/>
          </p:cNvSpPr>
          <p:nvPr>
            <p:ph idx="1"/>
          </p:nvPr>
        </p:nvSpPr>
        <p:spPr>
          <a:xfrm>
            <a:off x="1251678" y="1123825"/>
            <a:ext cx="10178322" cy="4610350"/>
          </a:xfrm>
        </p:spPr>
        <p:txBody>
          <a:bodyPr/>
          <a:lstStyle/>
          <a:p>
            <a:r>
              <a:rPr lang="en-US" dirty="0"/>
              <a:t>When a user issues a request in their favorite browser it is the work of the Controller to handle the request made. The controller is going to respond to what has been written in the address bar by calling an action based on what is indicated on the address bar.</a:t>
            </a:r>
          </a:p>
          <a:p>
            <a:r>
              <a:rPr lang="en-US" dirty="0"/>
              <a:t>The question that we can ask our selves is how does the program know which controller to call given a scenario that there are many controllers? This is achieved by configuring the default Route, in this case a default controller that has been set is the one which will be called. In the code below the default has been set to use the Home controller and the Index Action. This is done in the startup.cs file.</a:t>
            </a:r>
          </a:p>
          <a:p>
            <a:endParaRPr lang="en-US" dirty="0"/>
          </a:p>
        </p:txBody>
      </p:sp>
      <p:pic>
        <p:nvPicPr>
          <p:cNvPr id="4" name="Picture 3">
            <a:extLst>
              <a:ext uri="{FF2B5EF4-FFF2-40B4-BE49-F238E27FC236}">
                <a16:creationId xmlns:a16="http://schemas.microsoft.com/office/drawing/2014/main" id="{73E4044F-FB8B-4AF6-B313-E471352C9450}"/>
              </a:ext>
            </a:extLst>
          </p:cNvPr>
          <p:cNvPicPr>
            <a:picLocks noChangeAspect="1"/>
          </p:cNvPicPr>
          <p:nvPr/>
        </p:nvPicPr>
        <p:blipFill>
          <a:blip r:embed="rId2"/>
          <a:stretch>
            <a:fillRect/>
          </a:stretch>
        </p:blipFill>
        <p:spPr>
          <a:xfrm>
            <a:off x="3241776" y="4074471"/>
            <a:ext cx="6481053" cy="1497843"/>
          </a:xfrm>
          <a:prstGeom prst="rect">
            <a:avLst/>
          </a:prstGeom>
        </p:spPr>
      </p:pic>
    </p:spTree>
    <p:extLst>
      <p:ext uri="{BB962C8B-B14F-4D97-AF65-F5344CB8AC3E}">
        <p14:creationId xmlns:p14="http://schemas.microsoft.com/office/powerpoint/2010/main" val="4272892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474F8B-DECF-4057-8F42-41834D2DFF83}"/>
              </a:ext>
            </a:extLst>
          </p:cNvPr>
          <p:cNvSpPr>
            <a:spLocks noGrp="1"/>
          </p:cNvSpPr>
          <p:nvPr>
            <p:ph idx="1"/>
          </p:nvPr>
        </p:nvSpPr>
        <p:spPr>
          <a:xfrm>
            <a:off x="1251678" y="989351"/>
            <a:ext cx="10178322" cy="5486400"/>
          </a:xfrm>
        </p:spPr>
        <p:txBody>
          <a:bodyPr>
            <a:normAutofit/>
          </a:bodyPr>
          <a:lstStyle/>
          <a:p>
            <a:r>
              <a:rPr lang="en-US" dirty="0"/>
              <a:t>A user issues the following request to the browser, when the request is issued then the controller will handle the request for instance in the address the controller will check in the Home controller to determine if there is an IActionResult by the name Register.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From the above images when a request is made the controller is going to know which method to call based on what’s is in the URL. In this case we have Register action to be executed </a:t>
            </a:r>
          </a:p>
        </p:txBody>
      </p:sp>
      <p:pic>
        <p:nvPicPr>
          <p:cNvPr id="5" name="Picture 4">
            <a:extLst>
              <a:ext uri="{FF2B5EF4-FFF2-40B4-BE49-F238E27FC236}">
                <a16:creationId xmlns:a16="http://schemas.microsoft.com/office/drawing/2014/main" id="{DAA17A64-D032-4C48-BF23-4D1FB4896E77}"/>
              </a:ext>
            </a:extLst>
          </p:cNvPr>
          <p:cNvPicPr>
            <a:picLocks noChangeAspect="1"/>
          </p:cNvPicPr>
          <p:nvPr/>
        </p:nvPicPr>
        <p:blipFill>
          <a:blip r:embed="rId2"/>
          <a:stretch>
            <a:fillRect/>
          </a:stretch>
        </p:blipFill>
        <p:spPr>
          <a:xfrm>
            <a:off x="3292878" y="2391105"/>
            <a:ext cx="4099026" cy="603875"/>
          </a:xfrm>
          <a:prstGeom prst="rect">
            <a:avLst/>
          </a:prstGeom>
        </p:spPr>
      </p:pic>
      <p:pic>
        <p:nvPicPr>
          <p:cNvPr id="7" name="Picture 6">
            <a:extLst>
              <a:ext uri="{FF2B5EF4-FFF2-40B4-BE49-F238E27FC236}">
                <a16:creationId xmlns:a16="http://schemas.microsoft.com/office/drawing/2014/main" id="{9A0AE2C8-D5BC-44BA-BA23-3F6B3806CCB2}"/>
              </a:ext>
            </a:extLst>
          </p:cNvPr>
          <p:cNvPicPr>
            <a:picLocks noChangeAspect="1"/>
          </p:cNvPicPr>
          <p:nvPr/>
        </p:nvPicPr>
        <p:blipFill>
          <a:blip r:embed="rId3"/>
          <a:stretch>
            <a:fillRect/>
          </a:stretch>
        </p:blipFill>
        <p:spPr>
          <a:xfrm>
            <a:off x="6848400" y="4466249"/>
            <a:ext cx="3511675" cy="1057734"/>
          </a:xfrm>
          <a:prstGeom prst="rect">
            <a:avLst/>
          </a:prstGeom>
        </p:spPr>
      </p:pic>
      <p:cxnSp>
        <p:nvCxnSpPr>
          <p:cNvPr id="9" name="Straight Arrow Connector 8">
            <a:extLst>
              <a:ext uri="{FF2B5EF4-FFF2-40B4-BE49-F238E27FC236}">
                <a16:creationId xmlns:a16="http://schemas.microsoft.com/office/drawing/2014/main" id="{E64DF761-E7B3-402A-A327-61D6484BA054}"/>
              </a:ext>
            </a:extLst>
          </p:cNvPr>
          <p:cNvCxnSpPr>
            <a:cxnSpLocks/>
          </p:cNvCxnSpPr>
          <p:nvPr/>
        </p:nvCxnSpPr>
        <p:spPr>
          <a:xfrm flipH="1" flipV="1">
            <a:off x="6413526" y="2693042"/>
            <a:ext cx="3019578" cy="195390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758088B3-137C-4506-BC34-9B14EBCD9E35}"/>
              </a:ext>
            </a:extLst>
          </p:cNvPr>
          <p:cNvPicPr>
            <a:picLocks noChangeAspect="1"/>
          </p:cNvPicPr>
          <p:nvPr/>
        </p:nvPicPr>
        <p:blipFill>
          <a:blip r:embed="rId4"/>
          <a:stretch>
            <a:fillRect/>
          </a:stretch>
        </p:blipFill>
        <p:spPr>
          <a:xfrm>
            <a:off x="1695082" y="4262260"/>
            <a:ext cx="4400918" cy="598764"/>
          </a:xfrm>
          <a:prstGeom prst="rect">
            <a:avLst/>
          </a:prstGeom>
        </p:spPr>
      </p:pic>
      <p:cxnSp>
        <p:nvCxnSpPr>
          <p:cNvPr id="21" name="Straight Arrow Connector 20">
            <a:extLst>
              <a:ext uri="{FF2B5EF4-FFF2-40B4-BE49-F238E27FC236}">
                <a16:creationId xmlns:a16="http://schemas.microsoft.com/office/drawing/2014/main" id="{20D2F75D-51F2-4B2B-8D5A-72BCD5801A5C}"/>
              </a:ext>
            </a:extLst>
          </p:cNvPr>
          <p:cNvCxnSpPr>
            <a:cxnSpLocks/>
          </p:cNvCxnSpPr>
          <p:nvPr/>
        </p:nvCxnSpPr>
        <p:spPr>
          <a:xfrm flipV="1">
            <a:off x="3590471" y="2737430"/>
            <a:ext cx="2005769" cy="168731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1911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E29D30-6831-44E8-BE46-B86C9B486FA9}"/>
              </a:ext>
            </a:extLst>
          </p:cNvPr>
          <p:cNvSpPr>
            <a:spLocks noGrp="1"/>
          </p:cNvSpPr>
          <p:nvPr>
            <p:ph type="title"/>
          </p:nvPr>
        </p:nvSpPr>
        <p:spPr>
          <a:xfrm>
            <a:off x="1251678" y="382385"/>
            <a:ext cx="10178322" cy="596023"/>
          </a:xfrm>
        </p:spPr>
        <p:txBody>
          <a:bodyPr>
            <a:normAutofit/>
          </a:bodyPr>
          <a:lstStyle/>
          <a:p>
            <a:r>
              <a:rPr lang="en-US" sz="3600" dirty="0"/>
              <a:t>Creating a controller</a:t>
            </a:r>
          </a:p>
        </p:txBody>
      </p:sp>
      <p:sp>
        <p:nvSpPr>
          <p:cNvPr id="3" name="Content Placeholder 2">
            <a:extLst>
              <a:ext uri="{FF2B5EF4-FFF2-40B4-BE49-F238E27FC236}">
                <a16:creationId xmlns:a16="http://schemas.microsoft.com/office/drawing/2014/main" id="{7AC01BB0-9DEB-43BE-B43B-7F497FB79E75}"/>
              </a:ext>
            </a:extLst>
          </p:cNvPr>
          <p:cNvSpPr>
            <a:spLocks noGrp="1"/>
          </p:cNvSpPr>
          <p:nvPr>
            <p:ph idx="1"/>
          </p:nvPr>
        </p:nvSpPr>
        <p:spPr>
          <a:xfrm>
            <a:off x="1251678" y="1637731"/>
            <a:ext cx="10178322" cy="4612944"/>
          </a:xfrm>
        </p:spPr>
        <p:txBody>
          <a:bodyPr/>
          <a:lstStyle/>
          <a:p>
            <a:r>
              <a:rPr lang="en-US" dirty="0"/>
              <a:t>To create a controller Right Click on controller folder  &gt;&gt; Add &gt;&gt; Controller, Choose empty, Give the controller a name in Our case will give it the name RegisterController.</a:t>
            </a:r>
          </a:p>
          <a:p>
            <a:r>
              <a:rPr lang="en-US" dirty="0"/>
              <a:t>Inside the controller will pass the Interface that we had created earlier the name of the interface is </a:t>
            </a:r>
            <a:r>
              <a:rPr lang="en-US" sz="1800" b="1" dirty="0">
                <a:solidFill>
                  <a:srgbClr val="FF0000"/>
                </a:solidFill>
                <a:latin typeface="Consolas" panose="020B0609020204030204" pitchFamily="49" charset="0"/>
              </a:rPr>
              <a:t>IStudentsRepository</a:t>
            </a:r>
            <a:r>
              <a:rPr lang="en-US" sz="1800" dirty="0">
                <a:solidFill>
                  <a:srgbClr val="000000"/>
                </a:solidFill>
                <a:latin typeface="Consolas" panose="020B0609020204030204" pitchFamily="49" charset="0"/>
              </a:rPr>
              <a:t> </a:t>
            </a:r>
            <a:r>
              <a:rPr lang="en-US" dirty="0"/>
              <a:t>so that we can access the methods inside the Repository class that we created. This is how our controller class will look like. We have a read only method and a variable.  Once we have the two the next is to write the IAction methods. </a:t>
            </a:r>
          </a:p>
        </p:txBody>
      </p:sp>
      <p:pic>
        <p:nvPicPr>
          <p:cNvPr id="8" name="Picture 7">
            <a:extLst>
              <a:ext uri="{FF2B5EF4-FFF2-40B4-BE49-F238E27FC236}">
                <a16:creationId xmlns:a16="http://schemas.microsoft.com/office/drawing/2014/main" id="{F673B9C1-A435-4FCA-877E-6DB47F3F1E91}"/>
              </a:ext>
            </a:extLst>
          </p:cNvPr>
          <p:cNvPicPr>
            <a:picLocks noChangeAspect="1"/>
          </p:cNvPicPr>
          <p:nvPr/>
        </p:nvPicPr>
        <p:blipFill>
          <a:blip r:embed="rId2"/>
          <a:stretch>
            <a:fillRect/>
          </a:stretch>
        </p:blipFill>
        <p:spPr>
          <a:xfrm>
            <a:off x="2888363" y="3944203"/>
            <a:ext cx="5815825" cy="1988549"/>
          </a:xfrm>
          <a:prstGeom prst="rect">
            <a:avLst/>
          </a:prstGeom>
        </p:spPr>
      </p:pic>
    </p:spTree>
    <p:extLst>
      <p:ext uri="{BB962C8B-B14F-4D97-AF65-F5344CB8AC3E}">
        <p14:creationId xmlns:p14="http://schemas.microsoft.com/office/powerpoint/2010/main" val="3332603499"/>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
  <TotalTime>9475</TotalTime>
  <Words>820</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Consolas</vt:lpstr>
      <vt:lpstr>Garamond</vt:lpstr>
      <vt:lpstr>Gill Sans MT</vt:lpstr>
      <vt:lpstr>Impact</vt:lpstr>
      <vt:lpstr>Roboto Condensed Light</vt:lpstr>
      <vt:lpstr>Symbol</vt:lpstr>
      <vt:lpstr>Times New Roman</vt:lpstr>
      <vt:lpstr>Badge</vt:lpstr>
      <vt:lpstr>ASP.NET MVC CORE</vt:lpstr>
      <vt:lpstr>Quote of the day</vt:lpstr>
      <vt:lpstr>Lesson objectives</vt:lpstr>
      <vt:lpstr>Lesson pre-requisites</vt:lpstr>
      <vt:lpstr>Training methods and extra readings</vt:lpstr>
      <vt:lpstr>CONTROLLERS</vt:lpstr>
      <vt:lpstr>PowerPoint Presentation</vt:lpstr>
      <vt:lpstr>PowerPoint Presentation</vt:lpstr>
      <vt:lpstr>Creating a controller</vt:lpstr>
      <vt:lpstr>PowerPoint Presentation</vt:lpstr>
      <vt:lpstr>Let’s have a look at the methods that will have in RegisterController. </vt:lpstr>
      <vt:lpstr>Let’s have a look at the methods that will have in RegisterController. </vt:lpstr>
      <vt:lpstr>Let’s have a look at the methods that will have in RegisterController.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android studio</dc:title>
  <dc:creator>Zalego</dc:creator>
  <cp:lastModifiedBy>Edwin Ouma</cp:lastModifiedBy>
  <cp:revision>716</cp:revision>
  <dcterms:created xsi:type="dcterms:W3CDTF">2016-09-07T08:26:27Z</dcterms:created>
  <dcterms:modified xsi:type="dcterms:W3CDTF">2021-09-16T10:39:42Z</dcterms:modified>
</cp:coreProperties>
</file>