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332" r:id="rId5"/>
    <p:sldId id="333" r:id="rId6"/>
    <p:sldId id="334" r:id="rId7"/>
    <p:sldId id="357" r:id="rId8"/>
    <p:sldId id="358" r:id="rId9"/>
    <p:sldId id="359" r:id="rId10"/>
    <p:sldId id="355" r:id="rId11"/>
  </p:sldIdLst>
  <p:sldSz cx="9144000" cy="5143500" type="screen16x9"/>
  <p:notesSz cx="6858000" cy="9144000"/>
  <p:defaultTextStyle>
    <a:defPPr>
      <a:defRPr lang="zh-CN"/>
    </a:defPPr>
    <a:lvl1pPr algn="l" defTabSz="685800" rtl="0" fontAlgn="base">
      <a:spcBef>
        <a:spcPct val="0"/>
      </a:spcBef>
      <a:spcAft>
        <a:spcPct val="0"/>
      </a:spcAft>
      <a:defRPr sz="13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342900" indent="114300" algn="l" defTabSz="685800" rtl="0" fontAlgn="base">
      <a:spcBef>
        <a:spcPct val="0"/>
      </a:spcBef>
      <a:spcAft>
        <a:spcPct val="0"/>
      </a:spcAft>
      <a:defRPr sz="13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685800" indent="228600" algn="l" defTabSz="685800" rtl="0" fontAlgn="base">
      <a:spcBef>
        <a:spcPct val="0"/>
      </a:spcBef>
      <a:spcAft>
        <a:spcPct val="0"/>
      </a:spcAft>
      <a:defRPr sz="13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028700" indent="342900" algn="l" defTabSz="685800" rtl="0" fontAlgn="base">
      <a:spcBef>
        <a:spcPct val="0"/>
      </a:spcBef>
      <a:spcAft>
        <a:spcPct val="0"/>
      </a:spcAft>
      <a:defRPr sz="13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371600" indent="457200" algn="l" defTabSz="685800" rtl="0" fontAlgn="base">
      <a:spcBef>
        <a:spcPct val="0"/>
      </a:spcBef>
      <a:spcAft>
        <a:spcPct val="0"/>
      </a:spcAft>
      <a:defRPr sz="13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3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13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13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13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56781E"/>
    <a:srgbClr val="EE7619"/>
    <a:srgbClr val="F32307"/>
    <a:srgbClr val="0099A7"/>
    <a:srgbClr val="1C3313"/>
    <a:srgbClr val="2E2E2E"/>
    <a:srgbClr val="9D8670"/>
    <a:srgbClr val="BAC8D0"/>
    <a:srgbClr val="B3B7BA"/>
    <a:srgbClr val="D5D3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20682" autoAdjust="0"/>
    <p:restoredTop sz="96204" autoAdjust="0"/>
  </p:normalViewPr>
  <p:slideViewPr>
    <p:cSldViewPr snapToGrid="0">
      <p:cViewPr varScale="1">
        <p:scale>
          <a:sx n="90" d="100"/>
          <a:sy n="90" d="100"/>
        </p:scale>
        <p:origin x="-582" y="-102"/>
      </p:cViewPr>
      <p:guideLst>
        <p:guide orient="horz" pos="1658"/>
        <p:guide pos="276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 showFormatting="0">
    <p:cViewPr>
      <p:scale>
        <a:sx n="120" d="100"/>
        <a:sy n="120" d="100"/>
      </p:scale>
      <p:origin x="0" y="0"/>
    </p:cViewPr>
  </p:sorterViewPr>
  <p:gridSpacing cx="72006" cy="72006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commentAuthors" Target="commentAuthors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noProof="1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noProof="1">
                <a:latin typeface="+mn-lt"/>
                <a:ea typeface="+mn-ea"/>
              </a:defRPr>
            </a:lvl1pPr>
          </a:lstStyle>
          <a:p>
            <a:pPr>
              <a:defRPr/>
            </a:pPr>
            <a:fld id="{7F3EF5EF-C183-428B-80C9-8F2B957BC91E}" type="datetimeFigureOut">
              <a:rPr lang="zh-CN" altLang="en-US"/>
            </a:fld>
            <a:endParaRPr lang="zh-CN" altLang="en-US"/>
          </a:p>
        </p:txBody>
      </p:sp>
      <p:sp>
        <p:nvSpPr>
          <p:cNvPr id="10244" name="幻灯片图像占位符 3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5" name="备注占位符 4"/>
          <p:cNvSpPr>
            <a:spLocks noGrp="1" noChangeArrowheads="1"/>
          </p:cNvSpPr>
          <p:nvPr>
            <p:ph type="body" sz="quarter" idx="9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noProof="1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noProof="1">
                <a:latin typeface="+mn-lt"/>
                <a:ea typeface="+mn-ea"/>
              </a:defRPr>
            </a:lvl1pPr>
          </a:lstStyle>
          <a:p>
            <a:pPr>
              <a:defRPr/>
            </a:pPr>
            <a:fld id="{9668CB19-E835-4018-A545-A952CEF593B6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6858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2290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第一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291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E6A7775-B622-4D98-A8C1-D93C1930A50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68CB19-E835-4018-A545-A952CEF593B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2290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第一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291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E6A7775-B622-4D98-A8C1-D93C1930A50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图片占位符 4"/>
          <p:cNvSpPr>
            <a:spLocks noGrp="1"/>
          </p:cNvSpPr>
          <p:nvPr>
            <p:ph type="pic" sz="quarter" idx="10"/>
          </p:nvPr>
        </p:nvSpPr>
        <p:spPr>
          <a:xfrm>
            <a:off x="927100" y="1066800"/>
            <a:ext cx="3048000" cy="2882900"/>
          </a:xfrm>
          <a:prstGeom prst="rect">
            <a:avLst/>
          </a:prstGeom>
        </p:spPr>
        <p:txBody>
          <a:bodyPr/>
          <a:lstStyle/>
          <a:p>
            <a:pPr lvl="0"/>
            <a:endParaRPr lang="zh-CN" alt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2465">
        <p:dissolve/>
      </p:transition>
    </mc:Choice>
    <mc:Fallback>
      <p:transition spd="slow" advClick="0" advTm="2465">
        <p:dissolv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350" noProof="1">
                <a:latin typeface="+mn-lt"/>
                <a:ea typeface="+mn-ea"/>
              </a:defRPr>
            </a:lvl1pPr>
          </a:lstStyle>
          <a:p>
            <a:pPr>
              <a:defRPr/>
            </a:pPr>
            <a:fld id="{348D7349-070A-4E19-80EA-7B230E0E17FB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350" noProof="1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350" noProof="1">
                <a:latin typeface="+mn-lt"/>
                <a:ea typeface="+mn-ea"/>
              </a:defRPr>
            </a:lvl1pPr>
          </a:lstStyle>
          <a:p>
            <a:pPr>
              <a:defRPr/>
            </a:pPr>
            <a:fld id="{49A8B5D8-7A02-4109-806C-055DEE1AE0D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2465">
        <p:dissolve/>
      </p:transition>
    </mc:Choice>
    <mc:Fallback>
      <p:transition spd="slow" advClick="0" advTm="2465">
        <p:dissolv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350" noProof="1">
                <a:latin typeface="+mn-lt"/>
                <a:ea typeface="+mn-ea"/>
              </a:defRPr>
            </a:lvl1pPr>
          </a:lstStyle>
          <a:p>
            <a:pPr>
              <a:defRPr/>
            </a:pPr>
            <a:fld id="{6F08C8AF-B2FD-4039-AB05-6C0BA0F4FD4E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350" noProof="1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350" noProof="1">
                <a:latin typeface="+mn-lt"/>
                <a:ea typeface="+mn-ea"/>
              </a:defRPr>
            </a:lvl1pPr>
          </a:lstStyle>
          <a:p>
            <a:pPr>
              <a:defRPr/>
            </a:pPr>
            <a:fld id="{C0FF39F8-6213-4695-B132-4B0EE6D4ADD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2465">
        <p:dissolve/>
      </p:transition>
    </mc:Choice>
    <mc:Fallback>
      <p:transition spd="slow" advClick="0" advTm="2465">
        <p:dissolv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350" noProof="1">
                <a:latin typeface="+mn-lt"/>
                <a:ea typeface="+mn-ea"/>
              </a:defRPr>
            </a:lvl1pPr>
          </a:lstStyle>
          <a:p>
            <a:pPr>
              <a:defRPr/>
            </a:pPr>
            <a:fld id="{131A0EE4-B2B4-4030-A5A0-82DC478FBD58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350" noProof="1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350" noProof="1">
                <a:latin typeface="+mn-lt"/>
                <a:ea typeface="+mn-ea"/>
              </a:defRPr>
            </a:lvl1pPr>
          </a:lstStyle>
          <a:p>
            <a:pPr>
              <a:defRPr/>
            </a:pPr>
            <a:fld id="{E0606B29-6252-46E4-A461-695E367BB25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2465">
        <p:dissolve/>
      </p:transition>
    </mc:Choice>
    <mc:Fallback>
      <p:transition spd="slow" advClick="0" advTm="2465">
        <p:dissolv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2465">
        <p:dissolve/>
      </p:transition>
    </mc:Choice>
    <mc:Fallback>
      <p:transition spd="slow" advClick="0" advTm="2465">
        <p:dissolv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 bwMode="auto">
          <a:xfrm>
            <a:off x="237920" y="196230"/>
            <a:ext cx="230076" cy="290200"/>
            <a:chOff x="4481513" y="4638676"/>
            <a:chExt cx="290512" cy="366711"/>
          </a:xfrm>
          <a:solidFill>
            <a:schemeClr val="bg1"/>
          </a:solidFill>
        </p:grpSpPr>
        <p:sp>
          <p:nvSpPr>
            <p:cNvPr id="3" name="Freeform 5"/>
            <p:cNvSpPr/>
            <p:nvPr/>
          </p:nvSpPr>
          <p:spPr bwMode="auto">
            <a:xfrm>
              <a:off x="4598988" y="4784725"/>
              <a:ext cx="46038" cy="23812"/>
            </a:xfrm>
            <a:custGeom>
              <a:avLst/>
              <a:gdLst>
                <a:gd name="T0" fmla="*/ 0 w 29"/>
                <a:gd name="T1" fmla="*/ 13 h 15"/>
                <a:gd name="T2" fmla="*/ 18 w 29"/>
                <a:gd name="T3" fmla="*/ 15 h 15"/>
                <a:gd name="T4" fmla="*/ 29 w 29"/>
                <a:gd name="T5" fmla="*/ 1 h 15"/>
                <a:gd name="T6" fmla="*/ 14 w 29"/>
                <a:gd name="T7" fmla="*/ 0 h 15"/>
                <a:gd name="T8" fmla="*/ 0 w 29"/>
                <a:gd name="T9" fmla="*/ 1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5">
                  <a:moveTo>
                    <a:pt x="0" y="13"/>
                  </a:moveTo>
                  <a:lnTo>
                    <a:pt x="18" y="15"/>
                  </a:lnTo>
                  <a:lnTo>
                    <a:pt x="29" y="1"/>
                  </a:lnTo>
                  <a:lnTo>
                    <a:pt x="14" y="0"/>
                  </a:ln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noProof="1">
                <a:latin typeface="+mn-lt"/>
                <a:ea typeface="+mn-ea"/>
              </a:endParaRPr>
            </a:p>
          </p:txBody>
        </p:sp>
        <p:sp>
          <p:nvSpPr>
            <p:cNvPr id="4" name="Freeform 6"/>
            <p:cNvSpPr/>
            <p:nvPr/>
          </p:nvSpPr>
          <p:spPr bwMode="auto">
            <a:xfrm>
              <a:off x="4562475" y="4962525"/>
              <a:ext cx="50800" cy="42862"/>
            </a:xfrm>
            <a:custGeom>
              <a:avLst/>
              <a:gdLst>
                <a:gd name="T0" fmla="*/ 6 w 32"/>
                <a:gd name="T1" fmla="*/ 0 h 27"/>
                <a:gd name="T2" fmla="*/ 0 w 32"/>
                <a:gd name="T3" fmla="*/ 27 h 27"/>
                <a:gd name="T4" fmla="*/ 32 w 32"/>
                <a:gd name="T5" fmla="*/ 0 h 27"/>
                <a:gd name="T6" fmla="*/ 6 w 32"/>
                <a:gd name="T7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" h="27">
                  <a:moveTo>
                    <a:pt x="6" y="0"/>
                  </a:moveTo>
                  <a:lnTo>
                    <a:pt x="0" y="27"/>
                  </a:lnTo>
                  <a:lnTo>
                    <a:pt x="32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noProof="1">
                <a:latin typeface="+mn-lt"/>
                <a:ea typeface="+mn-ea"/>
              </a:endParaRPr>
            </a:p>
          </p:txBody>
        </p:sp>
        <p:sp>
          <p:nvSpPr>
            <p:cNvPr id="5" name="Freeform 7"/>
            <p:cNvSpPr/>
            <p:nvPr/>
          </p:nvSpPr>
          <p:spPr bwMode="auto">
            <a:xfrm>
              <a:off x="4591050" y="4962525"/>
              <a:ext cx="107950" cy="38100"/>
            </a:xfrm>
            <a:custGeom>
              <a:avLst/>
              <a:gdLst>
                <a:gd name="T0" fmla="*/ 58 w 68"/>
                <a:gd name="T1" fmla="*/ 0 h 24"/>
                <a:gd name="T2" fmla="*/ 31 w 68"/>
                <a:gd name="T3" fmla="*/ 0 h 24"/>
                <a:gd name="T4" fmla="*/ 0 w 68"/>
                <a:gd name="T5" fmla="*/ 24 h 24"/>
                <a:gd name="T6" fmla="*/ 68 w 68"/>
                <a:gd name="T7" fmla="*/ 24 h 24"/>
                <a:gd name="T8" fmla="*/ 47 w 68"/>
                <a:gd name="T9" fmla="*/ 11 h 24"/>
                <a:gd name="T10" fmla="*/ 58 w 68"/>
                <a:gd name="T1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8" h="24">
                  <a:moveTo>
                    <a:pt x="58" y="0"/>
                  </a:moveTo>
                  <a:lnTo>
                    <a:pt x="31" y="0"/>
                  </a:lnTo>
                  <a:lnTo>
                    <a:pt x="0" y="24"/>
                  </a:lnTo>
                  <a:lnTo>
                    <a:pt x="68" y="24"/>
                  </a:lnTo>
                  <a:lnTo>
                    <a:pt x="47" y="11"/>
                  </a:lnTo>
                  <a:lnTo>
                    <a:pt x="5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noProof="1">
                <a:latin typeface="+mn-lt"/>
                <a:ea typeface="+mn-ea"/>
              </a:endParaRPr>
            </a:p>
          </p:txBody>
        </p:sp>
        <p:sp>
          <p:nvSpPr>
            <p:cNvPr id="6" name="Freeform 8"/>
            <p:cNvSpPr/>
            <p:nvPr/>
          </p:nvSpPr>
          <p:spPr bwMode="auto">
            <a:xfrm>
              <a:off x="4491038" y="4638676"/>
              <a:ext cx="263525" cy="258762"/>
            </a:xfrm>
            <a:custGeom>
              <a:avLst/>
              <a:gdLst>
                <a:gd name="T0" fmla="*/ 123 w 166"/>
                <a:gd name="T1" fmla="*/ 77 h 163"/>
                <a:gd name="T2" fmla="*/ 123 w 166"/>
                <a:gd name="T3" fmla="*/ 57 h 163"/>
                <a:gd name="T4" fmla="*/ 117 w 166"/>
                <a:gd name="T5" fmla="*/ 64 h 163"/>
                <a:gd name="T6" fmla="*/ 117 w 166"/>
                <a:gd name="T7" fmla="*/ 43 h 163"/>
                <a:gd name="T8" fmla="*/ 109 w 166"/>
                <a:gd name="T9" fmla="*/ 53 h 163"/>
                <a:gd name="T10" fmla="*/ 109 w 166"/>
                <a:gd name="T11" fmla="*/ 30 h 163"/>
                <a:gd name="T12" fmla="*/ 101 w 166"/>
                <a:gd name="T13" fmla="*/ 44 h 163"/>
                <a:gd name="T14" fmla="*/ 77 w 166"/>
                <a:gd name="T15" fmla="*/ 10 h 163"/>
                <a:gd name="T16" fmla="*/ 76 w 166"/>
                <a:gd name="T17" fmla="*/ 62 h 163"/>
                <a:gd name="T18" fmla="*/ 75 w 166"/>
                <a:gd name="T19" fmla="*/ 62 h 163"/>
                <a:gd name="T20" fmla="*/ 6 w 166"/>
                <a:gd name="T21" fmla="*/ 0 h 163"/>
                <a:gd name="T22" fmla="*/ 59 w 166"/>
                <a:gd name="T23" fmla="*/ 76 h 163"/>
                <a:gd name="T24" fmla="*/ 0 w 166"/>
                <a:gd name="T25" fmla="*/ 125 h 163"/>
                <a:gd name="T26" fmla="*/ 37 w 166"/>
                <a:gd name="T27" fmla="*/ 163 h 163"/>
                <a:gd name="T28" fmla="*/ 65 w 166"/>
                <a:gd name="T29" fmla="*/ 144 h 163"/>
                <a:gd name="T30" fmla="*/ 62 w 166"/>
                <a:gd name="T31" fmla="*/ 153 h 163"/>
                <a:gd name="T32" fmla="*/ 72 w 166"/>
                <a:gd name="T33" fmla="*/ 153 h 163"/>
                <a:gd name="T34" fmla="*/ 75 w 166"/>
                <a:gd name="T35" fmla="*/ 143 h 163"/>
                <a:gd name="T36" fmla="*/ 109 w 166"/>
                <a:gd name="T37" fmla="*/ 126 h 163"/>
                <a:gd name="T38" fmla="*/ 102 w 166"/>
                <a:gd name="T39" fmla="*/ 116 h 163"/>
                <a:gd name="T40" fmla="*/ 80 w 166"/>
                <a:gd name="T41" fmla="*/ 131 h 163"/>
                <a:gd name="T42" fmla="*/ 61 w 166"/>
                <a:gd name="T43" fmla="*/ 129 h 163"/>
                <a:gd name="T44" fmla="*/ 35 w 166"/>
                <a:gd name="T45" fmla="*/ 148 h 163"/>
                <a:gd name="T46" fmla="*/ 17 w 166"/>
                <a:gd name="T47" fmla="*/ 126 h 163"/>
                <a:gd name="T48" fmla="*/ 89 w 166"/>
                <a:gd name="T49" fmla="*/ 72 h 163"/>
                <a:gd name="T50" fmla="*/ 89 w 166"/>
                <a:gd name="T51" fmla="*/ 46 h 163"/>
                <a:gd name="T52" fmla="*/ 147 w 166"/>
                <a:gd name="T53" fmla="*/ 133 h 163"/>
                <a:gd name="T54" fmla="*/ 116 w 166"/>
                <a:gd name="T55" fmla="*/ 156 h 163"/>
                <a:gd name="T56" fmla="*/ 136 w 166"/>
                <a:gd name="T57" fmla="*/ 156 h 163"/>
                <a:gd name="T58" fmla="*/ 166 w 166"/>
                <a:gd name="T59" fmla="*/ 132 h 163"/>
                <a:gd name="T60" fmla="*/ 123 w 166"/>
                <a:gd name="T61" fmla="*/ 77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66" h="163">
                  <a:moveTo>
                    <a:pt x="123" y="77"/>
                  </a:moveTo>
                  <a:lnTo>
                    <a:pt x="123" y="57"/>
                  </a:lnTo>
                  <a:lnTo>
                    <a:pt x="117" y="64"/>
                  </a:lnTo>
                  <a:lnTo>
                    <a:pt x="117" y="43"/>
                  </a:lnTo>
                  <a:lnTo>
                    <a:pt x="109" y="53"/>
                  </a:lnTo>
                  <a:lnTo>
                    <a:pt x="109" y="30"/>
                  </a:lnTo>
                  <a:lnTo>
                    <a:pt x="101" y="44"/>
                  </a:lnTo>
                  <a:lnTo>
                    <a:pt x="77" y="10"/>
                  </a:lnTo>
                  <a:lnTo>
                    <a:pt x="76" y="62"/>
                  </a:lnTo>
                  <a:lnTo>
                    <a:pt x="75" y="62"/>
                  </a:lnTo>
                  <a:lnTo>
                    <a:pt x="6" y="0"/>
                  </a:lnTo>
                  <a:lnTo>
                    <a:pt x="59" y="76"/>
                  </a:lnTo>
                  <a:lnTo>
                    <a:pt x="0" y="125"/>
                  </a:lnTo>
                  <a:lnTo>
                    <a:pt x="37" y="163"/>
                  </a:lnTo>
                  <a:lnTo>
                    <a:pt x="65" y="144"/>
                  </a:lnTo>
                  <a:lnTo>
                    <a:pt x="62" y="153"/>
                  </a:lnTo>
                  <a:lnTo>
                    <a:pt x="72" y="153"/>
                  </a:lnTo>
                  <a:lnTo>
                    <a:pt x="75" y="143"/>
                  </a:lnTo>
                  <a:lnTo>
                    <a:pt x="109" y="126"/>
                  </a:lnTo>
                  <a:lnTo>
                    <a:pt x="102" y="116"/>
                  </a:lnTo>
                  <a:lnTo>
                    <a:pt x="80" y="131"/>
                  </a:lnTo>
                  <a:lnTo>
                    <a:pt x="61" y="129"/>
                  </a:lnTo>
                  <a:lnTo>
                    <a:pt x="35" y="148"/>
                  </a:lnTo>
                  <a:lnTo>
                    <a:pt x="17" y="126"/>
                  </a:lnTo>
                  <a:lnTo>
                    <a:pt x="89" y="72"/>
                  </a:lnTo>
                  <a:lnTo>
                    <a:pt x="89" y="46"/>
                  </a:lnTo>
                  <a:lnTo>
                    <a:pt x="147" y="133"/>
                  </a:lnTo>
                  <a:lnTo>
                    <a:pt x="116" y="156"/>
                  </a:lnTo>
                  <a:lnTo>
                    <a:pt x="136" y="156"/>
                  </a:lnTo>
                  <a:lnTo>
                    <a:pt x="166" y="132"/>
                  </a:lnTo>
                  <a:lnTo>
                    <a:pt x="123" y="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noProof="1">
                <a:latin typeface="+mn-lt"/>
                <a:ea typeface="+mn-ea"/>
              </a:endParaRPr>
            </a:p>
          </p:txBody>
        </p:sp>
        <p:sp>
          <p:nvSpPr>
            <p:cNvPr id="7" name="Freeform 9"/>
            <p:cNvSpPr/>
            <p:nvPr/>
          </p:nvSpPr>
          <p:spPr bwMode="auto">
            <a:xfrm>
              <a:off x="4549775" y="4932363"/>
              <a:ext cx="12700" cy="9525"/>
            </a:xfrm>
            <a:custGeom>
              <a:avLst/>
              <a:gdLst>
                <a:gd name="T0" fmla="*/ 1 w 8"/>
                <a:gd name="T1" fmla="*/ 0 h 6"/>
                <a:gd name="T2" fmla="*/ 0 w 8"/>
                <a:gd name="T3" fmla="*/ 6 h 6"/>
                <a:gd name="T4" fmla="*/ 6 w 8"/>
                <a:gd name="T5" fmla="*/ 6 h 6"/>
                <a:gd name="T6" fmla="*/ 8 w 8"/>
                <a:gd name="T7" fmla="*/ 0 h 6"/>
                <a:gd name="T8" fmla="*/ 1 w 8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6">
                  <a:moveTo>
                    <a:pt x="1" y="0"/>
                  </a:moveTo>
                  <a:lnTo>
                    <a:pt x="0" y="6"/>
                  </a:lnTo>
                  <a:lnTo>
                    <a:pt x="6" y="6"/>
                  </a:lnTo>
                  <a:lnTo>
                    <a:pt x="8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noProof="1">
                <a:latin typeface="+mn-lt"/>
                <a:ea typeface="+mn-ea"/>
              </a:endParaRPr>
            </a:p>
          </p:txBody>
        </p:sp>
        <p:sp>
          <p:nvSpPr>
            <p:cNvPr id="8" name="Freeform 10"/>
            <p:cNvSpPr/>
            <p:nvPr/>
          </p:nvSpPr>
          <p:spPr bwMode="auto">
            <a:xfrm>
              <a:off x="4564063" y="4932363"/>
              <a:ext cx="14288" cy="9525"/>
            </a:xfrm>
            <a:custGeom>
              <a:avLst/>
              <a:gdLst>
                <a:gd name="T0" fmla="*/ 2 w 9"/>
                <a:gd name="T1" fmla="*/ 0 h 6"/>
                <a:gd name="T2" fmla="*/ 0 w 9"/>
                <a:gd name="T3" fmla="*/ 6 h 6"/>
                <a:gd name="T4" fmla="*/ 7 w 9"/>
                <a:gd name="T5" fmla="*/ 6 h 6"/>
                <a:gd name="T6" fmla="*/ 9 w 9"/>
                <a:gd name="T7" fmla="*/ 0 h 6"/>
                <a:gd name="T8" fmla="*/ 2 w 9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6">
                  <a:moveTo>
                    <a:pt x="2" y="0"/>
                  </a:moveTo>
                  <a:lnTo>
                    <a:pt x="0" y="6"/>
                  </a:lnTo>
                  <a:lnTo>
                    <a:pt x="7" y="6"/>
                  </a:lnTo>
                  <a:lnTo>
                    <a:pt x="9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noProof="1">
                <a:latin typeface="+mn-lt"/>
                <a:ea typeface="+mn-ea"/>
              </a:endParaRPr>
            </a:p>
          </p:txBody>
        </p:sp>
        <p:sp>
          <p:nvSpPr>
            <p:cNvPr id="9" name="Freeform 11"/>
            <p:cNvSpPr/>
            <p:nvPr/>
          </p:nvSpPr>
          <p:spPr bwMode="auto">
            <a:xfrm>
              <a:off x="4578350" y="4932363"/>
              <a:ext cx="14288" cy="9525"/>
            </a:xfrm>
            <a:custGeom>
              <a:avLst/>
              <a:gdLst>
                <a:gd name="T0" fmla="*/ 2 w 9"/>
                <a:gd name="T1" fmla="*/ 0 h 6"/>
                <a:gd name="T2" fmla="*/ 0 w 9"/>
                <a:gd name="T3" fmla="*/ 6 h 6"/>
                <a:gd name="T4" fmla="*/ 7 w 9"/>
                <a:gd name="T5" fmla="*/ 6 h 6"/>
                <a:gd name="T6" fmla="*/ 9 w 9"/>
                <a:gd name="T7" fmla="*/ 0 h 6"/>
                <a:gd name="T8" fmla="*/ 2 w 9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6">
                  <a:moveTo>
                    <a:pt x="2" y="0"/>
                  </a:moveTo>
                  <a:lnTo>
                    <a:pt x="0" y="6"/>
                  </a:lnTo>
                  <a:lnTo>
                    <a:pt x="7" y="6"/>
                  </a:lnTo>
                  <a:lnTo>
                    <a:pt x="9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noProof="1">
                <a:latin typeface="+mn-lt"/>
                <a:ea typeface="+mn-ea"/>
              </a:endParaRPr>
            </a:p>
          </p:txBody>
        </p:sp>
        <p:sp>
          <p:nvSpPr>
            <p:cNvPr id="10" name="Freeform 12"/>
            <p:cNvSpPr/>
            <p:nvPr/>
          </p:nvSpPr>
          <p:spPr bwMode="auto">
            <a:xfrm>
              <a:off x="4594225" y="4932363"/>
              <a:ext cx="12700" cy="9525"/>
            </a:xfrm>
            <a:custGeom>
              <a:avLst/>
              <a:gdLst>
                <a:gd name="T0" fmla="*/ 1 w 8"/>
                <a:gd name="T1" fmla="*/ 0 h 6"/>
                <a:gd name="T2" fmla="*/ 0 w 8"/>
                <a:gd name="T3" fmla="*/ 6 h 6"/>
                <a:gd name="T4" fmla="*/ 6 w 8"/>
                <a:gd name="T5" fmla="*/ 6 h 6"/>
                <a:gd name="T6" fmla="*/ 8 w 8"/>
                <a:gd name="T7" fmla="*/ 0 h 6"/>
                <a:gd name="T8" fmla="*/ 1 w 8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6">
                  <a:moveTo>
                    <a:pt x="1" y="0"/>
                  </a:moveTo>
                  <a:lnTo>
                    <a:pt x="0" y="6"/>
                  </a:lnTo>
                  <a:lnTo>
                    <a:pt x="6" y="6"/>
                  </a:lnTo>
                  <a:lnTo>
                    <a:pt x="8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noProof="1">
                <a:latin typeface="+mn-lt"/>
                <a:ea typeface="+mn-ea"/>
              </a:endParaRPr>
            </a:p>
          </p:txBody>
        </p:sp>
        <p:sp>
          <p:nvSpPr>
            <p:cNvPr id="11" name="Freeform 13"/>
            <p:cNvSpPr>
              <a:spLocks noEditPoints="1"/>
            </p:cNvSpPr>
            <p:nvPr/>
          </p:nvSpPr>
          <p:spPr bwMode="auto">
            <a:xfrm>
              <a:off x="4484688" y="4903788"/>
              <a:ext cx="58738" cy="38100"/>
            </a:xfrm>
            <a:custGeom>
              <a:avLst/>
              <a:gdLst>
                <a:gd name="T0" fmla="*/ 60 w 60"/>
                <a:gd name="T1" fmla="*/ 34 h 39"/>
                <a:gd name="T2" fmla="*/ 36 w 60"/>
                <a:gd name="T3" fmla="*/ 34 h 39"/>
                <a:gd name="T4" fmla="*/ 36 w 60"/>
                <a:gd name="T5" fmla="*/ 29 h 39"/>
                <a:gd name="T6" fmla="*/ 60 w 60"/>
                <a:gd name="T7" fmla="*/ 29 h 39"/>
                <a:gd name="T8" fmla="*/ 60 w 60"/>
                <a:gd name="T9" fmla="*/ 23 h 39"/>
                <a:gd name="T10" fmla="*/ 36 w 60"/>
                <a:gd name="T11" fmla="*/ 23 h 39"/>
                <a:gd name="T12" fmla="*/ 36 w 60"/>
                <a:gd name="T13" fmla="*/ 21 h 39"/>
                <a:gd name="T14" fmla="*/ 55 w 60"/>
                <a:gd name="T15" fmla="*/ 21 h 39"/>
                <a:gd name="T16" fmla="*/ 60 w 60"/>
                <a:gd name="T17" fmla="*/ 16 h 39"/>
                <a:gd name="T18" fmla="*/ 60 w 60"/>
                <a:gd name="T19" fmla="*/ 0 h 39"/>
                <a:gd name="T20" fmla="*/ 0 w 60"/>
                <a:gd name="T21" fmla="*/ 0 h 39"/>
                <a:gd name="T22" fmla="*/ 0 w 60"/>
                <a:gd name="T23" fmla="*/ 21 h 39"/>
                <a:gd name="T24" fmla="*/ 24 w 60"/>
                <a:gd name="T25" fmla="*/ 21 h 39"/>
                <a:gd name="T26" fmla="*/ 24 w 60"/>
                <a:gd name="T27" fmla="*/ 23 h 39"/>
                <a:gd name="T28" fmla="*/ 0 w 60"/>
                <a:gd name="T29" fmla="*/ 23 h 39"/>
                <a:gd name="T30" fmla="*/ 0 w 60"/>
                <a:gd name="T31" fmla="*/ 29 h 39"/>
                <a:gd name="T32" fmla="*/ 24 w 60"/>
                <a:gd name="T33" fmla="*/ 29 h 39"/>
                <a:gd name="T34" fmla="*/ 24 w 60"/>
                <a:gd name="T35" fmla="*/ 34 h 39"/>
                <a:gd name="T36" fmla="*/ 0 w 60"/>
                <a:gd name="T37" fmla="*/ 34 h 39"/>
                <a:gd name="T38" fmla="*/ 0 w 60"/>
                <a:gd name="T39" fmla="*/ 39 h 39"/>
                <a:gd name="T40" fmla="*/ 60 w 60"/>
                <a:gd name="T41" fmla="*/ 39 h 39"/>
                <a:gd name="T42" fmla="*/ 60 w 60"/>
                <a:gd name="T43" fmla="*/ 34 h 39"/>
                <a:gd name="T44" fmla="*/ 36 w 60"/>
                <a:gd name="T45" fmla="*/ 5 h 39"/>
                <a:gd name="T46" fmla="*/ 49 w 60"/>
                <a:gd name="T47" fmla="*/ 5 h 39"/>
                <a:gd name="T48" fmla="*/ 49 w 60"/>
                <a:gd name="T49" fmla="*/ 14 h 39"/>
                <a:gd name="T50" fmla="*/ 46 w 60"/>
                <a:gd name="T51" fmla="*/ 16 h 39"/>
                <a:gd name="T52" fmla="*/ 46 w 60"/>
                <a:gd name="T53" fmla="*/ 16 h 39"/>
                <a:gd name="T54" fmla="*/ 47 w 60"/>
                <a:gd name="T55" fmla="*/ 6 h 39"/>
                <a:gd name="T56" fmla="*/ 40 w 60"/>
                <a:gd name="T57" fmla="*/ 6 h 39"/>
                <a:gd name="T58" fmla="*/ 38 w 60"/>
                <a:gd name="T59" fmla="*/ 16 h 39"/>
                <a:gd name="T60" fmla="*/ 36 w 60"/>
                <a:gd name="T61" fmla="*/ 16 h 39"/>
                <a:gd name="T62" fmla="*/ 36 w 60"/>
                <a:gd name="T63" fmla="*/ 5 h 39"/>
                <a:gd name="T64" fmla="*/ 24 w 60"/>
                <a:gd name="T65" fmla="*/ 16 h 39"/>
                <a:gd name="T66" fmla="*/ 22 w 60"/>
                <a:gd name="T67" fmla="*/ 16 h 39"/>
                <a:gd name="T68" fmla="*/ 20 w 60"/>
                <a:gd name="T69" fmla="*/ 6 h 39"/>
                <a:gd name="T70" fmla="*/ 12 w 60"/>
                <a:gd name="T71" fmla="*/ 6 h 39"/>
                <a:gd name="T72" fmla="*/ 14 w 60"/>
                <a:gd name="T73" fmla="*/ 16 h 39"/>
                <a:gd name="T74" fmla="*/ 11 w 60"/>
                <a:gd name="T75" fmla="*/ 16 h 39"/>
                <a:gd name="T76" fmla="*/ 11 w 60"/>
                <a:gd name="T77" fmla="*/ 5 h 39"/>
                <a:gd name="T78" fmla="*/ 24 w 60"/>
                <a:gd name="T79" fmla="*/ 5 h 39"/>
                <a:gd name="T80" fmla="*/ 24 w 60"/>
                <a:gd name="T81" fmla="*/ 1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0" h="39">
                  <a:moveTo>
                    <a:pt x="60" y="34"/>
                  </a:moveTo>
                  <a:cubicBezTo>
                    <a:pt x="36" y="34"/>
                    <a:pt x="36" y="34"/>
                    <a:pt x="36" y="34"/>
                  </a:cubicBezTo>
                  <a:cubicBezTo>
                    <a:pt x="36" y="29"/>
                    <a:pt x="36" y="29"/>
                    <a:pt x="36" y="29"/>
                  </a:cubicBezTo>
                  <a:cubicBezTo>
                    <a:pt x="60" y="29"/>
                    <a:pt x="60" y="29"/>
                    <a:pt x="60" y="29"/>
                  </a:cubicBezTo>
                  <a:cubicBezTo>
                    <a:pt x="60" y="23"/>
                    <a:pt x="60" y="23"/>
                    <a:pt x="60" y="23"/>
                  </a:cubicBezTo>
                  <a:cubicBezTo>
                    <a:pt x="36" y="23"/>
                    <a:pt x="36" y="23"/>
                    <a:pt x="36" y="23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55" y="21"/>
                    <a:pt x="55" y="21"/>
                    <a:pt x="55" y="21"/>
                  </a:cubicBezTo>
                  <a:cubicBezTo>
                    <a:pt x="59" y="21"/>
                    <a:pt x="60" y="20"/>
                    <a:pt x="60" y="16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24" y="21"/>
                    <a:pt x="24" y="21"/>
                    <a:pt x="24" y="21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34"/>
                    <a:pt x="24" y="34"/>
                    <a:pt x="24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60" y="39"/>
                    <a:pt x="60" y="39"/>
                    <a:pt x="60" y="39"/>
                  </a:cubicBezTo>
                  <a:lnTo>
                    <a:pt x="60" y="34"/>
                  </a:lnTo>
                  <a:close/>
                  <a:moveTo>
                    <a:pt x="36" y="5"/>
                  </a:moveTo>
                  <a:cubicBezTo>
                    <a:pt x="49" y="5"/>
                    <a:pt x="49" y="5"/>
                    <a:pt x="49" y="5"/>
                  </a:cubicBezTo>
                  <a:cubicBezTo>
                    <a:pt x="49" y="14"/>
                    <a:pt x="49" y="14"/>
                    <a:pt x="49" y="14"/>
                  </a:cubicBezTo>
                  <a:cubicBezTo>
                    <a:pt x="49" y="16"/>
                    <a:pt x="48" y="16"/>
                    <a:pt x="46" y="16"/>
                  </a:cubicBezTo>
                  <a:cubicBezTo>
                    <a:pt x="46" y="16"/>
                    <a:pt x="46" y="16"/>
                    <a:pt x="46" y="16"/>
                  </a:cubicBezTo>
                  <a:cubicBezTo>
                    <a:pt x="47" y="6"/>
                    <a:pt x="47" y="6"/>
                    <a:pt x="47" y="6"/>
                  </a:cubicBezTo>
                  <a:cubicBezTo>
                    <a:pt x="40" y="6"/>
                    <a:pt x="40" y="6"/>
                    <a:pt x="40" y="6"/>
                  </a:cubicBezTo>
                  <a:cubicBezTo>
                    <a:pt x="38" y="16"/>
                    <a:pt x="38" y="16"/>
                    <a:pt x="38" y="16"/>
                  </a:cubicBezTo>
                  <a:cubicBezTo>
                    <a:pt x="36" y="16"/>
                    <a:pt x="36" y="16"/>
                    <a:pt x="36" y="16"/>
                  </a:cubicBezTo>
                  <a:lnTo>
                    <a:pt x="36" y="5"/>
                  </a:lnTo>
                  <a:close/>
                  <a:moveTo>
                    <a:pt x="24" y="16"/>
                  </a:moveTo>
                  <a:cubicBezTo>
                    <a:pt x="22" y="16"/>
                    <a:pt x="22" y="16"/>
                    <a:pt x="22" y="16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24" y="5"/>
                    <a:pt x="24" y="5"/>
                    <a:pt x="24" y="5"/>
                  </a:cubicBezTo>
                  <a:lnTo>
                    <a:pt x="24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noProof="1">
                <a:latin typeface="+mn-lt"/>
                <a:ea typeface="+mn-ea"/>
              </a:endParaRPr>
            </a:p>
          </p:txBody>
        </p:sp>
        <p:sp>
          <p:nvSpPr>
            <p:cNvPr id="12" name="Freeform 14"/>
            <p:cNvSpPr/>
            <p:nvPr/>
          </p:nvSpPr>
          <p:spPr bwMode="auto">
            <a:xfrm>
              <a:off x="4546600" y="4903788"/>
              <a:ext cx="77788" cy="15875"/>
            </a:xfrm>
            <a:custGeom>
              <a:avLst/>
              <a:gdLst>
                <a:gd name="T0" fmla="*/ 0 w 49"/>
                <a:gd name="T1" fmla="*/ 3 h 10"/>
                <a:gd name="T2" fmla="*/ 40 w 49"/>
                <a:gd name="T3" fmla="*/ 3 h 10"/>
                <a:gd name="T4" fmla="*/ 40 w 49"/>
                <a:gd name="T5" fmla="*/ 10 h 10"/>
                <a:gd name="T6" fmla="*/ 48 w 49"/>
                <a:gd name="T7" fmla="*/ 10 h 10"/>
                <a:gd name="T8" fmla="*/ 49 w 49"/>
                <a:gd name="T9" fmla="*/ 0 h 10"/>
                <a:gd name="T10" fmla="*/ 0 w 49"/>
                <a:gd name="T11" fmla="*/ 0 h 10"/>
                <a:gd name="T12" fmla="*/ 0 w 49"/>
                <a:gd name="T13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10">
                  <a:moveTo>
                    <a:pt x="0" y="3"/>
                  </a:moveTo>
                  <a:lnTo>
                    <a:pt x="40" y="3"/>
                  </a:lnTo>
                  <a:lnTo>
                    <a:pt x="40" y="10"/>
                  </a:lnTo>
                  <a:lnTo>
                    <a:pt x="48" y="10"/>
                  </a:lnTo>
                  <a:lnTo>
                    <a:pt x="49" y="0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noProof="1">
                <a:latin typeface="+mn-lt"/>
                <a:ea typeface="+mn-ea"/>
              </a:endParaRPr>
            </a:p>
          </p:txBody>
        </p:sp>
        <p:sp>
          <p:nvSpPr>
            <p:cNvPr id="13" name="Freeform 15"/>
            <p:cNvSpPr/>
            <p:nvPr/>
          </p:nvSpPr>
          <p:spPr bwMode="auto">
            <a:xfrm>
              <a:off x="4562475" y="4910138"/>
              <a:ext cx="61913" cy="41275"/>
            </a:xfrm>
            <a:custGeom>
              <a:avLst/>
              <a:gdLst>
                <a:gd name="T0" fmla="*/ 16 w 62"/>
                <a:gd name="T1" fmla="*/ 0 h 43"/>
                <a:gd name="T2" fmla="*/ 2 w 62"/>
                <a:gd name="T3" fmla="*/ 0 h 43"/>
                <a:gd name="T4" fmla="*/ 0 w 62"/>
                <a:gd name="T5" fmla="*/ 17 h 43"/>
                <a:gd name="T6" fmla="*/ 47 w 62"/>
                <a:gd name="T7" fmla="*/ 17 h 43"/>
                <a:gd name="T8" fmla="*/ 47 w 62"/>
                <a:gd name="T9" fmla="*/ 34 h 43"/>
                <a:gd name="T10" fmla="*/ 61 w 62"/>
                <a:gd name="T11" fmla="*/ 42 h 43"/>
                <a:gd name="T12" fmla="*/ 62 w 62"/>
                <a:gd name="T13" fmla="*/ 41 h 43"/>
                <a:gd name="T14" fmla="*/ 62 w 62"/>
                <a:gd name="T15" fmla="*/ 12 h 43"/>
                <a:gd name="T16" fmla="*/ 14 w 62"/>
                <a:gd name="T17" fmla="*/ 12 h 43"/>
                <a:gd name="T18" fmla="*/ 16 w 62"/>
                <a:gd name="T1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2" h="43">
                  <a:moveTo>
                    <a:pt x="16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47" y="17"/>
                    <a:pt x="47" y="17"/>
                    <a:pt x="47" y="17"/>
                  </a:cubicBezTo>
                  <a:cubicBezTo>
                    <a:pt x="47" y="34"/>
                    <a:pt x="47" y="34"/>
                    <a:pt x="47" y="34"/>
                  </a:cubicBezTo>
                  <a:cubicBezTo>
                    <a:pt x="47" y="34"/>
                    <a:pt x="60" y="41"/>
                    <a:pt x="61" y="42"/>
                  </a:cubicBezTo>
                  <a:cubicBezTo>
                    <a:pt x="62" y="43"/>
                    <a:pt x="62" y="41"/>
                    <a:pt x="62" y="41"/>
                  </a:cubicBezTo>
                  <a:cubicBezTo>
                    <a:pt x="62" y="12"/>
                    <a:pt x="62" y="12"/>
                    <a:pt x="62" y="12"/>
                  </a:cubicBezTo>
                  <a:cubicBezTo>
                    <a:pt x="14" y="12"/>
                    <a:pt x="14" y="12"/>
                    <a:pt x="14" y="12"/>
                  </a:cubicBez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noProof="1">
                <a:latin typeface="+mn-lt"/>
                <a:ea typeface="+mn-ea"/>
              </a:endParaRPr>
            </a:p>
          </p:txBody>
        </p:sp>
        <p:sp>
          <p:nvSpPr>
            <p:cNvPr id="14" name="Freeform 16"/>
            <p:cNvSpPr>
              <a:spLocks noEditPoints="1"/>
            </p:cNvSpPr>
            <p:nvPr/>
          </p:nvSpPr>
          <p:spPr bwMode="auto">
            <a:xfrm>
              <a:off x="4640263" y="4903788"/>
              <a:ext cx="33338" cy="46037"/>
            </a:xfrm>
            <a:custGeom>
              <a:avLst/>
              <a:gdLst>
                <a:gd name="T0" fmla="*/ 15 w 34"/>
                <a:gd name="T1" fmla="*/ 0 h 47"/>
                <a:gd name="T2" fmla="*/ 0 w 34"/>
                <a:gd name="T3" fmla="*/ 0 h 47"/>
                <a:gd name="T4" fmla="*/ 0 w 34"/>
                <a:gd name="T5" fmla="*/ 47 h 47"/>
                <a:gd name="T6" fmla="*/ 10 w 34"/>
                <a:gd name="T7" fmla="*/ 47 h 47"/>
                <a:gd name="T8" fmla="*/ 10 w 34"/>
                <a:gd name="T9" fmla="*/ 29 h 47"/>
                <a:gd name="T10" fmla="*/ 17 w 34"/>
                <a:gd name="T11" fmla="*/ 29 h 47"/>
                <a:gd name="T12" fmla="*/ 34 w 34"/>
                <a:gd name="T13" fmla="*/ 15 h 47"/>
                <a:gd name="T14" fmla="*/ 15 w 34"/>
                <a:gd name="T15" fmla="*/ 0 h 47"/>
                <a:gd name="T16" fmla="*/ 13 w 34"/>
                <a:gd name="T17" fmla="*/ 21 h 47"/>
                <a:gd name="T18" fmla="*/ 10 w 34"/>
                <a:gd name="T19" fmla="*/ 21 h 47"/>
                <a:gd name="T20" fmla="*/ 10 w 34"/>
                <a:gd name="T21" fmla="*/ 8 h 47"/>
                <a:gd name="T22" fmla="*/ 13 w 34"/>
                <a:gd name="T23" fmla="*/ 8 h 47"/>
                <a:gd name="T24" fmla="*/ 23 w 34"/>
                <a:gd name="T25" fmla="*/ 15 h 47"/>
                <a:gd name="T26" fmla="*/ 13 w 34"/>
                <a:gd name="T27" fmla="*/ 21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" h="47">
                  <a:moveTo>
                    <a:pt x="1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10" y="47"/>
                    <a:pt x="10" y="47"/>
                    <a:pt x="10" y="47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28" y="28"/>
                    <a:pt x="33" y="24"/>
                    <a:pt x="34" y="15"/>
                  </a:cubicBezTo>
                  <a:cubicBezTo>
                    <a:pt x="34" y="5"/>
                    <a:pt x="27" y="0"/>
                    <a:pt x="15" y="0"/>
                  </a:cubicBezTo>
                  <a:close/>
                  <a:moveTo>
                    <a:pt x="13" y="21"/>
                  </a:moveTo>
                  <a:cubicBezTo>
                    <a:pt x="12" y="21"/>
                    <a:pt x="11" y="21"/>
                    <a:pt x="10" y="21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1" y="8"/>
                    <a:pt x="12" y="8"/>
                    <a:pt x="13" y="8"/>
                  </a:cubicBezTo>
                  <a:cubicBezTo>
                    <a:pt x="20" y="7"/>
                    <a:pt x="23" y="10"/>
                    <a:pt x="23" y="15"/>
                  </a:cubicBezTo>
                  <a:cubicBezTo>
                    <a:pt x="23" y="20"/>
                    <a:pt x="20" y="22"/>
                    <a:pt x="13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noProof="1">
                <a:latin typeface="+mn-lt"/>
                <a:ea typeface="+mn-ea"/>
              </a:endParaRPr>
            </a:p>
          </p:txBody>
        </p:sp>
        <p:sp>
          <p:nvSpPr>
            <p:cNvPr id="15" name="Freeform 17"/>
            <p:cNvSpPr>
              <a:spLocks noEditPoints="1"/>
            </p:cNvSpPr>
            <p:nvPr/>
          </p:nvSpPr>
          <p:spPr bwMode="auto">
            <a:xfrm>
              <a:off x="4689475" y="4903788"/>
              <a:ext cx="33338" cy="46037"/>
            </a:xfrm>
            <a:custGeom>
              <a:avLst/>
              <a:gdLst>
                <a:gd name="T0" fmla="*/ 15 w 34"/>
                <a:gd name="T1" fmla="*/ 0 h 47"/>
                <a:gd name="T2" fmla="*/ 0 w 34"/>
                <a:gd name="T3" fmla="*/ 0 h 47"/>
                <a:gd name="T4" fmla="*/ 0 w 34"/>
                <a:gd name="T5" fmla="*/ 47 h 47"/>
                <a:gd name="T6" fmla="*/ 10 w 34"/>
                <a:gd name="T7" fmla="*/ 47 h 47"/>
                <a:gd name="T8" fmla="*/ 10 w 34"/>
                <a:gd name="T9" fmla="*/ 29 h 47"/>
                <a:gd name="T10" fmla="*/ 18 w 34"/>
                <a:gd name="T11" fmla="*/ 29 h 47"/>
                <a:gd name="T12" fmla="*/ 34 w 34"/>
                <a:gd name="T13" fmla="*/ 15 h 47"/>
                <a:gd name="T14" fmla="*/ 15 w 34"/>
                <a:gd name="T15" fmla="*/ 0 h 47"/>
                <a:gd name="T16" fmla="*/ 13 w 34"/>
                <a:gd name="T17" fmla="*/ 21 h 47"/>
                <a:gd name="T18" fmla="*/ 10 w 34"/>
                <a:gd name="T19" fmla="*/ 21 h 47"/>
                <a:gd name="T20" fmla="*/ 10 w 34"/>
                <a:gd name="T21" fmla="*/ 8 h 47"/>
                <a:gd name="T22" fmla="*/ 13 w 34"/>
                <a:gd name="T23" fmla="*/ 8 h 47"/>
                <a:gd name="T24" fmla="*/ 23 w 34"/>
                <a:gd name="T25" fmla="*/ 15 h 47"/>
                <a:gd name="T26" fmla="*/ 13 w 34"/>
                <a:gd name="T27" fmla="*/ 21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" h="47">
                  <a:moveTo>
                    <a:pt x="1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10" y="47"/>
                    <a:pt x="10" y="47"/>
                    <a:pt x="10" y="47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8" y="29"/>
                    <a:pt x="18" y="29"/>
                    <a:pt x="18" y="29"/>
                  </a:cubicBezTo>
                  <a:cubicBezTo>
                    <a:pt x="28" y="28"/>
                    <a:pt x="33" y="24"/>
                    <a:pt x="34" y="15"/>
                  </a:cubicBezTo>
                  <a:cubicBezTo>
                    <a:pt x="34" y="5"/>
                    <a:pt x="28" y="0"/>
                    <a:pt x="15" y="0"/>
                  </a:cubicBezTo>
                  <a:close/>
                  <a:moveTo>
                    <a:pt x="13" y="21"/>
                  </a:moveTo>
                  <a:cubicBezTo>
                    <a:pt x="12" y="21"/>
                    <a:pt x="11" y="21"/>
                    <a:pt x="10" y="21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1" y="8"/>
                    <a:pt x="12" y="8"/>
                    <a:pt x="13" y="8"/>
                  </a:cubicBezTo>
                  <a:cubicBezTo>
                    <a:pt x="20" y="7"/>
                    <a:pt x="23" y="10"/>
                    <a:pt x="23" y="15"/>
                  </a:cubicBezTo>
                  <a:cubicBezTo>
                    <a:pt x="23" y="20"/>
                    <a:pt x="20" y="22"/>
                    <a:pt x="13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noProof="1">
                <a:latin typeface="+mn-lt"/>
                <a:ea typeface="+mn-ea"/>
              </a:endParaRPr>
            </a:p>
          </p:txBody>
        </p:sp>
        <p:sp>
          <p:nvSpPr>
            <p:cNvPr id="16" name="Freeform 18"/>
            <p:cNvSpPr/>
            <p:nvPr/>
          </p:nvSpPr>
          <p:spPr bwMode="auto">
            <a:xfrm>
              <a:off x="4733925" y="4903788"/>
              <a:ext cx="38100" cy="46037"/>
            </a:xfrm>
            <a:custGeom>
              <a:avLst/>
              <a:gdLst>
                <a:gd name="T0" fmla="*/ 0 w 24"/>
                <a:gd name="T1" fmla="*/ 0 h 29"/>
                <a:gd name="T2" fmla="*/ 0 w 24"/>
                <a:gd name="T3" fmla="*/ 5 h 29"/>
                <a:gd name="T4" fmla="*/ 9 w 24"/>
                <a:gd name="T5" fmla="*/ 5 h 29"/>
                <a:gd name="T6" fmla="*/ 9 w 24"/>
                <a:gd name="T7" fmla="*/ 29 h 29"/>
                <a:gd name="T8" fmla="*/ 15 w 24"/>
                <a:gd name="T9" fmla="*/ 29 h 29"/>
                <a:gd name="T10" fmla="*/ 15 w 24"/>
                <a:gd name="T11" fmla="*/ 5 h 29"/>
                <a:gd name="T12" fmla="*/ 24 w 24"/>
                <a:gd name="T13" fmla="*/ 5 h 29"/>
                <a:gd name="T14" fmla="*/ 24 w 24"/>
                <a:gd name="T15" fmla="*/ 0 h 29"/>
                <a:gd name="T16" fmla="*/ 0 w 24"/>
                <a:gd name="T1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9">
                  <a:moveTo>
                    <a:pt x="0" y="0"/>
                  </a:moveTo>
                  <a:lnTo>
                    <a:pt x="0" y="5"/>
                  </a:lnTo>
                  <a:lnTo>
                    <a:pt x="9" y="5"/>
                  </a:lnTo>
                  <a:lnTo>
                    <a:pt x="9" y="29"/>
                  </a:lnTo>
                  <a:lnTo>
                    <a:pt x="15" y="29"/>
                  </a:lnTo>
                  <a:lnTo>
                    <a:pt x="15" y="5"/>
                  </a:lnTo>
                  <a:lnTo>
                    <a:pt x="24" y="5"/>
                  </a:lnTo>
                  <a:lnTo>
                    <a:pt x="24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noProof="1">
                <a:latin typeface="+mn-lt"/>
                <a:ea typeface="+mn-ea"/>
              </a:endParaRPr>
            </a:p>
          </p:txBody>
        </p:sp>
        <p:sp>
          <p:nvSpPr>
            <p:cNvPr id="17" name="Freeform 19"/>
            <p:cNvSpPr/>
            <p:nvPr/>
          </p:nvSpPr>
          <p:spPr bwMode="auto">
            <a:xfrm>
              <a:off x="4481513" y="4943475"/>
              <a:ext cx="138113" cy="14287"/>
            </a:xfrm>
            <a:custGeom>
              <a:avLst/>
              <a:gdLst>
                <a:gd name="T0" fmla="*/ 81 w 140"/>
                <a:gd name="T1" fmla="*/ 7 h 15"/>
                <a:gd name="T2" fmla="*/ 0 w 140"/>
                <a:gd name="T3" fmla="*/ 8 h 15"/>
                <a:gd name="T4" fmla="*/ 4 w 140"/>
                <a:gd name="T5" fmla="*/ 13 h 15"/>
                <a:gd name="T6" fmla="*/ 80 w 140"/>
                <a:gd name="T7" fmla="*/ 13 h 15"/>
                <a:gd name="T8" fmla="*/ 106 w 140"/>
                <a:gd name="T9" fmla="*/ 15 h 15"/>
                <a:gd name="T10" fmla="*/ 140 w 140"/>
                <a:gd name="T11" fmla="*/ 8 h 15"/>
                <a:gd name="T12" fmla="*/ 133 w 140"/>
                <a:gd name="T13" fmla="*/ 4 h 15"/>
                <a:gd name="T14" fmla="*/ 81 w 140"/>
                <a:gd name="T15" fmla="*/ 7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0" h="15">
                  <a:moveTo>
                    <a:pt x="81" y="7"/>
                  </a:moveTo>
                  <a:cubicBezTo>
                    <a:pt x="41" y="0"/>
                    <a:pt x="5" y="4"/>
                    <a:pt x="0" y="8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7" y="11"/>
                    <a:pt x="39" y="6"/>
                    <a:pt x="80" y="13"/>
                  </a:cubicBezTo>
                  <a:cubicBezTo>
                    <a:pt x="90" y="14"/>
                    <a:pt x="99" y="15"/>
                    <a:pt x="106" y="15"/>
                  </a:cubicBezTo>
                  <a:cubicBezTo>
                    <a:pt x="129" y="15"/>
                    <a:pt x="140" y="8"/>
                    <a:pt x="140" y="8"/>
                  </a:cubicBezTo>
                  <a:cubicBezTo>
                    <a:pt x="133" y="4"/>
                    <a:pt x="133" y="4"/>
                    <a:pt x="133" y="4"/>
                  </a:cubicBezTo>
                  <a:cubicBezTo>
                    <a:pt x="131" y="5"/>
                    <a:pt x="121" y="13"/>
                    <a:pt x="81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noProof="1">
                <a:latin typeface="+mn-lt"/>
                <a:ea typeface="+mn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2465">
        <p:dissolve/>
      </p:transition>
    </mc:Choice>
    <mc:Fallback>
      <p:transition spd="slow" advClick="0" advTm="2465">
        <p:dissolv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bg bwMode="auto">
      <p:bgPr>
        <a:solidFill>
          <a:srgbClr val="FCFB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2465">
        <p:dissolve/>
      </p:transition>
    </mc:Choice>
    <mc:Fallback>
      <p:transition spd="slow" advClick="0" advTm="2465">
        <p:dissolv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2465">
        <p:dissolve/>
      </p:transition>
    </mc:Choice>
    <mc:Fallback>
      <p:transition spd="slow" advClick="0" advTm="2465">
        <p:dissolv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2465">
        <p:dissolve/>
      </p:transition>
    </mc:Choice>
    <mc:Fallback>
      <p:transition spd="slow" advClick="0" advTm="2465">
        <p:dissolv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2465">
        <p:dissolve/>
      </p:transition>
    </mc:Choice>
    <mc:Fallback>
      <p:transition spd="slow" advClick="0" advTm="2465">
        <p:dissolv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350" noProof="1">
                <a:latin typeface="+mn-lt"/>
                <a:ea typeface="+mn-ea"/>
              </a:defRPr>
            </a:lvl1pPr>
          </a:lstStyle>
          <a:p>
            <a:pPr>
              <a:defRPr/>
            </a:pPr>
            <a:fld id="{5E397A7A-90FB-4CD9-B124-B606C8E6E5BC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350" noProof="1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350" noProof="1">
                <a:latin typeface="+mn-lt"/>
                <a:ea typeface="+mn-ea"/>
              </a:defRPr>
            </a:lvl1pPr>
          </a:lstStyle>
          <a:p>
            <a:pPr>
              <a:defRPr/>
            </a:pPr>
            <a:fld id="{045CE7D0-750B-4877-98FA-38AF588D6B2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2465">
        <p:dissolve/>
      </p:transition>
    </mc:Choice>
    <mc:Fallback>
      <p:transition spd="slow" advClick="0" advTm="2465">
        <p:dissolv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350" noProof="1">
                <a:latin typeface="+mn-lt"/>
                <a:ea typeface="+mn-ea"/>
              </a:defRPr>
            </a:lvl1pPr>
          </a:lstStyle>
          <a:p>
            <a:pPr>
              <a:defRPr/>
            </a:pPr>
            <a:fld id="{FC192957-9782-475C-8AA1-F6896D955EAA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350" noProof="1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350" noProof="1">
                <a:latin typeface="+mn-lt"/>
                <a:ea typeface="+mn-ea"/>
              </a:defRPr>
            </a:lvl1pPr>
          </a:lstStyle>
          <a:p>
            <a:pPr>
              <a:defRPr/>
            </a:pPr>
            <a:fld id="{81FBAC16-9314-4665-AF29-BAEBD27FF64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2465">
        <p:dissolve/>
      </p:transition>
    </mc:Choice>
    <mc:Fallback>
      <p:transition spd="slow" advClick="0" advTm="2465">
        <p:dissolv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350" noProof="1">
                <a:latin typeface="+mn-lt"/>
                <a:ea typeface="+mn-ea"/>
              </a:defRPr>
            </a:lvl1pPr>
          </a:lstStyle>
          <a:p>
            <a:pPr>
              <a:defRPr/>
            </a:pPr>
            <a:fld id="{EA295B52-CC3D-4B4D-BAD2-3F4D10ABE6FA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350" noProof="1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350" noProof="1">
                <a:latin typeface="+mn-lt"/>
                <a:ea typeface="+mn-ea"/>
              </a:defRPr>
            </a:lvl1pPr>
          </a:lstStyle>
          <a:p>
            <a:pPr>
              <a:defRPr/>
            </a:pPr>
            <a:fld id="{B4A4F5EF-FC4E-4A16-B1DD-9202C04081A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2465">
        <p:dissolve/>
      </p:transition>
    </mc:Choice>
    <mc:Fallback>
      <p:transition spd="slow" advClick="0" advTm="2465">
        <p:dissolv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mc:AlternateContent xmlns:mc="http://schemas.openxmlformats.org/markup-compatibility/2006">
    <mc:Choice xmlns:p14="http://schemas.microsoft.com/office/powerpoint/2010/main" Requires="p14">
      <p:transition spd="slow" p14:dur="1200" advClick="0" advTm="2465">
        <p:dissolve/>
      </p:transition>
    </mc:Choice>
    <mc:Fallback>
      <p:transition spd="slow" advClick="0" advTm="2465">
        <p:dissolve/>
      </p:transition>
    </mc:Fallback>
  </mc:AlternateContent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5.png"/><Relationship Id="rId1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6.jpeg"/><Relationship Id="rId1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12.png"/><Relationship Id="rId2" Type="http://schemas.openxmlformats.org/officeDocument/2006/relationships/image" Target="../media/image6.jpeg"/><Relationship Id="rId1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6.jpeg"/><Relationship Id="rId1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>
            <a:spLocks noChangeAspect="1"/>
          </p:cNvSpPr>
          <p:nvPr/>
        </p:nvSpPr>
        <p:spPr>
          <a:xfrm>
            <a:off x="1233378" y="2094614"/>
            <a:ext cx="6879264" cy="107721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3200" noProof="1" smtClean="0">
                <a:solidFill>
                  <a:srgbClr val="FBFBFB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深圳深光标准技术有限公司</a:t>
            </a:r>
            <a:endParaRPr lang="en-US" altLang="zh-CN" sz="3200" noProof="1" smtClean="0">
              <a:solidFill>
                <a:srgbClr val="FBFBFB"/>
              </a:solidFill>
              <a:latin typeface="时尚中黑简体" panose="01010104010101010101" pitchFamily="2" charset="-122"/>
              <a:ea typeface="时尚中黑简体" panose="01010104010101010101" pitchFamily="2" charset="-122"/>
            </a:endParaRPr>
          </a:p>
          <a:p>
            <a:pPr algn="ctr"/>
            <a:r>
              <a:rPr lang="zh-CN" altLang="en-US" sz="3200" noProof="1" smtClean="0">
                <a:solidFill>
                  <a:srgbClr val="FBFBFB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蓝牙产品常见各国认证准入要求简介</a:t>
            </a:r>
            <a:endParaRPr lang="en-US" altLang="zh-CN" sz="3200" noProof="1">
              <a:solidFill>
                <a:srgbClr val="FBFBFB"/>
              </a:solidFill>
              <a:latin typeface="时尚中黑简体" panose="01010104010101010101" pitchFamily="2" charset="-122"/>
              <a:ea typeface="时尚中黑简体" panose="01010104010101010101" pitchFamily="2" charset="-122"/>
            </a:endParaRPr>
          </a:p>
        </p:txBody>
      </p:sp>
      <p:sp>
        <p:nvSpPr>
          <p:cNvPr id="10" name="文本框 9"/>
          <p:cNvSpPr txBox="1">
            <a:spLocks noChangeArrowheads="1"/>
          </p:cNvSpPr>
          <p:nvPr/>
        </p:nvSpPr>
        <p:spPr bwMode="auto">
          <a:xfrm>
            <a:off x="2853089" y="3548172"/>
            <a:ext cx="3597275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zh-CN" altLang="en-US" sz="1200" dirty="0" smtClean="0">
                <a:solidFill>
                  <a:schemeClr val="bg1"/>
                </a:solidFill>
                <a:latin typeface="Arial" panose="020B0604020202020204" pitchFamily="34" charset="0"/>
              </a:rPr>
              <a:t>蔡工：</a:t>
            </a:r>
            <a:r>
              <a:rPr lang="en-US" altLang="zh-CN" sz="1200" dirty="0" smtClean="0">
                <a:solidFill>
                  <a:schemeClr val="bg1"/>
                </a:solidFill>
                <a:latin typeface="Arial" panose="020B0604020202020204" pitchFamily="34" charset="0"/>
              </a:rPr>
              <a:t>180 3804 2309 </a:t>
            </a:r>
            <a:r>
              <a:rPr lang="zh-CN" altLang="en-US" sz="1200" dirty="0" smtClean="0">
                <a:solidFill>
                  <a:schemeClr val="bg1"/>
                </a:solidFill>
                <a:latin typeface="Arial" panose="020B0604020202020204" pitchFamily="34" charset="0"/>
              </a:rPr>
              <a:t>，</a:t>
            </a:r>
            <a:r>
              <a:rPr lang="en-US" altLang="zh-CN" sz="1200" dirty="0" smtClean="0">
                <a:solidFill>
                  <a:schemeClr val="bg1"/>
                </a:solidFill>
                <a:latin typeface="Arial" panose="020B0604020202020204" pitchFamily="34" charset="0"/>
              </a:rPr>
              <a:t>sin</a:t>
            </a:r>
            <a:r>
              <a:rPr lang="en-US" altLang="zh-CN" sz="1200" dirty="0" smtClean="0">
                <a:solidFill>
                  <a:schemeClr val="bg1"/>
                </a:solidFill>
                <a:latin typeface="Arial" panose="020B0604020202020204" pitchFamily="34" charset="0"/>
              </a:rPr>
              <a:t>@dlcer.com</a:t>
            </a:r>
            <a:endParaRPr lang="en-US" altLang="zh-CN" sz="12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843689" y="3928050"/>
            <a:ext cx="1616075" cy="25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sp>
        <p:nvSpPr>
          <p:cNvPr id="13" name="文本框 12"/>
          <p:cNvSpPr txBox="1"/>
          <p:nvPr/>
        </p:nvSpPr>
        <p:spPr>
          <a:xfrm>
            <a:off x="3799239" y="3939162"/>
            <a:ext cx="1704975" cy="2317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ctr"/>
            <a:r>
              <a:rPr lang="en-US" altLang="zh-CN" sz="920" noProof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rPr>
              <a:t>www.dlcer.com</a:t>
            </a:r>
            <a:endParaRPr lang="en-US" altLang="zh-CN" sz="920" noProof="1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883886" y="3414086"/>
            <a:ext cx="3535680" cy="56088"/>
            <a:chOff x="1949423" y="3788624"/>
            <a:chExt cx="3535680" cy="56088"/>
          </a:xfrm>
        </p:grpSpPr>
        <p:sp>
          <p:nvSpPr>
            <p:cNvPr id="2" name="矩形 1"/>
            <p:cNvSpPr/>
            <p:nvPr/>
          </p:nvSpPr>
          <p:spPr>
            <a:xfrm>
              <a:off x="1949423" y="3788624"/>
              <a:ext cx="883920" cy="56088"/>
            </a:xfrm>
            <a:prstGeom prst="rect">
              <a:avLst/>
            </a:prstGeom>
            <a:solidFill>
              <a:srgbClr val="F323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2833343" y="3788624"/>
              <a:ext cx="883920" cy="56088"/>
            </a:xfrm>
            <a:prstGeom prst="rect">
              <a:avLst/>
            </a:prstGeom>
            <a:solidFill>
              <a:srgbClr val="5678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3717263" y="3788624"/>
              <a:ext cx="883920" cy="56088"/>
            </a:xfrm>
            <a:prstGeom prst="rect">
              <a:avLst/>
            </a:prstGeom>
            <a:solidFill>
              <a:srgbClr val="EE76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4601183" y="3788624"/>
              <a:ext cx="883920" cy="56088"/>
            </a:xfrm>
            <a:prstGeom prst="rect">
              <a:avLst/>
            </a:prstGeom>
            <a:solidFill>
              <a:srgbClr val="0099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1"/>
      <p:bldP spid="10" grpId="2"/>
      <p:bldP spid="10" grpId="3"/>
      <p:bldP spid="14" grpId="1" animBg="1"/>
      <p:bldP spid="14" grpId="2" animBg="1"/>
      <p:bldP spid="14" grpId="3" animBg="1"/>
      <p:bldP spid="13" grpId="1"/>
      <p:bldP spid="13" grpId="2"/>
      <p:bldP spid="13" grpId="3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0" y="0"/>
            <a:ext cx="9144000" cy="1232326"/>
            <a:chOff x="0" y="0"/>
            <a:chExt cx="9144000" cy="1232326"/>
          </a:xfrm>
        </p:grpSpPr>
        <p:pic>
          <p:nvPicPr>
            <p:cNvPr id="62" name="图片 61"/>
            <p:cNvPicPr>
              <a:picLocks noChangeAspect="1"/>
            </p:cNvPicPr>
            <p:nvPr/>
          </p:nvPicPr>
          <p:blipFill>
            <a:blip r:embed="rId1" cstate="screen"/>
            <a:stretch>
              <a:fillRect/>
            </a:stretch>
          </p:blipFill>
          <p:spPr>
            <a:xfrm>
              <a:off x="919058" y="0"/>
              <a:ext cx="2397176" cy="1232326"/>
            </a:xfrm>
            <a:prstGeom prst="rect">
              <a:avLst/>
            </a:prstGeom>
          </p:spPr>
        </p:pic>
        <p:sp>
          <p:nvSpPr>
            <p:cNvPr id="43" name="任意多边形: 形状 42"/>
            <p:cNvSpPr/>
            <p:nvPr/>
          </p:nvSpPr>
          <p:spPr>
            <a:xfrm>
              <a:off x="599123" y="400050"/>
              <a:ext cx="1052512" cy="300038"/>
            </a:xfrm>
            <a:custGeom>
              <a:avLst/>
              <a:gdLst>
                <a:gd name="connsiteX0" fmla="*/ 0 w 904875"/>
                <a:gd name="connsiteY0" fmla="*/ 0 h 300038"/>
                <a:gd name="connsiteX1" fmla="*/ 604837 w 904875"/>
                <a:gd name="connsiteY1" fmla="*/ 0 h 300038"/>
                <a:gd name="connsiteX2" fmla="*/ 904875 w 904875"/>
                <a:gd name="connsiteY2" fmla="*/ 300038 h 300038"/>
                <a:gd name="connsiteX3" fmla="*/ 4762 w 904875"/>
                <a:gd name="connsiteY3" fmla="*/ 300038 h 300038"/>
                <a:gd name="connsiteX4" fmla="*/ 0 w 904875"/>
                <a:gd name="connsiteY4" fmla="*/ 0 h 300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4875" h="300038">
                  <a:moveTo>
                    <a:pt x="0" y="0"/>
                  </a:moveTo>
                  <a:lnTo>
                    <a:pt x="604837" y="0"/>
                  </a:lnTo>
                  <a:lnTo>
                    <a:pt x="904875" y="300038"/>
                  </a:lnTo>
                  <a:lnTo>
                    <a:pt x="4762" y="300038"/>
                  </a:lnTo>
                  <a:cubicBezTo>
                    <a:pt x="3175" y="200025"/>
                    <a:pt x="1587" y="100013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文本框 43"/>
            <p:cNvSpPr txBox="1">
              <a:spLocks noChangeArrowheads="1"/>
            </p:cNvSpPr>
            <p:nvPr/>
          </p:nvSpPr>
          <p:spPr bwMode="auto">
            <a:xfrm>
              <a:off x="1636205" y="424022"/>
              <a:ext cx="180636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altLang="zh-CN" sz="1400" dirty="0">
                  <a:solidFill>
                    <a:schemeClr val="bg1"/>
                  </a:solidFill>
                </a:rPr>
                <a:t>TABLE OF CONTENTS</a:t>
              </a:r>
              <a:endParaRPr lang="en-US" altLang="zh-CN" sz="1400" dirty="0">
                <a:solidFill>
                  <a:schemeClr val="bg1"/>
                </a:solidFill>
              </a:endParaRPr>
            </a:p>
          </p:txBody>
        </p:sp>
        <p:sp>
          <p:nvSpPr>
            <p:cNvPr id="51" name="文本框 50"/>
            <p:cNvSpPr txBox="1">
              <a:spLocks noChangeArrowheads="1"/>
            </p:cNvSpPr>
            <p:nvPr/>
          </p:nvSpPr>
          <p:spPr bwMode="auto">
            <a:xfrm>
              <a:off x="687358" y="391500"/>
              <a:ext cx="678845" cy="292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r>
                <a:rPr lang="zh-CN" altLang="en-US" dirty="0">
                  <a:latin typeface="幼圆" panose="02010509060101010101" pitchFamily="49" charset="-122"/>
                  <a:ea typeface="幼圆" panose="02010509060101010101" pitchFamily="49" charset="-122"/>
                </a:rPr>
                <a:t>目  录</a:t>
              </a:r>
              <a:endParaRPr lang="en-US" altLang="zh-CN" dirty="0"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grpSp>
          <p:nvGrpSpPr>
            <p:cNvPr id="52" name="组合 51"/>
            <p:cNvGrpSpPr/>
            <p:nvPr/>
          </p:nvGrpSpPr>
          <p:grpSpPr>
            <a:xfrm flipV="1">
              <a:off x="3314700" y="539600"/>
              <a:ext cx="5829300" cy="45719"/>
              <a:chOff x="1949423" y="3788624"/>
              <a:chExt cx="3535680" cy="56088"/>
            </a:xfrm>
          </p:grpSpPr>
          <p:sp>
            <p:nvSpPr>
              <p:cNvPr id="53" name="矩形 52"/>
              <p:cNvSpPr/>
              <p:nvPr/>
            </p:nvSpPr>
            <p:spPr>
              <a:xfrm>
                <a:off x="1949423" y="3788624"/>
                <a:ext cx="883920" cy="56088"/>
              </a:xfrm>
              <a:prstGeom prst="rect">
                <a:avLst/>
              </a:prstGeom>
              <a:solidFill>
                <a:srgbClr val="F323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" name="矩形 53"/>
              <p:cNvSpPr/>
              <p:nvPr/>
            </p:nvSpPr>
            <p:spPr>
              <a:xfrm>
                <a:off x="2833343" y="3788624"/>
                <a:ext cx="883920" cy="56088"/>
              </a:xfrm>
              <a:prstGeom prst="rect">
                <a:avLst/>
              </a:prstGeom>
              <a:solidFill>
                <a:srgbClr val="56781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矩形 54"/>
              <p:cNvSpPr/>
              <p:nvPr/>
            </p:nvSpPr>
            <p:spPr>
              <a:xfrm>
                <a:off x="3717263" y="3788624"/>
                <a:ext cx="883920" cy="56088"/>
              </a:xfrm>
              <a:prstGeom prst="rect">
                <a:avLst/>
              </a:prstGeom>
              <a:solidFill>
                <a:srgbClr val="EE7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矩形 55"/>
              <p:cNvSpPr/>
              <p:nvPr/>
            </p:nvSpPr>
            <p:spPr>
              <a:xfrm>
                <a:off x="4601183" y="3788624"/>
                <a:ext cx="883920" cy="56088"/>
              </a:xfrm>
              <a:prstGeom prst="rect">
                <a:avLst/>
              </a:prstGeom>
              <a:solidFill>
                <a:srgbClr val="0099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7" name="组合 56"/>
            <p:cNvGrpSpPr/>
            <p:nvPr/>
          </p:nvGrpSpPr>
          <p:grpSpPr>
            <a:xfrm flipV="1">
              <a:off x="0" y="539600"/>
              <a:ext cx="532448" cy="45719"/>
              <a:chOff x="1949423" y="3788624"/>
              <a:chExt cx="3535680" cy="56088"/>
            </a:xfrm>
          </p:grpSpPr>
          <p:sp>
            <p:nvSpPr>
              <p:cNvPr id="58" name="矩形 57"/>
              <p:cNvSpPr/>
              <p:nvPr/>
            </p:nvSpPr>
            <p:spPr>
              <a:xfrm>
                <a:off x="1949423" y="3788624"/>
                <a:ext cx="883920" cy="56088"/>
              </a:xfrm>
              <a:prstGeom prst="rect">
                <a:avLst/>
              </a:prstGeom>
              <a:solidFill>
                <a:srgbClr val="F323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" name="矩形 58"/>
              <p:cNvSpPr/>
              <p:nvPr/>
            </p:nvSpPr>
            <p:spPr>
              <a:xfrm>
                <a:off x="2833343" y="3788624"/>
                <a:ext cx="883920" cy="56088"/>
              </a:xfrm>
              <a:prstGeom prst="rect">
                <a:avLst/>
              </a:prstGeom>
              <a:solidFill>
                <a:srgbClr val="56781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矩形 59"/>
              <p:cNvSpPr/>
              <p:nvPr/>
            </p:nvSpPr>
            <p:spPr>
              <a:xfrm>
                <a:off x="3717263" y="3788624"/>
                <a:ext cx="883920" cy="56088"/>
              </a:xfrm>
              <a:prstGeom prst="rect">
                <a:avLst/>
              </a:prstGeom>
              <a:solidFill>
                <a:srgbClr val="EE7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矩形 60"/>
              <p:cNvSpPr/>
              <p:nvPr/>
            </p:nvSpPr>
            <p:spPr>
              <a:xfrm>
                <a:off x="4601183" y="3788624"/>
                <a:ext cx="883920" cy="56088"/>
              </a:xfrm>
              <a:prstGeom prst="rect">
                <a:avLst/>
              </a:prstGeom>
              <a:solidFill>
                <a:srgbClr val="0099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 cstate="screen"/>
          <a:srcRect/>
          <a:stretch>
            <a:fillRect/>
          </a:stretch>
        </p:blipFill>
        <p:spPr>
          <a:xfrm rot="10800000">
            <a:off x="0" y="3224913"/>
            <a:ext cx="9144000" cy="1918587"/>
          </a:xfrm>
          <a:prstGeom prst="rect">
            <a:avLst/>
          </a:prstGeom>
        </p:spPr>
      </p:pic>
      <p:grpSp>
        <p:nvGrpSpPr>
          <p:cNvPr id="63" name="组合 62"/>
          <p:cNvGrpSpPr/>
          <p:nvPr/>
        </p:nvGrpSpPr>
        <p:grpSpPr bwMode="auto">
          <a:xfrm>
            <a:off x="2183289" y="1380189"/>
            <a:ext cx="4810760" cy="381928"/>
            <a:chOff x="1629" y="2412"/>
            <a:chExt cx="7576" cy="601"/>
          </a:xfrm>
        </p:grpSpPr>
        <p:sp>
          <p:nvSpPr>
            <p:cNvPr id="64" name="文本框 20"/>
            <p:cNvSpPr txBox="1">
              <a:spLocks noChangeArrowheads="1"/>
            </p:cNvSpPr>
            <p:nvPr/>
          </p:nvSpPr>
          <p:spPr bwMode="auto">
            <a:xfrm>
              <a:off x="1629" y="2412"/>
              <a:ext cx="1584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endParaRPr lang="en-US" altLang="zh-CN" sz="16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4000" y="2447"/>
              <a:ext cx="5205" cy="368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/>
            <a:p>
              <a:r>
                <a:rPr lang="zh-CN" altLang="en-US" sz="920" noProof="1" smtClean="0">
                  <a:solidFill>
                    <a:schemeClr val="bg1"/>
                  </a:solidFill>
                  <a:latin typeface="Arial" panose="020B0604020202020204" pitchFamily="34" charset="0"/>
                </a:rPr>
                <a:t>蓝牙</a:t>
              </a:r>
              <a:r>
                <a:rPr lang="en-US" altLang="zh-CN" sz="920" noProof="1" smtClean="0">
                  <a:solidFill>
                    <a:schemeClr val="bg1"/>
                  </a:solidFill>
                  <a:latin typeface="Arial" panose="020B0604020202020204" pitchFamily="34" charset="0"/>
                </a:rPr>
                <a:t>BQB</a:t>
              </a:r>
              <a:r>
                <a:rPr lang="zh-CN" altLang="en-US" sz="920" noProof="1" smtClean="0">
                  <a:solidFill>
                    <a:schemeClr val="bg1"/>
                  </a:solidFill>
                  <a:latin typeface="Arial" panose="020B0604020202020204" pitchFamily="34" charset="0"/>
                </a:rPr>
                <a:t>认证介绍</a:t>
              </a:r>
              <a:endParaRPr lang="en-US" altLang="zh-CN" sz="920" noProof="1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66" name="椭圆 65"/>
            <p:cNvSpPr/>
            <p:nvPr/>
          </p:nvSpPr>
          <p:spPr>
            <a:xfrm>
              <a:off x="3345" y="2495"/>
              <a:ext cx="485" cy="485"/>
            </a:xfrm>
            <a:prstGeom prst="ellipse">
              <a:avLst/>
            </a:prstGeom>
            <a:solidFill>
              <a:srgbClr val="0099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noProof="1">
                <a:solidFill>
                  <a:schemeClr val="bg1"/>
                </a:solidFill>
              </a:endParaRPr>
            </a:p>
          </p:txBody>
        </p:sp>
        <p:sp>
          <p:nvSpPr>
            <p:cNvPr id="67" name="文本框 23"/>
            <p:cNvSpPr txBox="1">
              <a:spLocks noChangeArrowheads="1"/>
            </p:cNvSpPr>
            <p:nvPr/>
          </p:nvSpPr>
          <p:spPr bwMode="auto">
            <a:xfrm>
              <a:off x="3349" y="2433"/>
              <a:ext cx="410" cy="5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zh-CN" sz="1800" dirty="0">
                  <a:solidFill>
                    <a:schemeClr val="bg1"/>
                  </a:solidFill>
                </a:rPr>
                <a:t>1</a:t>
              </a:r>
              <a:endParaRPr lang="en-US" altLang="zh-CN" sz="1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8" name="组合 67"/>
          <p:cNvGrpSpPr/>
          <p:nvPr/>
        </p:nvGrpSpPr>
        <p:grpSpPr bwMode="auto">
          <a:xfrm>
            <a:off x="2190948" y="2066628"/>
            <a:ext cx="4804689" cy="372858"/>
            <a:chOff x="1641" y="2424"/>
            <a:chExt cx="7565" cy="589"/>
          </a:xfrm>
        </p:grpSpPr>
        <p:sp>
          <p:nvSpPr>
            <p:cNvPr id="69" name="文本框 26"/>
            <p:cNvSpPr txBox="1">
              <a:spLocks noChangeArrowheads="1"/>
            </p:cNvSpPr>
            <p:nvPr/>
          </p:nvSpPr>
          <p:spPr bwMode="auto">
            <a:xfrm>
              <a:off x="1641" y="2424"/>
              <a:ext cx="2011" cy="5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0" hangingPunct="0"/>
              <a:endParaRPr lang="en-US" altLang="zh-CN" sz="16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4002" y="2496"/>
              <a:ext cx="5204" cy="370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/>
            <a:p>
              <a:r>
                <a:rPr lang="zh-CN" altLang="en-US" sz="920" noProof="1" smtClean="0">
                  <a:solidFill>
                    <a:schemeClr val="bg1"/>
                  </a:solidFill>
                  <a:latin typeface="Arial" panose="020B0604020202020204" pitchFamily="34" charset="0"/>
                </a:rPr>
                <a:t>美国市场认证准入</a:t>
              </a:r>
              <a:endParaRPr lang="en-US" altLang="zh-CN" sz="920" noProof="1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71" name="椭圆 70"/>
            <p:cNvSpPr/>
            <p:nvPr/>
          </p:nvSpPr>
          <p:spPr>
            <a:xfrm>
              <a:off x="3345" y="2496"/>
              <a:ext cx="485" cy="484"/>
            </a:xfrm>
            <a:prstGeom prst="ellipse">
              <a:avLst/>
            </a:prstGeom>
            <a:solidFill>
              <a:srgbClr val="EE76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noProof="1">
                <a:solidFill>
                  <a:schemeClr val="bg1"/>
                </a:solidFill>
              </a:endParaRPr>
            </a:p>
          </p:txBody>
        </p:sp>
        <p:sp>
          <p:nvSpPr>
            <p:cNvPr id="72" name="文本框 29"/>
            <p:cNvSpPr txBox="1">
              <a:spLocks noChangeArrowheads="1"/>
            </p:cNvSpPr>
            <p:nvPr/>
          </p:nvSpPr>
          <p:spPr bwMode="auto">
            <a:xfrm>
              <a:off x="3349" y="2433"/>
              <a:ext cx="410" cy="5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zh-CN" sz="1800" dirty="0">
                  <a:solidFill>
                    <a:schemeClr val="bg1"/>
                  </a:solidFill>
                </a:rPr>
                <a:t>2</a:t>
              </a:r>
              <a:endParaRPr lang="en-US" altLang="zh-CN" sz="1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3" name="组合 72"/>
          <p:cNvGrpSpPr/>
          <p:nvPr/>
        </p:nvGrpSpPr>
        <p:grpSpPr bwMode="auto">
          <a:xfrm>
            <a:off x="2190948" y="2776223"/>
            <a:ext cx="4804689" cy="374303"/>
            <a:chOff x="1641" y="2424"/>
            <a:chExt cx="7565" cy="589"/>
          </a:xfrm>
        </p:grpSpPr>
        <p:sp>
          <p:nvSpPr>
            <p:cNvPr id="74" name="文本框 31"/>
            <p:cNvSpPr txBox="1">
              <a:spLocks noChangeArrowheads="1"/>
            </p:cNvSpPr>
            <p:nvPr/>
          </p:nvSpPr>
          <p:spPr bwMode="auto">
            <a:xfrm>
              <a:off x="1641" y="2424"/>
              <a:ext cx="1787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endParaRPr lang="en-US" altLang="zh-CN" sz="16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75" name="文本框 74"/>
            <p:cNvSpPr txBox="1"/>
            <p:nvPr/>
          </p:nvSpPr>
          <p:spPr>
            <a:xfrm>
              <a:off x="4002" y="2495"/>
              <a:ext cx="5204" cy="368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/>
            <a:p>
              <a:r>
                <a:rPr lang="zh-CN" altLang="en-US" sz="920" noProof="1" smtClean="0">
                  <a:solidFill>
                    <a:schemeClr val="bg1"/>
                  </a:solidFill>
                  <a:latin typeface="Arial" panose="020B0604020202020204" pitchFamily="34" charset="0"/>
                </a:rPr>
                <a:t>日本市场认证准入</a:t>
              </a:r>
              <a:endParaRPr lang="en-US" altLang="zh-CN" sz="920" noProof="1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76" name="椭圆 75"/>
            <p:cNvSpPr/>
            <p:nvPr/>
          </p:nvSpPr>
          <p:spPr>
            <a:xfrm>
              <a:off x="3345" y="2495"/>
              <a:ext cx="485" cy="485"/>
            </a:xfrm>
            <a:prstGeom prst="ellipse">
              <a:avLst/>
            </a:prstGeom>
            <a:solidFill>
              <a:srgbClr val="5678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noProof="1">
                <a:solidFill>
                  <a:schemeClr val="bg1"/>
                </a:solidFill>
              </a:endParaRPr>
            </a:p>
          </p:txBody>
        </p:sp>
        <p:sp>
          <p:nvSpPr>
            <p:cNvPr id="77" name="文本框 34"/>
            <p:cNvSpPr txBox="1">
              <a:spLocks noChangeArrowheads="1"/>
            </p:cNvSpPr>
            <p:nvPr/>
          </p:nvSpPr>
          <p:spPr bwMode="auto">
            <a:xfrm>
              <a:off x="3349" y="2433"/>
              <a:ext cx="410" cy="5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zh-CN" sz="1800" dirty="0">
                  <a:solidFill>
                    <a:schemeClr val="bg1"/>
                  </a:solidFill>
                </a:rPr>
                <a:t>3</a:t>
              </a:r>
              <a:endParaRPr lang="en-US" altLang="zh-CN" sz="1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8" name="组合 77"/>
          <p:cNvGrpSpPr/>
          <p:nvPr/>
        </p:nvGrpSpPr>
        <p:grpSpPr bwMode="auto">
          <a:xfrm>
            <a:off x="2211564" y="3485543"/>
            <a:ext cx="4782485" cy="373669"/>
            <a:chOff x="1674" y="2425"/>
            <a:chExt cx="7532" cy="588"/>
          </a:xfrm>
        </p:grpSpPr>
        <p:sp>
          <p:nvSpPr>
            <p:cNvPr id="79" name="文本框 36"/>
            <p:cNvSpPr txBox="1">
              <a:spLocks noChangeArrowheads="1"/>
            </p:cNvSpPr>
            <p:nvPr/>
          </p:nvSpPr>
          <p:spPr bwMode="auto">
            <a:xfrm>
              <a:off x="1674" y="2425"/>
              <a:ext cx="2154" cy="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endParaRPr lang="en-US" altLang="zh-CN" sz="16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80" name="文本框 79"/>
            <p:cNvSpPr txBox="1"/>
            <p:nvPr/>
          </p:nvSpPr>
          <p:spPr>
            <a:xfrm>
              <a:off x="4001" y="2495"/>
              <a:ext cx="5205" cy="368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/>
            <a:p>
              <a:r>
                <a:rPr lang="zh-CN" altLang="en-US" sz="920" noProof="1" smtClean="0">
                  <a:solidFill>
                    <a:schemeClr val="bg1"/>
                  </a:solidFill>
                  <a:latin typeface="Arial" panose="020B0604020202020204" pitchFamily="34" charset="0"/>
                </a:rPr>
                <a:t>欧盟市场认证准入</a:t>
              </a:r>
              <a:endParaRPr lang="en-US" altLang="zh-CN" sz="920" noProof="1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1" name="椭圆 80"/>
            <p:cNvSpPr/>
            <p:nvPr/>
          </p:nvSpPr>
          <p:spPr>
            <a:xfrm>
              <a:off x="3343" y="2495"/>
              <a:ext cx="485" cy="485"/>
            </a:xfrm>
            <a:prstGeom prst="ellipse">
              <a:avLst/>
            </a:prstGeom>
            <a:solidFill>
              <a:srgbClr val="F323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noProof="1">
                <a:solidFill>
                  <a:schemeClr val="bg1"/>
                </a:solidFill>
              </a:endParaRPr>
            </a:p>
          </p:txBody>
        </p:sp>
        <p:sp>
          <p:nvSpPr>
            <p:cNvPr id="82" name="文本框 39"/>
            <p:cNvSpPr txBox="1">
              <a:spLocks noChangeArrowheads="1"/>
            </p:cNvSpPr>
            <p:nvPr/>
          </p:nvSpPr>
          <p:spPr bwMode="auto">
            <a:xfrm>
              <a:off x="3349" y="2433"/>
              <a:ext cx="410" cy="5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zh-CN" sz="1800" dirty="0">
                  <a:solidFill>
                    <a:schemeClr val="bg1"/>
                  </a:solidFill>
                </a:rPr>
                <a:t>4</a:t>
              </a:r>
              <a:endParaRPr lang="en-US" altLang="zh-CN" sz="1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8" name="组合 37"/>
          <p:cNvGrpSpPr/>
          <p:nvPr/>
        </p:nvGrpSpPr>
        <p:grpSpPr bwMode="auto">
          <a:xfrm>
            <a:off x="2204475" y="4233366"/>
            <a:ext cx="4782485" cy="373669"/>
            <a:chOff x="1674" y="2425"/>
            <a:chExt cx="7532" cy="588"/>
          </a:xfrm>
        </p:grpSpPr>
        <p:sp>
          <p:nvSpPr>
            <p:cNvPr id="39" name="文本框 36"/>
            <p:cNvSpPr txBox="1">
              <a:spLocks noChangeArrowheads="1"/>
            </p:cNvSpPr>
            <p:nvPr/>
          </p:nvSpPr>
          <p:spPr bwMode="auto">
            <a:xfrm>
              <a:off x="1674" y="2425"/>
              <a:ext cx="2154" cy="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endParaRPr lang="en-US" altLang="zh-CN" sz="16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40" name="文本框 79"/>
            <p:cNvSpPr txBox="1"/>
            <p:nvPr/>
          </p:nvSpPr>
          <p:spPr>
            <a:xfrm>
              <a:off x="4001" y="2495"/>
              <a:ext cx="5205" cy="368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/>
            <a:p>
              <a:r>
                <a:rPr lang="zh-CN" altLang="en-US" sz="920" noProof="1" smtClean="0">
                  <a:solidFill>
                    <a:schemeClr val="bg1"/>
                  </a:solidFill>
                  <a:latin typeface="Arial" panose="020B0604020202020204" pitchFamily="34" charset="0"/>
                </a:rPr>
                <a:t>其他市场认证准入</a:t>
              </a:r>
              <a:endParaRPr lang="en-US" altLang="zh-CN" sz="920" noProof="1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1" name="椭圆 40"/>
            <p:cNvSpPr/>
            <p:nvPr/>
          </p:nvSpPr>
          <p:spPr>
            <a:xfrm>
              <a:off x="3343" y="2495"/>
              <a:ext cx="485" cy="485"/>
            </a:xfrm>
            <a:prstGeom prst="ellipse">
              <a:avLst/>
            </a:prstGeom>
            <a:solidFill>
              <a:srgbClr val="F323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noProof="1">
                <a:solidFill>
                  <a:schemeClr val="bg1"/>
                </a:solidFill>
              </a:endParaRPr>
            </a:p>
          </p:txBody>
        </p:sp>
        <p:sp>
          <p:nvSpPr>
            <p:cNvPr id="42" name="文本框 39"/>
            <p:cNvSpPr txBox="1">
              <a:spLocks noChangeArrowheads="1"/>
            </p:cNvSpPr>
            <p:nvPr/>
          </p:nvSpPr>
          <p:spPr bwMode="auto">
            <a:xfrm>
              <a:off x="3349" y="2433"/>
              <a:ext cx="410" cy="5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zh-CN" sz="1800" dirty="0">
                  <a:solidFill>
                    <a:schemeClr val="bg1"/>
                  </a:solidFill>
                </a:rPr>
                <a:t>5</a:t>
              </a:r>
              <a:endParaRPr lang="en-US" altLang="zh-CN" sz="1800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 rot="5400000">
            <a:off x="5657849" y="1657350"/>
            <a:ext cx="5143502" cy="1828800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 rot="16200000">
            <a:off x="-1657351" y="1657350"/>
            <a:ext cx="5143502" cy="1828800"/>
          </a:xfrm>
          <a:prstGeom prst="rect">
            <a:avLst/>
          </a:prstGeom>
        </p:spPr>
      </p:pic>
      <p:sp>
        <p:nvSpPr>
          <p:cNvPr id="20" name="文本框 19"/>
          <p:cNvSpPr txBox="1">
            <a:spLocks noChangeAspect="1" noChangeArrowheads="1"/>
          </p:cNvSpPr>
          <p:nvPr/>
        </p:nvSpPr>
        <p:spPr bwMode="auto">
          <a:xfrm>
            <a:off x="237662" y="191386"/>
            <a:ext cx="8456235" cy="4031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eaLnBrk="0" hangingPunct="0"/>
            <a:r>
              <a:rPr lang="zh-CN" altLang="en-US" sz="1400" b="1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蓝牙</a:t>
            </a:r>
            <a:r>
              <a:rPr lang="en-US" altLang="zh-CN" sz="1400" b="1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BQB</a:t>
            </a:r>
            <a:r>
              <a:rPr lang="zh-CN" altLang="en-US" sz="1400" b="1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认证介绍：</a:t>
            </a:r>
            <a:endParaRPr lang="en-US" altLang="zh-CN" sz="1400" b="1" dirty="0" smtClean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eaLnBrk="0" hangingPunct="0"/>
            <a:r>
              <a:rPr lang="zh-CN" altLang="en-US" sz="1400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一、简单一句话，使用蓝牙技术、使用蓝牙</a:t>
            </a:r>
            <a:r>
              <a:rPr lang="en-US" altLang="zh-CN" sz="1400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logo</a:t>
            </a:r>
            <a:r>
              <a:rPr lang="zh-CN" altLang="en-US" sz="1400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、使用蓝牙</a:t>
            </a:r>
            <a:r>
              <a:rPr lang="en-US" altLang="zh-CN" sz="1400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\Bluetooth</a:t>
            </a:r>
            <a:r>
              <a:rPr lang="zh-CN" altLang="en-US" sz="1400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等字样就需要向蓝牙</a:t>
            </a:r>
            <a:r>
              <a:rPr lang="en-US" altLang="zh-CN" sz="1400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SIG</a:t>
            </a:r>
            <a:r>
              <a:rPr lang="zh-CN" altLang="en-US" sz="1400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组织申请</a:t>
            </a:r>
            <a:r>
              <a:rPr lang="en-US" altLang="zh-CN" sz="1400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BQB</a:t>
            </a:r>
            <a:r>
              <a:rPr lang="zh-CN" altLang="en-US" sz="1400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认证。</a:t>
            </a:r>
            <a:endParaRPr lang="en-US" altLang="zh-CN" sz="1400" dirty="0" smtClean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eaLnBrk="0" hangingPunct="0"/>
            <a:r>
              <a:rPr lang="zh-CN" altLang="en-US" sz="1400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二、该认证有两个目的：</a:t>
            </a:r>
            <a:r>
              <a:rPr lang="en-US" altLang="zh-CN" sz="1400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1</a:t>
            </a:r>
            <a:r>
              <a:rPr lang="zh-CN" altLang="en-US" sz="1400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、是获取蓝牙</a:t>
            </a:r>
            <a:r>
              <a:rPr lang="en-US" altLang="zh-CN" sz="1400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SIG</a:t>
            </a:r>
            <a:r>
              <a:rPr lang="zh-CN" altLang="en-US" sz="1400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组织对会员使用蓝牙的授权，</a:t>
            </a:r>
            <a:r>
              <a:rPr lang="en-US" altLang="zh-CN" sz="1400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2</a:t>
            </a:r>
            <a:r>
              <a:rPr lang="zh-CN" altLang="en-US" sz="1400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、满足蓝牙产品之间的互操作测试要求。</a:t>
            </a:r>
            <a:endParaRPr lang="en-US" altLang="zh-CN" sz="1400" dirty="0" smtClean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eaLnBrk="0" hangingPunct="0"/>
            <a:r>
              <a:rPr lang="zh-CN" altLang="en-US" sz="1400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三、认证流程：</a:t>
            </a:r>
            <a:endParaRPr lang="en-US" altLang="zh-CN" sz="1400" dirty="0" smtClean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eaLnBrk="0" hangingPunct="0"/>
            <a:r>
              <a:rPr lang="en-US" altLang="zh-CN" sz="1400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1</a:t>
            </a:r>
            <a:r>
              <a:rPr lang="zh-CN" altLang="en-US" sz="1400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、申请成为会员。</a:t>
            </a:r>
            <a:endParaRPr lang="en-US" altLang="zh-CN" sz="1400" dirty="0" smtClean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eaLnBrk="0" hangingPunct="0"/>
            <a:r>
              <a:rPr lang="en-US" altLang="zh-CN" sz="1400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2</a:t>
            </a:r>
            <a:r>
              <a:rPr lang="zh-CN" altLang="en-US" sz="1400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、购买蓝牙组织编号。编号费用跟会员营业规模挂钩。优惠会员一个编号</a:t>
            </a:r>
            <a:r>
              <a:rPr lang="en-US" altLang="zh-CN" sz="1400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2500</a:t>
            </a:r>
            <a:r>
              <a:rPr lang="zh-CN" altLang="en-US" sz="1400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美金（需要蓝牙组织批准），普通会员一个编号</a:t>
            </a:r>
            <a:r>
              <a:rPr lang="en-US" altLang="zh-CN" sz="1400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8000</a:t>
            </a:r>
            <a:r>
              <a:rPr lang="zh-CN" altLang="en-US" sz="1400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美金，高级会员一个编号</a:t>
            </a:r>
            <a:r>
              <a:rPr lang="en-US" altLang="zh-CN" sz="1400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4000</a:t>
            </a:r>
            <a:r>
              <a:rPr lang="zh-CN" altLang="en-US" sz="1400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美金（年费</a:t>
            </a:r>
            <a:r>
              <a:rPr lang="en-US" altLang="zh-CN" sz="1400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7500</a:t>
            </a:r>
            <a:r>
              <a:rPr lang="zh-CN" altLang="en-US" sz="1400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美金）。</a:t>
            </a:r>
            <a:endParaRPr lang="en-US" altLang="zh-CN" sz="1400" dirty="0" smtClean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eaLnBrk="0" hangingPunct="0"/>
            <a:r>
              <a:rPr lang="en-US" altLang="zh-CN" sz="1400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3</a:t>
            </a:r>
            <a:r>
              <a:rPr lang="zh-CN" altLang="en-US" sz="1400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、选择专业的认证机构进行测试并提交测试资料和产品公司信息。</a:t>
            </a:r>
            <a:endParaRPr lang="en-US" altLang="zh-CN" sz="1400" dirty="0" smtClean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eaLnBrk="0" hangingPunct="0"/>
            <a:r>
              <a:rPr lang="en-US" altLang="zh-CN" sz="1400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4</a:t>
            </a:r>
            <a:r>
              <a:rPr lang="zh-CN" altLang="en-US" sz="1400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、完成认证签署法律声明文件。</a:t>
            </a:r>
            <a:endParaRPr lang="en-US" altLang="zh-CN" sz="1400" dirty="0" smtClean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eaLnBrk="0" hangingPunct="0"/>
            <a:r>
              <a:rPr lang="en-US" altLang="zh-CN" sz="1400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5</a:t>
            </a:r>
            <a:r>
              <a:rPr lang="zh-CN" altLang="en-US" sz="1400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、把完成认证的蓝牙组织编号打到产品上面或者包装盒上面。</a:t>
            </a:r>
            <a:endParaRPr lang="en-US" altLang="zh-CN" sz="4400" dirty="0" smtClean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ctr" eaLnBrk="0" hangingPunct="0"/>
            <a:endParaRPr lang="en-US" altLang="zh-CN" sz="4400" dirty="0" smtClean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ctr" eaLnBrk="0" hangingPunct="0"/>
            <a:endParaRPr lang="en-US" altLang="zh-CN" sz="4400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2683214" y="3084215"/>
            <a:ext cx="3535680" cy="56088"/>
            <a:chOff x="1949423" y="3788624"/>
            <a:chExt cx="3535680" cy="56088"/>
          </a:xfrm>
        </p:grpSpPr>
        <p:sp>
          <p:nvSpPr>
            <p:cNvPr id="25" name="矩形 24"/>
            <p:cNvSpPr/>
            <p:nvPr/>
          </p:nvSpPr>
          <p:spPr>
            <a:xfrm>
              <a:off x="1949423" y="3788624"/>
              <a:ext cx="883920" cy="56088"/>
            </a:xfrm>
            <a:prstGeom prst="rect">
              <a:avLst/>
            </a:prstGeom>
            <a:solidFill>
              <a:srgbClr val="F323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2833343" y="3788624"/>
              <a:ext cx="883920" cy="56088"/>
            </a:xfrm>
            <a:prstGeom prst="rect">
              <a:avLst/>
            </a:prstGeom>
            <a:solidFill>
              <a:srgbClr val="5678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3717263" y="3788624"/>
              <a:ext cx="883920" cy="56088"/>
            </a:xfrm>
            <a:prstGeom prst="rect">
              <a:avLst/>
            </a:prstGeom>
            <a:solidFill>
              <a:srgbClr val="EE76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4601183" y="3788624"/>
              <a:ext cx="883920" cy="56088"/>
            </a:xfrm>
            <a:prstGeom prst="rect">
              <a:avLst/>
            </a:prstGeom>
            <a:solidFill>
              <a:srgbClr val="0099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17443" y="3400868"/>
            <a:ext cx="4581525" cy="127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>
            <a:spLocks noChangeAspect="1"/>
          </p:cNvSpPr>
          <p:nvPr/>
        </p:nvSpPr>
        <p:spPr>
          <a:xfrm>
            <a:off x="510361" y="1127051"/>
            <a:ext cx="7985052" cy="181588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fontAlgn="ctr"/>
            <a:r>
              <a:rPr lang="zh-CN" altLang="en-US" sz="1400" noProof="1" smtClean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charset="-122"/>
              </a:rPr>
              <a:t>一、</a:t>
            </a:r>
            <a:r>
              <a:rPr lang="en-US" altLang="zh-CN" sz="1400" noProof="1" smtClean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charset="-122"/>
              </a:rPr>
              <a:t>FCC</a:t>
            </a:r>
            <a:r>
              <a:rPr lang="zh-CN" altLang="en-US" sz="1400" noProof="1" smtClean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charset="-122"/>
              </a:rPr>
              <a:t>全称是美国联邦通讯委员会 </a:t>
            </a:r>
            <a:r>
              <a:rPr lang="en-US" altLang="zh-CN" sz="1400" noProof="1" smtClean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charset="-122"/>
              </a:rPr>
              <a:t>Federal Communications Commission</a:t>
            </a:r>
            <a:r>
              <a:rPr lang="zh-CN" altLang="en-US" sz="1400" noProof="1" smtClean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charset="-122"/>
              </a:rPr>
              <a:t>，是美国一个重要的政府机构，负责管理和授权无线电，电子设备的使用。</a:t>
            </a:r>
            <a:endParaRPr lang="en-US" altLang="zh-CN" sz="1400" noProof="1" smtClean="0">
              <a:solidFill>
                <a:schemeClr val="bg1"/>
              </a:solidFill>
              <a:latin typeface="Arial" panose="020B0604020202020204" pitchFamily="34" charset="0"/>
              <a:ea typeface="黑体" panose="02010609060101010101" charset="-122"/>
            </a:endParaRPr>
          </a:p>
          <a:p>
            <a:pPr fontAlgn="ctr"/>
            <a:r>
              <a:rPr lang="zh-CN" altLang="en-US" sz="1400" noProof="1" smtClean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charset="-122"/>
              </a:rPr>
              <a:t>二、美国市场销售蓝牙产品主要满足两个重要的认证：</a:t>
            </a:r>
            <a:r>
              <a:rPr lang="en-US" altLang="zh-CN" sz="1400" noProof="1" smtClean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charset="-122"/>
              </a:rPr>
              <a:t>BQB</a:t>
            </a:r>
            <a:r>
              <a:rPr lang="zh-CN" altLang="en-US" sz="1400" noProof="1" smtClean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charset="-122"/>
              </a:rPr>
              <a:t>认证</a:t>
            </a:r>
            <a:r>
              <a:rPr lang="en-US" altLang="zh-CN" sz="1400" noProof="1" smtClean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charset="-122"/>
              </a:rPr>
              <a:t>+FCC ID</a:t>
            </a:r>
            <a:r>
              <a:rPr lang="zh-CN" altLang="en-US" sz="1400" noProof="1" smtClean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charset="-122"/>
              </a:rPr>
              <a:t>认证。</a:t>
            </a:r>
            <a:endParaRPr lang="en-US" altLang="zh-CN" sz="1400" noProof="1" smtClean="0">
              <a:solidFill>
                <a:schemeClr val="bg1"/>
              </a:solidFill>
              <a:latin typeface="Arial" panose="020B0604020202020204" pitchFamily="34" charset="0"/>
              <a:ea typeface="黑体" panose="02010609060101010101" charset="-122"/>
            </a:endParaRPr>
          </a:p>
          <a:p>
            <a:pPr fontAlgn="ctr"/>
            <a:r>
              <a:rPr lang="zh-CN" altLang="en-US" sz="1400" noProof="1" smtClean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charset="-122"/>
              </a:rPr>
              <a:t>三、</a:t>
            </a:r>
            <a:r>
              <a:rPr lang="en-US" altLang="zh-CN" sz="1400" noProof="1" smtClean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charset="-122"/>
              </a:rPr>
              <a:t>FCC</a:t>
            </a:r>
            <a:r>
              <a:rPr lang="zh-CN" altLang="en-US" sz="1400" noProof="1" smtClean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charset="-122"/>
              </a:rPr>
              <a:t>认证目前分：</a:t>
            </a:r>
            <a:r>
              <a:rPr lang="en-US" altLang="zh-CN" sz="1400" noProof="1" smtClean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charset="-122"/>
              </a:rPr>
              <a:t>ID</a:t>
            </a:r>
            <a:r>
              <a:rPr lang="zh-CN" altLang="en-US" sz="1400" noProof="1" smtClean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charset="-122"/>
              </a:rPr>
              <a:t>类认证</a:t>
            </a:r>
            <a:r>
              <a:rPr lang="en-US" altLang="zh-CN" sz="1400" noProof="1" smtClean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charset="-122"/>
              </a:rPr>
              <a:t>+SDOC</a:t>
            </a:r>
            <a:r>
              <a:rPr lang="zh-CN" altLang="en-US" sz="1400" noProof="1" smtClean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charset="-122"/>
              </a:rPr>
              <a:t>认证，蓝牙属于无线产品需要申请最高的认证级别</a:t>
            </a:r>
            <a:r>
              <a:rPr lang="en-US" altLang="zh-CN" sz="1400" noProof="1" smtClean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charset="-122"/>
              </a:rPr>
              <a:t>ID</a:t>
            </a:r>
            <a:r>
              <a:rPr lang="zh-CN" altLang="en-US" sz="1400" noProof="1" smtClean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charset="-122"/>
              </a:rPr>
              <a:t>类认证，由</a:t>
            </a:r>
            <a:r>
              <a:rPr lang="en-US" altLang="zh-CN" sz="1400" noProof="1" smtClean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charset="-122"/>
              </a:rPr>
              <a:t>TCB</a:t>
            </a:r>
            <a:r>
              <a:rPr lang="zh-CN" altLang="en-US" sz="1400" noProof="1" smtClean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charset="-122"/>
              </a:rPr>
              <a:t>机构发证，并且在</a:t>
            </a:r>
            <a:r>
              <a:rPr lang="en-US" altLang="zh-CN" sz="1400" noProof="1" smtClean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charset="-122"/>
              </a:rPr>
              <a:t>FCC</a:t>
            </a:r>
            <a:r>
              <a:rPr lang="zh-CN" altLang="en-US" sz="1400" noProof="1" smtClean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charset="-122"/>
              </a:rPr>
              <a:t>的官网列名出来以供查询，最终需要把</a:t>
            </a:r>
            <a:r>
              <a:rPr lang="en-US" altLang="zh-CN" sz="1400" noProof="1" smtClean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charset="-122"/>
              </a:rPr>
              <a:t>FCC ID</a:t>
            </a:r>
            <a:r>
              <a:rPr lang="zh-CN" altLang="en-US" sz="1400" noProof="1" smtClean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charset="-122"/>
              </a:rPr>
              <a:t>打到产品上面，并把</a:t>
            </a:r>
            <a:r>
              <a:rPr lang="en-US" altLang="zh-CN" sz="1400" noProof="1" smtClean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charset="-122"/>
              </a:rPr>
              <a:t>FCC</a:t>
            </a:r>
            <a:r>
              <a:rPr lang="zh-CN" altLang="en-US" sz="1400" noProof="1" smtClean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charset="-122"/>
              </a:rPr>
              <a:t>的警告语加上产品说明书上面。</a:t>
            </a:r>
            <a:r>
              <a:rPr lang="en-US" altLang="zh-CN" sz="1400" noProof="1" smtClean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charset="-122"/>
              </a:rPr>
              <a:t> </a:t>
            </a:r>
            <a:endParaRPr lang="en-US" altLang="zh-CN" sz="1400" noProof="1" smtClean="0">
              <a:solidFill>
                <a:schemeClr val="bg1"/>
              </a:solidFill>
              <a:latin typeface="Arial" panose="020B0604020202020204" pitchFamily="34" charset="0"/>
              <a:ea typeface="黑体" panose="02010609060101010101" charset="-122"/>
            </a:endParaRPr>
          </a:p>
          <a:p>
            <a:pPr fontAlgn="ctr"/>
            <a:r>
              <a:rPr lang="zh-CN" altLang="en-US" sz="1400" noProof="1" smtClean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charset="-122"/>
              </a:rPr>
              <a:t>四、其他认证根据客户或者监督者的要求，常见有</a:t>
            </a:r>
            <a:r>
              <a:rPr lang="en-US" altLang="zh-CN" sz="1400" noProof="1" smtClean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charset="-122"/>
              </a:rPr>
              <a:t>NRTL</a:t>
            </a:r>
            <a:r>
              <a:rPr lang="zh-CN" altLang="en-US" sz="1400" noProof="1" smtClean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charset="-122"/>
              </a:rPr>
              <a:t>安全认证，自愿性</a:t>
            </a:r>
            <a:r>
              <a:rPr lang="en-US" altLang="zh-CN" sz="1400" noProof="1" smtClean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charset="-122"/>
              </a:rPr>
              <a:t>UL</a:t>
            </a:r>
            <a:r>
              <a:rPr lang="zh-CN" altLang="en-US" sz="1400" noProof="1" smtClean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charset="-122"/>
              </a:rPr>
              <a:t>认证，能源效率的能源之星</a:t>
            </a:r>
            <a:r>
              <a:rPr lang="en-US" altLang="zh-CN" sz="1400" noProof="1" smtClean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charset="-122"/>
              </a:rPr>
              <a:t>(Energy Star)</a:t>
            </a:r>
            <a:r>
              <a:rPr lang="zh-CN" altLang="en-US" sz="1400" noProof="1" smtClean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charset="-122"/>
              </a:rPr>
              <a:t>认证，加州</a:t>
            </a:r>
            <a:r>
              <a:rPr lang="en-US" altLang="zh-CN" sz="1400" noProof="1" smtClean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charset="-122"/>
              </a:rPr>
              <a:t>65</a:t>
            </a:r>
            <a:r>
              <a:rPr lang="zh-CN" altLang="en-US" sz="1400" noProof="1" smtClean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charset="-122"/>
              </a:rPr>
              <a:t>有毒物质测试等。</a:t>
            </a:r>
            <a:endParaRPr lang="en-US" altLang="zh-CN" sz="1400" noProof="1">
              <a:solidFill>
                <a:schemeClr val="bg1"/>
              </a:solidFill>
              <a:latin typeface="Arial" panose="020B0604020202020204" pitchFamily="34" charset="0"/>
              <a:ea typeface="黑体" panose="02010609060101010101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0" y="159488"/>
            <a:ext cx="9144000" cy="912552"/>
            <a:chOff x="0" y="159488"/>
            <a:chExt cx="9144000" cy="912552"/>
          </a:xfrm>
        </p:grpSpPr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1" cstate="screen"/>
            <a:stretch>
              <a:fillRect/>
            </a:stretch>
          </p:blipFill>
          <p:spPr>
            <a:xfrm>
              <a:off x="3141263" y="159488"/>
              <a:ext cx="2397176" cy="893135"/>
            </a:xfrm>
            <a:prstGeom prst="rect">
              <a:avLst/>
            </a:prstGeom>
          </p:spPr>
        </p:pic>
        <p:sp>
          <p:nvSpPr>
            <p:cNvPr id="17" name="文本框 16"/>
            <p:cNvSpPr txBox="1">
              <a:spLocks noChangeArrowheads="1"/>
            </p:cNvSpPr>
            <p:nvPr/>
          </p:nvSpPr>
          <p:spPr bwMode="auto">
            <a:xfrm>
              <a:off x="3284252" y="764263"/>
              <a:ext cx="1989497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r>
                <a:rPr lang="zh-CN" altLang="en-US" sz="1400" b="1" dirty="0" smtClean="0">
                  <a:solidFill>
                    <a:schemeClr val="bg1"/>
                  </a:solidFill>
                </a:rPr>
                <a:t>美国市场认证准入要求</a:t>
              </a:r>
              <a:endParaRPr lang="en-US" altLang="zh-CN" sz="1400" b="1" dirty="0">
                <a:solidFill>
                  <a:schemeClr val="bg1"/>
                </a:solidFill>
              </a:endParaRPr>
            </a:p>
          </p:txBody>
        </p:sp>
        <p:grpSp>
          <p:nvGrpSpPr>
            <p:cNvPr id="19" name="组合 18"/>
            <p:cNvGrpSpPr/>
            <p:nvPr/>
          </p:nvGrpSpPr>
          <p:grpSpPr>
            <a:xfrm flipV="1">
              <a:off x="3314700" y="539600"/>
              <a:ext cx="5829300" cy="45719"/>
              <a:chOff x="1949423" y="3788624"/>
              <a:chExt cx="3535680" cy="56088"/>
            </a:xfrm>
          </p:grpSpPr>
          <p:sp>
            <p:nvSpPr>
              <p:cNvPr id="25" name="矩形 24"/>
              <p:cNvSpPr/>
              <p:nvPr/>
            </p:nvSpPr>
            <p:spPr>
              <a:xfrm>
                <a:off x="1949423" y="3788624"/>
                <a:ext cx="883920" cy="56088"/>
              </a:xfrm>
              <a:prstGeom prst="rect">
                <a:avLst/>
              </a:prstGeom>
              <a:solidFill>
                <a:srgbClr val="F323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2833343" y="3788624"/>
                <a:ext cx="883920" cy="56088"/>
              </a:xfrm>
              <a:prstGeom prst="rect">
                <a:avLst/>
              </a:prstGeom>
              <a:solidFill>
                <a:srgbClr val="56781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3717263" y="3788624"/>
                <a:ext cx="883920" cy="56088"/>
              </a:xfrm>
              <a:prstGeom prst="rect">
                <a:avLst/>
              </a:prstGeom>
              <a:solidFill>
                <a:srgbClr val="EE7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4601183" y="3788624"/>
                <a:ext cx="883920" cy="56088"/>
              </a:xfrm>
              <a:prstGeom prst="rect">
                <a:avLst/>
              </a:prstGeom>
              <a:solidFill>
                <a:srgbClr val="0099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 flipV="1">
              <a:off x="0" y="539600"/>
              <a:ext cx="532448" cy="45719"/>
              <a:chOff x="1949423" y="3788624"/>
              <a:chExt cx="3535680" cy="56088"/>
            </a:xfrm>
          </p:grpSpPr>
          <p:sp>
            <p:nvSpPr>
              <p:cNvPr id="21" name="矩形 20"/>
              <p:cNvSpPr/>
              <p:nvPr/>
            </p:nvSpPr>
            <p:spPr>
              <a:xfrm>
                <a:off x="1949423" y="3788624"/>
                <a:ext cx="883920" cy="56088"/>
              </a:xfrm>
              <a:prstGeom prst="rect">
                <a:avLst/>
              </a:prstGeom>
              <a:solidFill>
                <a:srgbClr val="F323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2833343" y="3788624"/>
                <a:ext cx="883920" cy="56088"/>
              </a:xfrm>
              <a:prstGeom prst="rect">
                <a:avLst/>
              </a:prstGeom>
              <a:solidFill>
                <a:srgbClr val="56781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3717263" y="3788624"/>
                <a:ext cx="883920" cy="56088"/>
              </a:xfrm>
              <a:prstGeom prst="rect">
                <a:avLst/>
              </a:prstGeom>
              <a:solidFill>
                <a:srgbClr val="EE7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4601183" y="3788624"/>
                <a:ext cx="883920" cy="56088"/>
              </a:xfrm>
              <a:prstGeom prst="rect">
                <a:avLst/>
              </a:prstGeom>
              <a:solidFill>
                <a:srgbClr val="0099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79" name="图片 78"/>
          <p:cNvPicPr>
            <a:picLocks noChangeAspect="1"/>
          </p:cNvPicPr>
          <p:nvPr/>
        </p:nvPicPr>
        <p:blipFill rotWithShape="1">
          <a:blip r:embed="rId2" cstate="screen"/>
          <a:srcRect/>
          <a:stretch>
            <a:fillRect/>
          </a:stretch>
        </p:blipFill>
        <p:spPr>
          <a:xfrm rot="10800000">
            <a:off x="9406" y="4308554"/>
            <a:ext cx="9144000" cy="834946"/>
          </a:xfrm>
          <a:prstGeom prst="rect">
            <a:avLst/>
          </a:prstGeom>
        </p:spPr>
      </p:pic>
      <p:sp>
        <p:nvSpPr>
          <p:cNvPr id="30" name="矩形 29"/>
          <p:cNvSpPr/>
          <p:nvPr/>
        </p:nvSpPr>
        <p:spPr>
          <a:xfrm flipV="1">
            <a:off x="415555" y="543143"/>
            <a:ext cx="1457325" cy="45719"/>
          </a:xfrm>
          <a:prstGeom prst="rect">
            <a:avLst/>
          </a:prstGeom>
          <a:solidFill>
            <a:srgbClr val="F323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 flipV="1">
            <a:off x="1872216" y="543145"/>
            <a:ext cx="1457325" cy="45719"/>
          </a:xfrm>
          <a:prstGeom prst="rect">
            <a:avLst/>
          </a:prstGeom>
          <a:solidFill>
            <a:srgbClr val="F323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37810" y="3166842"/>
            <a:ext cx="5067300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82208" y="2981436"/>
            <a:ext cx="1314450" cy="128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>
            <a:spLocks noChangeAspect="1"/>
          </p:cNvSpPr>
          <p:nvPr/>
        </p:nvSpPr>
        <p:spPr>
          <a:xfrm>
            <a:off x="510361" y="1127051"/>
            <a:ext cx="7985052" cy="267765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fontAlgn="ctr"/>
            <a:r>
              <a:rPr lang="zh-CN" altLang="en-US" sz="1400" noProof="1" smtClean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charset="-122"/>
              </a:rPr>
              <a:t>一、日本市场的认证准入对比其他市场要求比较高，所以这部分的费用会比较高点。</a:t>
            </a:r>
            <a:endParaRPr lang="en-US" altLang="zh-CN" sz="1400" noProof="1" smtClean="0">
              <a:solidFill>
                <a:schemeClr val="bg1"/>
              </a:solidFill>
              <a:latin typeface="Arial" panose="020B0604020202020204" pitchFamily="34" charset="0"/>
              <a:ea typeface="黑体" panose="02010609060101010101" charset="-122"/>
            </a:endParaRPr>
          </a:p>
          <a:p>
            <a:pPr fontAlgn="ctr"/>
            <a:r>
              <a:rPr lang="zh-CN" altLang="en-US" sz="1400" noProof="1" smtClean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charset="-122"/>
              </a:rPr>
              <a:t>二、蓝牙产品主要满足</a:t>
            </a:r>
            <a:r>
              <a:rPr lang="en-US" altLang="zh-CN" sz="1400" noProof="1" smtClean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charset="-122"/>
              </a:rPr>
              <a:t>3</a:t>
            </a:r>
            <a:r>
              <a:rPr lang="zh-CN" altLang="en-US" sz="1400" noProof="1" smtClean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charset="-122"/>
              </a:rPr>
              <a:t>个重要的认证：</a:t>
            </a:r>
            <a:r>
              <a:rPr lang="en-US" altLang="zh-CN" sz="1400" noProof="1" smtClean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charset="-122"/>
              </a:rPr>
              <a:t>BQB</a:t>
            </a:r>
            <a:r>
              <a:rPr lang="zh-CN" altLang="en-US" sz="1400" noProof="1" smtClean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charset="-122"/>
              </a:rPr>
              <a:t>认证</a:t>
            </a:r>
            <a:r>
              <a:rPr lang="en-US" altLang="zh-CN" sz="1400" noProof="1" smtClean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charset="-122"/>
              </a:rPr>
              <a:t>+TELEC</a:t>
            </a:r>
            <a:r>
              <a:rPr lang="zh-CN" altLang="en-US" sz="1400" noProof="1" smtClean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charset="-122"/>
              </a:rPr>
              <a:t>认证</a:t>
            </a:r>
            <a:r>
              <a:rPr lang="en-US" altLang="zh-CN" sz="1400" noProof="1" smtClean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charset="-122"/>
              </a:rPr>
              <a:t>+JATE</a:t>
            </a:r>
            <a:r>
              <a:rPr lang="zh-CN" altLang="en-US" sz="1400" noProof="1" smtClean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charset="-122"/>
              </a:rPr>
              <a:t>认证（带通话功能）。</a:t>
            </a:r>
            <a:endParaRPr lang="en-US" altLang="zh-CN" sz="1400" noProof="1" smtClean="0">
              <a:solidFill>
                <a:schemeClr val="bg1"/>
              </a:solidFill>
              <a:latin typeface="Arial" panose="020B0604020202020204" pitchFamily="34" charset="0"/>
              <a:ea typeface="黑体" panose="02010609060101010101" charset="-122"/>
            </a:endParaRPr>
          </a:p>
          <a:p>
            <a:pPr fontAlgn="ctr"/>
            <a:r>
              <a:rPr lang="zh-CN" altLang="en-US" sz="1400" noProof="1" smtClean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charset="-122"/>
              </a:rPr>
              <a:t>三、</a:t>
            </a:r>
            <a:r>
              <a:rPr lang="en-US" altLang="zh-CN" sz="1400" noProof="1" smtClean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charset="-122"/>
              </a:rPr>
              <a:t> TELEC</a:t>
            </a:r>
            <a:r>
              <a:rPr lang="zh-CN" altLang="en-US" sz="1400" noProof="1" smtClean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charset="-122"/>
              </a:rPr>
              <a:t>认证，日本市场首先会遇到一个强制性认证叫电波法认证，俗称叫</a:t>
            </a:r>
            <a:r>
              <a:rPr lang="en-US" altLang="zh-CN" sz="1400" noProof="1" smtClean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charset="-122"/>
              </a:rPr>
              <a:t>Telec</a:t>
            </a:r>
            <a:r>
              <a:rPr lang="zh-CN" altLang="en-US" sz="1400" noProof="1" smtClean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charset="-122"/>
              </a:rPr>
              <a:t>认证，此外还有</a:t>
            </a:r>
            <a:r>
              <a:rPr lang="en-US" altLang="zh-CN" sz="1400" noProof="1" smtClean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charset="-122"/>
              </a:rPr>
              <a:t>MIC</a:t>
            </a:r>
            <a:r>
              <a:rPr lang="zh-CN" altLang="en-US" sz="1400" noProof="1" smtClean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charset="-122"/>
              </a:rPr>
              <a:t>认证，</a:t>
            </a:r>
            <a:r>
              <a:rPr lang="en-US" altLang="zh-CN" sz="1400" noProof="1" smtClean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charset="-122"/>
              </a:rPr>
              <a:t>Giteki</a:t>
            </a:r>
            <a:r>
              <a:rPr lang="zh-CN" altLang="en-US" sz="1400" noProof="1" smtClean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charset="-122"/>
              </a:rPr>
              <a:t>认证，</a:t>
            </a:r>
            <a:r>
              <a:rPr lang="en-US" altLang="zh-CN" sz="1400" noProof="1" smtClean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charset="-122"/>
              </a:rPr>
              <a:t>JRL</a:t>
            </a:r>
            <a:r>
              <a:rPr lang="zh-CN" altLang="en-US" sz="1400" noProof="1" smtClean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charset="-122"/>
              </a:rPr>
              <a:t>认证，</a:t>
            </a:r>
            <a:r>
              <a:rPr lang="en-US" altLang="zh-CN" sz="1400" noProof="1" smtClean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charset="-122"/>
              </a:rPr>
              <a:t>Japan Radio Law</a:t>
            </a:r>
            <a:r>
              <a:rPr lang="zh-CN" altLang="en-US" sz="1400" noProof="1" smtClean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charset="-122"/>
              </a:rPr>
              <a:t>等名称，电波法认证主要是管控产品的射频部分。</a:t>
            </a:r>
            <a:endParaRPr lang="en-US" altLang="zh-CN" sz="1400" noProof="1" smtClean="0">
              <a:solidFill>
                <a:schemeClr val="bg1"/>
              </a:solidFill>
              <a:latin typeface="Arial" panose="020B0604020202020204" pitchFamily="34" charset="0"/>
              <a:ea typeface="黑体" panose="02010609060101010101" charset="-122"/>
            </a:endParaRPr>
          </a:p>
          <a:p>
            <a:pPr fontAlgn="ctr"/>
            <a:r>
              <a:rPr lang="en-US" altLang="zh-CN" sz="1400" noProof="1" smtClean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charset="-122"/>
              </a:rPr>
              <a:t>TELEC</a:t>
            </a:r>
            <a:r>
              <a:rPr lang="zh-CN" altLang="en-US" sz="1400" noProof="1" smtClean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charset="-122"/>
              </a:rPr>
              <a:t>认证后有一个带</a:t>
            </a:r>
            <a:r>
              <a:rPr lang="en-US" altLang="zh-CN" sz="1400" noProof="1" smtClean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charset="-122"/>
              </a:rPr>
              <a:t>R</a:t>
            </a:r>
            <a:r>
              <a:rPr lang="zh-CN" altLang="en-US" sz="1400" noProof="1" smtClean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charset="-122"/>
              </a:rPr>
              <a:t>的</a:t>
            </a:r>
            <a:r>
              <a:rPr lang="en-US" altLang="zh-CN" sz="1400" noProof="1" smtClean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charset="-122"/>
              </a:rPr>
              <a:t>logo</a:t>
            </a:r>
            <a:r>
              <a:rPr lang="zh-CN" altLang="en-US" sz="1400" noProof="1" smtClean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charset="-122"/>
              </a:rPr>
              <a:t>，需要把</a:t>
            </a:r>
            <a:r>
              <a:rPr lang="en-US" altLang="zh-CN" sz="1400" noProof="1" smtClean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charset="-122"/>
              </a:rPr>
              <a:t>TELEC</a:t>
            </a:r>
            <a:r>
              <a:rPr lang="zh-CN" altLang="en-US" sz="1400" noProof="1" smtClean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charset="-122"/>
              </a:rPr>
              <a:t>认证后的</a:t>
            </a:r>
            <a:r>
              <a:rPr lang="en-US" altLang="zh-CN" sz="1400" noProof="1" smtClean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charset="-122"/>
              </a:rPr>
              <a:t>ID</a:t>
            </a:r>
            <a:r>
              <a:rPr lang="zh-CN" altLang="en-US" sz="1400" noProof="1" smtClean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charset="-122"/>
              </a:rPr>
              <a:t>号码打到产品上面。</a:t>
            </a:r>
            <a:endParaRPr lang="en-US" altLang="zh-CN" sz="1400" noProof="1" smtClean="0">
              <a:solidFill>
                <a:schemeClr val="bg1"/>
              </a:solidFill>
              <a:latin typeface="Arial" panose="020B0604020202020204" pitchFamily="34" charset="0"/>
              <a:ea typeface="黑体" panose="02010609060101010101" charset="-122"/>
            </a:endParaRPr>
          </a:p>
          <a:p>
            <a:pPr fontAlgn="ctr"/>
            <a:r>
              <a:rPr lang="zh-CN" altLang="en-US" sz="1400" noProof="1" smtClean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charset="-122"/>
              </a:rPr>
              <a:t>四、</a:t>
            </a:r>
            <a:r>
              <a:rPr lang="en-US" altLang="zh-CN" sz="1400" noProof="1" smtClean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charset="-122"/>
              </a:rPr>
              <a:t> JATE</a:t>
            </a:r>
            <a:r>
              <a:rPr lang="zh-CN" altLang="en-US" sz="1400" noProof="1" smtClean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charset="-122"/>
              </a:rPr>
              <a:t>认证，若蓝牙产品带麦克风或者有通话功能，那就需要做的一个强制性认证。日本对所有需要接入电信网络的设备实施强制认证，</a:t>
            </a:r>
            <a:r>
              <a:rPr lang="en-US" altLang="zh-CN" sz="1400" noProof="1" smtClean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charset="-122"/>
              </a:rPr>
              <a:t>JATE</a:t>
            </a:r>
            <a:r>
              <a:rPr lang="zh-CN" altLang="en-US" sz="1400" noProof="1" smtClean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charset="-122"/>
              </a:rPr>
              <a:t>认证为日本电信法的俗称，此外还有人叫日本</a:t>
            </a:r>
            <a:r>
              <a:rPr lang="en-US" altLang="zh-CN" sz="1400" noProof="1" smtClean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charset="-122"/>
              </a:rPr>
              <a:t>TBL</a:t>
            </a:r>
            <a:r>
              <a:rPr lang="zh-CN" altLang="en-US" sz="1400" noProof="1" smtClean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charset="-122"/>
              </a:rPr>
              <a:t>认证，其实就是</a:t>
            </a:r>
            <a:r>
              <a:rPr lang="en-US" altLang="zh-CN" sz="1400" noProof="1" smtClean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charset="-122"/>
              </a:rPr>
              <a:t>Telecommunications business law</a:t>
            </a:r>
            <a:r>
              <a:rPr lang="zh-CN" altLang="en-US" sz="1400" noProof="1" smtClean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charset="-122"/>
              </a:rPr>
              <a:t>认证的名称，一般测试的内容是信令交互测试。</a:t>
            </a:r>
            <a:r>
              <a:rPr lang="en-US" altLang="zh-CN" sz="1400" noProof="1" smtClean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charset="-122"/>
              </a:rPr>
              <a:t>JATE</a:t>
            </a:r>
            <a:r>
              <a:rPr lang="zh-CN" altLang="en-US" sz="1400" noProof="1" smtClean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charset="-122"/>
              </a:rPr>
              <a:t>认证后有一个带</a:t>
            </a:r>
            <a:r>
              <a:rPr lang="en-US" altLang="zh-CN" sz="1400" noProof="1" smtClean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charset="-122"/>
              </a:rPr>
              <a:t>T</a:t>
            </a:r>
            <a:r>
              <a:rPr lang="zh-CN" altLang="en-US" sz="1400" noProof="1" smtClean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charset="-122"/>
              </a:rPr>
              <a:t>的</a:t>
            </a:r>
            <a:r>
              <a:rPr lang="en-US" altLang="zh-CN" sz="1400" noProof="1" smtClean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charset="-122"/>
              </a:rPr>
              <a:t>logo</a:t>
            </a:r>
            <a:r>
              <a:rPr lang="zh-CN" altLang="en-US" sz="1400" noProof="1" smtClean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charset="-122"/>
              </a:rPr>
              <a:t>，需要把</a:t>
            </a:r>
            <a:r>
              <a:rPr lang="en-US" altLang="zh-CN" sz="1400" noProof="1" smtClean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charset="-122"/>
              </a:rPr>
              <a:t>JATE</a:t>
            </a:r>
            <a:r>
              <a:rPr lang="zh-CN" altLang="en-US" sz="1400" noProof="1" smtClean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charset="-122"/>
              </a:rPr>
              <a:t>认证后的</a:t>
            </a:r>
            <a:r>
              <a:rPr lang="en-US" altLang="zh-CN" sz="1400" noProof="1" smtClean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charset="-122"/>
              </a:rPr>
              <a:t>ID</a:t>
            </a:r>
            <a:r>
              <a:rPr lang="zh-CN" altLang="en-US" sz="1400" noProof="1" smtClean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charset="-122"/>
              </a:rPr>
              <a:t>号码打到产品上面。</a:t>
            </a:r>
            <a:endParaRPr lang="en-US" altLang="zh-CN" sz="1400" noProof="1" smtClean="0">
              <a:solidFill>
                <a:schemeClr val="bg1"/>
              </a:solidFill>
              <a:latin typeface="Arial" panose="020B0604020202020204" pitchFamily="34" charset="0"/>
              <a:ea typeface="黑体" panose="02010609060101010101" charset="-122"/>
            </a:endParaRPr>
          </a:p>
          <a:p>
            <a:pPr fontAlgn="ctr"/>
            <a:r>
              <a:rPr lang="zh-CN" altLang="en-US" sz="1400" noProof="1" smtClean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charset="-122"/>
              </a:rPr>
              <a:t>五、其他认证：安全</a:t>
            </a:r>
            <a:r>
              <a:rPr lang="en-US" altLang="zh-CN" sz="1400" noProof="1" smtClean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charset="-122"/>
              </a:rPr>
              <a:t>+EMC</a:t>
            </a:r>
            <a:r>
              <a:rPr lang="zh-CN" altLang="en-US" sz="1400" noProof="1" smtClean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charset="-122"/>
              </a:rPr>
              <a:t>方面的</a:t>
            </a:r>
            <a:r>
              <a:rPr lang="en-US" altLang="zh-CN" sz="1400" noProof="1" smtClean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charset="-122"/>
              </a:rPr>
              <a:t>PSE</a:t>
            </a:r>
            <a:r>
              <a:rPr lang="zh-CN" altLang="en-US" sz="1400" noProof="1" smtClean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charset="-122"/>
              </a:rPr>
              <a:t>认证（分菱形和圆形，菱形是强制认证并且需要审厂），自愿性</a:t>
            </a:r>
            <a:r>
              <a:rPr lang="en-US" altLang="zh-CN" sz="1400" noProof="1" smtClean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charset="-122"/>
              </a:rPr>
              <a:t>VCCI</a:t>
            </a:r>
            <a:r>
              <a:rPr lang="zh-CN" altLang="en-US" sz="1400" noProof="1" smtClean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charset="-122"/>
              </a:rPr>
              <a:t>电磁兼容测试。</a:t>
            </a:r>
            <a:endParaRPr lang="en-US" altLang="zh-CN" sz="1400" noProof="1" smtClean="0">
              <a:solidFill>
                <a:schemeClr val="bg1"/>
              </a:solidFill>
              <a:latin typeface="Arial" panose="020B0604020202020204" pitchFamily="34" charset="0"/>
              <a:ea typeface="黑体" panose="02010609060101010101" charset="-122"/>
            </a:endParaRPr>
          </a:p>
          <a:p>
            <a:pPr fontAlgn="ctr"/>
            <a:endParaRPr lang="en-US" altLang="zh-CN" sz="1400" noProof="1">
              <a:solidFill>
                <a:schemeClr val="bg1"/>
              </a:solidFill>
              <a:latin typeface="Arial" panose="020B0604020202020204" pitchFamily="34" charset="0"/>
              <a:ea typeface="黑体" panose="02010609060101010101" charset="-122"/>
            </a:endParaRPr>
          </a:p>
        </p:txBody>
      </p:sp>
      <p:grpSp>
        <p:nvGrpSpPr>
          <p:cNvPr id="2" name="组合 13"/>
          <p:cNvGrpSpPr/>
          <p:nvPr/>
        </p:nvGrpSpPr>
        <p:grpSpPr>
          <a:xfrm>
            <a:off x="0" y="159488"/>
            <a:ext cx="9144000" cy="912552"/>
            <a:chOff x="0" y="159488"/>
            <a:chExt cx="9144000" cy="912552"/>
          </a:xfrm>
        </p:grpSpPr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1" cstate="screen"/>
            <a:stretch>
              <a:fillRect/>
            </a:stretch>
          </p:blipFill>
          <p:spPr>
            <a:xfrm>
              <a:off x="3141263" y="159488"/>
              <a:ext cx="2397176" cy="893135"/>
            </a:xfrm>
            <a:prstGeom prst="rect">
              <a:avLst/>
            </a:prstGeom>
          </p:spPr>
        </p:pic>
        <p:sp>
          <p:nvSpPr>
            <p:cNvPr id="17" name="文本框 16"/>
            <p:cNvSpPr txBox="1">
              <a:spLocks noChangeArrowheads="1"/>
            </p:cNvSpPr>
            <p:nvPr/>
          </p:nvSpPr>
          <p:spPr bwMode="auto">
            <a:xfrm>
              <a:off x="3284252" y="764263"/>
              <a:ext cx="1989497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r>
                <a:rPr lang="zh-CN" altLang="en-US" sz="1400" b="1" dirty="0" smtClean="0">
                  <a:solidFill>
                    <a:schemeClr val="bg1"/>
                  </a:solidFill>
                </a:rPr>
                <a:t>日本市场认证准入要求</a:t>
              </a:r>
              <a:endParaRPr lang="en-US" altLang="zh-CN" sz="1400" b="1" dirty="0">
                <a:solidFill>
                  <a:schemeClr val="bg1"/>
                </a:solidFill>
              </a:endParaRPr>
            </a:p>
          </p:txBody>
        </p:sp>
        <p:grpSp>
          <p:nvGrpSpPr>
            <p:cNvPr id="4" name="组合 18"/>
            <p:cNvGrpSpPr/>
            <p:nvPr/>
          </p:nvGrpSpPr>
          <p:grpSpPr>
            <a:xfrm flipV="1">
              <a:off x="3314700" y="539600"/>
              <a:ext cx="5829300" cy="45719"/>
              <a:chOff x="1949423" y="3788624"/>
              <a:chExt cx="3535680" cy="56088"/>
            </a:xfrm>
          </p:grpSpPr>
          <p:sp>
            <p:nvSpPr>
              <p:cNvPr id="25" name="矩形 24"/>
              <p:cNvSpPr/>
              <p:nvPr/>
            </p:nvSpPr>
            <p:spPr>
              <a:xfrm>
                <a:off x="1949423" y="3788624"/>
                <a:ext cx="883920" cy="56088"/>
              </a:xfrm>
              <a:prstGeom prst="rect">
                <a:avLst/>
              </a:prstGeom>
              <a:solidFill>
                <a:srgbClr val="F323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2833343" y="3788624"/>
                <a:ext cx="883920" cy="56088"/>
              </a:xfrm>
              <a:prstGeom prst="rect">
                <a:avLst/>
              </a:prstGeom>
              <a:solidFill>
                <a:srgbClr val="56781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3717263" y="3788624"/>
                <a:ext cx="883920" cy="56088"/>
              </a:xfrm>
              <a:prstGeom prst="rect">
                <a:avLst/>
              </a:prstGeom>
              <a:solidFill>
                <a:srgbClr val="EE7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4601183" y="3788624"/>
                <a:ext cx="883920" cy="56088"/>
              </a:xfrm>
              <a:prstGeom prst="rect">
                <a:avLst/>
              </a:prstGeom>
              <a:solidFill>
                <a:srgbClr val="0099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" name="组合 19"/>
            <p:cNvGrpSpPr/>
            <p:nvPr/>
          </p:nvGrpSpPr>
          <p:grpSpPr>
            <a:xfrm flipV="1">
              <a:off x="0" y="539600"/>
              <a:ext cx="532448" cy="45719"/>
              <a:chOff x="1949423" y="3788624"/>
              <a:chExt cx="3535680" cy="56088"/>
            </a:xfrm>
          </p:grpSpPr>
          <p:sp>
            <p:nvSpPr>
              <p:cNvPr id="21" name="矩形 20"/>
              <p:cNvSpPr/>
              <p:nvPr/>
            </p:nvSpPr>
            <p:spPr>
              <a:xfrm>
                <a:off x="1949423" y="3788624"/>
                <a:ext cx="883920" cy="56088"/>
              </a:xfrm>
              <a:prstGeom prst="rect">
                <a:avLst/>
              </a:prstGeom>
              <a:solidFill>
                <a:srgbClr val="F323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2833343" y="3788624"/>
                <a:ext cx="883920" cy="56088"/>
              </a:xfrm>
              <a:prstGeom prst="rect">
                <a:avLst/>
              </a:prstGeom>
              <a:solidFill>
                <a:srgbClr val="56781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3717263" y="3788624"/>
                <a:ext cx="883920" cy="56088"/>
              </a:xfrm>
              <a:prstGeom prst="rect">
                <a:avLst/>
              </a:prstGeom>
              <a:solidFill>
                <a:srgbClr val="EE7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4601183" y="3788624"/>
                <a:ext cx="883920" cy="56088"/>
              </a:xfrm>
              <a:prstGeom prst="rect">
                <a:avLst/>
              </a:prstGeom>
              <a:solidFill>
                <a:srgbClr val="0099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79" name="图片 78"/>
          <p:cNvPicPr>
            <a:picLocks noChangeAspect="1"/>
          </p:cNvPicPr>
          <p:nvPr/>
        </p:nvPicPr>
        <p:blipFill rotWithShape="1">
          <a:blip r:embed="rId2" cstate="screen"/>
          <a:srcRect/>
          <a:stretch>
            <a:fillRect/>
          </a:stretch>
        </p:blipFill>
        <p:spPr>
          <a:xfrm rot="10800000">
            <a:off x="9406" y="4308554"/>
            <a:ext cx="9144000" cy="834946"/>
          </a:xfrm>
          <a:prstGeom prst="rect">
            <a:avLst/>
          </a:prstGeom>
        </p:spPr>
      </p:pic>
      <p:sp>
        <p:nvSpPr>
          <p:cNvPr id="30" name="矩形 29"/>
          <p:cNvSpPr/>
          <p:nvPr/>
        </p:nvSpPr>
        <p:spPr>
          <a:xfrm flipV="1">
            <a:off x="415555" y="543143"/>
            <a:ext cx="1457325" cy="45719"/>
          </a:xfrm>
          <a:prstGeom prst="rect">
            <a:avLst/>
          </a:prstGeom>
          <a:solidFill>
            <a:srgbClr val="F323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 flipV="1">
            <a:off x="1872216" y="543145"/>
            <a:ext cx="1457325" cy="45719"/>
          </a:xfrm>
          <a:prstGeom prst="rect">
            <a:avLst/>
          </a:prstGeom>
          <a:solidFill>
            <a:srgbClr val="F323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9339" y="3636335"/>
            <a:ext cx="1207903" cy="11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30980" y="3646967"/>
            <a:ext cx="1304925" cy="11229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078250" y="3745319"/>
            <a:ext cx="4714875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>
            <a:spLocks noChangeAspect="1"/>
          </p:cNvSpPr>
          <p:nvPr/>
        </p:nvSpPr>
        <p:spPr>
          <a:xfrm>
            <a:off x="510361" y="1127051"/>
            <a:ext cx="7985052" cy="138499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fontAlgn="ctr"/>
            <a:r>
              <a:rPr lang="zh-CN" altLang="en-US" sz="1400" noProof="1" smtClean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charset="-122"/>
              </a:rPr>
              <a:t>一、欧盟市场销售蓝牙产品主要满足两个重要的认证：</a:t>
            </a:r>
            <a:r>
              <a:rPr lang="en-US" altLang="zh-CN" sz="1400" noProof="1" smtClean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charset="-122"/>
              </a:rPr>
              <a:t>BQB</a:t>
            </a:r>
            <a:r>
              <a:rPr lang="zh-CN" altLang="en-US" sz="1400" noProof="1" smtClean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charset="-122"/>
              </a:rPr>
              <a:t>认证</a:t>
            </a:r>
            <a:r>
              <a:rPr lang="en-US" altLang="zh-CN" sz="1400" noProof="1" smtClean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charset="-122"/>
              </a:rPr>
              <a:t>+CE</a:t>
            </a:r>
            <a:r>
              <a:rPr lang="zh-CN" altLang="en-US" sz="1400" noProof="1" smtClean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charset="-122"/>
              </a:rPr>
              <a:t>认证。</a:t>
            </a:r>
            <a:endParaRPr lang="en-US" altLang="zh-CN" sz="1400" noProof="1" smtClean="0">
              <a:solidFill>
                <a:schemeClr val="bg1"/>
              </a:solidFill>
              <a:latin typeface="Arial" panose="020B0604020202020204" pitchFamily="34" charset="0"/>
              <a:ea typeface="黑体" panose="02010609060101010101" charset="-122"/>
            </a:endParaRPr>
          </a:p>
          <a:p>
            <a:pPr fontAlgn="ctr"/>
            <a:r>
              <a:rPr lang="zh-CN" altLang="en-US" sz="1400" noProof="1" smtClean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charset="-122"/>
              </a:rPr>
              <a:t>二、</a:t>
            </a:r>
            <a:r>
              <a:rPr lang="en-US" altLang="zh-CN" sz="1400" noProof="1" smtClean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charset="-122"/>
              </a:rPr>
              <a:t>CE</a:t>
            </a:r>
            <a:r>
              <a:rPr lang="zh-CN" altLang="en-US" sz="1400" noProof="1" smtClean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charset="-122"/>
              </a:rPr>
              <a:t>认证，产品销售欧盟市场必须加贴</a:t>
            </a:r>
            <a:r>
              <a:rPr lang="en-US" altLang="zh-CN" sz="1400" noProof="1" smtClean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charset="-122"/>
              </a:rPr>
              <a:t>CE</a:t>
            </a:r>
            <a:r>
              <a:rPr lang="zh-CN" altLang="en-US" sz="1400" noProof="1" smtClean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charset="-122"/>
              </a:rPr>
              <a:t>标示并且按照产品类别做满足相关指令的测试。</a:t>
            </a:r>
            <a:r>
              <a:rPr lang="en-US" altLang="zh-CN" sz="1400" noProof="1" smtClean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charset="-122"/>
              </a:rPr>
              <a:t> </a:t>
            </a:r>
            <a:endParaRPr lang="en-US" altLang="zh-CN" sz="1400" noProof="1" smtClean="0">
              <a:solidFill>
                <a:schemeClr val="bg1"/>
              </a:solidFill>
              <a:latin typeface="Arial" panose="020B0604020202020204" pitchFamily="34" charset="0"/>
              <a:ea typeface="黑体" panose="02010609060101010101" charset="-122"/>
            </a:endParaRPr>
          </a:p>
          <a:p>
            <a:pPr fontAlgn="ctr"/>
            <a:r>
              <a:rPr lang="zh-CN" altLang="en-US" sz="1400" noProof="1" smtClean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charset="-122"/>
              </a:rPr>
              <a:t>蓝牙产品需要满足</a:t>
            </a:r>
            <a:r>
              <a:rPr lang="en-US" altLang="zh-CN" sz="1400" noProof="1" smtClean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charset="-122"/>
              </a:rPr>
              <a:t>RED</a:t>
            </a:r>
            <a:r>
              <a:rPr lang="zh-CN" altLang="en-US" sz="1400" noProof="1" smtClean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charset="-122"/>
              </a:rPr>
              <a:t>指令方面的</a:t>
            </a:r>
            <a:r>
              <a:rPr lang="en-US" altLang="zh-CN" sz="1400" noProof="1" smtClean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charset="-122"/>
              </a:rPr>
              <a:t>CE</a:t>
            </a:r>
            <a:r>
              <a:rPr lang="zh-CN" altLang="en-US" sz="1400" noProof="1" smtClean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charset="-122"/>
              </a:rPr>
              <a:t>认证。</a:t>
            </a:r>
            <a:endParaRPr lang="en-US" altLang="zh-CN" sz="1400" noProof="1" smtClean="0">
              <a:solidFill>
                <a:schemeClr val="bg1"/>
              </a:solidFill>
              <a:latin typeface="Arial" panose="020B0604020202020204" pitchFamily="34" charset="0"/>
              <a:ea typeface="黑体" panose="02010609060101010101" charset="-122"/>
            </a:endParaRPr>
          </a:p>
          <a:p>
            <a:pPr fontAlgn="ctr"/>
            <a:r>
              <a:rPr lang="zh-CN" altLang="en-US" sz="1400" noProof="1" smtClean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charset="-122"/>
              </a:rPr>
              <a:t>测试评估内容有</a:t>
            </a:r>
            <a:r>
              <a:rPr lang="en-US" altLang="zh-CN" sz="1400" noProof="1" smtClean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charset="-122"/>
              </a:rPr>
              <a:t>4</a:t>
            </a:r>
            <a:r>
              <a:rPr lang="zh-CN" altLang="en-US" sz="1400" noProof="1" smtClean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charset="-122"/>
              </a:rPr>
              <a:t>方面：射频</a:t>
            </a:r>
            <a:r>
              <a:rPr lang="en-US" altLang="zh-CN" sz="1400" noProof="1" smtClean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charset="-122"/>
              </a:rPr>
              <a:t>RF</a:t>
            </a:r>
            <a:r>
              <a:rPr lang="zh-CN" altLang="en-US" sz="1400" noProof="1" smtClean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charset="-122"/>
              </a:rPr>
              <a:t>测试</a:t>
            </a:r>
            <a:r>
              <a:rPr lang="en-US" altLang="zh-CN" sz="1400" noProof="1" smtClean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charset="-122"/>
              </a:rPr>
              <a:t>+</a:t>
            </a:r>
            <a:r>
              <a:rPr lang="zh-CN" altLang="en-US" sz="1400" noProof="1" smtClean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charset="-122"/>
              </a:rPr>
              <a:t>电磁兼容测试</a:t>
            </a:r>
            <a:r>
              <a:rPr lang="en-US" altLang="zh-CN" sz="1400" noProof="1" smtClean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charset="-122"/>
              </a:rPr>
              <a:t>EMC+</a:t>
            </a:r>
            <a:r>
              <a:rPr lang="zh-CN" altLang="en-US" sz="1400" noProof="1" smtClean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charset="-122"/>
              </a:rPr>
              <a:t>安规测试</a:t>
            </a:r>
            <a:r>
              <a:rPr lang="en-US" altLang="zh-CN" sz="1400" noProof="1" smtClean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charset="-122"/>
              </a:rPr>
              <a:t>LVD+</a:t>
            </a:r>
            <a:r>
              <a:rPr lang="zh-CN" altLang="en-US" sz="1400" noProof="1" smtClean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charset="-122"/>
              </a:rPr>
              <a:t>安全评估。</a:t>
            </a:r>
            <a:endParaRPr lang="en-US" altLang="zh-CN" sz="1400" noProof="1" smtClean="0">
              <a:solidFill>
                <a:schemeClr val="bg1"/>
              </a:solidFill>
              <a:latin typeface="Arial" panose="020B0604020202020204" pitchFamily="34" charset="0"/>
              <a:ea typeface="黑体" panose="02010609060101010101" charset="-122"/>
            </a:endParaRPr>
          </a:p>
          <a:p>
            <a:pPr fontAlgn="ctr"/>
            <a:r>
              <a:rPr lang="zh-CN" altLang="en-US" sz="1400" noProof="1" smtClean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charset="-122"/>
              </a:rPr>
              <a:t>需要注意的是带锂电池的蓝牙产品电池需要通过</a:t>
            </a:r>
            <a:r>
              <a:rPr lang="en-US" altLang="zh-CN" sz="1400" noProof="1" smtClean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charset="-122"/>
              </a:rPr>
              <a:t>EN\ IEC62133</a:t>
            </a:r>
            <a:r>
              <a:rPr lang="zh-CN" altLang="en-US" sz="1400" noProof="1" smtClean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charset="-122"/>
              </a:rPr>
              <a:t>测试。</a:t>
            </a:r>
            <a:endParaRPr lang="en-US" altLang="zh-CN" sz="1400" noProof="1" smtClean="0">
              <a:solidFill>
                <a:schemeClr val="bg1"/>
              </a:solidFill>
              <a:latin typeface="Arial" panose="020B0604020202020204" pitchFamily="34" charset="0"/>
              <a:ea typeface="黑体" panose="02010609060101010101" charset="-122"/>
            </a:endParaRPr>
          </a:p>
          <a:p>
            <a:pPr fontAlgn="ctr"/>
            <a:r>
              <a:rPr lang="zh-CN" altLang="en-US" sz="1400" noProof="1" smtClean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charset="-122"/>
              </a:rPr>
              <a:t>三、欧盟市场的其他常见要求：有毒物质</a:t>
            </a:r>
            <a:r>
              <a:rPr lang="en-US" altLang="zh-CN" sz="1400" noProof="1" smtClean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charset="-122"/>
              </a:rPr>
              <a:t>ROHS</a:t>
            </a:r>
            <a:r>
              <a:rPr lang="zh-CN" altLang="en-US" sz="1400" noProof="1" smtClean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charset="-122"/>
              </a:rPr>
              <a:t>测试、</a:t>
            </a:r>
            <a:r>
              <a:rPr lang="en-US" altLang="zh-CN" sz="1400" noProof="1" smtClean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charset="-122"/>
              </a:rPr>
              <a:t>REACH</a:t>
            </a:r>
            <a:r>
              <a:rPr lang="zh-CN" altLang="en-US" sz="1400" noProof="1" smtClean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charset="-122"/>
              </a:rPr>
              <a:t>测试。</a:t>
            </a:r>
            <a:endParaRPr lang="en-US" altLang="zh-CN" sz="1400" noProof="1">
              <a:solidFill>
                <a:schemeClr val="bg1"/>
              </a:solidFill>
              <a:latin typeface="Arial" panose="020B0604020202020204" pitchFamily="34" charset="0"/>
              <a:ea typeface="黑体" panose="02010609060101010101" charset="-122"/>
            </a:endParaRPr>
          </a:p>
        </p:txBody>
      </p:sp>
      <p:grpSp>
        <p:nvGrpSpPr>
          <p:cNvPr id="2" name="组合 13"/>
          <p:cNvGrpSpPr/>
          <p:nvPr/>
        </p:nvGrpSpPr>
        <p:grpSpPr>
          <a:xfrm>
            <a:off x="0" y="159488"/>
            <a:ext cx="9144000" cy="912552"/>
            <a:chOff x="0" y="159488"/>
            <a:chExt cx="9144000" cy="912552"/>
          </a:xfrm>
        </p:grpSpPr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1" cstate="screen"/>
            <a:stretch>
              <a:fillRect/>
            </a:stretch>
          </p:blipFill>
          <p:spPr>
            <a:xfrm>
              <a:off x="3141263" y="159488"/>
              <a:ext cx="2397176" cy="893135"/>
            </a:xfrm>
            <a:prstGeom prst="rect">
              <a:avLst/>
            </a:prstGeom>
          </p:spPr>
        </p:pic>
        <p:sp>
          <p:nvSpPr>
            <p:cNvPr id="17" name="文本框 16"/>
            <p:cNvSpPr txBox="1">
              <a:spLocks noChangeArrowheads="1"/>
            </p:cNvSpPr>
            <p:nvPr/>
          </p:nvSpPr>
          <p:spPr bwMode="auto">
            <a:xfrm>
              <a:off x="3284252" y="764263"/>
              <a:ext cx="1989497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r>
                <a:rPr lang="zh-CN" altLang="en-US" sz="1400" b="1" dirty="0" smtClean="0">
                  <a:solidFill>
                    <a:schemeClr val="bg1"/>
                  </a:solidFill>
                </a:rPr>
                <a:t>欧盟市场认证准入要求</a:t>
              </a:r>
              <a:endParaRPr lang="en-US" altLang="zh-CN" sz="1400" b="1" dirty="0">
                <a:solidFill>
                  <a:schemeClr val="bg1"/>
                </a:solidFill>
              </a:endParaRPr>
            </a:p>
          </p:txBody>
        </p:sp>
        <p:grpSp>
          <p:nvGrpSpPr>
            <p:cNvPr id="4" name="组合 18"/>
            <p:cNvGrpSpPr/>
            <p:nvPr/>
          </p:nvGrpSpPr>
          <p:grpSpPr>
            <a:xfrm flipV="1">
              <a:off x="3314700" y="539600"/>
              <a:ext cx="5829300" cy="45719"/>
              <a:chOff x="1949423" y="3788624"/>
              <a:chExt cx="3535680" cy="56088"/>
            </a:xfrm>
          </p:grpSpPr>
          <p:sp>
            <p:nvSpPr>
              <p:cNvPr id="25" name="矩形 24"/>
              <p:cNvSpPr/>
              <p:nvPr/>
            </p:nvSpPr>
            <p:spPr>
              <a:xfrm>
                <a:off x="1949423" y="3788624"/>
                <a:ext cx="883920" cy="56088"/>
              </a:xfrm>
              <a:prstGeom prst="rect">
                <a:avLst/>
              </a:prstGeom>
              <a:solidFill>
                <a:srgbClr val="F323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2833343" y="3788624"/>
                <a:ext cx="883920" cy="56088"/>
              </a:xfrm>
              <a:prstGeom prst="rect">
                <a:avLst/>
              </a:prstGeom>
              <a:solidFill>
                <a:srgbClr val="56781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3717263" y="3788624"/>
                <a:ext cx="883920" cy="56088"/>
              </a:xfrm>
              <a:prstGeom prst="rect">
                <a:avLst/>
              </a:prstGeom>
              <a:solidFill>
                <a:srgbClr val="EE7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4601183" y="3788624"/>
                <a:ext cx="883920" cy="56088"/>
              </a:xfrm>
              <a:prstGeom prst="rect">
                <a:avLst/>
              </a:prstGeom>
              <a:solidFill>
                <a:srgbClr val="0099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" name="组合 19"/>
            <p:cNvGrpSpPr/>
            <p:nvPr/>
          </p:nvGrpSpPr>
          <p:grpSpPr>
            <a:xfrm flipV="1">
              <a:off x="0" y="539600"/>
              <a:ext cx="532448" cy="45719"/>
              <a:chOff x="1949423" y="3788624"/>
              <a:chExt cx="3535680" cy="56088"/>
            </a:xfrm>
          </p:grpSpPr>
          <p:sp>
            <p:nvSpPr>
              <p:cNvPr id="21" name="矩形 20"/>
              <p:cNvSpPr/>
              <p:nvPr/>
            </p:nvSpPr>
            <p:spPr>
              <a:xfrm>
                <a:off x="1949423" y="3788624"/>
                <a:ext cx="883920" cy="56088"/>
              </a:xfrm>
              <a:prstGeom prst="rect">
                <a:avLst/>
              </a:prstGeom>
              <a:solidFill>
                <a:srgbClr val="F323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2833343" y="3788624"/>
                <a:ext cx="883920" cy="56088"/>
              </a:xfrm>
              <a:prstGeom prst="rect">
                <a:avLst/>
              </a:prstGeom>
              <a:solidFill>
                <a:srgbClr val="56781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3717263" y="3788624"/>
                <a:ext cx="883920" cy="56088"/>
              </a:xfrm>
              <a:prstGeom prst="rect">
                <a:avLst/>
              </a:prstGeom>
              <a:solidFill>
                <a:srgbClr val="EE7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4601183" y="3788624"/>
                <a:ext cx="883920" cy="56088"/>
              </a:xfrm>
              <a:prstGeom prst="rect">
                <a:avLst/>
              </a:prstGeom>
              <a:solidFill>
                <a:srgbClr val="0099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79" name="图片 78"/>
          <p:cNvPicPr>
            <a:picLocks noChangeAspect="1"/>
          </p:cNvPicPr>
          <p:nvPr/>
        </p:nvPicPr>
        <p:blipFill rotWithShape="1">
          <a:blip r:embed="rId2" cstate="screen"/>
          <a:srcRect/>
          <a:stretch>
            <a:fillRect/>
          </a:stretch>
        </p:blipFill>
        <p:spPr>
          <a:xfrm rot="10800000">
            <a:off x="9406" y="4308554"/>
            <a:ext cx="9144000" cy="834946"/>
          </a:xfrm>
          <a:prstGeom prst="rect">
            <a:avLst/>
          </a:prstGeom>
        </p:spPr>
      </p:pic>
      <p:sp>
        <p:nvSpPr>
          <p:cNvPr id="30" name="矩形 29"/>
          <p:cNvSpPr/>
          <p:nvPr/>
        </p:nvSpPr>
        <p:spPr>
          <a:xfrm flipV="1">
            <a:off x="415555" y="543143"/>
            <a:ext cx="1457325" cy="45719"/>
          </a:xfrm>
          <a:prstGeom prst="rect">
            <a:avLst/>
          </a:prstGeom>
          <a:solidFill>
            <a:srgbClr val="F323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 flipV="1">
            <a:off x="1872216" y="543145"/>
            <a:ext cx="1457325" cy="45719"/>
          </a:xfrm>
          <a:prstGeom prst="rect">
            <a:avLst/>
          </a:prstGeom>
          <a:solidFill>
            <a:srgbClr val="F323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05618" y="3077904"/>
            <a:ext cx="1809750" cy="139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>
            <a:spLocks noChangeAspect="1"/>
          </p:cNvSpPr>
          <p:nvPr/>
        </p:nvSpPr>
        <p:spPr>
          <a:xfrm>
            <a:off x="510361" y="1127051"/>
            <a:ext cx="7985052" cy="224676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fontAlgn="ctr"/>
            <a:r>
              <a:rPr lang="zh-CN" altLang="en-US" sz="1400" noProof="1" smtClean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charset="-122"/>
              </a:rPr>
              <a:t>一、韩国市场：需要满足</a:t>
            </a:r>
            <a:r>
              <a:rPr lang="en-US" altLang="zh-CN" sz="1400" noProof="1" smtClean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charset="-122"/>
              </a:rPr>
              <a:t>KC</a:t>
            </a:r>
            <a:r>
              <a:rPr lang="zh-CN" altLang="en-US" sz="1400" noProof="1" smtClean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charset="-122"/>
              </a:rPr>
              <a:t>认证，并且电池需要带</a:t>
            </a:r>
            <a:r>
              <a:rPr lang="en-US" altLang="zh-CN" sz="1400" noProof="1" smtClean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charset="-122"/>
              </a:rPr>
              <a:t>KC62133</a:t>
            </a:r>
            <a:r>
              <a:rPr lang="zh-CN" altLang="en-US" sz="1400" noProof="1" smtClean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charset="-122"/>
              </a:rPr>
              <a:t>测试，</a:t>
            </a:r>
            <a:r>
              <a:rPr lang="en-US" altLang="zh-CN" sz="1400" noProof="1" smtClean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charset="-122"/>
              </a:rPr>
              <a:t>KC</a:t>
            </a:r>
            <a:r>
              <a:rPr lang="zh-CN" altLang="en-US" sz="1400" noProof="1" smtClean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charset="-122"/>
              </a:rPr>
              <a:t>需要到韩国当地做测试，深光标准有跟韩国的当地的认证机构合作，直接跟进整个进程。</a:t>
            </a:r>
            <a:endParaRPr lang="en-US" altLang="zh-CN" sz="1400" noProof="1" smtClean="0">
              <a:solidFill>
                <a:schemeClr val="bg1"/>
              </a:solidFill>
              <a:latin typeface="Arial" panose="020B0604020202020204" pitchFamily="34" charset="0"/>
              <a:ea typeface="黑体" panose="02010609060101010101" charset="-122"/>
            </a:endParaRPr>
          </a:p>
          <a:p>
            <a:pPr fontAlgn="ctr"/>
            <a:r>
              <a:rPr lang="zh-CN" altLang="en-US" sz="1400" noProof="1" smtClean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charset="-122"/>
              </a:rPr>
              <a:t>二、印度市场：</a:t>
            </a:r>
            <a:r>
              <a:rPr lang="en-US" altLang="zh-CN" sz="1400" noProof="1" smtClean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charset="-122"/>
              </a:rPr>
              <a:t>WPC</a:t>
            </a:r>
            <a:r>
              <a:rPr lang="zh-CN" altLang="en-US" sz="1400" noProof="1" smtClean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charset="-122"/>
              </a:rPr>
              <a:t>认证，跟韩国市场一样也是需要到当地做测试，深光标准也有跟印度的当地的认证机构合作，直接跟进整个进程。印度</a:t>
            </a:r>
            <a:r>
              <a:rPr lang="en-US" altLang="zh-CN" sz="1400" noProof="1" smtClean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charset="-122"/>
              </a:rPr>
              <a:t>WPC</a:t>
            </a:r>
            <a:r>
              <a:rPr lang="zh-CN" altLang="en-US" sz="1400" noProof="1" smtClean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charset="-122"/>
              </a:rPr>
              <a:t>认证的需要注意的一点就是周期特别长，一两个月的认证周期是属于快的。</a:t>
            </a:r>
            <a:endParaRPr lang="en-US" altLang="zh-CN" sz="1400" noProof="1" smtClean="0">
              <a:solidFill>
                <a:schemeClr val="bg1"/>
              </a:solidFill>
              <a:latin typeface="Arial" panose="020B0604020202020204" pitchFamily="34" charset="0"/>
              <a:ea typeface="黑体" panose="02010609060101010101" charset="-122"/>
            </a:endParaRPr>
          </a:p>
          <a:p>
            <a:pPr fontAlgn="ctr"/>
            <a:r>
              <a:rPr lang="zh-CN" altLang="en-US" sz="1400" noProof="1" smtClean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charset="-122"/>
              </a:rPr>
              <a:t>三、巴西市场：需要申请</a:t>
            </a:r>
            <a:r>
              <a:rPr lang="en-US" altLang="zh-CN" sz="1400" noProof="1" smtClean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charset="-122"/>
              </a:rPr>
              <a:t>ANATEL</a:t>
            </a:r>
            <a:r>
              <a:rPr lang="zh-CN" altLang="en-US" sz="1400" noProof="1" smtClean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charset="-122"/>
              </a:rPr>
              <a:t>认证，这个认证也是需要在当地测试，需要注意的是认证周期也比较久，大部分是</a:t>
            </a:r>
            <a:r>
              <a:rPr lang="en-US" altLang="zh-CN" sz="1400" noProof="1" smtClean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charset="-122"/>
              </a:rPr>
              <a:t>4</a:t>
            </a:r>
            <a:r>
              <a:rPr lang="zh-CN" altLang="en-US" sz="1400" noProof="1" smtClean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charset="-122"/>
              </a:rPr>
              <a:t>周以上，巴西的</a:t>
            </a:r>
            <a:r>
              <a:rPr lang="en-US" altLang="zh-CN" sz="1400" noProof="1" smtClean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charset="-122"/>
              </a:rPr>
              <a:t>ANATEL</a:t>
            </a:r>
            <a:r>
              <a:rPr lang="zh-CN" altLang="en-US" sz="1400" noProof="1" smtClean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charset="-122"/>
              </a:rPr>
              <a:t>认证建议在大陆先做预测试，预测试没问题了再寄巴西当地测试，这样可以减少样机测试失败来回寄样机的时间，因为寄一次样机时间比较久。</a:t>
            </a:r>
            <a:endParaRPr lang="en-US" altLang="zh-CN" sz="1400" noProof="1" smtClean="0">
              <a:solidFill>
                <a:schemeClr val="bg1"/>
              </a:solidFill>
              <a:latin typeface="Arial" panose="020B0604020202020204" pitchFamily="34" charset="0"/>
              <a:ea typeface="黑体" panose="02010609060101010101" charset="-122"/>
            </a:endParaRPr>
          </a:p>
          <a:p>
            <a:pPr fontAlgn="ctr"/>
            <a:r>
              <a:rPr lang="zh-CN" altLang="en-US" sz="1400" noProof="1" smtClean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charset="-122"/>
              </a:rPr>
              <a:t>四、此外还有印尼的</a:t>
            </a:r>
            <a:r>
              <a:rPr lang="en-US" altLang="zh-CN" sz="1400" noProof="1" smtClean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charset="-122"/>
              </a:rPr>
              <a:t>SDPPI</a:t>
            </a:r>
            <a:r>
              <a:rPr lang="zh-CN" altLang="en-US" sz="1400" noProof="1" smtClean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charset="-122"/>
              </a:rPr>
              <a:t>认证，新加坡的</a:t>
            </a:r>
            <a:r>
              <a:rPr lang="en-US" altLang="zh-CN" sz="1400" noProof="1" smtClean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charset="-122"/>
              </a:rPr>
              <a:t>IMDA</a:t>
            </a:r>
            <a:r>
              <a:rPr lang="zh-CN" altLang="en-US" sz="1400" noProof="1" smtClean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charset="-122"/>
              </a:rPr>
              <a:t>认证，马来西亚的</a:t>
            </a:r>
            <a:r>
              <a:rPr lang="en-US" altLang="zh-CN" sz="1400" noProof="1" smtClean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charset="-122"/>
              </a:rPr>
              <a:t>SIRIM</a:t>
            </a:r>
            <a:r>
              <a:rPr lang="zh-CN" altLang="en-US" sz="1400" noProof="1" smtClean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charset="-122"/>
              </a:rPr>
              <a:t>认证，泰国的</a:t>
            </a:r>
            <a:r>
              <a:rPr lang="en-US" altLang="zh-CN" sz="1400" noProof="1" smtClean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charset="-122"/>
              </a:rPr>
              <a:t>NBTC</a:t>
            </a:r>
            <a:r>
              <a:rPr lang="zh-CN" altLang="en-US" sz="1400" noProof="1" smtClean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charset="-122"/>
              </a:rPr>
              <a:t>等认证，深光标准都有长期的处理经验，可以帮助客户完成这些外国市场的准入要求。</a:t>
            </a:r>
            <a:endParaRPr lang="en-US" altLang="zh-CN" sz="1400" noProof="1">
              <a:solidFill>
                <a:schemeClr val="bg1"/>
              </a:solidFill>
              <a:latin typeface="Arial" panose="020B0604020202020204" pitchFamily="34" charset="0"/>
              <a:ea typeface="黑体" panose="02010609060101010101" charset="-122"/>
            </a:endParaRPr>
          </a:p>
        </p:txBody>
      </p:sp>
      <p:grpSp>
        <p:nvGrpSpPr>
          <p:cNvPr id="2" name="组合 13"/>
          <p:cNvGrpSpPr/>
          <p:nvPr/>
        </p:nvGrpSpPr>
        <p:grpSpPr>
          <a:xfrm>
            <a:off x="0" y="159488"/>
            <a:ext cx="9144000" cy="912552"/>
            <a:chOff x="0" y="159488"/>
            <a:chExt cx="9144000" cy="912552"/>
          </a:xfrm>
        </p:grpSpPr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1" cstate="screen"/>
            <a:stretch>
              <a:fillRect/>
            </a:stretch>
          </p:blipFill>
          <p:spPr>
            <a:xfrm>
              <a:off x="3141263" y="159488"/>
              <a:ext cx="2397176" cy="893135"/>
            </a:xfrm>
            <a:prstGeom prst="rect">
              <a:avLst/>
            </a:prstGeom>
          </p:spPr>
        </p:pic>
        <p:sp>
          <p:nvSpPr>
            <p:cNvPr id="17" name="文本框 16"/>
            <p:cNvSpPr txBox="1">
              <a:spLocks noChangeArrowheads="1"/>
            </p:cNvSpPr>
            <p:nvPr/>
          </p:nvSpPr>
          <p:spPr bwMode="auto">
            <a:xfrm>
              <a:off x="3284252" y="764263"/>
              <a:ext cx="1989497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r>
                <a:rPr lang="zh-CN" altLang="en-US" sz="1400" b="1" dirty="0" smtClean="0">
                  <a:solidFill>
                    <a:schemeClr val="bg1"/>
                  </a:solidFill>
                </a:rPr>
                <a:t>其他市场认证准入要求</a:t>
              </a:r>
              <a:endParaRPr lang="en-US" altLang="zh-CN" sz="1400" b="1" dirty="0">
                <a:solidFill>
                  <a:schemeClr val="bg1"/>
                </a:solidFill>
              </a:endParaRPr>
            </a:p>
          </p:txBody>
        </p:sp>
        <p:grpSp>
          <p:nvGrpSpPr>
            <p:cNvPr id="4" name="组合 18"/>
            <p:cNvGrpSpPr/>
            <p:nvPr/>
          </p:nvGrpSpPr>
          <p:grpSpPr>
            <a:xfrm flipV="1">
              <a:off x="3314700" y="539600"/>
              <a:ext cx="5829300" cy="45719"/>
              <a:chOff x="1949423" y="3788624"/>
              <a:chExt cx="3535680" cy="56088"/>
            </a:xfrm>
          </p:grpSpPr>
          <p:sp>
            <p:nvSpPr>
              <p:cNvPr id="25" name="矩形 24"/>
              <p:cNvSpPr/>
              <p:nvPr/>
            </p:nvSpPr>
            <p:spPr>
              <a:xfrm>
                <a:off x="1949423" y="3788624"/>
                <a:ext cx="883920" cy="56088"/>
              </a:xfrm>
              <a:prstGeom prst="rect">
                <a:avLst/>
              </a:prstGeom>
              <a:solidFill>
                <a:srgbClr val="F323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2833343" y="3788624"/>
                <a:ext cx="883920" cy="56088"/>
              </a:xfrm>
              <a:prstGeom prst="rect">
                <a:avLst/>
              </a:prstGeom>
              <a:solidFill>
                <a:srgbClr val="56781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3717263" y="3788624"/>
                <a:ext cx="883920" cy="56088"/>
              </a:xfrm>
              <a:prstGeom prst="rect">
                <a:avLst/>
              </a:prstGeom>
              <a:solidFill>
                <a:srgbClr val="EE7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4601183" y="3788624"/>
                <a:ext cx="883920" cy="56088"/>
              </a:xfrm>
              <a:prstGeom prst="rect">
                <a:avLst/>
              </a:prstGeom>
              <a:solidFill>
                <a:srgbClr val="0099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" name="组合 19"/>
            <p:cNvGrpSpPr/>
            <p:nvPr/>
          </p:nvGrpSpPr>
          <p:grpSpPr>
            <a:xfrm flipV="1">
              <a:off x="0" y="539600"/>
              <a:ext cx="532448" cy="45719"/>
              <a:chOff x="1949423" y="3788624"/>
              <a:chExt cx="3535680" cy="56088"/>
            </a:xfrm>
          </p:grpSpPr>
          <p:sp>
            <p:nvSpPr>
              <p:cNvPr id="21" name="矩形 20"/>
              <p:cNvSpPr/>
              <p:nvPr/>
            </p:nvSpPr>
            <p:spPr>
              <a:xfrm>
                <a:off x="1949423" y="3788624"/>
                <a:ext cx="883920" cy="56088"/>
              </a:xfrm>
              <a:prstGeom prst="rect">
                <a:avLst/>
              </a:prstGeom>
              <a:solidFill>
                <a:srgbClr val="F323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2833343" y="3788624"/>
                <a:ext cx="883920" cy="56088"/>
              </a:xfrm>
              <a:prstGeom prst="rect">
                <a:avLst/>
              </a:prstGeom>
              <a:solidFill>
                <a:srgbClr val="56781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3717263" y="3788624"/>
                <a:ext cx="883920" cy="56088"/>
              </a:xfrm>
              <a:prstGeom prst="rect">
                <a:avLst/>
              </a:prstGeom>
              <a:solidFill>
                <a:srgbClr val="EE7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4601183" y="3788624"/>
                <a:ext cx="883920" cy="56088"/>
              </a:xfrm>
              <a:prstGeom prst="rect">
                <a:avLst/>
              </a:prstGeom>
              <a:solidFill>
                <a:srgbClr val="0099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79" name="图片 78"/>
          <p:cNvPicPr>
            <a:picLocks noChangeAspect="1"/>
          </p:cNvPicPr>
          <p:nvPr/>
        </p:nvPicPr>
        <p:blipFill rotWithShape="1">
          <a:blip r:embed="rId2" cstate="screen"/>
          <a:srcRect/>
          <a:stretch>
            <a:fillRect/>
          </a:stretch>
        </p:blipFill>
        <p:spPr>
          <a:xfrm rot="10800000">
            <a:off x="9406" y="4308554"/>
            <a:ext cx="9144000" cy="834946"/>
          </a:xfrm>
          <a:prstGeom prst="rect">
            <a:avLst/>
          </a:prstGeom>
        </p:spPr>
      </p:pic>
      <p:sp>
        <p:nvSpPr>
          <p:cNvPr id="30" name="矩形 29"/>
          <p:cNvSpPr/>
          <p:nvPr/>
        </p:nvSpPr>
        <p:spPr>
          <a:xfrm flipV="1">
            <a:off x="415555" y="543143"/>
            <a:ext cx="1457325" cy="45719"/>
          </a:xfrm>
          <a:prstGeom prst="rect">
            <a:avLst/>
          </a:prstGeom>
          <a:solidFill>
            <a:srgbClr val="F323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 flipV="1">
            <a:off x="1872216" y="543145"/>
            <a:ext cx="1457325" cy="45719"/>
          </a:xfrm>
          <a:prstGeom prst="rect">
            <a:avLst/>
          </a:prstGeom>
          <a:solidFill>
            <a:srgbClr val="F323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>
            <a:spLocks noChangeAspect="1"/>
          </p:cNvSpPr>
          <p:nvPr/>
        </p:nvSpPr>
        <p:spPr>
          <a:xfrm>
            <a:off x="2157783" y="2030818"/>
            <a:ext cx="4881562" cy="156966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3200" noProof="1">
                <a:solidFill>
                  <a:srgbClr val="FBFBFB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谢</a:t>
            </a:r>
            <a:r>
              <a:rPr lang="zh-CN" altLang="en-US" sz="3200" noProof="1" smtClean="0">
                <a:solidFill>
                  <a:srgbClr val="FBFBFB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谢观看</a:t>
            </a:r>
            <a:endParaRPr lang="en-US" altLang="zh-CN" sz="3200" noProof="1" smtClean="0">
              <a:solidFill>
                <a:srgbClr val="FBFBFB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ctr"/>
            <a:r>
              <a:rPr lang="zh-CN" altLang="en-US" sz="3200" noProof="1" smtClean="0">
                <a:solidFill>
                  <a:srgbClr val="FBFBFB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欢迎咨询</a:t>
            </a:r>
            <a:r>
              <a:rPr lang="en-US" altLang="zh-CN" sz="3200" noProof="1" smtClean="0">
                <a:solidFill>
                  <a:srgbClr val="FBFBFB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-</a:t>
            </a:r>
            <a:r>
              <a:rPr lang="zh-CN" altLang="en-US" sz="3200" noProof="1" smtClean="0">
                <a:solidFill>
                  <a:srgbClr val="FBFBFB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深光标准</a:t>
            </a:r>
            <a:endParaRPr lang="en-US" altLang="zh-CN" sz="3200" noProof="1" smtClean="0">
              <a:solidFill>
                <a:srgbClr val="FBFBFB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ctr"/>
            <a:endParaRPr lang="en-US" altLang="zh-CN" sz="3200" noProof="1">
              <a:solidFill>
                <a:srgbClr val="FBFBFB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0" name="文本框 9"/>
          <p:cNvSpPr txBox="1">
            <a:spLocks noChangeArrowheads="1"/>
          </p:cNvSpPr>
          <p:nvPr/>
        </p:nvSpPr>
        <p:spPr bwMode="auto">
          <a:xfrm>
            <a:off x="2853089" y="3548172"/>
            <a:ext cx="3597275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zh-CN" altLang="en-US" sz="1200" dirty="0" smtClean="0">
                <a:solidFill>
                  <a:schemeClr val="bg1"/>
                </a:solidFill>
                <a:latin typeface="Arial" panose="020B0604020202020204" pitchFamily="34" charset="0"/>
              </a:rPr>
              <a:t>蔡工：</a:t>
            </a:r>
            <a:r>
              <a:rPr lang="en-US" altLang="zh-CN" sz="1200" dirty="0" smtClean="0">
                <a:solidFill>
                  <a:schemeClr val="bg1"/>
                </a:solidFill>
                <a:latin typeface="Arial" panose="020B0604020202020204" pitchFamily="34" charset="0"/>
              </a:rPr>
              <a:t>180 3804 2309 </a:t>
            </a:r>
            <a:r>
              <a:rPr lang="zh-CN" altLang="en-US" sz="1200" dirty="0" smtClean="0">
                <a:solidFill>
                  <a:schemeClr val="bg1"/>
                </a:solidFill>
                <a:latin typeface="Arial" panose="020B0604020202020204" pitchFamily="34" charset="0"/>
              </a:rPr>
              <a:t>，</a:t>
            </a:r>
            <a:r>
              <a:rPr lang="en-US" altLang="zh-CN" sz="1200" dirty="0" smtClean="0">
                <a:solidFill>
                  <a:schemeClr val="bg1"/>
                </a:solidFill>
                <a:latin typeface="Arial" panose="020B0604020202020204" pitchFamily="34" charset="0"/>
              </a:rPr>
              <a:t>sin</a:t>
            </a:r>
            <a:r>
              <a:rPr lang="en-US" altLang="zh-CN" sz="1200" dirty="0" smtClean="0">
                <a:solidFill>
                  <a:schemeClr val="bg1"/>
                </a:solidFill>
                <a:latin typeface="Arial" panose="020B0604020202020204" pitchFamily="34" charset="0"/>
              </a:rPr>
              <a:t>@dlcer.com</a:t>
            </a:r>
            <a:endParaRPr lang="en-US" altLang="zh-CN" sz="12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843689" y="3928050"/>
            <a:ext cx="1616075" cy="25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sp>
        <p:nvSpPr>
          <p:cNvPr id="13" name="文本框 12"/>
          <p:cNvSpPr txBox="1"/>
          <p:nvPr/>
        </p:nvSpPr>
        <p:spPr>
          <a:xfrm>
            <a:off x="3799239" y="3939162"/>
            <a:ext cx="1704975" cy="2317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ctr"/>
            <a:r>
              <a:rPr lang="en-US" altLang="zh-CN" sz="920" noProof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rPr>
              <a:t>www.dlcer.com</a:t>
            </a:r>
            <a:endParaRPr lang="en-US" altLang="zh-CN" sz="920" noProof="1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883886" y="3414086"/>
            <a:ext cx="3535680" cy="56088"/>
            <a:chOff x="1949423" y="3788624"/>
            <a:chExt cx="3535680" cy="56088"/>
          </a:xfrm>
        </p:grpSpPr>
        <p:sp>
          <p:nvSpPr>
            <p:cNvPr id="2" name="矩形 1"/>
            <p:cNvSpPr/>
            <p:nvPr/>
          </p:nvSpPr>
          <p:spPr>
            <a:xfrm>
              <a:off x="1949423" y="3788624"/>
              <a:ext cx="883920" cy="56088"/>
            </a:xfrm>
            <a:prstGeom prst="rect">
              <a:avLst/>
            </a:prstGeom>
            <a:solidFill>
              <a:srgbClr val="F323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2833343" y="3788624"/>
              <a:ext cx="883920" cy="56088"/>
            </a:xfrm>
            <a:prstGeom prst="rect">
              <a:avLst/>
            </a:prstGeom>
            <a:solidFill>
              <a:srgbClr val="5678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3717263" y="3788624"/>
              <a:ext cx="883920" cy="56088"/>
            </a:xfrm>
            <a:prstGeom prst="rect">
              <a:avLst/>
            </a:prstGeom>
            <a:solidFill>
              <a:srgbClr val="EE76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4601183" y="3788624"/>
              <a:ext cx="883920" cy="56088"/>
            </a:xfrm>
            <a:prstGeom prst="rect">
              <a:avLst/>
            </a:prstGeom>
            <a:solidFill>
              <a:srgbClr val="0099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5" name="矩形 14"/>
          <p:cNvSpPr/>
          <p:nvPr/>
        </p:nvSpPr>
        <p:spPr>
          <a:xfrm>
            <a:off x="0" y="4859941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</a:t>
            </a:r>
            <a:r>
              <a:rPr lang="zh-CN" altLang="en-US" sz="1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  <a:endParaRPr lang="en-US" altLang="zh-CN" sz="1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 PPT</a:t>
            </a:r>
            <a:r>
              <a:rPr lang="zh-CN" altLang="en-US" sz="1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素材下载：</a:t>
            </a:r>
            <a:r>
              <a:rPr lang="en-US" altLang="zh-CN" sz="1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  <a:endParaRPr lang="en-US" altLang="zh-CN" sz="1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PPT</a:t>
            </a:r>
            <a:r>
              <a:rPr lang="zh-CN" altLang="en-US" sz="1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图表下载：</a:t>
            </a:r>
            <a:r>
              <a:rPr lang="en-US" altLang="zh-CN" sz="1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  <a:endParaRPr lang="en-US" altLang="zh-CN" sz="1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优秀</a:t>
            </a:r>
            <a:r>
              <a:rPr lang="en-US" altLang="zh-CN" sz="1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PPT</a:t>
            </a:r>
            <a:r>
              <a:rPr lang="zh-CN" altLang="en-US" sz="1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  <a:endParaRPr lang="en-US" altLang="zh-CN" sz="1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Word</a:t>
            </a:r>
            <a:r>
              <a:rPr lang="zh-CN" altLang="en-US" sz="1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www.1ppt.com/word/              Excel</a:t>
            </a:r>
            <a:r>
              <a:rPr lang="zh-CN" altLang="en-US" sz="1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教程：</a:t>
            </a:r>
            <a:r>
              <a:rPr lang="en-US" altLang="zh-CN" sz="1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www.1ppt.com/excel/  </a:t>
            </a:r>
            <a:endParaRPr lang="en-US" altLang="zh-CN" sz="1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资料下载：</a:t>
            </a:r>
            <a:r>
              <a:rPr lang="en-US" altLang="zh-CN" sz="1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www.1ppt.com/ziliao/                PPT</a:t>
            </a:r>
            <a:r>
              <a:rPr lang="zh-CN" altLang="en-US" sz="1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课件下载：</a:t>
            </a:r>
            <a:r>
              <a:rPr lang="en-US" altLang="zh-CN" sz="1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www.1ppt.com/kejian/ </a:t>
            </a:r>
            <a:endParaRPr lang="en-US" altLang="zh-CN" sz="1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范文下载：</a:t>
            </a:r>
            <a:r>
              <a:rPr lang="en-US" altLang="zh-CN" sz="1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www.1ppt.com/fanwen/             </a:t>
            </a:r>
            <a:r>
              <a:rPr lang="zh-CN" altLang="en-US" sz="1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试卷下载：</a:t>
            </a:r>
            <a:r>
              <a:rPr lang="en-US" altLang="zh-CN" sz="1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www.1ppt.com/shiti/  </a:t>
            </a:r>
            <a:endParaRPr lang="en-US" altLang="zh-CN" sz="1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教案下载：</a:t>
            </a:r>
            <a:r>
              <a:rPr lang="en-US" altLang="zh-CN" sz="1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www.1ppt.com/jiaoan/  </a:t>
            </a:r>
            <a:r>
              <a:rPr lang="en-US" altLang="zh-CN" sz="100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      </a:t>
            </a:r>
            <a:endParaRPr lang="en-US" altLang="zh-CN" sz="1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字体下</a:t>
            </a:r>
            <a:r>
              <a:rPr lang="zh-CN" altLang="en-US" sz="100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载：</a:t>
            </a:r>
            <a:r>
              <a:rPr lang="en-US" altLang="zh-CN" sz="100" dirty="0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  <a:endParaRPr lang="en-US" altLang="zh-CN" sz="1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endParaRPr lang="zh-CN" altLang="en-US" sz="1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0" grpId="1"/>
      <p:bldP spid="10" grpId="2"/>
      <p:bldP spid="14" grpId="0" animBg="1"/>
      <p:bldP spid="14" grpId="1" animBg="1"/>
      <p:bldP spid="14" grpId="2" animBg="1"/>
      <p:bldP spid="13" grpId="0"/>
      <p:bldP spid="13" grpId="1"/>
      <p:bldP spid="13" grpId="2"/>
    </p:bldLst>
  </p:timing>
</p:sld>
</file>

<file path=ppt/theme/theme1.xml><?xml version="1.0" encoding="utf-8"?>
<a:theme xmlns:a="http://schemas.openxmlformats.org/drawingml/2006/main" name="第一PPT，www.1ppt.com">
  <a:themeElements>
    <a:clrScheme name="08">
      <a:dk1>
        <a:sysClr val="windowText" lastClr="000000"/>
      </a:dk1>
      <a:lt1>
        <a:sysClr val="window" lastClr="FFFFFF"/>
      </a:lt1>
      <a:dk2>
        <a:srgbClr val="43C7CB"/>
      </a:dk2>
      <a:lt2>
        <a:srgbClr val="2A62AE"/>
      </a:lt2>
      <a:accent1>
        <a:srgbClr val="4C86D4"/>
      </a:accent1>
      <a:accent2>
        <a:srgbClr val="FEED45"/>
      </a:accent2>
      <a:accent3>
        <a:srgbClr val="0FB249"/>
      </a:accent3>
      <a:accent4>
        <a:srgbClr val="92D14F"/>
      </a:accent4>
      <a:accent5>
        <a:srgbClr val="89C54B"/>
      </a:accent5>
      <a:accent6>
        <a:srgbClr val="81B7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2456</Words>
  <Application>WPS 演示</Application>
  <PresentationFormat>全屏显示(16:9)</PresentationFormat>
  <Paragraphs>95</Paragraphs>
  <Slides>8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0" baseType="lpstr">
      <vt:lpstr>Arial</vt:lpstr>
      <vt:lpstr>宋体</vt:lpstr>
      <vt:lpstr>Wingdings</vt:lpstr>
      <vt:lpstr>Calibri</vt:lpstr>
      <vt:lpstr>Calibri Light</vt:lpstr>
      <vt:lpstr>时尚中黑简体</vt:lpstr>
      <vt:lpstr>微软雅黑</vt:lpstr>
      <vt:lpstr>幼圆</vt:lpstr>
      <vt:lpstr>黑体</vt:lpstr>
      <vt:lpstr>Calibri</vt:lpstr>
      <vt:lpstr>Arial Unicode MS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http://www.ypppt.com/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炫酷</dc:title>
  <dc:creator>第一PPT模板网-WWW.1PPT.COM</dc:creator>
  <cp:keywords>第一PPT模板网-WWW.1PPT.COM</cp:keywords>
  <dc:description>http://www.ypppt.com/</dc:description>
  <cp:lastModifiedBy>DL</cp:lastModifiedBy>
  <cp:revision>7980</cp:revision>
  <dcterms:created xsi:type="dcterms:W3CDTF">2015-10-08T14:18:00Z</dcterms:created>
  <dcterms:modified xsi:type="dcterms:W3CDTF">2018-03-02T08:52:20Z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2052-10.1.0.7022</vt:lpwstr>
  </property>
</Properties>
</file>