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5" r:id="rId3"/>
    <p:sldId id="342" r:id="rId4"/>
    <p:sldId id="280" r:id="rId5"/>
    <p:sldId id="331" r:id="rId6"/>
    <p:sldId id="281" r:id="rId7"/>
    <p:sldId id="344" r:id="rId8"/>
    <p:sldId id="282" r:id="rId9"/>
    <p:sldId id="314" r:id="rId10"/>
    <p:sldId id="318" r:id="rId11"/>
    <p:sldId id="333" r:id="rId12"/>
    <p:sldId id="332" r:id="rId13"/>
    <p:sldId id="335" r:id="rId14"/>
    <p:sldId id="293" r:id="rId15"/>
    <p:sldId id="337" r:id="rId16"/>
    <p:sldId id="312" r:id="rId17"/>
    <p:sldId id="322" r:id="rId18"/>
    <p:sldId id="324" r:id="rId19"/>
    <p:sldId id="303" r:id="rId20"/>
    <p:sldId id="338" r:id="rId21"/>
    <p:sldId id="339" r:id="rId22"/>
    <p:sldId id="317" r:id="rId23"/>
    <p:sldId id="340" r:id="rId24"/>
    <p:sldId id="294" r:id="rId25"/>
    <p:sldId id="346" r:id="rId26"/>
    <p:sldId id="309" r:id="rId27"/>
    <p:sldId id="341" r:id="rId28"/>
    <p:sldId id="313" r:id="rId29"/>
    <p:sldId id="347" r:id="rId30"/>
    <p:sldId id="348" r:id="rId31"/>
    <p:sldId id="349" r:id="rId32"/>
    <p:sldId id="350" r:id="rId33"/>
    <p:sldId id="351" r:id="rId34"/>
    <p:sldId id="343" r:id="rId35"/>
    <p:sldId id="285" r:id="rId36"/>
    <p:sldId id="268" r:id="rId37"/>
    <p:sldId id="27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00CC00"/>
    <a:srgbClr val="CC0099"/>
    <a:srgbClr val="000099"/>
    <a:srgbClr val="CCFF66"/>
    <a:srgbClr val="FF3300"/>
    <a:srgbClr val="6600CC"/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68" autoAdjust="0"/>
    <p:restoredTop sz="97927" autoAdjust="0"/>
  </p:normalViewPr>
  <p:slideViewPr>
    <p:cSldViewPr snapToObjects="1">
      <p:cViewPr>
        <p:scale>
          <a:sx n="75" d="100"/>
          <a:sy n="75" d="100"/>
        </p:scale>
        <p:origin x="-1908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136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6423AA-AED1-4B4F-8C2D-62836EFA5AEE}" type="datetime1">
              <a:rPr lang="zh-CN" altLang="en-US"/>
              <a:pPr>
                <a:defRPr/>
              </a:pPr>
              <a:t>2015-5-7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2B72E2-2273-4BD7-8336-E207BA7DC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A9DFEF-2EFA-4C8E-9965-C3E5B6F185EB}" type="datetime1">
              <a:rPr lang="zh-CN" altLang="en-US"/>
              <a:pPr>
                <a:defRPr/>
              </a:pPr>
              <a:t>2015-5-7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CDAF69-38FD-4A60-9741-3513649DF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E58660-BDEE-4127-8D7E-2796D063FFD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4825"/>
            <a:chOff x="0" y="0"/>
            <a:chExt cx="5760" cy="4318"/>
          </a:xfrm>
        </p:grpSpPr>
        <p:pic>
          <p:nvPicPr>
            <p:cNvPr id="5" name="Picture 7" descr="图片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878" y="1117"/>
              <a:ext cx="181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482" name="标题占位符 1"/>
          <p:cNvSpPr>
            <a:spLocks noGrp="1"/>
          </p:cNvSpPr>
          <p:nvPr>
            <p:ph type="ctrTitle"/>
          </p:nvPr>
        </p:nvSpPr>
        <p:spPr>
          <a:xfrm>
            <a:off x="611188" y="3573463"/>
            <a:ext cx="7772400" cy="1470025"/>
          </a:xfrm>
        </p:spPr>
        <p:txBody>
          <a:bodyPr/>
          <a:lstStyle>
            <a:lvl1pPr>
              <a:defRPr sz="3000" b="1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5324475"/>
            <a:ext cx="6400800" cy="625475"/>
          </a:xfrm>
        </p:spPr>
        <p:txBody>
          <a:bodyPr/>
          <a:lstStyle>
            <a:lvl1pPr marL="0" indent="0" algn="r">
              <a:buFont typeface="Arial" charset="0"/>
              <a:buNone/>
              <a:defRPr sz="1400"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49275"/>
            <a:ext cx="8229600" cy="5759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 descr="图片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6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451725" y="6381750"/>
            <a:ext cx="1296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E65C777C-D7D6-4CD5-A88D-ADE3A1BA8E39}" type="slidenum">
              <a:rPr lang="zh-CN" altLang="en-US" sz="1000">
                <a:solidFill>
                  <a:srgbClr val="666699"/>
                </a:solidFill>
                <a:ea typeface="宋体" pitchFamily="2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000">
              <a:solidFill>
                <a:srgbClr val="666699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  <p:sldLayoutId id="2147483651" r:id="rId14"/>
    <p:sldLayoutId id="2147483650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p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Relationship Id="rId5" Type="http://schemas.openxmlformats.org/officeDocument/2006/relationships/slide" Target="slide34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32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8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>
            <a:spLocks noGrp="1" noChangeArrowheads="1"/>
          </p:cNvSpPr>
          <p:nvPr>
            <p:ph type="ctrTitle"/>
          </p:nvPr>
        </p:nvSpPr>
        <p:spPr>
          <a:xfrm>
            <a:off x="611188" y="39751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>
                <a:latin typeface="Bookman Old Style" pitchFamily="18" charset="0"/>
              </a:rPr>
              <a:t/>
            </a:r>
            <a:br>
              <a:rPr lang="en-US" altLang="zh-CN">
                <a:latin typeface="Bookman Old Style" pitchFamily="18" charset="0"/>
              </a:rPr>
            </a:br>
            <a:r>
              <a:rPr lang="en-US" altLang="zh-CN">
                <a:latin typeface="Bookman Old Style" pitchFamily="18" charset="0"/>
              </a:rPr>
              <a:t> EASY ACCESS to EMBEDDED AT </a:t>
            </a:r>
            <a:br>
              <a:rPr lang="en-US" altLang="zh-CN">
                <a:latin typeface="Bookman Old Style" pitchFamily="18" charset="0"/>
              </a:rPr>
            </a:br>
            <a:r>
              <a:rPr lang="en-US" altLang="zh-CN">
                <a:latin typeface="Bookman Old Style" pitchFamily="18" charset="0"/>
              </a:rPr>
              <a:t>SIM800(R)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2.2 FLASH</a:t>
            </a:r>
            <a:r>
              <a:rPr lang="zh-CN" altLang="en-US" sz="3200" b="1" smtClean="0">
                <a:latin typeface="Calibri" pitchFamily="34" charset="0"/>
              </a:rPr>
              <a:t> </a:t>
            </a:r>
            <a:r>
              <a:rPr lang="en-US" altLang="zh-CN" sz="3200" b="1" smtClean="0">
                <a:latin typeface="Calibri" pitchFamily="34" charset="0"/>
              </a:rPr>
              <a:t>Operation 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2.2.1 Read data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2.2.2 Write Data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4" action="ppaction://hlinksldjump"/>
              </a:rPr>
              <a:t>2.2.3 Other Flash APIs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endParaRPr lang="zh-CN" altLang="en-US" sz="2800" smtClean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6" name="圆角矩形 5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2.2.1 Read Data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Step1: Define a global array</a:t>
            </a: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u8 Buffer[8*1024]</a:t>
            </a:r>
          </a:p>
          <a:p>
            <a:pPr>
              <a:buFont typeface="Arial" charset="0"/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Step2: Read flash data from flash address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S32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eat_flash_read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Buffer,flash_addr,len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)</a:t>
            </a:r>
            <a:endParaRPr lang="nl-NL" altLang="zh-CN" sz="2000" b="0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readed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data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len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: Read data from flash successfully,  the data are saved in the buffer.</a:t>
            </a: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The flash address is between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eat_get_app_base_addr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() and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eat_get_app_base_addr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()+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eat_get_app_space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().</a:t>
            </a:r>
            <a:endParaRPr lang="zh-CN" altLang="en-US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2.2.2 Write Data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Step1: Define a global array</a:t>
            </a: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u8 Buffer[8*1024]</a:t>
            </a:r>
          </a:p>
          <a:p>
            <a:pPr>
              <a:buFont typeface="Arial" charset="0"/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Step2: Fill the data to be saved into Buffer</a:t>
            </a:r>
          </a:p>
          <a:p>
            <a:pPr>
              <a:buFont typeface="Arial" charset="0"/>
              <a:buNone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memcpy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Buffer,string,len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Step3: Call function, write data</a:t>
            </a:r>
          </a:p>
          <a:p>
            <a:pPr>
              <a:buFont typeface="Arial" charset="0"/>
              <a:buNone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eat_flash_write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addr,Buffer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len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)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EAT_TRUE:  Write data to flash successfully.</a:t>
            </a:r>
          </a:p>
          <a:p>
            <a:pPr>
              <a:buFont typeface="Arial" charset="0"/>
              <a:buNone/>
            </a:pPr>
            <a:endParaRPr lang="en-US" altLang="zh-CN" sz="2000" b="0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Note:</a:t>
            </a:r>
          </a:p>
          <a:p>
            <a:pPr>
              <a:buFont typeface="Arial" charset="0"/>
              <a:buNone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  It is necessary that erasing the flash block before writing data to flash.</a:t>
            </a:r>
            <a:endParaRPr lang="zh-CN" altLang="en-US" sz="2000" b="0" dirty="0" smtClean="0">
              <a:latin typeface="Calibri" pitchFamily="34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2.2.3 Other Flash APIs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Delete flash data from related address</a:t>
            </a:r>
          </a:p>
          <a:p>
            <a:pPr>
              <a:buFont typeface="Arial" charset="0"/>
              <a:buNone/>
            </a:pPr>
            <a:r>
              <a:rPr lang="nl-NL" altLang="zh-CN" sz="2000" b="0" smtClean="0">
                <a:latin typeface="Calibri" pitchFamily="34" charset="0"/>
                <a:cs typeface="Times New Roman" pitchFamily="18" charset="0"/>
              </a:rPr>
              <a:t>    eat_bool eat_flash_erase(flash_addr, len)</a:t>
            </a:r>
          </a:p>
          <a:p>
            <a:pPr>
              <a:buFont typeface="Arial" charset="0"/>
              <a:buNone/>
            </a:pPr>
            <a:endParaRPr lang="nl-NL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Acquire APP Space Size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u32 eat_get_app_space()</a:t>
            </a:r>
          </a:p>
          <a:p>
            <a:pPr>
              <a:buFont typeface="Arial" charset="0"/>
              <a:buNone/>
            </a:pPr>
            <a:endParaRPr lang="zh-CN" altLang="en-US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Get APP base address</a:t>
            </a: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u32 eat_get_app_base_addr()</a:t>
            </a:r>
          </a:p>
          <a:p>
            <a:pPr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4.Upadte APP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void eat_update_app(*app_code_addr,  *app_code_new_addr, len, pin_wd, pin_led, lcd_bl);</a:t>
            </a:r>
          </a:p>
          <a:p>
            <a:pPr>
              <a:buFont typeface="Arial" charset="0"/>
              <a:buNone/>
            </a:pPr>
            <a:endParaRPr lang="en-US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zh-CN" altLang="en-US" sz="2000" b="0" smtClean="0">
              <a:latin typeface="Calibri" pitchFamily="34" charset="0"/>
              <a:cs typeface="Times New Roman" pitchFamily="18" charset="0"/>
            </a:endParaRPr>
          </a:p>
          <a:p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2.3 Timer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2.3.1 Start / Stop Timer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2.3.2 Timer EVENT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4" action="ppaction://hlinksldjump"/>
              </a:rPr>
              <a:t>2.3.3 Get System time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endParaRPr lang="en-US" altLang="zh-CN" sz="2400" b="0" smtClean="0">
              <a:latin typeface="Calibri" pitchFamily="34" charset="0"/>
            </a:endParaRPr>
          </a:p>
          <a:p>
            <a:endParaRPr lang="en-US" altLang="zh-CN" sz="2400" b="0" smtClean="0">
              <a:latin typeface="Calibri" pitchFamily="34" charset="0"/>
            </a:endParaRPr>
          </a:p>
          <a:p>
            <a:endParaRPr lang="en-US" altLang="zh-CN" sz="2400" b="0" smtClean="0">
              <a:latin typeface="Calibri" pitchFamily="34" charset="0"/>
            </a:endParaRPr>
          </a:p>
          <a:p>
            <a:endParaRPr lang="zh-CN" altLang="en-US" sz="2400" b="0" smtClean="0">
              <a:latin typeface="Calibri" pitchFamily="34" charset="0"/>
            </a:endParaRPr>
          </a:p>
        </p:txBody>
      </p:sp>
      <p:sp>
        <p:nvSpPr>
          <p:cNvPr id="6" name="圆角矩形 5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2.3.2 Start / Stop Timer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+mn-lt"/>
              </a:rPr>
              <a:t>Start or stop timer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+mn-lt"/>
              </a:rPr>
              <a:t>Soft timer: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Start timer: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eat_timer_start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timer_id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expire_ms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Stop timer: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eat_timer_stop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timer_id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Return EAT_TRUE: Start /stop a timer successfully.</a:t>
            </a:r>
          </a:p>
          <a:p>
            <a:pPr>
              <a:buFont typeface="Arial" charset="0"/>
              <a:buNone/>
              <a:defRPr/>
            </a:pPr>
            <a:endParaRPr lang="en-US" altLang="zh-CN" sz="2000" b="0" dirty="0" smtClean="0">
              <a:latin typeface="+mn-lt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+mn-lt"/>
              </a:rPr>
              <a:t>Hardware timer: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eat_gpt_start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(expire_61us,loop,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gpt_expire_cb_fun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  <a:endParaRPr lang="zh-CN" altLang="en-US" sz="2000" b="0" dirty="0" smtClean="0">
              <a:latin typeface="+mn-lt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76825" y="5070475"/>
            <a:ext cx="1584325" cy="839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2.3.3 Timer EVENT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1655763"/>
          </a:xfrm>
        </p:spPr>
        <p:txBody>
          <a:bodyPr/>
          <a:lstStyle/>
          <a:p>
            <a:pPr>
              <a:defRPr/>
            </a:pPr>
            <a:endParaRPr lang="en-US" altLang="zh-CN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When the timer expires, the soft timer will send a event EAT_EVENT_TIMER</a:t>
            </a:r>
            <a:r>
              <a:rPr lang="zh-CN" altLang="en-US" sz="24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to APP ,but the hw timer will call function in APP direct.</a:t>
            </a:r>
          </a:p>
          <a:p>
            <a:pPr>
              <a:buFont typeface="Arial" charset="0"/>
              <a:buNone/>
              <a:defRPr/>
            </a:pPr>
            <a:endParaRPr lang="en-US" altLang="zh-CN" sz="20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lang="zh-CN" altLang="en-US" sz="18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8175" y="3367088"/>
            <a:ext cx="1584325" cy="792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9" idx="1"/>
          </p:cNvCxnSpPr>
          <p:nvPr/>
        </p:nvCxnSpPr>
        <p:spPr>
          <a:xfrm flipV="1">
            <a:off x="3492500" y="3748088"/>
            <a:ext cx="2087563" cy="142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12"/>
          <p:cNvSpPr txBox="1">
            <a:spLocks noChangeArrowheads="1"/>
          </p:cNvSpPr>
          <p:nvPr/>
        </p:nvSpPr>
        <p:spPr bwMode="auto">
          <a:xfrm>
            <a:off x="3492500" y="3352800"/>
            <a:ext cx="2087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EAT_EVENT_TIMER</a:t>
            </a:r>
          </a:p>
        </p:txBody>
      </p:sp>
      <p:sp>
        <p:nvSpPr>
          <p:cNvPr id="9" name="矩形 8"/>
          <p:cNvSpPr/>
          <p:nvPr/>
        </p:nvSpPr>
        <p:spPr>
          <a:xfrm>
            <a:off x="5580063" y="3352800"/>
            <a:ext cx="1584325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824" name="Picture 1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300" y="839788"/>
            <a:ext cx="10795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>
            <a:hlinkClick r:id="rId4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5988" y="5070475"/>
            <a:ext cx="1584325" cy="792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3"/>
            <a:endCxn id="15" idx="1"/>
          </p:cNvCxnSpPr>
          <p:nvPr/>
        </p:nvCxnSpPr>
        <p:spPr>
          <a:xfrm>
            <a:off x="3770313" y="5467350"/>
            <a:ext cx="1306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6825" y="5368925"/>
            <a:ext cx="1584325" cy="1968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function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31" name="TextBox 15"/>
          <p:cNvSpPr txBox="1">
            <a:spLocks noChangeArrowheads="1"/>
          </p:cNvSpPr>
          <p:nvPr/>
        </p:nvSpPr>
        <p:spPr bwMode="auto">
          <a:xfrm>
            <a:off x="684213" y="2852738"/>
            <a:ext cx="172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Soft timer:</a:t>
            </a:r>
            <a:endParaRPr lang="zh-CN" altLang="en-US"/>
          </a:p>
        </p:txBody>
      </p:sp>
      <p:sp>
        <p:nvSpPr>
          <p:cNvPr id="34832" name="TextBox 16"/>
          <p:cNvSpPr txBox="1">
            <a:spLocks noChangeArrowheads="1"/>
          </p:cNvSpPr>
          <p:nvPr/>
        </p:nvSpPr>
        <p:spPr bwMode="auto">
          <a:xfrm>
            <a:off x="684213" y="4595813"/>
            <a:ext cx="1501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Hw timer:</a:t>
            </a:r>
            <a:endParaRPr lang="zh-CN" altLang="en-US"/>
          </a:p>
        </p:txBody>
      </p:sp>
      <p:sp>
        <p:nvSpPr>
          <p:cNvPr id="34833" name="TextBox 12"/>
          <p:cNvSpPr txBox="1">
            <a:spLocks noChangeArrowheads="1"/>
          </p:cNvSpPr>
          <p:nvPr/>
        </p:nvSpPr>
        <p:spPr bwMode="auto">
          <a:xfrm>
            <a:off x="3770313" y="5070475"/>
            <a:ext cx="1522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Function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2.3.4 Get System Time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1.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EatRtc_st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structure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typedef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struct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{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sec;  /* [0, 59]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smtClean="0">
                <a:cs typeface="Times New Roman" pitchFamily="18" charset="0"/>
              </a:rPr>
              <a:t>   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unsigned char min; /* [0,59] 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smtClean="0">
                <a:cs typeface="Times New Roman" pitchFamily="18" charset="0"/>
              </a:rPr>
              <a:t>   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unsigned char hour; /* [0,23] 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day;  /* [1,31] 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mon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; /* [1,12]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wday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; /* [1,7]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year;  /* [0,127]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}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EatRtc_st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;</a:t>
            </a:r>
            <a:r>
              <a:rPr lang="da-DK" altLang="zh-CN" sz="2000" b="0" dirty="0" smtClean="0">
                <a:latin typeface="+mn-lt"/>
                <a:cs typeface="Times New Roman" pitchFamily="18" charset="0"/>
              </a:rPr>
              <a:t>    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da-DK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Get the system time</a:t>
            </a:r>
          </a:p>
          <a:p>
            <a:pPr>
              <a:buFont typeface="Arial" charset="0"/>
              <a:buNone/>
              <a:defRPr/>
            </a:pPr>
            <a:r>
              <a:rPr lang="da-DK" altLang="zh-CN" sz="2000" b="0" dirty="0" smtClean="0">
                <a:latin typeface="+mn-lt"/>
                <a:cs typeface="Times New Roman" pitchFamily="18" charset="0"/>
              </a:rPr>
              <a:t> eat_bool eat_get_rtc (</a:t>
            </a:r>
            <a:r>
              <a:rPr lang="en-US" altLang="zh-CN" sz="2000" b="0" dirty="0" err="1" smtClean="0">
                <a:cs typeface="Times New Roman" pitchFamily="18" charset="0"/>
              </a:rPr>
              <a:t>EatRtc_st</a:t>
            </a:r>
            <a:r>
              <a:rPr lang="en-US" altLang="zh-CN" sz="2000" b="0" dirty="0" smtClean="0">
                <a:cs typeface="Times New Roman" pitchFamily="18" charset="0"/>
              </a:rPr>
              <a:t> </a:t>
            </a:r>
            <a:r>
              <a:rPr lang="da-DK" altLang="zh-CN" sz="2000" b="0" dirty="0" smtClean="0">
                <a:latin typeface="+mn-lt"/>
                <a:cs typeface="Times New Roman" pitchFamily="18" charset="0"/>
              </a:rPr>
              <a:t>* datetime)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da-DK" altLang="zh-CN" sz="2000" b="0" dirty="0" smtClean="0">
                <a:latin typeface="+mn-lt"/>
                <a:cs typeface="Times New Roman" pitchFamily="18" charset="0"/>
              </a:rPr>
              <a:t> 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he current local time will be stored in the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datatime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structure</a:t>
            </a:r>
            <a:r>
              <a:rPr lang="da-DK" altLang="zh-CN" sz="2000" b="0" dirty="0" smtClean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da-DK" altLang="zh-CN" sz="2000" b="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zh-CN" altLang="zh-CN" sz="2000" b="0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endParaRPr lang="zh-CN" altLang="en-US" sz="2000" b="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2.4 Configuration and Usage of GPIO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2.4.1 Pins for GPIO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2.4.2 Configure PIN to GPO </a:t>
            </a: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4" action="ppaction://hlinksldjump"/>
              </a:rPr>
              <a:t>2.4.3 Configure PIN to GPI 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FF3300"/>
                </a:solidFill>
                <a:latin typeface="Calibri" pitchFamily="34" charset="0"/>
                <a:hlinkClick r:id="rId5" action="ppaction://hlinksldjump"/>
              </a:rPr>
              <a:t>2.4.4 Configure PIN to be Interruptable </a:t>
            </a:r>
            <a:endParaRPr lang="en-US" altLang="zh-CN" sz="2400" smtClean="0">
              <a:solidFill>
                <a:srgbClr val="FF3300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6" action="ppaction://hlinksldjump"/>
              </a:rPr>
              <a:t>2.4.5 Configure PIN for Keypad</a:t>
            </a:r>
            <a:endParaRPr lang="en-US" altLang="zh-CN" sz="240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endParaRPr lang="zh-CN" altLang="en-US" sz="2400" smtClean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6" name="圆角矩形 5">
            <a:hlinkClick r:id="rId7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2.4.1 Pins for GPIO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Available GPIOs in SIM800H</a:t>
            </a: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typedef enum FlPinNameTag</a:t>
            </a:r>
            <a:endParaRPr lang="zh-CN" altLang="zh-CN" sz="2000" b="0" smtClean="0">
              <a:latin typeface="Calibri" pitchFamily="34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{	 </a:t>
            </a: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        EAT_PIN3_GPIO1, </a:t>
            </a: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	         EAT_PIN4_STATUS,</a:t>
            </a: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       …</a:t>
            </a:r>
            <a:endParaRPr lang="zh-CN" altLang="zh-CN" sz="2000" b="0" smtClean="0">
              <a:latin typeface="Calibri" pitchFamily="34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	 EAT_PIN74_SCL,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	         EAT_PIN75_SDA,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        EAT_PIN_NUM 	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  } EatPinName_enum;</a:t>
            </a:r>
            <a:endParaRPr lang="en-US" altLang="zh-CN" sz="1400" b="0" i="1" smtClean="0"/>
          </a:p>
          <a:p>
            <a:pPr marL="457200" indent="-457200">
              <a:buFont typeface="Arial" charset="0"/>
              <a:buNone/>
            </a:pPr>
            <a:endParaRPr lang="en-US" altLang="zh-CN" sz="1600" i="1" smtClean="0"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altLang="zh-CN" sz="1600" i="1" smtClean="0">
                <a:cs typeface="Times New Roman" pitchFamily="18" charset="0"/>
              </a:rPr>
              <a:t>Please refer “eat_peripher.h” for details</a:t>
            </a:r>
            <a:endParaRPr lang="zh-CN" altLang="en-US" sz="1600" i="1" smtClean="0">
              <a:cs typeface="Times New Roman" pitchFamily="18" charset="0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7164288" y="5910610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Content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pic>
        <p:nvPicPr>
          <p:cNvPr id="20482" name="Picture 56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429000"/>
            <a:ext cx="18208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635894" y="2492896"/>
            <a:ext cx="4032449" cy="494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/>
              <a:t>1. Embedded AT Core Conception</a:t>
            </a:r>
            <a:endParaRPr lang="zh-CN" altLang="en-US" sz="2000" b="1" dirty="0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3635894" y="3573016"/>
            <a:ext cx="4032448" cy="4991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/>
              <a:t>2. Embedded AT Functions </a:t>
            </a:r>
            <a:endParaRPr lang="zh-CN" altLang="en-US" sz="2000" b="1" dirty="0"/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3635895" y="4653136"/>
            <a:ext cx="4032448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rgbClr val="FFFFFF"/>
                </a:solidFill>
              </a:rPr>
              <a:t>3. Example: </a:t>
            </a:r>
            <a:r>
              <a:rPr lang="en-US" altLang="zh-CN" b="1">
                <a:solidFill>
                  <a:srgbClr val="FFFFFF"/>
                </a:solidFill>
                <a:latin typeface="Arial" charset="0"/>
              </a:rPr>
              <a:t>ADC Detection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2.4.2 Configure PIN to GPIO and output mode 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Step1: Configure the target PIN as GPIO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eat_pin_set_mode(PIN, EAT_PIN_MODE_GPIO);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 : Configure status successful</a:t>
            </a:r>
          </a:p>
          <a:p>
            <a:pPr marL="0" indent="0">
              <a:buFont typeface="Arial" charset="0"/>
              <a:buNone/>
            </a:pP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Step2: Configure the target GPIO to be out and high level or low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eat_gpio_setup(PIN, EAT_GPIO_DIR_OUTPUT , EAT_GPIO_LEVEL_HIGH)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</a:t>
            </a:r>
            <a:r>
              <a:rPr lang="en-US" altLang="zh-CN" sz="2000" b="0" smtClean="0">
                <a:cs typeface="Times New Roman" pitchFamily="18" charset="0"/>
              </a:rPr>
              <a:t> </a:t>
            </a: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: Configuration successful</a:t>
            </a:r>
          </a:p>
          <a:p>
            <a:pPr marL="0" indent="0">
              <a:buFont typeface="Arial" charset="0"/>
              <a:buNone/>
            </a:pP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2.4.3 Configure PIN to GPIO of input mode 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Step1: Configure the target PIN as GPIO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eat_pin_set_mode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(PIN, EAT_PIN_MODE_GPIO);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EAT_TRUE : Configure status successful</a:t>
            </a:r>
          </a:p>
          <a:p>
            <a:pPr>
              <a:buFont typeface="Arial" charset="0"/>
              <a:buNone/>
              <a:defRPr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Step2: Configure the target GPIO to be 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eat_gpio_setup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(PIN, EAT_GPIO_DIR_INPUT , 0)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EAT_TRUE : Configuration successful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Step3: Read  PIN status</a:t>
            </a:r>
            <a:endParaRPr lang="zh-CN" altLang="en-US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EatGpioLevel_enum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eat_gpio_read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(PIN)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EAT_GPIO_LEVEL_LOW or EAT_GPIO_LEVEL_HIGH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zh-CN" alt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zh-CN" alt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2.4.4 Configure PIN to Be Interruptable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In SIM800, PINs with interrupt function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EAT_PIN34_SIM_PRE</a:t>
            </a: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, EAT_PIN35_PWM1, EAT_PIN36_PWM2, EAT_PIN40_ROW4, EAT_PIN47_COL4</a:t>
            </a:r>
          </a:p>
          <a:p>
            <a:pPr marL="355600" indent="-355600">
              <a:buFont typeface="Arial" charset="0"/>
              <a:buNone/>
            </a:pPr>
            <a:endParaRPr lang="en-US" altLang="zh-CN" sz="1600" smtClean="0"/>
          </a:p>
          <a:p>
            <a:pPr marL="355600" indent="-35560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Interrupt Trigger Type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typedef enum {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EAT_INT_TRIGGER_HIGH_LEVEL, 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EAT_INT_TRIGGER_LOW_LEVEL,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EAT_INT_TRIGGER_RISING_EDGE, 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EAT_INT_TRIGGER_FALLING_EDGE, 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EAT_INT_TRIGGER_NUM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} EatIntTrigger_enum;</a:t>
            </a:r>
            <a:endParaRPr lang="zh-CN" altLang="en-US" sz="1400" smtClean="0"/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2.4.4 Configure PIN to Be Interruptable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Configure the target GPIO to interrupt mode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eat_pin_set_mode(PIN35, EAT_PIN_MODE_EINT);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EAT_TRUE: Configure status successful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4. Configure PIN24 to rising edge trigger type, 10ms debound</a:t>
            </a: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eat_int_setup(PIN35, EAT_INT_TRIGGER_RISING_EDGE, 10, NULL);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 : Configuration successful</a:t>
            </a:r>
          </a:p>
          <a:p>
            <a:pPr marL="0" indent="0">
              <a:buFont typeface="Arial" charset="0"/>
              <a:buNone/>
            </a:pP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altLang="zh-CN" smtClean="0"/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60538" y="908050"/>
          <a:ext cx="6124575" cy="4176713"/>
        </p:xfrm>
        <a:graphic>
          <a:graphicData uri="http://schemas.openxmlformats.org/presentationml/2006/ole">
            <p:oleObj spid="_x0000_s1026" name="Visio" r:id="rId3" imgW="6124418" imgH="5349004" progId="Visio.Drawing.11">
              <p:embed/>
            </p:oleObj>
          </a:graphicData>
        </a:graphic>
      </p:graphicFrame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2.4.4 Configure PIN to Be Interruptable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32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5. Circuit Diagram to Detect GPIO interrupt</a:t>
            </a: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163" y="4437063"/>
            <a:ext cx="3673475" cy="122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</a:rPr>
              <a:t>When switch is on, it will generate a GPIO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interrupt, </a:t>
            </a:r>
          </a:p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</a:rPr>
              <a:t>CORE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will report EAT_EVENT_INT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to APP</a:t>
            </a:r>
            <a:endParaRPr lang="zh-CN" altLang="en-US" sz="2000">
              <a:solidFill>
                <a:srgbClr val="FFFFFF"/>
              </a:solidFill>
            </a:endParaRPr>
          </a:p>
        </p:txBody>
      </p:sp>
      <p:cxnSp>
        <p:nvCxnSpPr>
          <p:cNvPr id="14" name="直接箭头连接符 13"/>
          <p:cNvCxnSpPr>
            <a:stCxn id="21" idx="4"/>
          </p:cNvCxnSpPr>
          <p:nvPr/>
        </p:nvCxnSpPr>
        <p:spPr>
          <a:xfrm>
            <a:off x="2374900" y="3644900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087563" y="3068638"/>
            <a:ext cx="576262" cy="57626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9700" y="4699000"/>
            <a:ext cx="936625" cy="530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9" idx="1"/>
          </p:cNvCxnSpPr>
          <p:nvPr/>
        </p:nvCxnSpPr>
        <p:spPr>
          <a:xfrm>
            <a:off x="6156325" y="4964113"/>
            <a:ext cx="1493838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2"/>
          <p:cNvSpPr txBox="1">
            <a:spLocks noChangeArrowheads="1"/>
          </p:cNvSpPr>
          <p:nvPr/>
        </p:nvSpPr>
        <p:spPr bwMode="auto">
          <a:xfrm>
            <a:off x="6070600" y="4572000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EAT_EVENT_INT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50163" y="4699000"/>
            <a:ext cx="719137" cy="53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4427538" y="4724400"/>
            <a:ext cx="431800" cy="3698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>
            <a:hlinkClick r:id="rId4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16" grpId="0" animBg="1"/>
      <p:bldP spid="1034" grpId="0"/>
      <p:bldP spid="19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2.4.5 Configure PIN for Keypad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1. Initializes keypad pins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4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400" b="0" dirty="0" err="1" smtClean="0">
                <a:latin typeface="Calibri" pitchFamily="34" charset="0"/>
                <a:cs typeface="Times New Roman" pitchFamily="18" charset="0"/>
              </a:rPr>
              <a:t>eat_pin_set_mode</a:t>
            </a:r>
            <a:r>
              <a:rPr lang="en-US" altLang="zh-CN" sz="2400" b="0" dirty="0" smtClean="0">
                <a:latin typeface="Calibri" pitchFamily="34" charset="0"/>
                <a:cs typeface="Times New Roman" pitchFamily="18" charset="0"/>
              </a:rPr>
              <a:t>(pin, EAT_PIN_MODE_KEY);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i="1" dirty="0" smtClean="0">
                <a:latin typeface="Calibri" pitchFamily="34" charset="0"/>
                <a:cs typeface="Times New Roman" pitchFamily="18" charset="0"/>
              </a:rPr>
              <a:t>Note: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i="1" dirty="0" smtClean="0">
                <a:latin typeface="Calibri" pitchFamily="34" charset="0"/>
                <a:cs typeface="Times New Roman" pitchFamily="18" charset="0"/>
              </a:rPr>
              <a:t>If any of the KEYPAD pin is configured as keypad, all KEYPAD pins are KEYPAD;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i="1" dirty="0" smtClean="0">
                <a:latin typeface="Calibri" pitchFamily="34" charset="0"/>
                <a:cs typeface="Times New Roman" pitchFamily="18" charset="0"/>
              </a:rPr>
              <a:t>If any of the KEYPAD pin is configured as GPIO, then all KEYPAD pins are GPIO.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2.4.5 Configure PIN for Keypad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Following GPIOs can be configured to keypad in SIM800: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	EAT_PIN40_ROW4~ EAT_PIN44_ROW0,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    EAT_PIN47_COL4~EAT_PIN51_COL0</a:t>
            </a:r>
            <a:endParaRPr lang="en-US" altLang="zh-CN" sz="1600" b="0" dirty="0" smtClean="0">
              <a:latin typeface="Calibri" pitchFamily="34" charset="0"/>
            </a:endParaRPr>
          </a:p>
          <a:p>
            <a:pPr marL="261938" indent="-261938">
              <a:defRPr/>
            </a:pPr>
            <a:endParaRPr lang="en-US" altLang="zh-CN" sz="1400" b="0" dirty="0" smtClean="0"/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12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1200" b="0" dirty="0" smtClean="0"/>
              <a:t>					</a:t>
            </a:r>
            <a:endParaRPr lang="zh-CN" altLang="en-US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buFont typeface="Arial" charset="0"/>
              <a:buNone/>
              <a:defRPr/>
            </a:pPr>
            <a:endParaRPr lang="en-US" altLang="zh-CN" sz="2000" b="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graphicFrame>
        <p:nvGraphicFramePr>
          <p:cNvPr id="3" name="内容占位符 4"/>
          <p:cNvGraphicFramePr>
            <a:graphicFrameLocks noChangeAspect="1"/>
          </p:cNvGraphicFramePr>
          <p:nvPr/>
        </p:nvGraphicFramePr>
        <p:xfrm>
          <a:off x="755650" y="2757488"/>
          <a:ext cx="4248150" cy="3408362"/>
        </p:xfrm>
        <a:graphic>
          <a:graphicData uri="http://schemas.openxmlformats.org/presentationml/2006/ole">
            <p:oleObj spid="_x0000_s2050" name="Visio" r:id="rId4" imgW="7207151" imgH="5781707" progId="Visio.Drawing.11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5364163" y="4010025"/>
            <a:ext cx="2525712" cy="157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When key is pressed, keypad interrupt occurs,</a:t>
            </a:r>
          </a:p>
          <a:p>
            <a:pPr algn="ctr">
              <a:defRPr/>
            </a:pP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will report EAT_EVENT_KEY</a:t>
            </a:r>
            <a:r>
              <a:rPr lang="zh-CN" altLang="en-US" dirty="0"/>
              <a:t> </a:t>
            </a:r>
            <a:r>
              <a:rPr lang="en-US" altLang="zh-CN" dirty="0"/>
              <a:t>to APP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1"/>
            <a:endCxn id="13" idx="6"/>
          </p:cNvCxnSpPr>
          <p:nvPr/>
        </p:nvCxnSpPr>
        <p:spPr>
          <a:xfrm flipH="1">
            <a:off x="3673475" y="4799013"/>
            <a:ext cx="1690688" cy="21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276600" y="4800600"/>
            <a:ext cx="396875" cy="4191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2.4.5 Configure PIN for Keypad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EAT_EVENT_KEY</a:t>
            </a:r>
            <a:r>
              <a:rPr lang="zh-CN" altLang="en-US" sz="240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report</a:t>
            </a:r>
            <a:r>
              <a:rPr lang="zh-CN" altLang="en-US" sz="240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to APP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4. The values of each key(key_val) are as following: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typedef enum {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EAT_KEY_C0R0,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……    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EAT_KEY_C4R4,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EAT_KEY_NUM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} EatKey_enum;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250" y="1989138"/>
            <a:ext cx="792163" cy="565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2124075" y="1916113"/>
            <a:ext cx="1655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EAT_EVENT_KEY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35425" y="1989138"/>
            <a:ext cx="787400" cy="565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70125" y="2276475"/>
            <a:ext cx="1157288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2341563" y="2298700"/>
            <a:ext cx="1006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key_val</a:t>
            </a:r>
            <a:endParaRPr lang="zh-CN" altLang="en-US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2.5 SPI</a:t>
            </a:r>
            <a:r>
              <a:rPr lang="zh-CN" altLang="en-US" sz="3200" b="1" smtClean="0">
                <a:latin typeface="Calibri" pitchFamily="34" charset="0"/>
              </a:rPr>
              <a:t> </a:t>
            </a:r>
            <a:r>
              <a:rPr lang="en-US" altLang="zh-CN" sz="3200" b="1" smtClean="0">
                <a:latin typeface="Calibri" pitchFamily="34" charset="0"/>
              </a:rPr>
              <a:t>Interface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buFont typeface="Arial" charset="0"/>
              <a:buAutoNum type="arabicPeriod"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Configure SPI bus, set according to actual situation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eat_spi_init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clk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wire, bit,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enable_SDI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enable_cs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Write data to SPI bus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eat_spi_write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(*data,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len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is_command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3. Read single byte from SPI bus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u8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eat_spi_write_read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(*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wdata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wlen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*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rdata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rlen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endParaRPr lang="en-US" altLang="zh-CN" sz="2000" b="0" dirty="0" smtClean="0">
              <a:latin typeface="+mn-lt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i="1" dirty="0" smtClean="0">
                <a:latin typeface="+mn-lt"/>
                <a:cs typeface="Times New Roman" pitchFamily="18" charset="0"/>
              </a:rPr>
              <a:t>Please refer to “</a:t>
            </a:r>
            <a:r>
              <a:rPr lang="en-US" altLang="zh-CN" sz="2000" i="1" dirty="0" err="1" smtClean="0">
                <a:latin typeface="+mn-lt"/>
                <a:cs typeface="Times New Roman" pitchFamily="18" charset="0"/>
              </a:rPr>
              <a:t>eat_periphery.h</a:t>
            </a:r>
            <a:r>
              <a:rPr lang="en-US" altLang="zh-CN" sz="2000" i="1" dirty="0" smtClean="0">
                <a:latin typeface="+mn-lt"/>
                <a:cs typeface="Times New Roman" pitchFamily="18" charset="0"/>
              </a:rPr>
              <a:t>” for details</a:t>
            </a: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7560332" y="5589934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2.6 UART operation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2.6.1 UART 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2.6.2 Configure UART as AT port or DEBUG port 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4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5" action="ppaction://hlinksldjump"/>
              </a:rPr>
              <a:t>2.6.3 Configure UART to data mode</a:t>
            </a: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</a:rPr>
              <a:t>  </a:t>
            </a:r>
          </a:p>
          <a:p>
            <a:pPr>
              <a:buFont typeface="Arial" charset="0"/>
              <a:buNone/>
            </a:pPr>
            <a:endParaRPr lang="zh-CN" altLang="en-US" sz="2400" smtClean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6" name="圆角矩形 5">
            <a:hlinkClick r:id="rId6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1. Embedded AT Core Conception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042988" y="1998663"/>
            <a:ext cx="5184775" cy="493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1.1 Embedded AT Core Conception</a:t>
            </a:r>
            <a:endParaRPr lang="zh-CN" altLang="en-US" sz="2400" b="1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042988" y="2781300"/>
            <a:ext cx="5184775" cy="498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1.2 Think from MCU Side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1042988" y="3573463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1.3</a:t>
            </a:r>
            <a:r>
              <a:rPr lang="en-US" altLang="zh-CN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Programming Style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2.6.1 UART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52229" name="内容占位符 19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863600"/>
          </a:xfrm>
        </p:spPr>
        <p:txBody>
          <a:bodyPr/>
          <a:lstStyle/>
          <a:p>
            <a:r>
              <a:rPr lang="en-US" altLang="zh-CN" sz="2400" smtClean="0"/>
              <a:t>2 UART</a:t>
            </a:r>
          </a:p>
          <a:p>
            <a:r>
              <a:rPr lang="en-US" altLang="zh-CN" sz="2400" smtClean="0"/>
              <a:t>1 USB (usb2serial)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684212"/>
          </a:xfrm>
        </p:spPr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2.6.2 Configure UART as AT port or DEBUG port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AT port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eat_bool eat_uart_set_at_port(port)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Debug mode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eat_bool eat_uart_set_debug(port)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Note: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a. Only one mode for a port. If UART1 was configured to AT port, then changed to debug mode, the last status of UART1 is debug mode.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b. Above interface are only be available in EatEntry_st-&gt; func_ext1 function at initial stage.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2.6.3 Configure UART as data mode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507288" cy="48958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1. Open the UART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eat_bool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eat_uart_open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(UART)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If EAT_FALSE given, that means UART is in AT port mode , or debug mode, or parameters error. </a:t>
            </a:r>
            <a:endParaRPr lang="en-US" altLang="zh-CN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Configure the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UART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eat_uart_set_config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UART, (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EatUartConfig_st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*)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uart_config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altLang="zh-CN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3.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Write the data to UART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 u16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eat_uart_write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(UART, *buffer,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len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 If return value is less than “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len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”, that means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uart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buffer is full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4.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Read the data from UART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 u16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eat_uart_read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(UART,*buffer,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len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    “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len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” is the length for data, the return value is real length. EAT_EVENT_UART_READY_RD -&gt;read</a:t>
            </a:r>
          </a:p>
          <a:p>
            <a:pPr marL="0" indent="0">
              <a:buFont typeface="Arial" charset="0"/>
              <a:buNone/>
            </a:pPr>
            <a:endParaRPr lang="en-US" altLang="zh-CN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dirty="0" smtClean="0"/>
          </a:p>
          <a:p>
            <a:pPr marL="0" indent="0">
              <a:buFont typeface="Arial" charset="0"/>
              <a:buNone/>
            </a:pPr>
            <a:endParaRPr lang="zh-CN" altLang="en-US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2.6.3 Configure UART as data mode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03613" y="1747838"/>
            <a:ext cx="1441450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0613" y="2492375"/>
            <a:ext cx="1719262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eat_uart_read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32175" y="4484688"/>
            <a:ext cx="1439863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UART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68800" y="3228975"/>
            <a:ext cx="1800225" cy="433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3" y="3228975"/>
            <a:ext cx="1719262" cy="433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Rx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68800" y="2492375"/>
            <a:ext cx="1800225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eat_uart_write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60613" y="3662363"/>
            <a:ext cx="1719262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2K 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5" idx="0"/>
            <a:endCxn id="12" idx="2"/>
          </p:cNvCxnSpPr>
          <p:nvPr/>
        </p:nvCxnSpPr>
        <p:spPr>
          <a:xfrm flipV="1">
            <a:off x="3221038" y="2924175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368800" y="3662363"/>
            <a:ext cx="1800225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2K 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221038" y="4094163"/>
            <a:ext cx="642937" cy="3905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</p:cNvCxnSpPr>
          <p:nvPr/>
        </p:nvCxnSpPr>
        <p:spPr>
          <a:xfrm flipV="1">
            <a:off x="3221038" y="2179638"/>
            <a:ext cx="858837" cy="31273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68800" y="2179638"/>
            <a:ext cx="933450" cy="3095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4" idx="0"/>
          </p:cNvCxnSpPr>
          <p:nvPr/>
        </p:nvCxnSpPr>
        <p:spPr>
          <a:xfrm>
            <a:off x="5268913" y="2924175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368800" y="4094163"/>
            <a:ext cx="900113" cy="3905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3" idx="1"/>
            <a:endCxn id="10" idx="1"/>
          </p:cNvCxnSpPr>
          <p:nvPr/>
        </p:nvCxnSpPr>
        <p:spPr>
          <a:xfrm rot="10800000" flipH="1">
            <a:off x="3432175" y="1963738"/>
            <a:ext cx="71438" cy="2736850"/>
          </a:xfrm>
          <a:prstGeom prst="bentConnector3">
            <a:avLst>
              <a:gd name="adj1" fmla="val -174605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77025" y="3476625"/>
            <a:ext cx="792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4013" y="3044825"/>
            <a:ext cx="620712" cy="369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msg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677025" y="4051300"/>
            <a:ext cx="7747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77025" y="3908425"/>
            <a:ext cx="7747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1" name="TextBox 29"/>
          <p:cNvSpPr txBox="1">
            <a:spLocks noChangeArrowheads="1"/>
          </p:cNvSpPr>
          <p:nvPr/>
        </p:nvSpPr>
        <p:spPr bwMode="auto">
          <a:xfrm>
            <a:off x="6704013" y="3579813"/>
            <a:ext cx="671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Data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322" name="TextBox 30"/>
          <p:cNvSpPr txBox="1">
            <a:spLocks noChangeArrowheads="1"/>
          </p:cNvSpPr>
          <p:nvPr/>
        </p:nvSpPr>
        <p:spPr bwMode="auto">
          <a:xfrm>
            <a:off x="830263" y="1609725"/>
            <a:ext cx="2673350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EAT_EVENT_UART_READY_RD</a:t>
            </a:r>
            <a:endParaRPr lang="zh-CN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3. ADC Detection Example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042988" y="1998663"/>
            <a:ext cx="5184775" cy="493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3.1 Function Description</a:t>
            </a:r>
            <a:endParaRPr lang="zh-CN" altLang="en-US" sz="2400" b="1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042988" y="2781300"/>
            <a:ext cx="5184775" cy="498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3.2 Design Flow</a:t>
            </a:r>
            <a:endParaRPr lang="zh-CN" altLang="en-US" sz="2400" b="1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1042988" y="3573463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3.3</a:t>
            </a:r>
            <a:r>
              <a:rPr lang="en-US" altLang="zh-CN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/>
              <a:t>Sample Code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3.1 Function Description</a:t>
            </a:r>
          </a:p>
        </p:txBody>
      </p:sp>
      <p:sp>
        <p:nvSpPr>
          <p:cNvPr id="57346" name="内容占位符 44"/>
          <p:cNvSpPr txBox="1">
            <a:spLocks/>
          </p:cNvSpPr>
          <p:nvPr/>
        </p:nvSpPr>
        <p:spPr bwMode="auto">
          <a:xfrm>
            <a:off x="3708400" y="1922463"/>
            <a:ext cx="47513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accent1"/>
                </a:solidFill>
                <a:latin typeface="Calibri" pitchFamily="34" charset="0"/>
              </a:rPr>
              <a:t>Task Example: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latin typeface="Calibri" pitchFamily="34" charset="0"/>
                <a:ea typeface="Arial Unicode MS" pitchFamily="34" charset="-122"/>
                <a:cs typeface="Times New Roman" pitchFamily="18" charset="0"/>
              </a:rPr>
              <a:t>      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Times New Roman" pitchFamily="18" charset="0"/>
              </a:rPr>
              <a:t>To detect the voltage of ADC pin of SIM800 module periodically.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1600">
              <a:latin typeface="Calibri" pitchFamily="34" charset="0"/>
              <a:ea typeface="Arial Unicode MS" pitchFamily="34" charset="-122"/>
              <a:cs typeface="Times New Roman" pitchFamily="18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accent1"/>
                </a:solidFill>
                <a:latin typeface="Calibri" pitchFamily="34" charset="0"/>
              </a:rPr>
              <a:t>How does it work?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>
                <a:solidFill>
                  <a:srgbClr val="FF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Once the voltage of ADC pin is lower than a preset value, the alarm pin(PIN37)  will be pulled down. If the voltage of ADC pin is higher than a preset value, the alarm pin(PIN37)  will be pulled up. This task can be implemented by Embedded AT. </a:t>
            </a:r>
            <a:endParaRPr lang="zh-CN" altLang="en-US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1600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7347" name="Picture 224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327275"/>
            <a:ext cx="2573337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230188" y="549275"/>
            <a:ext cx="8229600" cy="719138"/>
          </a:xfrm>
        </p:spPr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3.2 Design Flow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565275" y="1741488"/>
            <a:ext cx="1260475" cy="328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Init parameter</a:t>
            </a:r>
            <a:endParaRPr lang="zh-CN" altLang="en-US" sz="1400" dirty="0"/>
          </a:p>
        </p:txBody>
      </p:sp>
      <p:sp>
        <p:nvSpPr>
          <p:cNvPr id="88" name="右箭头 87"/>
          <p:cNvSpPr/>
          <p:nvPr/>
        </p:nvSpPr>
        <p:spPr>
          <a:xfrm>
            <a:off x="4608513" y="1741488"/>
            <a:ext cx="2266950" cy="292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Function call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6875463" y="1412875"/>
            <a:ext cx="1584325" cy="453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92" name="左箭头 91"/>
          <p:cNvSpPr/>
          <p:nvPr/>
        </p:nvSpPr>
        <p:spPr>
          <a:xfrm>
            <a:off x="4608513" y="3213100"/>
            <a:ext cx="2266950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EAT_EVENT_ADC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348038" y="1633538"/>
            <a:ext cx="1260475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Query voltage by </a:t>
            </a:r>
            <a:r>
              <a:rPr lang="en-US" altLang="zh-CN" sz="1400" dirty="0" err="1"/>
              <a:t>api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348038" y="3175000"/>
            <a:ext cx="1260475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Get Event</a:t>
            </a:r>
          </a:p>
        </p:txBody>
      </p:sp>
      <p:sp>
        <p:nvSpPr>
          <p:cNvPr id="109" name="矩形 108"/>
          <p:cNvSpPr/>
          <p:nvPr/>
        </p:nvSpPr>
        <p:spPr>
          <a:xfrm>
            <a:off x="971550" y="1485900"/>
            <a:ext cx="3636963" cy="4535488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27" name="直接箭头连接符 126"/>
          <p:cNvCxnSpPr>
            <a:stCxn id="84" idx="3"/>
          </p:cNvCxnSpPr>
          <p:nvPr/>
        </p:nvCxnSpPr>
        <p:spPr>
          <a:xfrm>
            <a:off x="2825750" y="1905000"/>
            <a:ext cx="52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1114425" y="2141538"/>
            <a:ext cx="900113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4" name="右箭头 213"/>
          <p:cNvSpPr/>
          <p:nvPr/>
        </p:nvSpPr>
        <p:spPr>
          <a:xfrm>
            <a:off x="4608513" y="4697413"/>
            <a:ext cx="2266950" cy="3444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/>
              <a:t>eat_gpio_write</a:t>
            </a:r>
            <a:endParaRPr lang="zh-CN" altLang="en-US" sz="1400" dirty="0"/>
          </a:p>
        </p:txBody>
      </p:sp>
      <p:cxnSp>
        <p:nvCxnSpPr>
          <p:cNvPr id="133" name="直接箭头连接符 132"/>
          <p:cNvCxnSpPr>
            <a:stCxn id="96" idx="2"/>
            <a:endCxn id="97" idx="0"/>
          </p:cNvCxnSpPr>
          <p:nvPr/>
        </p:nvCxnSpPr>
        <p:spPr>
          <a:xfrm>
            <a:off x="3978275" y="2141538"/>
            <a:ext cx="0" cy="10334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2673350" y="4368800"/>
            <a:ext cx="1935163" cy="287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EAT_EVENT_ADC</a:t>
            </a:r>
            <a:endParaRPr lang="zh-CN" altLang="en-US" sz="1400" dirty="0"/>
          </a:p>
        </p:txBody>
      </p:sp>
      <p:sp>
        <p:nvSpPr>
          <p:cNvPr id="247" name="矩形 246"/>
          <p:cNvSpPr/>
          <p:nvPr/>
        </p:nvSpPr>
        <p:spPr>
          <a:xfrm>
            <a:off x="2673350" y="4656138"/>
            <a:ext cx="1935163" cy="9318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en-US" altLang="zh-CN" sz="1400" dirty="0"/>
              <a:t>Analysis ADC value( </a:t>
            </a:r>
            <a:r>
              <a:rPr lang="en-US" altLang="zh-CN" sz="1400" dirty="0" err="1"/>
              <a:t>event.data.adc.v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>
              <a:defRPr/>
            </a:pPr>
            <a:r>
              <a:rPr lang="en-US" altLang="zh-CN" sz="1400" dirty="0"/>
              <a:t>Pull the alarm pin down/up</a:t>
            </a:r>
            <a:endParaRPr lang="zh-CN" altLang="en-US" sz="1400" dirty="0"/>
          </a:p>
        </p:txBody>
      </p:sp>
      <p:cxnSp>
        <p:nvCxnSpPr>
          <p:cNvPr id="260" name="形状 259"/>
          <p:cNvCxnSpPr>
            <a:stCxn id="97" idx="2"/>
            <a:endCxn id="245" idx="0"/>
          </p:cNvCxnSpPr>
          <p:nvPr/>
        </p:nvCxnSpPr>
        <p:spPr>
          <a:xfrm rot="5400000">
            <a:off x="3401219" y="3791744"/>
            <a:ext cx="817562" cy="33655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75" name="矩形 315"/>
          <p:cNvSpPr>
            <a:spLocks noChangeArrowheads="1"/>
          </p:cNvSpPr>
          <p:nvPr/>
        </p:nvSpPr>
        <p:spPr bwMode="auto">
          <a:xfrm>
            <a:off x="2255838" y="3910013"/>
            <a:ext cx="13858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Calibri" pitchFamily="34" charset="0"/>
              </a:rPr>
              <a:t>event-&gt;data.adc.v</a:t>
            </a:r>
            <a:endParaRPr lang="zh-CN" altLang="en-US" sz="1200"/>
          </a:p>
        </p:txBody>
      </p:sp>
      <p:sp>
        <p:nvSpPr>
          <p:cNvPr id="2" name="矩形 316"/>
          <p:cNvSpPr>
            <a:spLocks noChangeArrowheads="1"/>
          </p:cNvSpPr>
          <p:nvPr/>
        </p:nvSpPr>
        <p:spPr bwMode="auto">
          <a:xfrm>
            <a:off x="7689850" y="2708275"/>
            <a:ext cx="1008063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Time out</a:t>
            </a:r>
            <a:endParaRPr lang="zh-CN" altLang="en-US" sz="1400" b="1"/>
          </a:p>
        </p:txBody>
      </p:sp>
      <p:sp>
        <p:nvSpPr>
          <p:cNvPr id="34" name="矩形 315"/>
          <p:cNvSpPr>
            <a:spLocks noChangeArrowheads="1"/>
          </p:cNvSpPr>
          <p:nvPr/>
        </p:nvSpPr>
        <p:spPr bwMode="auto">
          <a:xfrm>
            <a:off x="4787900" y="1993900"/>
            <a:ext cx="176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Calibri" pitchFamily="34" charset="0"/>
              </a:rPr>
              <a:t>eat_adc_get(EAT_ADC0, 500, NULL);</a:t>
            </a:r>
            <a:endParaRPr lang="zh-CN" altLang="en-US" sz="1200"/>
          </a:p>
        </p:txBody>
      </p:sp>
      <p:sp>
        <p:nvSpPr>
          <p:cNvPr id="36" name="圆角矩形 35">
            <a:hlinkClick r:id="rId2" action="ppaction://hlinksldjump"/>
          </p:cNvPr>
          <p:cNvSpPr/>
          <p:nvPr/>
        </p:nvSpPr>
        <p:spPr>
          <a:xfrm>
            <a:off x="7272338" y="6021388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23" name="圆角右箭头 22"/>
          <p:cNvSpPr/>
          <p:nvPr/>
        </p:nvSpPr>
        <p:spPr>
          <a:xfrm rot="10800000">
            <a:off x="6875463" y="2501900"/>
            <a:ext cx="814387" cy="104933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27863" y="1782763"/>
            <a:ext cx="1216025" cy="719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/>
          <a:lstStyle/>
          <a:p>
            <a:pPr algn="r">
              <a:defRPr/>
            </a:pPr>
            <a:r>
              <a:rPr lang="en-US" altLang="zh-CN" dirty="0"/>
              <a:t>ADC timer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8" grpId="0" animBg="1"/>
      <p:bldP spid="92" grpId="0" animBg="1"/>
      <p:bldP spid="96" grpId="0" animBg="1"/>
      <p:bldP spid="97" grpId="0" animBg="1"/>
      <p:bldP spid="214" grpId="0" animBg="1"/>
      <p:bldP spid="245" grpId="0" animBg="1"/>
      <p:bldP spid="247" grpId="0" animBg="1"/>
      <p:bldP spid="6175" grpId="0"/>
      <p:bldP spid="2" grpId="0" animBg="1"/>
      <p:bldP spid="2" grpId="1" animBg="1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5040313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1"/>
                </a:solidFill>
                <a:latin typeface="Tekton Pro Ext"/>
              </a:rPr>
              <a:t>Thanks!</a:t>
            </a:r>
            <a:endParaRPr lang="zh-CN" altLang="en-US" sz="3200" smtClean="0">
              <a:solidFill>
                <a:schemeClr val="accent1"/>
              </a:solidFill>
              <a:latin typeface="Tekton Pro 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1.1 Embedded AT Core Conception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84213" y="1417638"/>
            <a:ext cx="8002587" cy="4603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Purpose:</a:t>
            </a:r>
          </a:p>
          <a:p>
            <a:pPr>
              <a:buFont typeface="Arial" charset="0"/>
              <a:buNone/>
            </a:pPr>
            <a:endParaRPr lang="en-US" altLang="zh-CN" sz="1800" b="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Embedded AT will fully utilize SIM800/H resources, provide interfaces to    move external MCU functions inside SIM800/H, so as to save customer’s cost.  </a:t>
            </a:r>
          </a:p>
          <a:p>
            <a:endParaRPr lang="en-US" altLang="zh-CN" sz="1800" b="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Programming Idea: </a:t>
            </a:r>
          </a:p>
          <a:p>
            <a:pPr>
              <a:buFont typeface="Arial" charset="0"/>
              <a:buNone/>
            </a:pPr>
            <a:endParaRPr lang="en-US" altLang="zh-CN" sz="1800" b="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Think from MCU side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Similar  MCU programming style </a:t>
            </a:r>
            <a:endParaRPr lang="zh-CN" altLang="zh-CN" sz="2000" b="0" smtClean="0">
              <a:latin typeface="Calibri" pitchFamily="34" charset="0"/>
            </a:endParaRPr>
          </a:p>
          <a:p>
            <a:endParaRPr lang="zh-CN" altLang="en-US" sz="1800" smtClean="0"/>
          </a:p>
        </p:txBody>
      </p:sp>
      <p:sp>
        <p:nvSpPr>
          <p:cNvPr id="8" name="圆角矩形 7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1.2 Think from MCU Side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3609975" cy="48958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What an external MCU do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Programming to implement functions through serial port by sending/responding AT commands 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Read/write Flash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Timer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GPIO /Keypad/SPI /ADC configure and interrupt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10175" y="1417638"/>
            <a:ext cx="31781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+mn-ea"/>
              </a:rPr>
              <a:t>What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itchFamily="34" charset="0"/>
                <a:ea typeface="+mn-ea"/>
              </a:rPr>
              <a:t>EmbeddedAT</a:t>
            </a: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+mn-ea"/>
              </a:rPr>
              <a:t> 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1. UART APIs</a:t>
            </a:r>
          </a:p>
          <a:p>
            <a:pPr marL="342900" indent="-342900" eaLnBrk="0" hangingPunct="0">
              <a:spcBef>
                <a:spcPct val="20000"/>
              </a:spcBef>
              <a:buFont typeface="Calibri" pitchFamily="34" charset="0"/>
              <a:buAutoNum type="arabicPeriod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Calibri" pitchFamily="34" charset="0"/>
              <a:buAutoNum type="arabicPeriod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10175" y="4221163"/>
            <a:ext cx="31781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3. Timer APIs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210175" y="4941888"/>
            <a:ext cx="31781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4. Periphery APIs</a:t>
            </a: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210175" y="3505200"/>
            <a:ext cx="31781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宋体" pitchFamily="2" charset="-122"/>
              </a:rPr>
              <a:t>2. Flash APIs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68763" y="2060575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068763" y="3716338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68763" y="5157788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68763" y="4437063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2828925" cy="4895850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+mn-lt"/>
              </a:rPr>
              <a:t>MCU</a:t>
            </a:r>
            <a:r>
              <a:rPr lang="zh-CN" altLang="en-US" sz="20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+mn-lt"/>
              </a:rPr>
              <a:t>Framework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void main(void)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Init Hardware();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Init Variable();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Start Timer();  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while(TRUE)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</a:t>
            </a:r>
          </a:p>
          <a:p>
            <a:pPr>
              <a:buFont typeface="Arial" charset="0"/>
              <a:buNone/>
              <a:defRPr/>
            </a:pPr>
            <a:endParaRPr lang="en-US" altLang="zh-CN" sz="1800" b="0" dirty="0" smtClean="0">
              <a:latin typeface="+mn-lt"/>
            </a:endParaRPr>
          </a:p>
          <a:p>
            <a:pPr>
              <a:buFont typeface="Arial" charset="0"/>
              <a:buNone/>
              <a:defRPr/>
            </a:pPr>
            <a:endParaRPr lang="en-US" altLang="zh-CN" sz="1800" b="0" dirty="0" smtClean="0">
              <a:latin typeface="+mn-lt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Progress </a:t>
            </a:r>
            <a:r>
              <a:rPr lang="en-US" altLang="zh-CN" sz="1800" b="0" dirty="0" err="1" smtClean="0">
                <a:latin typeface="+mn-lt"/>
              </a:rPr>
              <a:t>ModemData</a:t>
            </a:r>
            <a:r>
              <a:rPr lang="en-US" altLang="zh-CN" sz="1800" b="0" dirty="0" smtClean="0">
                <a:latin typeface="+mn-lt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Progress Timer();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….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}}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56100" y="1196975"/>
            <a:ext cx="41767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n-lt"/>
                <a:ea typeface="+mn-ea"/>
              </a:rPr>
              <a:t>EMBEDDED-AT Framework</a:t>
            </a:r>
            <a:endParaRPr lang="zh-CN" altLang="en-US" sz="2000" b="1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void </a:t>
            </a:r>
            <a:r>
              <a:rPr lang="en-US" altLang="zh-CN" dirty="0" err="1">
                <a:latin typeface="+mj-lt"/>
                <a:ea typeface="+mn-ea"/>
              </a:rPr>
              <a:t>app_main</a:t>
            </a:r>
            <a:r>
              <a:rPr lang="en-US" altLang="zh-CN" dirty="0">
                <a:latin typeface="+mj-lt"/>
                <a:ea typeface="+mn-ea"/>
              </a:rPr>
              <a:t> (void)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 smtClean="0">
                <a:latin typeface="+mj-lt"/>
                <a:ea typeface="+mn-ea"/>
              </a:rPr>
              <a:t>{   Init RAM and </a:t>
            </a:r>
            <a:r>
              <a:rPr lang="en-US" altLang="zh-CN" dirty="0" err="1" smtClean="0">
                <a:latin typeface="+mj-lt"/>
                <a:ea typeface="+mn-ea"/>
              </a:rPr>
              <a:t>clib</a:t>
            </a:r>
            <a:r>
              <a:rPr lang="en-US" altLang="zh-CN" dirty="0" smtClean="0">
                <a:latin typeface="+mj-lt"/>
                <a:ea typeface="+mn-ea"/>
              </a:rPr>
              <a:t>();</a:t>
            </a:r>
            <a:endParaRPr lang="en-US" altLang="zh-CN" dirty="0">
              <a:latin typeface="+mj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Init Hardware();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Init Variable();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</a:t>
            </a:r>
            <a:r>
              <a:rPr lang="en-US" altLang="zh-CN" dirty="0" err="1">
                <a:latin typeface="+mj-lt"/>
                <a:ea typeface="+mn-ea"/>
              </a:rPr>
              <a:t>eat_timer_start</a:t>
            </a:r>
            <a:r>
              <a:rPr lang="en-US" altLang="zh-CN" dirty="0">
                <a:latin typeface="+mj-lt"/>
                <a:ea typeface="+mn-ea"/>
              </a:rPr>
              <a:t>(EAT_TIMER_1, 1000);   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while(TRUE)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      </a:t>
            </a:r>
            <a:r>
              <a:rPr lang="en-US" altLang="zh-CN" dirty="0" err="1">
                <a:latin typeface="+mj-lt"/>
                <a:ea typeface="+mn-ea"/>
              </a:rPr>
              <a:t>eat_get_event</a:t>
            </a:r>
            <a:r>
              <a:rPr lang="en-US" altLang="zh-CN" dirty="0">
                <a:latin typeface="+mj-lt"/>
                <a:ea typeface="+mn-ea"/>
              </a:rPr>
              <a:t>(&amp;event);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switch(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event.event</a:t>
            </a:r>
            <a:r>
              <a:rPr lang="en-US" altLang="zh-CN" dirty="0">
                <a:latin typeface="+mj-lt"/>
                <a:ea typeface="宋体" pitchFamily="2" charset="-122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{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case EAT_EVENT_MDM_READY_RD : {…}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      case EAT_EVENT_TIMER : {…}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      …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}}}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49625" y="2565400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349625" y="2924175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49625" y="3213100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49625" y="3573463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49625" y="5157788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49625" y="5589588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1.3 Programming Style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2. Embedded AT Functions 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116013" y="1844675"/>
            <a:ext cx="5184775" cy="493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2.1 Send and Receive AT Command</a:t>
            </a:r>
            <a:endParaRPr lang="zh-CN" altLang="en-US" sz="2400" b="1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116013" y="2557463"/>
            <a:ext cx="5184775" cy="500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2.2 FLASH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Operation </a:t>
            </a:r>
            <a:endParaRPr lang="zh-CN" altLang="en-US" sz="2400" b="1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1116013" y="3276600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2.3 Timer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1116013" y="3927475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2.4 GPIO Configuration and Usage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0" name="矩形 9">
            <a:hlinkClick r:id="rId6" action="ppaction://hlinksldjump"/>
          </p:cNvPr>
          <p:cNvSpPr/>
          <p:nvPr/>
        </p:nvSpPr>
        <p:spPr>
          <a:xfrm>
            <a:off x="1116013" y="4578350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2.5 SPI Interface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3" name="圆角矩形 12">
            <a:hlinkClick r:id="rId7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1098550" y="5232400"/>
            <a:ext cx="5184775" cy="500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2.6 UART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Operation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257175" y="544513"/>
            <a:ext cx="8229600" cy="868362"/>
          </a:xfrm>
        </p:spPr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2.1 Send and Receive AT Command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59113" y="2655888"/>
            <a:ext cx="1008062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4213" y="2655888"/>
            <a:ext cx="1008062" cy="1008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1692275" y="2908300"/>
            <a:ext cx="1366838" cy="5032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Send via UART 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7308850" y="2655888"/>
            <a:ext cx="1008063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</a:p>
          <a:p>
            <a:pPr algn="ctr">
              <a:defRPr/>
            </a:pP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716463" y="2655888"/>
            <a:ext cx="1008062" cy="1008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59113" y="4672013"/>
            <a:ext cx="1008062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84213" y="4672013"/>
            <a:ext cx="1008062" cy="1008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308850" y="4672013"/>
            <a:ext cx="1008063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</a:p>
          <a:p>
            <a:pPr algn="ctr">
              <a:defRPr/>
            </a:pP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87900" y="4672013"/>
            <a:ext cx="1008063" cy="1008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252" name="TextBox 19"/>
          <p:cNvSpPr txBox="1">
            <a:spLocks noChangeArrowheads="1"/>
          </p:cNvSpPr>
          <p:nvPr/>
        </p:nvSpPr>
        <p:spPr bwMode="auto">
          <a:xfrm>
            <a:off x="666750" y="2133600"/>
            <a:ext cx="21764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Send AT Command</a:t>
            </a:r>
          </a:p>
          <a:p>
            <a:pPr>
              <a:defRPr/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10253" name="TextBox 20"/>
          <p:cNvSpPr txBox="1">
            <a:spLocks noChangeArrowheads="1"/>
          </p:cNvSpPr>
          <p:nvPr/>
        </p:nvSpPr>
        <p:spPr bwMode="auto">
          <a:xfrm>
            <a:off x="4787900" y="4005263"/>
            <a:ext cx="2663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Receive AT Command return value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1692275" y="4945063"/>
            <a:ext cx="1366838" cy="4460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Receive via UART</a:t>
            </a:r>
            <a:endParaRPr lang="zh-CN" altLang="en-US" sz="1200" dirty="0"/>
          </a:p>
        </p:txBody>
      </p:sp>
      <p:sp>
        <p:nvSpPr>
          <p:cNvPr id="23" name="左箭头 22"/>
          <p:cNvSpPr/>
          <p:nvPr/>
        </p:nvSpPr>
        <p:spPr>
          <a:xfrm>
            <a:off x="5795963" y="4887913"/>
            <a:ext cx="1522412" cy="503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Acquire via Event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724525" y="2908300"/>
            <a:ext cx="1593850" cy="5032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Send by API function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5963" y="5360988"/>
            <a:ext cx="1655762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050" b="1" dirty="0">
                <a:latin typeface="+mn-lt"/>
                <a:ea typeface="宋体" pitchFamily="2" charset="-122"/>
              </a:rPr>
              <a:t>EAT_EVENT_MDM_READY_RD</a:t>
            </a:r>
            <a:endParaRPr lang="zh-CN" altLang="en-US" sz="1050" b="1" dirty="0">
              <a:latin typeface="+mn-lt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5600" y="3375025"/>
            <a:ext cx="21494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 err="1">
                <a:latin typeface="+mn-lt"/>
                <a:ea typeface="宋体" pitchFamily="2" charset="-122"/>
              </a:rPr>
              <a:t>eat_modem_write</a:t>
            </a:r>
            <a:endParaRPr lang="zh-CN" altLang="en-US" sz="1200" b="1" dirty="0">
              <a:latin typeface="+mn-lt"/>
              <a:ea typeface="宋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371975" y="2205038"/>
            <a:ext cx="0" cy="3586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60" name="TextBox 28"/>
          <p:cNvSpPr txBox="1">
            <a:spLocks noChangeArrowheads="1"/>
          </p:cNvSpPr>
          <p:nvPr/>
        </p:nvSpPr>
        <p:spPr bwMode="auto">
          <a:xfrm>
            <a:off x="4572000" y="2151063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Send AT Command</a:t>
            </a:r>
          </a:p>
        </p:txBody>
      </p:sp>
      <p:sp>
        <p:nvSpPr>
          <p:cNvPr id="10261" name="TextBox 29"/>
          <p:cNvSpPr txBox="1">
            <a:spLocks noChangeArrowheads="1"/>
          </p:cNvSpPr>
          <p:nvPr/>
        </p:nvSpPr>
        <p:spPr bwMode="auto">
          <a:xfrm>
            <a:off x="666750" y="4005263"/>
            <a:ext cx="2808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Receive AT Command return value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1458913" y="1612900"/>
            <a:ext cx="952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+mn-lt"/>
                <a:ea typeface="+mn-ea"/>
              </a:rPr>
              <a:t>MCU</a:t>
            </a:r>
          </a:p>
          <a:p>
            <a:pPr>
              <a:defRPr/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5132388" y="1612900"/>
            <a:ext cx="217646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+mn-lt"/>
                <a:ea typeface="+mn-ea"/>
              </a:rPr>
              <a:t>Embedded-AT</a:t>
            </a:r>
          </a:p>
          <a:p>
            <a:pPr>
              <a:defRPr/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27" name="圆角矩形 26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95288" y="838200"/>
            <a:ext cx="8388350" cy="56149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Calibri" pitchFamily="34" charset="0"/>
              </a:rPr>
              <a:t>Example: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Calibri" pitchFamily="34" charset="0"/>
              </a:rPr>
              <a:t>Send “AT+CNETLIGHT=0”when powering on and get response.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void </a:t>
            </a:r>
            <a:r>
              <a:rPr lang="en-US" altLang="zh-CN" sz="1800" b="0" dirty="0" err="1" smtClean="0">
                <a:latin typeface="Calibri" pitchFamily="34" charset="0"/>
              </a:rPr>
              <a:t>app_main</a:t>
            </a:r>
            <a:r>
              <a:rPr lang="en-US" altLang="zh-CN" sz="1800" b="0" dirty="0" smtClean="0">
                <a:latin typeface="Calibri" pitchFamily="34" charset="0"/>
              </a:rPr>
              <a:t>(void)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{   </a:t>
            </a:r>
          </a:p>
          <a:p>
            <a:pPr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</a:t>
            </a:r>
            <a:r>
              <a:rPr lang="en-US" altLang="zh-CN" sz="1800" b="0" dirty="0" err="1" smtClean="0">
                <a:latin typeface="Calibri" pitchFamily="34" charset="0"/>
              </a:rPr>
              <a:t>APP_InitRegions</a:t>
            </a:r>
            <a:r>
              <a:rPr lang="en-US" altLang="zh-CN" sz="1800" b="0" dirty="0" smtClean="0">
                <a:latin typeface="Calibri" pitchFamily="34" charset="0"/>
              </a:rPr>
              <a:t>();  </a:t>
            </a:r>
            <a:r>
              <a:rPr lang="en-US" altLang="zh-CN" sz="1800" b="0" dirty="0" err="1" smtClean="0">
                <a:latin typeface="Calibri" pitchFamily="34" charset="0"/>
              </a:rPr>
              <a:t>APP_init_clib</a:t>
            </a:r>
            <a:r>
              <a:rPr lang="en-US" altLang="zh-CN" sz="1800" b="0" dirty="0" smtClean="0">
                <a:latin typeface="Calibri" pitchFamily="34" charset="0"/>
              </a:rPr>
              <a:t>(); …</a:t>
            </a:r>
          </a:p>
          <a:p>
            <a:pPr marL="95250" indent="-95250"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  </a:t>
            </a:r>
            <a:r>
              <a:rPr lang="en-US" altLang="zh-CN" sz="1800" dirty="0" err="1" smtClean="0">
                <a:latin typeface="Calibri" pitchFamily="34" charset="0"/>
              </a:rPr>
              <a:t>Eat_modem_write</a:t>
            </a:r>
            <a:r>
              <a:rPr lang="en-US" altLang="zh-CN" sz="1800" dirty="0" smtClean="0">
                <a:latin typeface="Calibri" pitchFamily="34" charset="0"/>
              </a:rPr>
              <a:t>(“</a:t>
            </a:r>
            <a:r>
              <a:rPr lang="en-US" altLang="zh-CN" sz="1800" dirty="0" smtClean="0">
                <a:solidFill>
                  <a:schemeClr val="accent1"/>
                </a:solidFill>
                <a:latin typeface="Calibri" pitchFamily="34" charset="0"/>
              </a:rPr>
              <a:t>AT+CNETLIGHT=0\</a:t>
            </a:r>
            <a:r>
              <a:rPr lang="en-US" altLang="zh-CN" sz="1800" dirty="0" err="1" smtClean="0">
                <a:solidFill>
                  <a:schemeClr val="accent1"/>
                </a:solidFill>
                <a:latin typeface="Calibri" pitchFamily="34" charset="0"/>
              </a:rPr>
              <a:t>r</a:t>
            </a:r>
            <a:r>
              <a:rPr lang="en-US" altLang="zh-CN" sz="1800" dirty="0" err="1" smtClean="0">
                <a:latin typeface="Calibri" pitchFamily="34" charset="0"/>
              </a:rPr>
              <a:t>”,strlen</a:t>
            </a:r>
            <a:r>
              <a:rPr lang="en-US" altLang="zh-CN" sz="1800" dirty="0" smtClean="0">
                <a:latin typeface="Calibri" pitchFamily="34" charset="0"/>
              </a:rPr>
              <a:t>(“</a:t>
            </a:r>
            <a:r>
              <a:rPr lang="en-US" altLang="zh-CN" sz="1800" dirty="0" smtClean="0">
                <a:solidFill>
                  <a:schemeClr val="accent1"/>
                </a:solidFill>
                <a:latin typeface="Calibri" pitchFamily="34" charset="0"/>
              </a:rPr>
              <a:t>AT+CNETLIGHT=0\r</a:t>
            </a:r>
            <a:r>
              <a:rPr lang="en-US" altLang="zh-CN" sz="1800" dirty="0" smtClean="0">
                <a:latin typeface="Calibri" pitchFamily="34" charset="0"/>
              </a:rPr>
              <a:t>”));    </a:t>
            </a:r>
            <a:endParaRPr lang="en-US" altLang="zh-CN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while(TRUE)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{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  </a:t>
            </a:r>
            <a:r>
              <a:rPr lang="en-US" altLang="zh-CN" sz="1800" b="0" dirty="0" err="1" smtClean="0">
                <a:latin typeface="Calibri" pitchFamily="34" charset="0"/>
              </a:rPr>
              <a:t>eat_get_event</a:t>
            </a:r>
            <a:r>
              <a:rPr lang="en-US" altLang="zh-CN" sz="1800" b="0" dirty="0" smtClean="0">
                <a:latin typeface="Calibri" pitchFamily="34" charset="0"/>
              </a:rPr>
              <a:t>(&amp;event);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   switch (</a:t>
            </a:r>
            <a:r>
              <a:rPr lang="en-US" altLang="zh-CN" sz="1800" b="0" dirty="0" err="1" smtClean="0">
                <a:latin typeface="Calibri" pitchFamily="34" charset="0"/>
              </a:rPr>
              <a:t>event.event</a:t>
            </a:r>
            <a:r>
              <a:rPr lang="en-US" altLang="zh-CN" sz="1800" b="0" dirty="0" smtClean="0">
                <a:latin typeface="Calibri" pitchFamily="34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  { </a:t>
            </a:r>
            <a:r>
              <a:rPr lang="en-US" altLang="zh-CN" sz="1800" dirty="0" smtClean="0">
                <a:latin typeface="Calibri" pitchFamily="34" charset="0"/>
              </a:rPr>
              <a:t>case EAT_EVENT_MDM_READY_RD:</a:t>
            </a:r>
            <a:endParaRPr lang="en-US" altLang="zh-CN" sz="1800" b="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solidFill>
                  <a:srgbClr val="00B050"/>
                </a:solidFill>
                <a:latin typeface="Calibri" pitchFamily="34" charset="0"/>
              </a:rPr>
              <a:t>        </a:t>
            </a:r>
            <a:r>
              <a:rPr lang="en-US" altLang="zh-CN" sz="1800" b="0" dirty="0" smtClean="0">
                <a:latin typeface="Calibri" pitchFamily="34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           Progress();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solidFill>
                  <a:srgbClr val="00B050"/>
                </a:solidFill>
                <a:latin typeface="Calibri" pitchFamily="34" charset="0"/>
              </a:rPr>
              <a:t>        </a:t>
            </a:r>
            <a:r>
              <a:rPr lang="en-US" altLang="zh-CN" sz="1800" b="0" dirty="0" smtClean="0">
                <a:latin typeface="Calibri" pitchFamily="34" charset="0"/>
              </a:rPr>
              <a:t>}</a:t>
            </a:r>
            <a:endParaRPr lang="en-US" altLang="zh-CN" sz="1800" dirty="0" smtClean="0">
              <a:latin typeface="Calibri" pitchFamily="34" charset="0"/>
            </a:endParaRPr>
          </a:p>
          <a:p>
            <a:pPr marL="800100" lvl="1" indent="-444500"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  case …</a:t>
            </a:r>
            <a:endParaRPr lang="en-US" altLang="zh-CN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800100" lvl="1" indent="-444500"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}}}    </a:t>
            </a:r>
            <a:endParaRPr lang="en-US" altLang="zh-CN" dirty="0" smtClean="0"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For more details please refer to the rich examples we provided.</a:t>
            </a:r>
            <a:endParaRPr lang="zh-CN" altLang="en-US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线形标注 1(带强调线) 5"/>
          <p:cNvSpPr/>
          <p:nvPr/>
        </p:nvSpPr>
        <p:spPr>
          <a:xfrm>
            <a:off x="5148263" y="3141663"/>
            <a:ext cx="3311525" cy="396875"/>
          </a:xfrm>
          <a:prstGeom prst="accentCallout1">
            <a:avLst>
              <a:gd name="adj1" fmla="val 50817"/>
              <a:gd name="adj2" fmla="val -5795"/>
              <a:gd name="adj3" fmla="val 169740"/>
              <a:gd name="adj4" fmla="val -23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Receive AT command 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线形标注 2(带强调线) 15"/>
          <p:cNvSpPr>
            <a:spLocks/>
          </p:cNvSpPr>
          <p:nvPr/>
        </p:nvSpPr>
        <p:spPr bwMode="auto">
          <a:xfrm>
            <a:off x="5401691" y="1953593"/>
            <a:ext cx="3706813" cy="395287"/>
          </a:xfrm>
          <a:prstGeom prst="accentCallout2">
            <a:avLst>
              <a:gd name="adj1" fmla="val 28917"/>
              <a:gd name="adj2" fmla="val -2056"/>
              <a:gd name="adj3" fmla="val 28917"/>
              <a:gd name="adj4" fmla="val -14944"/>
              <a:gd name="adj5" fmla="val 150199"/>
              <a:gd name="adj6" fmla="val -23773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  <a:latin typeface="Calibri" pitchFamily="34" charset="0"/>
              </a:rPr>
              <a:t>Send AT command to SIM800 core</a:t>
            </a:r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 flipV="1">
            <a:off x="539750" y="2564904"/>
            <a:ext cx="6911975" cy="395287"/>
          </a:xfrm>
          <a:prstGeom prst="roundRect">
            <a:avLst/>
          </a:prstGeom>
          <a:solidFill>
            <a:srgbClr val="DCE6F2">
              <a:alpha val="30980"/>
            </a:srgbClr>
          </a:solidFill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 flipV="1">
            <a:off x="684213" y="3573016"/>
            <a:ext cx="3671887" cy="1223962"/>
          </a:xfrm>
          <a:prstGeom prst="roundRect">
            <a:avLst/>
          </a:prstGeom>
          <a:solidFill>
            <a:srgbClr val="DCE6F2">
              <a:alpha val="30980"/>
            </a:srgbClr>
          </a:solidFill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 fontAlgn="auto">
          <a:spcBef>
            <a:spcPts val="0"/>
          </a:spcBef>
          <a:spcAft>
            <a:spcPts val="0"/>
          </a:spcAft>
          <a:defRPr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</TotalTime>
  <Words>1698</Words>
  <Application>Microsoft Office PowerPoint</Application>
  <PresentationFormat>全屏显示(4:3)</PresentationFormat>
  <Paragraphs>441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Visio</vt:lpstr>
      <vt:lpstr>  EASY ACCESS to EMBEDDED AT  SIM800(R)</vt:lpstr>
      <vt:lpstr>Content</vt:lpstr>
      <vt:lpstr>1. Embedded AT Core Conception</vt:lpstr>
      <vt:lpstr>1.1 Embedded AT Core Conception</vt:lpstr>
      <vt:lpstr>1.2 Think from MCU Side</vt:lpstr>
      <vt:lpstr>1.3 Programming Style</vt:lpstr>
      <vt:lpstr>2. Embedded AT Functions </vt:lpstr>
      <vt:lpstr>2.1 Send and Receive AT Command</vt:lpstr>
      <vt:lpstr>幻灯片 9</vt:lpstr>
      <vt:lpstr>2.2 FLASH Operation </vt:lpstr>
      <vt:lpstr>2.2.1 Read Data</vt:lpstr>
      <vt:lpstr>2.2.2 Write Data</vt:lpstr>
      <vt:lpstr>2.2.3 Other Flash APIs</vt:lpstr>
      <vt:lpstr>2.3 Timer</vt:lpstr>
      <vt:lpstr>2.3.2 Start / Stop Timer</vt:lpstr>
      <vt:lpstr>2.3.3 Timer EVENT</vt:lpstr>
      <vt:lpstr>2.3.4 Get System Time</vt:lpstr>
      <vt:lpstr>2.4 Configuration and Usage of GPIO</vt:lpstr>
      <vt:lpstr>2.4.1 Pins for GPIO</vt:lpstr>
      <vt:lpstr>2.4.2 Configure PIN to GPIO and output mode </vt:lpstr>
      <vt:lpstr>2.4.3 Configure PIN to GPIO of input mode </vt:lpstr>
      <vt:lpstr>2.4.4 Configure PIN to Be Interruptable</vt:lpstr>
      <vt:lpstr>2.4.4 Configure PIN to Be Interruptable</vt:lpstr>
      <vt:lpstr>2.4.4 Configure PIN to Be Interruptable</vt:lpstr>
      <vt:lpstr>2.4.5 Configure PIN for Keypad</vt:lpstr>
      <vt:lpstr>2.4.5 Configure PIN for Keypad</vt:lpstr>
      <vt:lpstr>2.4.5 Configure PIN for Keypad</vt:lpstr>
      <vt:lpstr>2.5 SPI Interface</vt:lpstr>
      <vt:lpstr>2.6 UART operation</vt:lpstr>
      <vt:lpstr>2.6.1 UART</vt:lpstr>
      <vt:lpstr>2.6.2 Configure UART as AT port or DEBUG port</vt:lpstr>
      <vt:lpstr>2.6.3 Configure UART as data mode</vt:lpstr>
      <vt:lpstr>2.6.3 Configure UART as data mode</vt:lpstr>
      <vt:lpstr>3. ADC Detection Example</vt:lpstr>
      <vt:lpstr>3.1 Function Description</vt:lpstr>
      <vt:lpstr>3.2 Design Flow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hall</dc:creator>
  <cp:lastModifiedBy>bin.mao(毛斌)</cp:lastModifiedBy>
  <cp:revision>2031</cp:revision>
  <dcterms:modified xsi:type="dcterms:W3CDTF">2015-05-07T07:28:16Z</dcterms:modified>
</cp:coreProperties>
</file>