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56C73-20B2-49FA-A829-10FA1EBA345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76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94AFD-03CC-4F2D-9506-EF2C03B87C0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12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3E563-F5C6-4735-AEDF-7A1897BE708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192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F14B4-B13A-4418-820C-A57D00B2A92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47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F2AD2-8A64-4F6B-A5A7-0FD882575C3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172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6957F-66B7-48D1-A098-82B48FDC260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10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55E68-0CB5-4765-9173-440CE8201F2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625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AA3F8-C470-4C3A-BFDE-F99078CF5CE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13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4E8ED-8400-44C3-AF68-C7FF4FE1FE3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575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4D81E-B26B-420C-852D-A36297F6098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119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ACDFF-6AC0-4E0D-8472-D1767B4738B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079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789ED2-32E0-4AD8-BD92-4305520CE57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67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2743" name="Picture 7" descr="图片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74163" cy="68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52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>
                <a:latin typeface="FuturaA Bk BT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52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latin typeface="FuturaA Bk BT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52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latin typeface="FuturaA Bk BT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3CE60F1A-5B09-4BD5-914A-AF5C8463EBEF}" type="slidenum">
              <a:rPr lang="zh-CN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nku.baidu.com/view/d0d0093e0912a216147929b1.html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9F73-6155-4CEA-B7C0-6F02099A0C66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47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SMS</a:t>
            </a:r>
            <a:r>
              <a:rPr lang="zh-CN" altLang="en-US" sz="1600"/>
              <a:t>应用，主要是文本模式下发送中英文短信、</a:t>
            </a:r>
            <a:r>
              <a:rPr lang="en-US" altLang="zh-CN" sz="1600"/>
              <a:t>PDU</a:t>
            </a:r>
            <a:r>
              <a:rPr lang="zh-CN" altLang="en-US" sz="1600"/>
              <a:t>模式中英文短信。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600"/>
              <a:t>相关的</a:t>
            </a:r>
            <a:r>
              <a:rPr lang="en-US" altLang="zh-CN" sz="1600"/>
              <a:t>AT</a:t>
            </a:r>
            <a:r>
              <a:rPr lang="zh-CN" altLang="en-US" sz="1600"/>
              <a:t>主要有：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AT+CPMS                      // </a:t>
            </a:r>
            <a:r>
              <a:rPr lang="zh-CN" altLang="en-US" sz="1600"/>
              <a:t>查询</a:t>
            </a:r>
            <a:r>
              <a:rPr lang="en-US" altLang="zh-CN" sz="1600"/>
              <a:t>SIM</a:t>
            </a:r>
            <a:r>
              <a:rPr lang="zh-CN" altLang="en-US" sz="1600"/>
              <a:t>卡内短消息使用状态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AT+CNMI                       // </a:t>
            </a:r>
            <a:r>
              <a:rPr lang="zh-CN" altLang="en-US" sz="1600"/>
              <a:t>新消息指示设置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AT+CMGF                      // </a:t>
            </a:r>
            <a:r>
              <a:rPr lang="zh-CN" altLang="en-US" sz="1600"/>
              <a:t>选择短消息格式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AT+CSCS                      // </a:t>
            </a:r>
            <a:r>
              <a:rPr lang="zh-CN" altLang="en-US" sz="1600"/>
              <a:t>编码设置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AT+CSCA                      // </a:t>
            </a:r>
            <a:r>
              <a:rPr lang="zh-CN" altLang="en-US" sz="1600"/>
              <a:t>查询、设置</a:t>
            </a:r>
            <a:r>
              <a:rPr lang="en-US" altLang="zh-CN" sz="1600"/>
              <a:t>SMS</a:t>
            </a:r>
            <a:r>
              <a:rPr lang="zh-CN" altLang="en-US" sz="1600"/>
              <a:t>服务中心号码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AT+CSMP                      // </a:t>
            </a:r>
            <a:r>
              <a:rPr lang="zh-CN" altLang="en-US" sz="1600"/>
              <a:t>设置短消息文本模式参数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AT+CMGS                      // </a:t>
            </a:r>
            <a:r>
              <a:rPr lang="zh-CN" altLang="en-US" sz="1600"/>
              <a:t>发送短消息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AT+CMGR                     // </a:t>
            </a:r>
            <a:r>
              <a:rPr lang="zh-CN" altLang="en-US" sz="1600"/>
              <a:t>读取短消息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AT+CMGD                      // </a:t>
            </a:r>
            <a:r>
              <a:rPr lang="zh-CN" altLang="en-US" sz="1600"/>
              <a:t>删除短消息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AT+CMGDA                   // </a:t>
            </a:r>
            <a:r>
              <a:rPr lang="zh-CN" altLang="en-US" sz="1600"/>
              <a:t>删除所有短消息</a:t>
            </a:r>
          </a:p>
        </p:txBody>
      </p:sp>
    </p:spTree>
    <p:extLst>
      <p:ext uri="{BB962C8B-B14F-4D97-AF65-F5344CB8AC3E}">
        <p14:creationId xmlns:p14="http://schemas.microsoft.com/office/powerpoint/2010/main" xmlns="" val="140305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EF18-A9C6-4CFD-AF89-D22128E96DA4}" type="slidenum">
              <a:rPr lang="zh-CN" altLang="en-US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da-DK" altLang="zh-CN" sz="1600"/>
              <a:t>0011000D91683118280760F90008010E00480065006C006C006F6D4B8BD5</a:t>
            </a:r>
            <a:r>
              <a:rPr lang="zh-CN" altLang="da-DK" sz="1600"/>
              <a:t>数据解析</a:t>
            </a:r>
          </a:p>
          <a:p>
            <a:pPr>
              <a:buFontTx/>
              <a:buNone/>
            </a:pPr>
            <a:r>
              <a:rPr lang="da-DK" altLang="zh-CN" sz="1600"/>
              <a:t>00                               // </a:t>
            </a:r>
            <a:r>
              <a:rPr lang="zh-CN" altLang="da-DK" sz="1600"/>
              <a:t>为</a:t>
            </a:r>
            <a:r>
              <a:rPr lang="da-DK" altLang="zh-CN" sz="1600"/>
              <a:t>SCA</a:t>
            </a:r>
            <a:r>
              <a:rPr lang="zh-CN" altLang="da-DK" sz="1600"/>
              <a:t>预留</a:t>
            </a:r>
          </a:p>
          <a:p>
            <a:pPr>
              <a:buFontTx/>
              <a:buNone/>
            </a:pPr>
            <a:r>
              <a:rPr lang="da-DK" altLang="zh-CN" sz="1600"/>
              <a:t>11                               // FO </a:t>
            </a:r>
            <a:r>
              <a:rPr lang="zh-CN" altLang="da-DK" sz="1600"/>
              <a:t>设置</a:t>
            </a:r>
            <a:r>
              <a:rPr lang="da-DK" altLang="zh-CN" sz="1600"/>
              <a:t>PDU</a:t>
            </a:r>
            <a:r>
              <a:rPr lang="zh-CN" altLang="da-DK" sz="1600"/>
              <a:t>类型</a:t>
            </a:r>
          </a:p>
          <a:p>
            <a:pPr>
              <a:buFontTx/>
              <a:buNone/>
            </a:pPr>
            <a:r>
              <a:rPr lang="da-DK" altLang="zh-CN" sz="1600"/>
              <a:t>00                               // MR </a:t>
            </a:r>
            <a:r>
              <a:rPr lang="zh-CN" altLang="da-DK" sz="1600"/>
              <a:t>发送参考号</a:t>
            </a:r>
          </a:p>
          <a:p>
            <a:pPr>
              <a:buFontTx/>
              <a:buNone/>
            </a:pPr>
            <a:r>
              <a:rPr lang="da-DK" altLang="zh-CN" sz="1600"/>
              <a:t>0D                              // DA </a:t>
            </a:r>
            <a:r>
              <a:rPr lang="zh-CN" altLang="da-DK" sz="1600"/>
              <a:t>目的号码长度</a:t>
            </a:r>
          </a:p>
          <a:p>
            <a:pPr>
              <a:buFontTx/>
              <a:buNone/>
            </a:pPr>
            <a:r>
              <a:rPr lang="da-DK" altLang="zh-CN" sz="1600"/>
              <a:t>91                               // DA </a:t>
            </a:r>
            <a:r>
              <a:rPr lang="zh-CN" altLang="da-DK" sz="1600"/>
              <a:t>目的号码类型</a:t>
            </a:r>
          </a:p>
          <a:p>
            <a:pPr>
              <a:buFontTx/>
              <a:buNone/>
            </a:pPr>
            <a:r>
              <a:rPr lang="da-DK" altLang="zh-CN" sz="1600"/>
              <a:t>68                               // DA </a:t>
            </a:r>
            <a:r>
              <a:rPr lang="zh-CN" altLang="da-DK" sz="1600"/>
              <a:t>中国的区号</a:t>
            </a:r>
            <a:endParaRPr lang="da-DK" altLang="zh-CN" sz="1600"/>
          </a:p>
          <a:p>
            <a:pPr>
              <a:buFontTx/>
              <a:buNone/>
            </a:pPr>
            <a:r>
              <a:rPr lang="da-DK" altLang="zh-CN" sz="1600"/>
              <a:t>3118280760F9           // DA </a:t>
            </a:r>
            <a:r>
              <a:rPr lang="zh-CN" altLang="da-DK" sz="1600"/>
              <a:t>目的号码编码</a:t>
            </a:r>
          </a:p>
          <a:p>
            <a:pPr>
              <a:buFontTx/>
              <a:buNone/>
            </a:pPr>
            <a:r>
              <a:rPr lang="da-DK" altLang="zh-CN" sz="1600"/>
              <a:t>00                               // PID </a:t>
            </a:r>
            <a:r>
              <a:rPr lang="zh-CN" altLang="da-DK" sz="1600"/>
              <a:t>发送方式</a:t>
            </a:r>
          </a:p>
          <a:p>
            <a:pPr>
              <a:buFontTx/>
              <a:buNone/>
            </a:pPr>
            <a:r>
              <a:rPr lang="da-DK" altLang="zh-CN" sz="1600"/>
              <a:t>08                               // DCS </a:t>
            </a:r>
            <a:r>
              <a:rPr lang="zh-CN" altLang="da-DK" sz="1600"/>
              <a:t>编码模式。</a:t>
            </a:r>
            <a:r>
              <a:rPr lang="da-DK" altLang="zh-CN" sz="1600"/>
              <a:t>08</a:t>
            </a:r>
            <a:r>
              <a:rPr lang="zh-CN" altLang="da-DK" sz="1600"/>
              <a:t>表示</a:t>
            </a:r>
            <a:r>
              <a:rPr lang="da-DK" altLang="zh-CN" sz="1600"/>
              <a:t>class1,18</a:t>
            </a:r>
            <a:r>
              <a:rPr lang="zh-CN" altLang="da-DK" sz="1600"/>
              <a:t>表示</a:t>
            </a:r>
            <a:r>
              <a:rPr lang="da-DK" altLang="zh-CN" sz="1600"/>
              <a:t>class0</a:t>
            </a:r>
          </a:p>
          <a:p>
            <a:pPr>
              <a:buFontTx/>
              <a:buNone/>
            </a:pPr>
            <a:r>
              <a:rPr lang="da-DK" altLang="zh-CN" sz="1600"/>
              <a:t>01                               // VP </a:t>
            </a:r>
            <a:r>
              <a:rPr lang="zh-CN" altLang="da-DK" sz="1600"/>
              <a:t>有效区</a:t>
            </a:r>
          </a:p>
          <a:p>
            <a:pPr>
              <a:buFontTx/>
              <a:buNone/>
            </a:pPr>
            <a:endParaRPr lang="zh-CN" altLang="da-DK" sz="1600"/>
          </a:p>
          <a:p>
            <a:pPr>
              <a:buFontTx/>
              <a:buNone/>
            </a:pPr>
            <a:r>
              <a:rPr lang="da-DK" altLang="zh-CN" sz="1600"/>
              <a:t>0E                              // UDL </a:t>
            </a:r>
            <a:r>
              <a:rPr lang="zh-CN" altLang="da-DK" sz="1600"/>
              <a:t>数据长度</a:t>
            </a:r>
          </a:p>
          <a:p>
            <a:pPr>
              <a:buFontTx/>
              <a:buNone/>
            </a:pPr>
            <a:r>
              <a:rPr lang="da-DK" altLang="zh-CN" sz="1600"/>
              <a:t>00480065006C006C006F6D4B8BD5       // UD </a:t>
            </a:r>
            <a:r>
              <a:rPr lang="zh-CN" altLang="da-DK" sz="1600"/>
              <a:t>数据内容</a:t>
            </a:r>
            <a:r>
              <a:rPr lang="da-DK" altLang="zh-CN" sz="1600"/>
              <a:t>Unicode</a:t>
            </a:r>
          </a:p>
          <a:p>
            <a:pPr>
              <a:buFontTx/>
              <a:buNone/>
            </a:pPr>
            <a:endParaRPr lang="da-DK" altLang="zh-CN" sz="1600"/>
          </a:p>
          <a:p>
            <a:pPr>
              <a:buFontTx/>
              <a:buNone/>
            </a:pPr>
            <a:endParaRPr lang="da-DK" altLang="zh-CN" sz="1600"/>
          </a:p>
        </p:txBody>
      </p:sp>
    </p:spTree>
    <p:extLst>
      <p:ext uri="{BB962C8B-B14F-4D97-AF65-F5344CB8AC3E}">
        <p14:creationId xmlns:p14="http://schemas.microsoft.com/office/powerpoint/2010/main" xmlns="" val="35718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C18F-742E-464D-AA6E-9322A1ABCC96}" type="slidenum">
              <a:rPr lang="zh-CN" altLang="en-US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da-DK" sz="1600"/>
              <a:t>模块接收</a:t>
            </a:r>
            <a:r>
              <a:rPr lang="da-DK" altLang="zh-CN" sz="1600"/>
              <a:t>PDU</a:t>
            </a:r>
            <a:r>
              <a:rPr lang="zh-CN" altLang="da-DK" sz="1600"/>
              <a:t>模式解析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0891683110304105F0240D91683118280760F9000811014051740223044F60597D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08</a:t>
            </a:r>
            <a:endParaRPr lang="zh-CN" alt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91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683110304105F0           // SMSC</a:t>
            </a:r>
            <a:r>
              <a:rPr lang="zh-CN" altLang="en-US" sz="1600"/>
              <a:t>地址 </a:t>
            </a:r>
            <a:r>
              <a:rPr lang="en-US" altLang="zh-CN" sz="1600"/>
              <a:t>8613010314500</a:t>
            </a:r>
            <a:r>
              <a:rPr lang="zh-CN" altLang="en-US" sz="1600"/>
              <a:t>，补‘</a:t>
            </a:r>
            <a:r>
              <a:rPr lang="en-US" altLang="zh-CN" sz="1600"/>
              <a:t>F’</a:t>
            </a:r>
            <a:r>
              <a:rPr lang="zh-CN" altLang="en-US" sz="1600"/>
              <a:t>凑成偶数个</a:t>
            </a:r>
            <a:r>
              <a:rPr lang="en-US" altLang="zh-CN" sz="160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24                                   // </a:t>
            </a:r>
            <a:r>
              <a:rPr lang="zh-CN" altLang="en-US" sz="1600"/>
              <a:t>基本参数，无更多消息 </a:t>
            </a: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0D                                  // </a:t>
            </a:r>
            <a:r>
              <a:rPr lang="zh-CN" altLang="en-US" sz="1600"/>
              <a:t>回复地址数字个数共</a:t>
            </a:r>
            <a:r>
              <a:rPr lang="en-US" altLang="zh-CN" sz="1600"/>
              <a:t>13</a:t>
            </a:r>
            <a:r>
              <a:rPr lang="zh-CN" altLang="en-US" sz="1600"/>
              <a:t>个十进制数</a:t>
            </a:r>
            <a:r>
              <a:rPr lang="en-US" altLang="zh-CN" sz="1600"/>
              <a:t>(</a:t>
            </a:r>
            <a:r>
              <a:rPr lang="zh-CN" altLang="en-US" sz="1600"/>
              <a:t>不包括</a:t>
            </a:r>
            <a:r>
              <a:rPr lang="en-US" altLang="zh-CN" sz="1600"/>
              <a:t>91</a:t>
            </a:r>
            <a:r>
              <a:rPr lang="zh-CN" altLang="en-US" sz="1600"/>
              <a:t>和‘</a:t>
            </a:r>
            <a:r>
              <a:rPr lang="en-US" altLang="zh-CN" sz="1600"/>
              <a:t>F’) </a:t>
            </a:r>
            <a:r>
              <a:rPr lang="zh-CN" altLang="en-US" sz="1600"/>
              <a:t>，十六进制</a:t>
            </a:r>
          </a:p>
          <a:p>
            <a:pPr>
              <a:buFontTx/>
              <a:buNone/>
            </a:pPr>
            <a:r>
              <a:rPr lang="en-US" altLang="zh-CN" sz="1600"/>
              <a:t>91</a:t>
            </a:r>
            <a:endParaRPr lang="zh-CN" altLang="en-US" sz="1600"/>
          </a:p>
          <a:p>
            <a:pPr>
              <a:buFontTx/>
              <a:buNone/>
            </a:pPr>
            <a:r>
              <a:rPr lang="en-US" altLang="zh-CN" sz="1600"/>
              <a:t>683118280760F9           // </a:t>
            </a:r>
            <a:r>
              <a:rPr lang="zh-CN" altLang="en-US" sz="1600"/>
              <a:t>回复地址</a:t>
            </a:r>
            <a:r>
              <a:rPr lang="en-US" altLang="zh-CN" sz="1600"/>
              <a:t>8613818270069</a:t>
            </a:r>
            <a:r>
              <a:rPr lang="zh-CN" altLang="en-US" sz="1600"/>
              <a:t>，补‘</a:t>
            </a:r>
            <a:r>
              <a:rPr lang="en-US" altLang="zh-CN" sz="1600"/>
              <a:t>F’</a:t>
            </a:r>
            <a:r>
              <a:rPr lang="zh-CN" altLang="en-US" sz="1600"/>
              <a:t>凑成偶数个 </a:t>
            </a:r>
            <a:endParaRPr lang="en-US" altLang="zh-CN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00                                   // </a:t>
            </a:r>
            <a:r>
              <a:rPr lang="zh-CN" altLang="en-US" sz="1600"/>
              <a:t>协议标识</a:t>
            </a:r>
            <a:r>
              <a:rPr lang="en-US" altLang="zh-CN" sz="1600"/>
              <a:t>(TP-PID) </a:t>
            </a:r>
            <a:r>
              <a:rPr lang="zh-CN" altLang="en-US" sz="1600"/>
              <a:t>是普通</a:t>
            </a:r>
            <a:r>
              <a:rPr lang="en-US" altLang="zh-CN" sz="1600"/>
              <a:t>GSM</a:t>
            </a:r>
            <a:r>
              <a:rPr lang="zh-CN" altLang="en-US" sz="1600"/>
              <a:t>类型，点到点方式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08                                   // </a:t>
            </a:r>
            <a:r>
              <a:rPr lang="zh-CN" altLang="en-US" sz="1600"/>
              <a:t>用户信息编码方式</a:t>
            </a:r>
            <a:r>
              <a:rPr lang="en-US" altLang="zh-CN" sz="1600"/>
              <a:t>(TP-DCS) UCS2</a:t>
            </a:r>
            <a:r>
              <a:rPr lang="zh-CN" altLang="en-US" sz="1600"/>
              <a:t>编码 </a:t>
            </a:r>
            <a:r>
              <a:rPr lang="en-US" altLang="zh-CN" sz="1600"/>
              <a:t>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11014051740223           //</a:t>
            </a:r>
            <a:r>
              <a:rPr lang="zh-CN" altLang="en-US" sz="1600"/>
              <a:t>时间戳 </a:t>
            </a:r>
            <a:r>
              <a:rPr lang="en-US" altLang="zh-CN" sz="1600"/>
              <a:t>                 </a:t>
            </a:r>
          </a:p>
          <a:p>
            <a:pPr>
              <a:buFontTx/>
              <a:buNone/>
            </a:pPr>
            <a:r>
              <a:rPr lang="en-US" altLang="zh-CN" sz="1600"/>
              <a:t>04                                   //</a:t>
            </a:r>
            <a:r>
              <a:rPr lang="zh-CN" altLang="en-US" sz="1600"/>
              <a:t>用户信息长度，十六进制</a:t>
            </a:r>
            <a:endParaRPr lang="en-US" altLang="zh-CN" sz="1600"/>
          </a:p>
          <a:p>
            <a:pPr>
              <a:buFontTx/>
              <a:buNone/>
            </a:pPr>
            <a:r>
              <a:rPr lang="en-US" altLang="zh-CN" sz="1600"/>
              <a:t>4F60597D                      // </a:t>
            </a:r>
            <a:r>
              <a:rPr lang="zh-CN" altLang="en-US" sz="1600"/>
              <a:t>用户信息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da-DK" sz="1600"/>
          </a:p>
          <a:p>
            <a:pPr>
              <a:lnSpc>
                <a:spcPct val="80000"/>
              </a:lnSpc>
              <a:buFontTx/>
              <a:buNone/>
            </a:pPr>
            <a:endParaRPr lang="da-DK" altLang="zh-CN" sz="1600"/>
          </a:p>
        </p:txBody>
      </p:sp>
    </p:spTree>
    <p:extLst>
      <p:ext uri="{BB962C8B-B14F-4D97-AF65-F5344CB8AC3E}">
        <p14:creationId xmlns:p14="http://schemas.microsoft.com/office/powerpoint/2010/main" xmlns="" val="2613689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F3D6-DCF0-497C-BEC1-A9D699903FCD}" type="slidenum">
              <a:rPr lang="zh-CN" altLang="en-US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da-DK" sz="1600"/>
              <a:t>长短信识别、解析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da-DK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+CMTI: "SM",3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+CMTI: "SM",4     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AT+CMGR=3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+CMGR: 0,"",160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08</a:t>
            </a:r>
            <a:r>
              <a:rPr lang="en-US" altLang="zh-CN" sz="1600">
                <a:solidFill>
                  <a:srgbClr val="FF0000"/>
                </a:solidFill>
              </a:rPr>
              <a:t>91</a:t>
            </a:r>
            <a:r>
              <a:rPr lang="en-US" altLang="zh-CN" sz="1600">
                <a:solidFill>
                  <a:srgbClr val="0000CC"/>
                </a:solidFill>
              </a:rPr>
              <a:t>683110304105F0</a:t>
            </a:r>
            <a:r>
              <a:rPr lang="en-US" altLang="zh-CN" sz="1600"/>
              <a:t>64</a:t>
            </a:r>
            <a:r>
              <a:rPr lang="en-US" altLang="zh-CN" sz="1600">
                <a:solidFill>
                  <a:srgbClr val="00FF00"/>
                </a:solidFill>
              </a:rPr>
              <a:t>0D</a:t>
            </a:r>
            <a:r>
              <a:rPr lang="en-US" altLang="zh-CN" sz="1600">
                <a:solidFill>
                  <a:srgbClr val="FF0000"/>
                </a:solidFill>
              </a:rPr>
              <a:t>91</a:t>
            </a:r>
            <a:r>
              <a:rPr lang="en-US" altLang="zh-CN" sz="1600">
                <a:solidFill>
                  <a:srgbClr val="0000CC"/>
                </a:solidFill>
              </a:rPr>
              <a:t>683118280760F9</a:t>
            </a:r>
            <a:r>
              <a:rPr lang="en-US" altLang="zh-CN" sz="1600">
                <a:solidFill>
                  <a:srgbClr val="00FF00"/>
                </a:solidFill>
              </a:rPr>
              <a:t>00</a:t>
            </a:r>
            <a:r>
              <a:rPr lang="en-US" altLang="zh-CN" sz="1600"/>
              <a:t>08</a:t>
            </a:r>
            <a:r>
              <a:rPr lang="en-US" altLang="zh-CN" sz="1600">
                <a:solidFill>
                  <a:srgbClr val="FF0000"/>
                </a:solidFill>
              </a:rPr>
              <a:t>11600311036323</a:t>
            </a:r>
            <a:r>
              <a:rPr lang="en-US" altLang="zh-CN" sz="1600">
                <a:solidFill>
                  <a:srgbClr val="0000CC"/>
                </a:solidFill>
              </a:rPr>
              <a:t>8C</a:t>
            </a:r>
            <a:r>
              <a:rPr lang="en-US" altLang="zh-CN" sz="1600" b="1">
                <a:solidFill>
                  <a:srgbClr val="00FF00"/>
                </a:solidFill>
              </a:rPr>
              <a:t>05</a:t>
            </a:r>
            <a:r>
              <a:rPr lang="en-US" altLang="zh-CN" sz="1600" b="1">
                <a:solidFill>
                  <a:srgbClr val="FF0000"/>
                </a:solidFill>
              </a:rPr>
              <a:t>00</a:t>
            </a:r>
            <a:r>
              <a:rPr lang="en-US" altLang="zh-CN" sz="1600" b="1"/>
              <a:t>03</a:t>
            </a:r>
            <a:r>
              <a:rPr lang="en-US" altLang="zh-CN" sz="1600" b="1">
                <a:solidFill>
                  <a:srgbClr val="0000CC"/>
                </a:solidFill>
              </a:rPr>
              <a:t>FA</a:t>
            </a:r>
            <a:r>
              <a:rPr lang="en-US" altLang="zh-CN" sz="1600" b="1"/>
              <a:t>0201</a:t>
            </a:r>
            <a:r>
              <a:rPr lang="en-US" altLang="zh-CN" sz="1600">
                <a:solidFill>
                  <a:srgbClr val="FFFF00"/>
                </a:solidFill>
              </a:rPr>
              <a:t>60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A8597D670B53CB60C55F88559C6B224E5056ED5B5091CC67094E004E2A67086708670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8670867086708670867086708670867086708670867086708518567655C316CA160F34E0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060F34E0060F34E0060F34E0060F34E0060F34E0060F34E0060F34E0060F34E0060F34E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0060F34E0060F34E0060F34E0060F34E0060F34E0060F34E0060F3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OK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AT+CMGR=4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+CMGR: 0,"",78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08</a:t>
            </a:r>
            <a:r>
              <a:rPr lang="en-US" altLang="zh-CN" sz="1600">
                <a:solidFill>
                  <a:srgbClr val="FF0000"/>
                </a:solidFill>
              </a:rPr>
              <a:t>91</a:t>
            </a:r>
            <a:r>
              <a:rPr lang="en-US" altLang="zh-CN" sz="1600">
                <a:solidFill>
                  <a:srgbClr val="0000CC"/>
                </a:solidFill>
              </a:rPr>
              <a:t>683110304105F0</a:t>
            </a:r>
            <a:r>
              <a:rPr lang="en-US" altLang="zh-CN" sz="1600"/>
              <a:t>64</a:t>
            </a:r>
            <a:r>
              <a:rPr lang="en-US" altLang="zh-CN" sz="1600">
                <a:solidFill>
                  <a:srgbClr val="00FF00"/>
                </a:solidFill>
              </a:rPr>
              <a:t>0D</a:t>
            </a:r>
            <a:r>
              <a:rPr lang="en-US" altLang="zh-CN" sz="1600">
                <a:solidFill>
                  <a:srgbClr val="FF0000"/>
                </a:solidFill>
              </a:rPr>
              <a:t>91</a:t>
            </a:r>
            <a:r>
              <a:rPr lang="en-US" altLang="zh-CN" sz="1600">
                <a:solidFill>
                  <a:srgbClr val="0000CC"/>
                </a:solidFill>
              </a:rPr>
              <a:t>683118280760F9</a:t>
            </a:r>
            <a:r>
              <a:rPr lang="en-US" altLang="zh-CN" sz="1600">
                <a:solidFill>
                  <a:srgbClr val="00FF00"/>
                </a:solidFill>
              </a:rPr>
              <a:t>00</a:t>
            </a:r>
            <a:r>
              <a:rPr lang="en-US" altLang="zh-CN" sz="1600"/>
              <a:t>08</a:t>
            </a:r>
            <a:r>
              <a:rPr lang="en-US" altLang="zh-CN" sz="1600">
                <a:solidFill>
                  <a:srgbClr val="FF0000"/>
                </a:solidFill>
              </a:rPr>
              <a:t>11600311039323</a:t>
            </a:r>
            <a:r>
              <a:rPr lang="en-US" altLang="zh-CN" sz="1600">
                <a:solidFill>
                  <a:srgbClr val="0000CC"/>
                </a:solidFill>
              </a:rPr>
              <a:t>3A</a:t>
            </a:r>
            <a:r>
              <a:rPr lang="en-US" altLang="zh-CN" sz="1600" b="1">
                <a:solidFill>
                  <a:srgbClr val="00FF00"/>
                </a:solidFill>
              </a:rPr>
              <a:t>05</a:t>
            </a:r>
            <a:r>
              <a:rPr lang="en-US" altLang="zh-CN" sz="1600" b="1">
                <a:solidFill>
                  <a:srgbClr val="FF0000"/>
                </a:solidFill>
              </a:rPr>
              <a:t>00</a:t>
            </a:r>
            <a:r>
              <a:rPr lang="en-US" altLang="zh-CN" sz="1600" b="1"/>
              <a:t>03</a:t>
            </a:r>
            <a:r>
              <a:rPr lang="en-US" altLang="zh-CN" sz="1600" b="1">
                <a:solidFill>
                  <a:srgbClr val="0000CC"/>
                </a:solidFill>
              </a:rPr>
              <a:t>FA</a:t>
            </a:r>
            <a:r>
              <a:rPr lang="en-US" altLang="zh-CN" sz="1600" b="1"/>
              <a:t>0202</a:t>
            </a:r>
            <a:r>
              <a:rPr lang="en-US" altLang="zh-CN" sz="1600">
                <a:solidFill>
                  <a:srgbClr val="FFFF00"/>
                </a:solidFill>
              </a:rPr>
              <a:t>4E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0060F367094E004E2A6708670867086708670867086708670867086708670867086708670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86708670867086708670867086708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/>
              <a:t>OK</a:t>
            </a:r>
            <a:endParaRPr lang="zh-CN" altLang="da-DK" sz="160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/>
          </a:p>
          <a:p>
            <a:pPr>
              <a:lnSpc>
                <a:spcPct val="80000"/>
              </a:lnSpc>
              <a:buFontTx/>
              <a:buNone/>
            </a:pPr>
            <a:endParaRPr lang="zh-CN" altLang="da-DK" sz="1400"/>
          </a:p>
          <a:p>
            <a:pPr>
              <a:lnSpc>
                <a:spcPct val="80000"/>
              </a:lnSpc>
              <a:buFontTx/>
              <a:buNone/>
            </a:pPr>
            <a:endParaRPr lang="da-DK" altLang="zh-CN" sz="1400"/>
          </a:p>
        </p:txBody>
      </p:sp>
    </p:spTree>
    <p:extLst>
      <p:ext uri="{BB962C8B-B14F-4D97-AF65-F5344CB8AC3E}">
        <p14:creationId xmlns:p14="http://schemas.microsoft.com/office/powerpoint/2010/main" xmlns="" val="2843295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7EBA-881D-4C79-879F-81F0DA889A04}" type="slidenum">
              <a:rPr lang="zh-CN" altLang="en-US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6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6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da-DK" sz="1600"/>
              <a:t>长短信识别、解析</a:t>
            </a:r>
          </a:p>
          <a:p>
            <a:pPr>
              <a:buFontTx/>
              <a:buNone/>
            </a:pPr>
            <a:endParaRPr lang="zh-CN" altLang="da-DK" sz="1600"/>
          </a:p>
          <a:p>
            <a:pPr>
              <a:buFontTx/>
              <a:buNone/>
            </a:pPr>
            <a:r>
              <a:rPr lang="zh-CN" altLang="da-DK" sz="1600"/>
              <a:t>对于长短信一共有几条，主要看这里：</a:t>
            </a:r>
            <a:endParaRPr lang="zh-CN" altLang="en-US" sz="1600" b="1"/>
          </a:p>
          <a:p>
            <a:pPr>
              <a:buFontTx/>
              <a:buNone/>
            </a:pPr>
            <a:r>
              <a:rPr lang="en-US" altLang="zh-CN" sz="1600" b="1">
                <a:solidFill>
                  <a:srgbClr val="00FF00"/>
                </a:solidFill>
              </a:rPr>
              <a:t>05</a:t>
            </a:r>
            <a:r>
              <a:rPr lang="en-US" altLang="zh-CN" sz="1600" b="1">
                <a:solidFill>
                  <a:srgbClr val="FF0000"/>
                </a:solidFill>
              </a:rPr>
              <a:t>00</a:t>
            </a:r>
            <a:r>
              <a:rPr lang="en-US" altLang="zh-CN" sz="1600" b="1"/>
              <a:t>03</a:t>
            </a:r>
            <a:r>
              <a:rPr lang="en-US" altLang="zh-CN" sz="1600" b="1">
                <a:solidFill>
                  <a:srgbClr val="0000CC"/>
                </a:solidFill>
              </a:rPr>
              <a:t>FA</a:t>
            </a:r>
            <a:r>
              <a:rPr lang="en-US" altLang="zh-CN" sz="1600" b="1"/>
              <a:t>0201</a:t>
            </a:r>
            <a:endParaRPr lang="en-US" altLang="zh-CN" sz="1600"/>
          </a:p>
          <a:p>
            <a:pPr>
              <a:buFontTx/>
              <a:buNone/>
            </a:pPr>
            <a:r>
              <a:rPr lang="en-US" altLang="zh-CN" sz="1600"/>
              <a:t>05 - </a:t>
            </a:r>
            <a:r>
              <a:rPr lang="zh-CN" altLang="en-US" sz="1600"/>
              <a:t>协议长度</a:t>
            </a:r>
          </a:p>
          <a:p>
            <a:pPr>
              <a:buFontTx/>
              <a:buNone/>
            </a:pPr>
            <a:r>
              <a:rPr lang="en-US" altLang="zh-CN" sz="1600"/>
              <a:t>00 - </a:t>
            </a:r>
            <a:r>
              <a:rPr lang="zh-CN" altLang="en-US" sz="1600"/>
              <a:t>表示拆分短信</a:t>
            </a:r>
          </a:p>
          <a:p>
            <a:pPr>
              <a:buFontTx/>
              <a:buNone/>
            </a:pPr>
            <a:r>
              <a:rPr lang="en-US" altLang="zh-CN" sz="1600"/>
              <a:t>03 - </a:t>
            </a:r>
            <a:r>
              <a:rPr lang="zh-CN" altLang="en-US" sz="1600"/>
              <a:t>拆分数据的长度</a:t>
            </a:r>
          </a:p>
          <a:p>
            <a:pPr>
              <a:buFontTx/>
              <a:buNone/>
            </a:pPr>
            <a:r>
              <a:rPr lang="en-US" altLang="zh-CN" sz="1600"/>
              <a:t>FA - </a:t>
            </a:r>
            <a:r>
              <a:rPr lang="zh-CN" altLang="en-US" sz="1600"/>
              <a:t>唯一标识</a:t>
            </a:r>
          </a:p>
          <a:p>
            <a:pPr>
              <a:buFontTx/>
              <a:buNone/>
            </a:pPr>
            <a:r>
              <a:rPr lang="en-US" altLang="zh-CN" sz="1600"/>
              <a:t>02 - </a:t>
            </a:r>
            <a:r>
              <a:rPr lang="zh-CN" altLang="en-US" sz="1600"/>
              <a:t>共被拆分</a:t>
            </a:r>
            <a:r>
              <a:rPr lang="en-US" altLang="zh-CN" sz="1600"/>
              <a:t>2</a:t>
            </a:r>
            <a:r>
              <a:rPr lang="zh-CN" altLang="en-US" sz="1600"/>
              <a:t>条短信</a:t>
            </a:r>
          </a:p>
          <a:p>
            <a:pPr>
              <a:buFontTx/>
              <a:buNone/>
            </a:pPr>
            <a:r>
              <a:rPr lang="en-US" altLang="zh-CN" sz="1600"/>
              <a:t>01 - </a:t>
            </a:r>
            <a:r>
              <a:rPr lang="zh-CN" altLang="en-US" sz="1600"/>
              <a:t>序号，这是其中的第</a:t>
            </a:r>
            <a:r>
              <a:rPr lang="en-US" altLang="zh-CN" sz="1600"/>
              <a:t>1</a:t>
            </a:r>
            <a:r>
              <a:rPr lang="zh-CN" altLang="en-US" sz="1600"/>
              <a:t>条短信 </a:t>
            </a:r>
            <a:endParaRPr lang="da-DK" altLang="zh-CN" sz="1600"/>
          </a:p>
        </p:txBody>
      </p:sp>
    </p:spTree>
    <p:extLst>
      <p:ext uri="{BB962C8B-B14F-4D97-AF65-F5344CB8AC3E}">
        <p14:creationId xmlns:p14="http://schemas.microsoft.com/office/powerpoint/2010/main" xmlns="" val="9959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1594-A5B3-498C-B36F-DF58F1CB3812}" type="slidenum">
              <a:rPr lang="zh-CN" altLang="en-US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6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da-DK" sz="1600"/>
              <a:t>长短信识别、解析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da-DK" sz="1600"/>
              <a:t>具体解析如下：</a:t>
            </a:r>
            <a:endParaRPr lang="zh-CN" alt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08     - </a:t>
            </a:r>
            <a:r>
              <a:rPr lang="zh-CN" altLang="en-US" sz="1600"/>
              <a:t>短信中心号码</a:t>
            </a:r>
            <a:r>
              <a:rPr lang="en-US" altLang="zh-CN" sz="1600"/>
              <a:t>/</a:t>
            </a:r>
            <a:r>
              <a:rPr lang="zh-CN" altLang="en-US" sz="1600"/>
              <a:t>地址长度</a:t>
            </a:r>
            <a:r>
              <a:rPr lang="en-US" altLang="zh-CN" sz="1600"/>
              <a:t>(</a:t>
            </a:r>
            <a:r>
              <a:rPr lang="zh-CN" altLang="en-US" sz="1600"/>
              <a:t>指后面有</a:t>
            </a:r>
            <a:r>
              <a:rPr lang="en-US" altLang="zh-CN" sz="1600"/>
              <a:t>8</a:t>
            </a:r>
            <a:r>
              <a:rPr lang="zh-CN" altLang="en-US" sz="1600"/>
              <a:t>位字节</a:t>
            </a:r>
            <a:r>
              <a:rPr lang="en-US" altLang="zh-CN" sz="16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91     - </a:t>
            </a:r>
            <a:r>
              <a:rPr lang="zh-CN" altLang="en-US" sz="1600"/>
              <a:t>国际格式号码</a:t>
            </a:r>
            <a:endParaRPr lang="en-US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683110304105F0- </a:t>
            </a:r>
            <a:r>
              <a:rPr lang="zh-CN" altLang="en-US" sz="1600"/>
              <a:t>短信中心号码</a:t>
            </a:r>
            <a:r>
              <a:rPr lang="en-US" altLang="zh-CN" sz="1600"/>
              <a:t>/</a:t>
            </a:r>
            <a:r>
              <a:rPr lang="zh-CN" altLang="en-US" sz="1600"/>
              <a:t>地址：</a:t>
            </a:r>
            <a:r>
              <a:rPr lang="en-US" altLang="zh-CN" sz="1600"/>
              <a:t>13010314500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64     - SMS_DELIVER</a:t>
            </a:r>
            <a:r>
              <a:rPr lang="zh-CN" altLang="en-US" sz="1600"/>
              <a:t>的第一个</a:t>
            </a:r>
            <a:r>
              <a:rPr lang="en-US" altLang="zh-CN" sz="1600"/>
              <a:t>8</a:t>
            </a:r>
            <a:r>
              <a:rPr lang="zh-CN" altLang="en-US" sz="1600"/>
              <a:t>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0D     - </a:t>
            </a:r>
            <a:r>
              <a:rPr lang="zh-CN" altLang="en-US" sz="1600"/>
              <a:t>发送方号码</a:t>
            </a:r>
            <a:r>
              <a:rPr lang="en-US" altLang="zh-CN" sz="1600"/>
              <a:t>/</a:t>
            </a:r>
            <a:r>
              <a:rPr lang="zh-CN" altLang="en-US" sz="1600"/>
              <a:t>地址长度</a:t>
            </a:r>
            <a:r>
              <a:rPr lang="en-US" altLang="zh-CN" sz="1600"/>
              <a:t>(</a:t>
            </a:r>
            <a:r>
              <a:rPr lang="zh-CN" altLang="en-US" sz="1600"/>
              <a:t>指后面的号码是</a:t>
            </a:r>
            <a:r>
              <a:rPr lang="en-US" altLang="zh-CN" sz="1600"/>
              <a:t>13</a:t>
            </a:r>
            <a:r>
              <a:rPr lang="zh-CN" altLang="en-US" sz="1600"/>
              <a:t>位，十六进制</a:t>
            </a:r>
            <a:r>
              <a:rPr lang="en-US" altLang="zh-CN" sz="16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91     - </a:t>
            </a:r>
            <a:r>
              <a:rPr lang="zh-CN" altLang="en-US" sz="1600"/>
              <a:t>国际格式号码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683118280760F9 - </a:t>
            </a:r>
            <a:r>
              <a:rPr lang="zh-CN" altLang="en-US" sz="1600"/>
              <a:t>发送方号码</a:t>
            </a:r>
            <a:r>
              <a:rPr lang="en-US" altLang="zh-CN" sz="1600"/>
              <a:t>/</a:t>
            </a:r>
            <a:r>
              <a:rPr lang="zh-CN" altLang="en-US" sz="1600"/>
              <a:t>地址：</a:t>
            </a:r>
            <a:r>
              <a:rPr lang="en-US" altLang="zh-CN" sz="1600"/>
              <a:t>13818270069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00     - </a:t>
            </a:r>
            <a:r>
              <a:rPr lang="zh-CN" altLang="en-US" sz="1600"/>
              <a:t>协议标识</a:t>
            </a:r>
            <a:r>
              <a:rPr lang="en-US" altLang="zh-CN" sz="1600"/>
              <a:t>TP-PID</a:t>
            </a:r>
            <a:r>
              <a:rPr lang="zh-CN" altLang="en-US" sz="1600"/>
              <a:t>：普通</a:t>
            </a:r>
            <a:r>
              <a:rPr lang="en-US" altLang="zh-CN" sz="1600"/>
              <a:t>GSM</a:t>
            </a:r>
            <a:r>
              <a:rPr lang="zh-CN" altLang="en-US" sz="1600"/>
              <a:t>，点到点方式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08     - </a:t>
            </a:r>
            <a:r>
              <a:rPr lang="zh-CN" altLang="en-US" sz="1600"/>
              <a:t>编码方式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11600311039323  - </a:t>
            </a:r>
            <a:r>
              <a:rPr lang="zh-CN" altLang="en-US" sz="1600"/>
              <a:t>时间戳：</a:t>
            </a:r>
            <a:r>
              <a:rPr lang="en-US" altLang="zh-CN" sz="1600"/>
              <a:t>11/06/30 11:30:39 32(+32</a:t>
            </a:r>
            <a:r>
              <a:rPr lang="zh-CN" altLang="en-US" sz="1600"/>
              <a:t>时区</a:t>
            </a:r>
            <a:r>
              <a:rPr lang="en-US" altLang="zh-CN" sz="16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3A     - </a:t>
            </a:r>
            <a:r>
              <a:rPr lang="zh-CN" altLang="en-US" sz="1600"/>
              <a:t>短信内容字节长度</a:t>
            </a:r>
            <a:r>
              <a:rPr lang="en-US" altLang="zh-CN" sz="1600"/>
              <a:t>(</a:t>
            </a:r>
            <a:r>
              <a:rPr lang="zh-CN" altLang="en-US" sz="1600"/>
              <a:t>十六进制</a:t>
            </a:r>
            <a:r>
              <a:rPr lang="en-US" altLang="zh-CN" sz="16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solidFill>
                  <a:srgbClr val="00FF00"/>
                </a:solidFill>
              </a:rPr>
              <a:t>05</a:t>
            </a:r>
            <a:r>
              <a:rPr lang="en-US" altLang="zh-CN" sz="1600" b="1">
                <a:solidFill>
                  <a:srgbClr val="FF0000"/>
                </a:solidFill>
              </a:rPr>
              <a:t>00</a:t>
            </a:r>
            <a:r>
              <a:rPr lang="en-US" altLang="zh-CN" sz="1600" b="1"/>
              <a:t>03</a:t>
            </a:r>
            <a:r>
              <a:rPr lang="en-US" altLang="zh-CN" sz="1600" b="1">
                <a:solidFill>
                  <a:srgbClr val="0000CC"/>
                </a:solidFill>
              </a:rPr>
              <a:t>FA</a:t>
            </a:r>
            <a:r>
              <a:rPr lang="en-US" altLang="zh-CN" sz="1600" b="1"/>
              <a:t>0202</a:t>
            </a:r>
            <a:r>
              <a:rPr lang="en-US" altLang="zh-CN" sz="1600">
                <a:solidFill>
                  <a:srgbClr val="FFFF00"/>
                </a:solidFill>
              </a:rPr>
              <a:t>4E0060F367094E004E2A6708670867086708670867086708670867086708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>
                <a:solidFill>
                  <a:srgbClr val="FFFF00"/>
                </a:solidFill>
              </a:rPr>
              <a:t>67086708670867086708670867086708670867086708</a:t>
            </a:r>
            <a:r>
              <a:rPr lang="en-US" altLang="zh-CN" sz="1600"/>
              <a:t>- </a:t>
            </a:r>
            <a:r>
              <a:rPr lang="zh-CN" altLang="en-US" sz="1600"/>
              <a:t>短信内容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/>
              <a:t>(</a:t>
            </a:r>
            <a:r>
              <a:rPr lang="zh-CN" altLang="en-US" sz="1600"/>
              <a:t>其中</a:t>
            </a:r>
            <a:r>
              <a:rPr lang="en-US" altLang="zh-CN" sz="1600" b="1">
                <a:solidFill>
                  <a:srgbClr val="00FF00"/>
                </a:solidFill>
              </a:rPr>
              <a:t>05</a:t>
            </a:r>
            <a:r>
              <a:rPr lang="en-US" altLang="zh-CN" sz="1600" b="1">
                <a:solidFill>
                  <a:srgbClr val="FF0000"/>
                </a:solidFill>
              </a:rPr>
              <a:t>00</a:t>
            </a:r>
            <a:r>
              <a:rPr lang="en-US" altLang="zh-CN" sz="1600" b="1"/>
              <a:t>03</a:t>
            </a:r>
            <a:r>
              <a:rPr lang="en-US" altLang="zh-CN" sz="1600" b="1">
                <a:solidFill>
                  <a:srgbClr val="0000CC"/>
                </a:solidFill>
              </a:rPr>
              <a:t>FA</a:t>
            </a:r>
            <a:r>
              <a:rPr lang="en-US" altLang="zh-CN" sz="1600" b="1"/>
              <a:t>0202</a:t>
            </a:r>
            <a:r>
              <a:rPr lang="zh-CN" altLang="en-US" sz="1600"/>
              <a:t>解析见前面</a:t>
            </a:r>
            <a:r>
              <a:rPr lang="en-US" altLang="zh-CN" sz="1600"/>
              <a:t>)</a:t>
            </a:r>
            <a:r>
              <a:rPr lang="en-US" altLang="zh-CN" sz="2000"/>
              <a:t> </a:t>
            </a:r>
            <a:endParaRPr lang="da-DK" altLang="zh-CN" sz="2000"/>
          </a:p>
        </p:txBody>
      </p:sp>
    </p:spTree>
    <p:extLst>
      <p:ext uri="{BB962C8B-B14F-4D97-AF65-F5344CB8AC3E}">
        <p14:creationId xmlns:p14="http://schemas.microsoft.com/office/powerpoint/2010/main" xmlns="" val="2682232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E9DE-85A4-4463-BF2B-6C5CE7E8318E}" type="slidenum">
              <a:rPr lang="zh-CN" altLang="en-US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6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AT+CMGD</a:t>
            </a:r>
            <a:r>
              <a:rPr lang="zh-CN" altLang="da-DK" sz="1600"/>
              <a:t>删除短信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da-DK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SIM</a:t>
            </a:r>
            <a:r>
              <a:rPr lang="zh-CN" altLang="da-DK" sz="1600"/>
              <a:t>卡中短信请定期查询并删除。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AT+CPMS?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+CPMS: “SM”,4,50,“SM”,4,50,“SM”,4,50         // </a:t>
            </a:r>
            <a:r>
              <a:rPr lang="zh-CN" altLang="da-DK" sz="1600"/>
              <a:t>查询</a:t>
            </a:r>
            <a:r>
              <a:rPr lang="da-DK" altLang="zh-CN" sz="1600"/>
              <a:t>SIM</a:t>
            </a:r>
            <a:r>
              <a:rPr lang="zh-CN" altLang="da-DK" sz="1600"/>
              <a:t>卡短信存储数量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OK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AT+CMGD=1                                                   // </a:t>
            </a:r>
            <a:r>
              <a:rPr lang="zh-CN" altLang="da-DK" sz="1600"/>
              <a:t>删除其中的某一条短信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OK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AT+CPMS?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+CPMS: "SM",3,50,"SM",3,50,"SM",3,50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OK</a:t>
            </a:r>
            <a:endParaRPr lang="zh-CN" altLang="da-DK" sz="1600"/>
          </a:p>
          <a:p>
            <a:pPr>
              <a:lnSpc>
                <a:spcPct val="90000"/>
              </a:lnSpc>
              <a:buFontTx/>
              <a:buNone/>
            </a:pPr>
            <a:endParaRPr lang="zh-CN" altLang="da-DK" sz="2800"/>
          </a:p>
        </p:txBody>
      </p:sp>
    </p:spTree>
    <p:extLst>
      <p:ext uri="{BB962C8B-B14F-4D97-AF65-F5344CB8AC3E}">
        <p14:creationId xmlns:p14="http://schemas.microsoft.com/office/powerpoint/2010/main" xmlns="" val="1547818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73BB-7AD1-4C15-91A8-8049685722E6}" type="slidenum">
              <a:rPr lang="zh-CN" altLang="en-US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6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da-DK" altLang="zh-CN" sz="1600"/>
              <a:t>AT+CMGDA</a:t>
            </a:r>
            <a:r>
              <a:rPr lang="zh-CN" altLang="da-DK" sz="1600"/>
              <a:t>删除所有短信</a:t>
            </a:r>
          </a:p>
          <a:p>
            <a:pPr>
              <a:buFontTx/>
              <a:buNone/>
            </a:pPr>
            <a:endParaRPr lang="zh-CN" altLang="da-DK" sz="1600"/>
          </a:p>
          <a:p>
            <a:pPr>
              <a:buFontTx/>
              <a:buNone/>
            </a:pPr>
            <a:r>
              <a:rPr lang="da-DK" altLang="da-DK" sz="1600"/>
              <a:t>AT+CPMS?</a:t>
            </a:r>
          </a:p>
          <a:p>
            <a:pPr>
              <a:buFontTx/>
              <a:buNone/>
            </a:pPr>
            <a:r>
              <a:rPr lang="da-DK" altLang="da-DK" sz="1600"/>
              <a:t>+CPMS: "SM",3,50,"SM",3,50,"SM",3,50</a:t>
            </a:r>
          </a:p>
          <a:p>
            <a:pPr>
              <a:buFontTx/>
              <a:buNone/>
            </a:pPr>
            <a:r>
              <a:rPr lang="da-DK" altLang="da-DK" sz="1600"/>
              <a:t>OK</a:t>
            </a:r>
          </a:p>
          <a:p>
            <a:pPr>
              <a:buFontTx/>
              <a:buNone/>
            </a:pPr>
            <a:r>
              <a:rPr lang="da-DK" altLang="da-DK" sz="1600"/>
              <a:t>AT+CMGF=0</a:t>
            </a:r>
            <a:r>
              <a:rPr lang="da-DK" altLang="zh-CN" sz="1600"/>
              <a:t>                           // </a:t>
            </a:r>
            <a:r>
              <a:rPr lang="zh-CN" altLang="da-DK" sz="1600"/>
              <a:t>选择</a:t>
            </a:r>
            <a:r>
              <a:rPr lang="da-DK" altLang="zh-CN" sz="1600"/>
              <a:t>PDU</a:t>
            </a:r>
            <a:r>
              <a:rPr lang="zh-CN" altLang="da-DK" sz="1600"/>
              <a:t>模式</a:t>
            </a:r>
            <a:endParaRPr lang="da-DK" altLang="da-DK" sz="1600"/>
          </a:p>
          <a:p>
            <a:pPr>
              <a:buFontTx/>
              <a:buNone/>
            </a:pPr>
            <a:r>
              <a:rPr lang="da-DK" altLang="da-DK" sz="1600"/>
              <a:t>OK</a:t>
            </a:r>
          </a:p>
          <a:p>
            <a:pPr>
              <a:buFontTx/>
              <a:buNone/>
            </a:pPr>
            <a:r>
              <a:rPr lang="da-DK" altLang="da-DK" sz="1600"/>
              <a:t>AT+CMGDA=6</a:t>
            </a:r>
            <a:r>
              <a:rPr lang="da-DK" altLang="zh-CN" sz="1600"/>
              <a:t>                        // </a:t>
            </a:r>
            <a:r>
              <a:rPr lang="zh-CN" altLang="da-DK" sz="1600"/>
              <a:t>删除所有短信</a:t>
            </a:r>
            <a:endParaRPr lang="da-DK" altLang="da-DK" sz="1600"/>
          </a:p>
          <a:p>
            <a:pPr>
              <a:buFontTx/>
              <a:buNone/>
            </a:pPr>
            <a:r>
              <a:rPr lang="da-DK" altLang="da-DK" sz="1600"/>
              <a:t>OK</a:t>
            </a:r>
          </a:p>
          <a:p>
            <a:pPr>
              <a:buFontTx/>
              <a:buNone/>
            </a:pPr>
            <a:r>
              <a:rPr lang="da-DK" altLang="da-DK" sz="1600"/>
              <a:t>AT+CPMS?</a:t>
            </a:r>
          </a:p>
          <a:p>
            <a:pPr>
              <a:buFontTx/>
              <a:buNone/>
            </a:pPr>
            <a:r>
              <a:rPr lang="da-DK" altLang="da-DK" sz="1600"/>
              <a:t>+CPMS: "SM",0,50,"SM",0,50,"SM",0,50</a:t>
            </a:r>
          </a:p>
          <a:p>
            <a:pPr>
              <a:buFontTx/>
              <a:buNone/>
            </a:pPr>
            <a:r>
              <a:rPr lang="da-DK" altLang="da-DK" sz="1600"/>
              <a:t>OK</a:t>
            </a:r>
            <a:endParaRPr lang="zh-CN" altLang="da-DK" sz="1600"/>
          </a:p>
        </p:txBody>
      </p:sp>
    </p:spTree>
    <p:extLst>
      <p:ext uri="{BB962C8B-B14F-4D97-AF65-F5344CB8AC3E}">
        <p14:creationId xmlns:p14="http://schemas.microsoft.com/office/powerpoint/2010/main" xmlns="" val="3154628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dirty="0" smtClean="0"/>
              <a:t>电信发短信</a:t>
            </a:r>
            <a:endParaRPr lang="en-US" altLang="zh-CN" dirty="0" smtClean="0"/>
          </a:p>
          <a:p>
            <a:r>
              <a:rPr lang="en-US" altLang="zh-CN" dirty="0" smtClean="0"/>
              <a:t>AT+CSMP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9ED2-32E0-4AD8-BD92-4305520CE570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00F5-C401-462E-8786-3ADB3A089FFB}" type="slidenum">
              <a:rPr lang="zh-CN" altLang="en-US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4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1600"/>
              <a:t>AT+CPMS </a:t>
            </a:r>
            <a:r>
              <a:rPr lang="zh-CN" altLang="en-US" sz="1600"/>
              <a:t>查询</a:t>
            </a:r>
            <a:r>
              <a:rPr lang="en-US" altLang="zh-CN" sz="1600"/>
              <a:t>SIM</a:t>
            </a:r>
            <a:r>
              <a:rPr lang="zh-CN" altLang="en-US" sz="1600"/>
              <a:t>卡内短消息使用状态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160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zh-CN" altLang="en-US" sz="1600"/>
              <a:t>模块开始后需要执行</a:t>
            </a:r>
            <a:r>
              <a:rPr lang="en-US" altLang="zh-CN" sz="1600"/>
              <a:t>SMS</a:t>
            </a:r>
            <a:r>
              <a:rPr lang="zh-CN" altLang="en-US" sz="1600"/>
              <a:t>功能，请在模块注册网络同时，查询</a:t>
            </a:r>
            <a:r>
              <a:rPr lang="en-US" altLang="zh-CN" sz="1600"/>
              <a:t>”AT+CPMS</a:t>
            </a:r>
            <a:r>
              <a:rPr lang="zh-CN" altLang="en-US" sz="1600"/>
              <a:t>？</a:t>
            </a:r>
            <a:r>
              <a:rPr lang="en-US" altLang="zh-CN" sz="1600"/>
              <a:t>”</a:t>
            </a:r>
            <a:r>
              <a:rPr lang="zh-CN" altLang="en-US" sz="1600"/>
              <a:t>指令返回正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zh-CN" altLang="en-US" sz="1600"/>
              <a:t>常后，在操作短信业务，避免出现“</a:t>
            </a:r>
            <a:r>
              <a:rPr lang="en-US" altLang="zh-CN" sz="1600"/>
              <a:t>+CMS ERROR</a:t>
            </a:r>
            <a:r>
              <a:rPr lang="zh-CN" altLang="en-US" sz="1600"/>
              <a:t>：</a:t>
            </a:r>
            <a:r>
              <a:rPr lang="en-US" altLang="zh-CN" sz="1600"/>
              <a:t>515</a:t>
            </a:r>
            <a:r>
              <a:rPr lang="zh-CN" altLang="en-US" sz="1600"/>
              <a:t>、</a:t>
            </a:r>
            <a:r>
              <a:rPr lang="en-US" altLang="zh-CN" sz="1600"/>
              <a:t>517”</a:t>
            </a:r>
            <a:r>
              <a:rPr lang="zh-CN" altLang="en-US" sz="1600"/>
              <a:t>的信息提示。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160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1600"/>
              <a:t>AT+CPMS?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1600"/>
              <a:t>+CPMS: "SM",23,50,"SM",23,50,"SM",23,50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1600"/>
              <a:t>OK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160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zh-CN" altLang="en-US" sz="1600"/>
              <a:t>请定期查询</a:t>
            </a:r>
            <a:r>
              <a:rPr lang="en-US" altLang="zh-CN" sz="1600"/>
              <a:t>SIM</a:t>
            </a:r>
            <a:r>
              <a:rPr lang="zh-CN" altLang="en-US" sz="1600"/>
              <a:t>卡中短信息存储量，一旦</a:t>
            </a:r>
            <a:r>
              <a:rPr lang="en-US" altLang="zh-CN" sz="1600"/>
              <a:t>SIM</a:t>
            </a:r>
            <a:r>
              <a:rPr lang="zh-CN" altLang="en-US" sz="1600"/>
              <a:t>卡中短消息存满，将无法继续接收外部发过来的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zh-CN" altLang="en-US" sz="1600"/>
              <a:t>短信。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zh-CN" altLang="en-US" sz="160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zh-CN" sz="1600"/>
              <a:t>SIM900</a:t>
            </a:r>
            <a:r>
              <a:rPr lang="zh-CN" altLang="en-US" sz="1600"/>
              <a:t>系列模块接收到的短信存储方式：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1600"/>
              <a:t>默认存储在</a:t>
            </a:r>
            <a:r>
              <a:rPr lang="en-US" altLang="zh-CN" sz="1600"/>
              <a:t>SIM</a:t>
            </a:r>
            <a:r>
              <a:rPr lang="zh-CN" altLang="en-US" sz="1600"/>
              <a:t>卡中；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1600"/>
              <a:t>接收信息直接打印到串口，客户</a:t>
            </a:r>
            <a:r>
              <a:rPr lang="en-US" altLang="zh-CN" sz="1600"/>
              <a:t>mcu</a:t>
            </a:r>
            <a:r>
              <a:rPr lang="zh-CN" altLang="en-US" sz="1600"/>
              <a:t>来处理。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104164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DBA4-687D-407B-B1CA-63AA7788A64C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0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/>
              <a:t>AT+CNMI</a:t>
            </a:r>
            <a:r>
              <a:rPr lang="zh-CN" altLang="en-US" sz="1600"/>
              <a:t>新消息指示设置</a:t>
            </a:r>
            <a:endParaRPr lang="en-US" altLang="zh-CN" sz="1600"/>
          </a:p>
        </p:txBody>
      </p:sp>
      <p:graphicFrame>
        <p:nvGraphicFramePr>
          <p:cNvPr id="1750148" name="Group 132"/>
          <p:cNvGraphicFramePr>
            <a:graphicFrameLocks noGrp="1"/>
          </p:cNvGraphicFramePr>
          <p:nvPr>
            <p:ph sz="half" idx="2"/>
          </p:nvPr>
        </p:nvGraphicFramePr>
        <p:xfrm>
          <a:off x="611188" y="1989138"/>
          <a:ext cx="8135937" cy="4023360"/>
        </p:xfrm>
        <a:graphic>
          <a:graphicData uri="http://schemas.openxmlformats.org/drawingml/2006/table">
            <a:tbl>
              <a:tblPr/>
              <a:tblGrid>
                <a:gridCol w="935037"/>
                <a:gridCol w="1873250"/>
                <a:gridCol w="2663825"/>
                <a:gridCol w="2663825"/>
              </a:tblGrid>
              <a:tr h="36036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AT+CNMI</a:t>
                      </a:r>
                    </a:p>
                  </a:txBody>
                  <a:tcPr marL="18000" marR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AT+CNMI=0,0,0,0,0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模块收到新消息没有任何信息上报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AT+CNMI=2,1,0,0,0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默认参数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"+CMTI:”SM”,3"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新消息指示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表示有一条新消息存储在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SIM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卡第三条记录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AT+CNMI=2,2,0,0,0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闪信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+CMT:"13227700058","“,"11/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10/04,12:59:53+32"123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收到”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13227700058”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发来的新消息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:123,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该新消息没有存储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AT+CNMI=2,1,0,1,0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AT+CSMP=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49,167,0,241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短信回执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+CDS:32,7,"13227700058",129,"11/10/04,13:02:28+32","11/10/04,13:02:33+32",0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短消息中心在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“ 11/10/04,13:02:28+32”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时收到了本号码发给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“13227700058 ”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的消息，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“13227700058 ”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手机在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"11/10/04,13:02:33+32"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时收到了本号码发出的短消息</a:t>
                      </a:r>
                    </a:p>
                  </a:txBody>
                  <a:tcPr marL="18000" marR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6359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1640-0DE1-4814-9BA7-5E7EB638F8A7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600"/>
              <a:t>AT+CMGF</a:t>
            </a:r>
            <a:r>
              <a:rPr lang="zh-CN" altLang="en-US" sz="1600"/>
              <a:t>选择短消息格式 </a:t>
            </a:r>
          </a:p>
          <a:p>
            <a:pPr>
              <a:buFontTx/>
              <a:buNone/>
            </a:pPr>
            <a:r>
              <a:rPr lang="en-US" altLang="en-US" sz="1600"/>
              <a:t>AT+CMGF=?</a:t>
            </a:r>
            <a:endParaRPr lang="en-US" altLang="zh-CN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+CMGF: (0,1)</a:t>
            </a:r>
            <a:r>
              <a:rPr lang="en-US" altLang="zh-CN" sz="1600"/>
              <a:t>                             // 0(</a:t>
            </a:r>
            <a:r>
              <a:rPr lang="zh-CN" altLang="en-US" sz="1600"/>
              <a:t>默认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  <a:r>
              <a:rPr lang="en-US" altLang="zh-CN" sz="1600"/>
              <a:t>PDU</a:t>
            </a:r>
            <a:r>
              <a:rPr lang="zh-CN" altLang="en-US" sz="1600"/>
              <a:t>模式</a:t>
            </a:r>
          </a:p>
          <a:p>
            <a:pPr>
              <a:buFontTx/>
              <a:buNone/>
            </a:pPr>
            <a:r>
              <a:rPr lang="en-US" altLang="zh-CN" sz="1600"/>
              <a:t>                                                      1</a:t>
            </a:r>
            <a:r>
              <a:rPr lang="zh-CN" altLang="en-US" sz="1600"/>
              <a:t>：文本模式</a:t>
            </a: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OK</a:t>
            </a:r>
            <a:endParaRPr lang="en-US" altLang="zh-CN" sz="1600"/>
          </a:p>
          <a:p>
            <a:pPr>
              <a:buFontTx/>
              <a:buNone/>
            </a:pPr>
            <a:endParaRPr lang="en-US" altLang="zh-CN" sz="1600"/>
          </a:p>
          <a:p>
            <a:pPr>
              <a:buFontTx/>
              <a:buNone/>
            </a:pPr>
            <a:r>
              <a:rPr lang="en-US" altLang="zh-CN" sz="1600"/>
              <a:t>AT+CSCS</a:t>
            </a:r>
            <a:r>
              <a:rPr lang="zh-CN" altLang="en-US" sz="1600"/>
              <a:t>编码设置</a:t>
            </a:r>
            <a:endParaRPr lang="en-US" altLang="zh-CN" sz="1600"/>
          </a:p>
          <a:p>
            <a:pPr>
              <a:buFontTx/>
              <a:buNone/>
            </a:pPr>
            <a:r>
              <a:rPr lang="en-US" altLang="zh-CN" sz="1600"/>
              <a:t>AT+CSCS=?</a:t>
            </a:r>
          </a:p>
          <a:p>
            <a:pPr>
              <a:buFontTx/>
              <a:buNone/>
            </a:pPr>
            <a:endParaRPr lang="en-US" altLang="zh-CN" sz="1600"/>
          </a:p>
          <a:p>
            <a:pPr>
              <a:buFontTx/>
              <a:buNone/>
            </a:pPr>
            <a:r>
              <a:rPr lang="en-US" altLang="zh-CN" sz="1600"/>
              <a:t>+CSCS: ("IRA","GSM","UCS2","HEX","PCCP","PCDN","8859-1")</a:t>
            </a:r>
          </a:p>
          <a:p>
            <a:endParaRPr lang="en-US" altLang="zh-CN" sz="1600"/>
          </a:p>
          <a:p>
            <a:pPr>
              <a:buFontTx/>
              <a:buNone/>
            </a:pPr>
            <a:r>
              <a:rPr lang="en-US" altLang="zh-CN" sz="1600"/>
              <a:t>OK                                              // </a:t>
            </a:r>
            <a:r>
              <a:rPr lang="zh-CN" altLang="en-US" sz="1600"/>
              <a:t>短信相关常用主要是</a:t>
            </a:r>
            <a:r>
              <a:rPr lang="en-US" altLang="zh-CN" sz="1600"/>
              <a:t>GSM</a:t>
            </a:r>
            <a:r>
              <a:rPr lang="zh-CN" altLang="en-US" sz="1600"/>
              <a:t>、</a:t>
            </a:r>
            <a:r>
              <a:rPr lang="en-US" altLang="zh-CN" sz="1600"/>
              <a:t>UCS2</a:t>
            </a:r>
            <a:r>
              <a:rPr lang="zh-CN" altLang="en-US" sz="1600"/>
              <a:t>编码格式</a:t>
            </a:r>
          </a:p>
        </p:txBody>
      </p:sp>
    </p:spTree>
    <p:extLst>
      <p:ext uri="{BB962C8B-B14F-4D97-AF65-F5344CB8AC3E}">
        <p14:creationId xmlns:p14="http://schemas.microsoft.com/office/powerpoint/2010/main" xmlns="" val="1388513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51BF-FAC2-4A1D-BFAD-0D151ABDBBC8}" type="slidenum">
              <a:rPr lang="zh-CN" altLang="en-US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2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TEST(UCS2)</a:t>
            </a:r>
            <a:r>
              <a:rPr lang="zh-CN" altLang="da-DK" sz="1600"/>
              <a:t>模式下发送中英文短消息，短消息直接显示在终端。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da-DK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AT+CMGF=1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AT+CSCS="UCS2”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AT+CSCA?                      // </a:t>
            </a:r>
            <a:r>
              <a:rPr lang="zh-CN" altLang="da-DK" sz="1600"/>
              <a:t>模块会根据</a:t>
            </a:r>
            <a:r>
              <a:rPr lang="da-DK" altLang="zh-CN" sz="1600"/>
              <a:t>SIM</a:t>
            </a:r>
            <a:r>
              <a:rPr lang="zh-CN" altLang="da-DK" sz="1600"/>
              <a:t>卡自动设置短消息中心号码，只做查询即可。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>
                <a:solidFill>
                  <a:srgbClr val="FF0000"/>
                </a:solidFill>
              </a:rPr>
              <a:t>AT+CSMP=17,167,0,24  // </a:t>
            </a:r>
            <a:r>
              <a:rPr lang="zh-CN" altLang="da-DK" sz="1600">
                <a:solidFill>
                  <a:srgbClr val="FF0000"/>
                </a:solidFill>
              </a:rPr>
              <a:t>主要是参数</a:t>
            </a:r>
            <a:r>
              <a:rPr lang="da-DK" altLang="zh-CN" sz="1600">
                <a:solidFill>
                  <a:srgbClr val="FF0000"/>
                </a:solidFill>
              </a:rPr>
              <a:t>4</a:t>
            </a:r>
            <a:r>
              <a:rPr lang="zh-CN" altLang="da-DK" sz="1600">
                <a:solidFill>
                  <a:srgbClr val="FF0000"/>
                </a:solidFill>
              </a:rPr>
              <a:t>，数据编码格式，详见</a:t>
            </a:r>
            <a:r>
              <a:rPr lang="da-DK" altLang="zh-CN" sz="1600">
                <a:solidFill>
                  <a:srgbClr val="FF0000"/>
                </a:solidFill>
              </a:rPr>
              <a:t>GSM0338</a:t>
            </a:r>
            <a:r>
              <a:rPr lang="zh-CN" altLang="da-DK" sz="160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AT+CMGS="00310033003800310038003200370030003000360039",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&gt; 4F60597D00680065006C006C006F                                 // </a:t>
            </a:r>
            <a:r>
              <a:rPr lang="zh-CN" altLang="da-DK" sz="1600"/>
              <a:t>将中英文字符串转为</a:t>
            </a:r>
            <a:r>
              <a:rPr lang="da-DK" altLang="zh-CN" sz="1600"/>
              <a:t>Unicode</a:t>
            </a:r>
            <a:r>
              <a:rPr lang="zh-CN" altLang="da-DK" sz="1600"/>
              <a:t>码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(CTRL-Z)</a:t>
            </a:r>
          </a:p>
        </p:txBody>
      </p:sp>
    </p:spTree>
    <p:extLst>
      <p:ext uri="{BB962C8B-B14F-4D97-AF65-F5344CB8AC3E}">
        <p14:creationId xmlns:p14="http://schemas.microsoft.com/office/powerpoint/2010/main" xmlns="" val="39955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309D-0627-41CC-AC15-54B90ACAD5A5}" type="slidenum">
              <a:rPr lang="zh-CN" altLang="en-US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TEST(UCS2)</a:t>
            </a:r>
            <a:r>
              <a:rPr lang="zh-CN" altLang="da-DK" sz="1600"/>
              <a:t>模式下发送中英文短息，短消息储存至</a:t>
            </a:r>
            <a:r>
              <a:rPr lang="da-DK" altLang="zh-CN" sz="1600"/>
              <a:t>SIM</a:t>
            </a:r>
            <a:r>
              <a:rPr lang="zh-CN" altLang="da-DK" sz="1600"/>
              <a:t>卡中。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da-DK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AT+CMGF=1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AT+CSCS="UCS2”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AT+CSCA?                      </a:t>
            </a:r>
            <a:endParaRPr lang="zh-CN" altLang="da-DK" sz="1600"/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>
                <a:solidFill>
                  <a:srgbClr val="FF0000"/>
                </a:solidFill>
              </a:rPr>
              <a:t>AT+CSMP=17,167,0,25 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AT+CMGS="00310033003800310038003200370030003000360039",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&gt;4F60597D00680065006C006C006F</a:t>
            </a:r>
            <a:endParaRPr lang="zh-CN" altLang="da-DK" sz="1600"/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/>
              <a:t>(CTRL-Z)</a:t>
            </a:r>
          </a:p>
        </p:txBody>
      </p:sp>
    </p:spTree>
    <p:extLst>
      <p:ext uri="{BB962C8B-B14F-4D97-AF65-F5344CB8AC3E}">
        <p14:creationId xmlns:p14="http://schemas.microsoft.com/office/powerpoint/2010/main" xmlns="" val="4156273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42D1-11CC-4C54-8FEB-2AA7B53B694D}" type="slidenum">
              <a:rPr lang="zh-CN" altLang="en-US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a-DK" altLang="da-DK" sz="1600" dirty="0"/>
              <a:t>TEXT(GSM)模式下发送英文短消息</a:t>
            </a:r>
            <a:r>
              <a:rPr lang="zh-CN" altLang="da-DK" sz="1600" dirty="0"/>
              <a:t>，短消息直接显示在终端。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da-DK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/>
              <a:t>AT+CMGF=1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/>
              <a:t>AT+CSCS="GSM”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 smtClean="0"/>
              <a:t>AT+CSCA</a:t>
            </a:r>
            <a:r>
              <a:rPr lang="en-US" altLang="zh-CN" sz="1600" dirty="0" smtClean="0"/>
              <a:t>?</a:t>
            </a:r>
            <a:endParaRPr lang="zh-CN" altLang="da-DK" sz="1600" dirty="0"/>
          </a:p>
          <a:p>
            <a:pPr>
              <a:lnSpc>
                <a:spcPct val="90000"/>
              </a:lnSpc>
              <a:buFontTx/>
              <a:buNone/>
            </a:pPr>
            <a:endParaRPr lang="zh-CN" altLang="da-DK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>
                <a:solidFill>
                  <a:srgbClr val="FF0000"/>
                </a:solidFill>
              </a:rPr>
              <a:t>AT+CSMP=17,167,0,240 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/>
              <a:t>AT+CMGS="13818270069”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/>
              <a:t>&gt;HELLO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/>
              <a:t>CTRL-Z</a:t>
            </a:r>
          </a:p>
        </p:txBody>
      </p:sp>
    </p:spTree>
    <p:extLst>
      <p:ext uri="{BB962C8B-B14F-4D97-AF65-F5344CB8AC3E}">
        <p14:creationId xmlns:p14="http://schemas.microsoft.com/office/powerpoint/2010/main" xmlns="" val="2868886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17E-0C0E-4A2F-89EF-B04472C667F0}" type="slidenum">
              <a:rPr lang="zh-CN" altLang="en-US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5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da-DK" altLang="da-DK" sz="1600" dirty="0"/>
              <a:t>TEXT(GSM)模式下发送英文短消息</a:t>
            </a:r>
            <a:r>
              <a:rPr lang="zh-CN" altLang="da-DK" sz="1600" dirty="0"/>
              <a:t>，短消息储存至</a:t>
            </a:r>
            <a:r>
              <a:rPr lang="da-DK" altLang="zh-CN" sz="1600" dirty="0"/>
              <a:t>SIM</a:t>
            </a:r>
            <a:r>
              <a:rPr lang="zh-CN" altLang="da-DK" sz="1600" dirty="0"/>
              <a:t>卡中。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da-DK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 smtClean="0"/>
              <a:t>AT+CMGF=1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 smtClean="0"/>
              <a:t>AT+CSCS="GSM"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 smtClean="0"/>
              <a:t>AT+CSCA?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 smtClean="0"/>
              <a:t>AT+CSMP=17,167,0,241 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 smtClean="0"/>
              <a:t>AT+CMGS="13818270069"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smtClean="0"/>
              <a:t>&gt;HELLO</a:t>
            </a:r>
          </a:p>
          <a:p>
            <a:pPr>
              <a:lnSpc>
                <a:spcPct val="90000"/>
              </a:lnSpc>
              <a:buFontTx/>
              <a:buNone/>
            </a:pPr>
            <a:endParaRPr lang="da-DK" altLang="zh-CN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da-DK" altLang="zh-CN" sz="1600" dirty="0"/>
              <a:t>CTRL-Z</a:t>
            </a:r>
          </a:p>
        </p:txBody>
      </p:sp>
    </p:spTree>
    <p:extLst>
      <p:ext uri="{BB962C8B-B14F-4D97-AF65-F5344CB8AC3E}">
        <p14:creationId xmlns:p14="http://schemas.microsoft.com/office/powerpoint/2010/main" xmlns="" val="2787774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4638-8820-4851-B798-B54FA43816F4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5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          </a:t>
            </a:r>
            <a:r>
              <a:rPr lang="en-US" altLang="zh-CN" sz="4000"/>
              <a:t>SMS</a:t>
            </a:r>
            <a:r>
              <a:rPr lang="zh-CN" altLang="en-US" sz="4000"/>
              <a:t>应用相关</a:t>
            </a:r>
            <a:endParaRPr lang="en-US" altLang="zh-CN" sz="4000"/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da-DK" altLang="zh-CN" sz="1600"/>
              <a:t>PDU模式下发送</a:t>
            </a:r>
            <a:r>
              <a:rPr lang="zh-CN" altLang="da-DK" sz="1600"/>
              <a:t>中英文短消息，短消息储存至</a:t>
            </a:r>
            <a:r>
              <a:rPr lang="da-DK" altLang="zh-CN" sz="1600"/>
              <a:t>SIM</a:t>
            </a:r>
            <a:r>
              <a:rPr lang="zh-CN" altLang="da-DK" sz="1600"/>
              <a:t>卡中。</a:t>
            </a:r>
          </a:p>
          <a:p>
            <a:pPr>
              <a:buFontTx/>
              <a:buNone/>
            </a:pPr>
            <a:r>
              <a:rPr lang="da-DK" altLang="zh-CN" sz="1600" u="sng">
                <a:hlinkClick r:id="rId2"/>
              </a:rPr>
              <a:t>http://wenku.baidu.com/view/d0d0093e0912a216147929b1.html</a:t>
            </a:r>
            <a:endParaRPr lang="da-DK" altLang="zh-CN" sz="1600" u="sng"/>
          </a:p>
          <a:p>
            <a:pPr>
              <a:buFontTx/>
              <a:buNone/>
            </a:pPr>
            <a:endParaRPr lang="zh-CN" altLang="da-DK" sz="1600" u="sng"/>
          </a:p>
          <a:p>
            <a:pPr>
              <a:buFontTx/>
              <a:buNone/>
            </a:pPr>
            <a:r>
              <a:rPr lang="da-DK" altLang="zh-CN" sz="1600"/>
              <a:t>AT+CMGF=0</a:t>
            </a:r>
          </a:p>
          <a:p>
            <a:pPr>
              <a:buFontTx/>
              <a:buNone/>
            </a:pPr>
            <a:r>
              <a:rPr lang="da-DK" altLang="zh-CN" sz="1600"/>
              <a:t>OK</a:t>
            </a:r>
          </a:p>
          <a:p>
            <a:pPr>
              <a:buFontTx/>
              <a:buNone/>
            </a:pPr>
            <a:r>
              <a:rPr lang="da-DK" altLang="zh-CN" sz="1600"/>
              <a:t>AT+CSCS=”UCS2”</a:t>
            </a:r>
          </a:p>
          <a:p>
            <a:pPr>
              <a:buFontTx/>
              <a:buNone/>
            </a:pPr>
            <a:r>
              <a:rPr lang="da-DK" altLang="zh-CN" sz="1600"/>
              <a:t>OK</a:t>
            </a:r>
          </a:p>
          <a:p>
            <a:pPr>
              <a:buFontTx/>
              <a:buNone/>
            </a:pPr>
            <a:r>
              <a:rPr lang="da-DK" altLang="zh-CN" sz="1600"/>
              <a:t>AT+CSCA</a:t>
            </a:r>
            <a:r>
              <a:rPr lang="zh-CN" altLang="da-DK" sz="1600"/>
              <a:t>？</a:t>
            </a:r>
            <a:endParaRPr lang="da-DK" altLang="zh-CN" sz="16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a-DK" altLang="zh-CN" sz="1600"/>
              <a:t>+CSCA:"002B0038003600310033003000310030003800350031003500300030",145</a:t>
            </a:r>
          </a:p>
          <a:p>
            <a:pPr>
              <a:buFontTx/>
              <a:buNone/>
            </a:pPr>
            <a:r>
              <a:rPr lang="da-DK" altLang="zh-CN" sz="1600"/>
              <a:t>OK</a:t>
            </a:r>
          </a:p>
          <a:p>
            <a:pPr>
              <a:buFontTx/>
              <a:buNone/>
            </a:pPr>
            <a:r>
              <a:rPr lang="da-DK" altLang="zh-CN" sz="1600"/>
              <a:t>AT+CMGS=29</a:t>
            </a:r>
          </a:p>
          <a:p>
            <a:pPr>
              <a:buFontTx/>
              <a:buNone/>
            </a:pPr>
            <a:r>
              <a:rPr lang="da-DK" altLang="zh-CN" sz="1600"/>
              <a:t>&gt;0011000D91683118280760F90008010E00480065006C006C006F6D4B8BD5</a:t>
            </a:r>
          </a:p>
          <a:p>
            <a:pPr>
              <a:buFontTx/>
              <a:buNone/>
            </a:pPr>
            <a:r>
              <a:rPr lang="da-DK" altLang="zh-CN" sz="1600"/>
              <a:t>+CMGS: 10</a:t>
            </a:r>
          </a:p>
          <a:p>
            <a:pPr>
              <a:buFontTx/>
              <a:buNone/>
            </a:pPr>
            <a:r>
              <a:rPr lang="da-DK" altLang="zh-CN" sz="160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xmlns="" val="1264171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000" tIns="45720" rIns="18000" bIns="45720" numCol="1" anchor="t" anchorCtr="0" compatLnSpc="1">
        <a:prstTxWarp prst="textNoShape">
          <a:avLst/>
        </a:prstTxWarp>
      </a:bodyPr>
      <a:lstStyle>
        <a:defPPr marL="13716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000" tIns="45720" rIns="18000" bIns="45720" numCol="1" anchor="t" anchorCtr="0" compatLnSpc="1">
        <a:prstTxWarp prst="textNoShape">
          <a:avLst/>
        </a:prstTxWarp>
      </a:bodyPr>
      <a:lstStyle>
        <a:defPPr marL="13716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997</Words>
  <Application>Microsoft Office PowerPoint</Application>
  <PresentationFormat>全屏显示(4:3)</PresentationFormat>
  <Paragraphs>275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自定义设计方案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          SMS应用相关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SMS应用相关</dc:title>
  <cp:lastModifiedBy>admin</cp:lastModifiedBy>
  <cp:revision>5</cp:revision>
  <dcterms:modified xsi:type="dcterms:W3CDTF">2015-12-14T07:39:07Z</dcterms:modified>
</cp:coreProperties>
</file>