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7"/>
  </p:notesMasterIdLst>
  <p:sldIdLst>
    <p:sldId id="256" r:id="rId2"/>
    <p:sldId id="258" r:id="rId3"/>
    <p:sldId id="319" r:id="rId4"/>
    <p:sldId id="320" r:id="rId5"/>
    <p:sldId id="318" r:id="rId6"/>
    <p:sldId id="394" r:id="rId7"/>
    <p:sldId id="321" r:id="rId8"/>
    <p:sldId id="322" r:id="rId9"/>
    <p:sldId id="323" r:id="rId10"/>
    <p:sldId id="326" r:id="rId11"/>
    <p:sldId id="325" r:id="rId12"/>
    <p:sldId id="327" r:id="rId13"/>
    <p:sldId id="328" r:id="rId14"/>
    <p:sldId id="324" r:id="rId15"/>
    <p:sldId id="329" r:id="rId16"/>
    <p:sldId id="395" r:id="rId17"/>
    <p:sldId id="396" r:id="rId18"/>
    <p:sldId id="330" r:id="rId19"/>
    <p:sldId id="261" r:id="rId20"/>
    <p:sldId id="331" r:id="rId21"/>
    <p:sldId id="262" r:id="rId22"/>
    <p:sldId id="333" r:id="rId23"/>
    <p:sldId id="332" r:id="rId24"/>
    <p:sldId id="268" r:id="rId25"/>
    <p:sldId id="334" r:id="rId26"/>
    <p:sldId id="335" r:id="rId27"/>
    <p:sldId id="405" r:id="rId28"/>
    <p:sldId id="406" r:id="rId29"/>
    <p:sldId id="270" r:id="rId30"/>
    <p:sldId id="271" r:id="rId31"/>
    <p:sldId id="336" r:id="rId32"/>
    <p:sldId id="337" r:id="rId33"/>
    <p:sldId id="273" r:id="rId34"/>
    <p:sldId id="274" r:id="rId35"/>
    <p:sldId id="276" r:id="rId36"/>
    <p:sldId id="277" r:id="rId37"/>
    <p:sldId id="340" r:id="rId38"/>
    <p:sldId id="341" r:id="rId39"/>
    <p:sldId id="342" r:id="rId40"/>
    <p:sldId id="343" r:id="rId41"/>
    <p:sldId id="356" r:id="rId42"/>
    <p:sldId id="355" r:id="rId43"/>
    <p:sldId id="358" r:id="rId44"/>
    <p:sldId id="357" r:id="rId45"/>
    <p:sldId id="359" r:id="rId46"/>
    <p:sldId id="386" r:id="rId47"/>
    <p:sldId id="397" r:id="rId48"/>
    <p:sldId id="398" r:id="rId49"/>
    <p:sldId id="361" r:id="rId50"/>
    <p:sldId id="362" r:id="rId51"/>
    <p:sldId id="370" r:id="rId52"/>
    <p:sldId id="286" r:id="rId53"/>
    <p:sldId id="288" r:id="rId54"/>
    <p:sldId id="372" r:id="rId55"/>
    <p:sldId id="373" r:id="rId56"/>
    <p:sldId id="290" r:id="rId57"/>
    <p:sldId id="374" r:id="rId58"/>
    <p:sldId id="291" r:id="rId59"/>
    <p:sldId id="293" r:id="rId60"/>
    <p:sldId id="379" r:id="rId61"/>
    <p:sldId id="377" r:id="rId62"/>
    <p:sldId id="378" r:id="rId63"/>
    <p:sldId id="381" r:id="rId64"/>
    <p:sldId id="382" r:id="rId65"/>
    <p:sldId id="383" r:id="rId66"/>
    <p:sldId id="384" r:id="rId67"/>
    <p:sldId id="385" r:id="rId68"/>
    <p:sldId id="399" r:id="rId69"/>
    <p:sldId id="400" r:id="rId70"/>
    <p:sldId id="387" r:id="rId71"/>
    <p:sldId id="363" r:id="rId72"/>
    <p:sldId id="313" r:id="rId73"/>
    <p:sldId id="391" r:id="rId74"/>
    <p:sldId id="392" r:id="rId75"/>
    <p:sldId id="393"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85176" autoAdjust="0"/>
  </p:normalViewPr>
  <p:slideViewPr>
    <p:cSldViewPr>
      <p:cViewPr varScale="1">
        <p:scale>
          <a:sx n="73" d="100"/>
          <a:sy n="73" d="100"/>
        </p:scale>
        <p:origin x="1973" y="62"/>
      </p:cViewPr>
      <p:guideLst>
        <p:guide orient="horz" pos="2160"/>
        <p:guide pos="2880"/>
      </p:guideLst>
    </p:cSldViewPr>
  </p:slideViewPr>
  <p:outlineViewPr>
    <p:cViewPr>
      <p:scale>
        <a:sx n="33" d="100"/>
        <a:sy n="33" d="100"/>
      </p:scale>
      <p:origin x="0" y="0"/>
    </p:cViewPr>
  </p:outlineViewPr>
  <p:notesTextViewPr>
    <p:cViewPr>
      <p:scale>
        <a:sx n="180" d="100"/>
        <a:sy n="18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BD494-BB2B-4848-80B5-5978AE35C7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7EA089-4AEA-4E58-BE89-A76837D75D8B}">
      <dgm:prSet custT="1"/>
      <dgm:spPr/>
      <dgm:t>
        <a:bodyPr/>
        <a:lstStyle/>
        <a:p>
          <a:pPr algn="l" rtl="0"/>
          <a:r>
            <a:rPr lang="en-US" sz="3700" b="1" baseline="0" dirty="0" err="1"/>
            <a:t>Hệ</a:t>
          </a:r>
          <a:r>
            <a:rPr lang="en-US" sz="3700" b="1" baseline="0" dirty="0"/>
            <a:t> </a:t>
          </a:r>
          <a:r>
            <a:rPr lang="en-US" sz="3700" b="1" baseline="0" dirty="0" err="1"/>
            <a:t>thống</a:t>
          </a:r>
          <a:r>
            <a:rPr lang="en-US" sz="3700" b="1" baseline="0" dirty="0"/>
            <a:t> </a:t>
          </a:r>
          <a:r>
            <a:rPr lang="en-US" sz="3700" b="1" baseline="0" dirty="0" err="1"/>
            <a:t>tập</a:t>
          </a:r>
          <a:r>
            <a:rPr lang="en-US" sz="3700" b="1" baseline="0" dirty="0"/>
            <a:t> tin</a:t>
          </a:r>
        </a:p>
      </dgm:t>
    </dgm:pt>
    <dgm:pt modelId="{32716587-310F-4BCB-B543-7CC5AB10E300}" type="parTrans" cxnId="{6517FA80-0599-4EFA-B533-F7B414E90102}">
      <dgm:prSet/>
      <dgm:spPr/>
      <dgm:t>
        <a:bodyPr/>
        <a:lstStyle/>
        <a:p>
          <a:pPr algn="l"/>
          <a:endParaRPr lang="en-US" sz="3700"/>
        </a:p>
      </dgm:t>
    </dgm:pt>
    <dgm:pt modelId="{2596A4D4-C756-4566-A41A-ADDCA2127021}" type="sibTrans" cxnId="{6517FA80-0599-4EFA-B533-F7B414E90102}">
      <dgm:prSet/>
      <dgm:spPr/>
      <dgm:t>
        <a:bodyPr/>
        <a:lstStyle/>
        <a:p>
          <a:pPr algn="l"/>
          <a:endParaRPr lang="en-US" sz="3700"/>
        </a:p>
      </dgm:t>
    </dgm:pt>
    <dgm:pt modelId="{D504D8CB-706E-4D71-9F72-148F49E349A6}" type="pres">
      <dgm:prSet presAssocID="{7E9BD494-BB2B-4848-80B5-5978AE35C797}" presName="linear" presStyleCnt="0">
        <dgm:presLayoutVars>
          <dgm:animLvl val="lvl"/>
          <dgm:resizeHandles val="exact"/>
        </dgm:presLayoutVars>
      </dgm:prSet>
      <dgm:spPr/>
    </dgm:pt>
    <dgm:pt modelId="{1628D6A6-C5C3-4BF0-87A1-0A27DB26596D}" type="pres">
      <dgm:prSet presAssocID="{E17EA089-4AEA-4E58-BE89-A76837D75D8B}" presName="parentText" presStyleLbl="node1" presStyleIdx="0" presStyleCnt="1" custLinFactNeighborY="2756">
        <dgm:presLayoutVars>
          <dgm:chMax val="0"/>
          <dgm:bulletEnabled val="1"/>
        </dgm:presLayoutVars>
      </dgm:prSet>
      <dgm:spPr/>
    </dgm:pt>
  </dgm:ptLst>
  <dgm:cxnLst>
    <dgm:cxn modelId="{6517FA80-0599-4EFA-B533-F7B414E90102}" srcId="{7E9BD494-BB2B-4848-80B5-5978AE35C797}" destId="{E17EA089-4AEA-4E58-BE89-A76837D75D8B}" srcOrd="0" destOrd="0" parTransId="{32716587-310F-4BCB-B543-7CC5AB10E300}" sibTransId="{2596A4D4-C756-4566-A41A-ADDCA2127021}"/>
    <dgm:cxn modelId="{7F6B57CC-9EF9-4875-9379-01B09D95059D}" type="presOf" srcId="{E17EA089-4AEA-4E58-BE89-A76837D75D8B}" destId="{1628D6A6-C5C3-4BF0-87A1-0A27DB26596D}" srcOrd="0" destOrd="0" presId="urn:microsoft.com/office/officeart/2005/8/layout/vList2"/>
    <dgm:cxn modelId="{9B1793FC-7187-4360-B863-D6CF02D9A5A2}" type="presOf" srcId="{7E9BD494-BB2B-4848-80B5-5978AE35C797}" destId="{D504D8CB-706E-4D71-9F72-148F49E349A6}" srcOrd="0" destOrd="0" presId="urn:microsoft.com/office/officeart/2005/8/layout/vList2"/>
    <dgm:cxn modelId="{7935C30E-8D49-4DAD-9640-0D27A74AFF9F}" type="presParOf" srcId="{D504D8CB-706E-4D71-9F72-148F49E349A6}" destId="{1628D6A6-C5C3-4BF0-87A1-0A27DB26596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8D6A6-C5C3-4BF0-87A1-0A27DB26596D}">
      <dsp:nvSpPr>
        <dsp:cNvPr id="0" name=""/>
        <dsp:cNvSpPr/>
      </dsp:nvSpPr>
      <dsp:spPr>
        <a:xfrm>
          <a:off x="0" y="372316"/>
          <a:ext cx="6858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b="1" kern="1200" baseline="0" dirty="0" err="1"/>
            <a:t>Hệ</a:t>
          </a:r>
          <a:r>
            <a:rPr lang="en-US" sz="3700" b="1" kern="1200" baseline="0" dirty="0"/>
            <a:t> </a:t>
          </a:r>
          <a:r>
            <a:rPr lang="en-US" sz="3700" b="1" kern="1200" baseline="0" dirty="0" err="1"/>
            <a:t>thống</a:t>
          </a:r>
          <a:r>
            <a:rPr lang="en-US" sz="3700" b="1" kern="1200" baseline="0" dirty="0"/>
            <a:t> </a:t>
          </a:r>
          <a:r>
            <a:rPr lang="en-US" sz="3700" b="1" kern="1200" baseline="0" dirty="0" err="1"/>
            <a:t>tập</a:t>
          </a:r>
          <a:r>
            <a:rPr lang="en-US" sz="3700" b="1" kern="1200" baseline="0" dirty="0"/>
            <a:t> tin</a:t>
          </a:r>
        </a:p>
      </dsp:txBody>
      <dsp:txXfrm>
        <a:off x="59399" y="431715"/>
        <a:ext cx="67392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F373E-F7DD-4B14-A42B-A82B3F6143EB}" type="datetimeFigureOut">
              <a:rPr lang="en-US" smtClean="0"/>
              <a:pPr/>
              <a:t>2021-11-02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D7098-97D7-4868-B121-14522BC35375}" type="slidenum">
              <a:rPr lang="en-US" smtClean="0"/>
              <a:pPr/>
              <a:t>‹#›</a:t>
            </a:fld>
            <a:endParaRPr lang="en-US"/>
          </a:p>
        </p:txBody>
      </p:sp>
    </p:spTree>
    <p:extLst>
      <p:ext uri="{BB962C8B-B14F-4D97-AF65-F5344CB8AC3E}">
        <p14:creationId xmlns:p14="http://schemas.microsoft.com/office/powerpoint/2010/main" val="379515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ExFAT" TargetMode="External"/><Relationship Id="rId13" Type="http://schemas.openxmlformats.org/officeDocument/2006/relationships/hyperlink" Target="https://en.wikipedia.org/wiki/FAT12" TargetMode="External"/><Relationship Id="rId18" Type="http://schemas.openxmlformats.org/officeDocument/2006/relationships/hyperlink" Target="https://en.wikipedia.org/wiki/Partition_type#PID_0Eh" TargetMode="External"/><Relationship Id="rId3" Type="http://schemas.openxmlformats.org/officeDocument/2006/relationships/hyperlink" Target="https://en.wikipedia.org/wiki/Master_boot_record" TargetMode="External"/><Relationship Id="rId7" Type="http://schemas.openxmlformats.org/officeDocument/2006/relationships/hyperlink" Target="https://en.wikipedia.org/wiki/NTFS" TargetMode="External"/><Relationship Id="rId12" Type="http://schemas.openxmlformats.org/officeDocument/2006/relationships/hyperlink" Target="https://en.wikipedia.org/wiki/Partition_type#PID_01h" TargetMode="External"/><Relationship Id="rId17" Type="http://schemas.openxmlformats.org/officeDocument/2006/relationships/hyperlink" Target="https://en.wikipedia.org/wiki/Logical_block_addressing" TargetMode="External"/><Relationship Id="rId2" Type="http://schemas.openxmlformats.org/officeDocument/2006/relationships/slide" Target="../slides/slide45.xml"/><Relationship Id="rId16" Type="http://schemas.openxmlformats.org/officeDocument/2006/relationships/hyperlink" Target="https://en.wikipedia.org/wiki/Partition_type#PID_0Ch" TargetMode="External"/><Relationship Id="rId1" Type="http://schemas.openxmlformats.org/officeDocument/2006/relationships/notesMaster" Target="../notesMasters/notesMaster1.xml"/><Relationship Id="rId6" Type="http://schemas.openxmlformats.org/officeDocument/2006/relationships/hyperlink" Target="https://en.wikipedia.org/wiki/Partition_type#PID_07h" TargetMode="External"/><Relationship Id="rId11" Type="http://schemas.openxmlformats.org/officeDocument/2006/relationships/hyperlink" Target="https://en.wikipedia.org/wiki/Microsoft_basic_data_partition#cite_note-GPTFAQ-2" TargetMode="External"/><Relationship Id="rId5" Type="http://schemas.openxmlformats.org/officeDocument/2006/relationships/hyperlink" Target="https://en.wikipedia.org/wiki/FAT16B" TargetMode="External"/><Relationship Id="rId15" Type="http://schemas.openxmlformats.org/officeDocument/2006/relationships/hyperlink" Target="https://en.wikipedia.org/wiki/FAT16" TargetMode="External"/><Relationship Id="rId10" Type="http://schemas.openxmlformats.org/officeDocument/2006/relationships/hyperlink" Target="https://en.wikipedia.org/wiki/FAT32" TargetMode="External"/><Relationship Id="rId4" Type="http://schemas.openxmlformats.org/officeDocument/2006/relationships/hyperlink" Target="https://en.wikipedia.org/wiki/Partition_type#PID_06h" TargetMode="External"/><Relationship Id="rId9" Type="http://schemas.openxmlformats.org/officeDocument/2006/relationships/hyperlink" Target="https://en.wikipedia.org/wiki/Partition_type#PID_0Bh" TargetMode="External"/><Relationship Id="rId14" Type="http://schemas.openxmlformats.org/officeDocument/2006/relationships/hyperlink" Target="https://en.wikipedia.org/wiki/Partition_type#PID_04h"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1</a:t>
            </a:fld>
            <a:endParaRPr lang="en-US"/>
          </a:p>
        </p:txBody>
      </p:sp>
    </p:spTree>
    <p:extLst>
      <p:ext uri="{BB962C8B-B14F-4D97-AF65-F5344CB8AC3E}">
        <p14:creationId xmlns:p14="http://schemas.microsoft.com/office/powerpoint/2010/main" val="2001058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21*2*18+0*18+6-1</a:t>
            </a:r>
          </a:p>
          <a:p>
            <a:r>
              <a:rPr lang="en-US"/>
              <a:t>3a (6,9,1), 3b (7,9,1) 3c (6,19,0) 3d (7,19,0)</a:t>
            </a:r>
          </a:p>
        </p:txBody>
      </p:sp>
      <p:sp>
        <p:nvSpPr>
          <p:cNvPr id="4" name="Slide Number Placeholder 3"/>
          <p:cNvSpPr>
            <a:spLocks noGrp="1"/>
          </p:cNvSpPr>
          <p:nvPr>
            <p:ph type="sldNum" sz="quarter" idx="5"/>
          </p:nvPr>
        </p:nvSpPr>
        <p:spPr/>
        <p:txBody>
          <a:bodyPr/>
          <a:lstStyle/>
          <a:p>
            <a:fld id="{39DD7098-97D7-4868-B121-14522BC35375}" type="slidenum">
              <a:rPr lang="en-US" smtClean="0"/>
              <a:pPr/>
              <a:t>28</a:t>
            </a:fld>
            <a:endParaRPr lang="en-US"/>
          </a:p>
        </p:txBody>
      </p:sp>
    </p:spTree>
    <p:extLst>
      <p:ext uri="{BB962C8B-B14F-4D97-AF65-F5344CB8AC3E}">
        <p14:creationId xmlns:p14="http://schemas.microsoft.com/office/powerpoint/2010/main" val="236943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Helvetica" pitchFamily="2" charset="0"/>
              </a:rPr>
              <a:t>This Illustration shows a total head movement of …. cylinders</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30</a:t>
            </a:fld>
            <a:endParaRPr lang="en-US"/>
          </a:p>
        </p:txBody>
      </p:sp>
    </p:spTree>
    <p:extLst>
      <p:ext uri="{BB962C8B-B14F-4D97-AF65-F5344CB8AC3E}">
        <p14:creationId xmlns:p14="http://schemas.microsoft.com/office/powerpoint/2010/main" val="1346811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Look: because</a:t>
            </a:r>
            <a:r>
              <a:rPr lang="en-US" baseline="0" dirty="0"/>
              <a:t> they look for a request before continuing to move in a given direction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36</a:t>
            </a:fld>
            <a:endParaRPr lang="en-US"/>
          </a:p>
        </p:txBody>
      </p:sp>
    </p:spTree>
    <p:extLst>
      <p:ext uri="{BB962C8B-B14F-4D97-AF65-F5344CB8AC3E}">
        <p14:creationId xmlns:p14="http://schemas.microsoft.com/office/powerpoint/2010/main" val="434248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Đối với MBR (Master Boot Record) disks, chúng ta có thể tạo được nhiều nhất 4 phần vùng chính (Primary Partition), hoặc 3 phân vùng chính và một phân vùng mở rộng (Extended Partion). Trong phân vùng mở rộng ta có thể tạo vô hạn các ổ đĩa luận lý (Logical Drive). </a:t>
            </a: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Đối với GPT (GUIDs Partition Table) disks  chúng ta có thể tạo lên đến 128 phân vùng chính (Primary Partition). Bởi vì GPT disks không giới hạn 4 phân vùng chính nên chúng ta không cần tạo phân vùng mở rộng hay các ổ đĩa luận lý.</a:t>
            </a:r>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37</a:t>
            </a:fld>
            <a:endParaRPr lang="en-US"/>
          </a:p>
        </p:txBody>
      </p:sp>
    </p:spTree>
    <p:extLst>
      <p:ext uri="{BB962C8B-B14F-4D97-AF65-F5344CB8AC3E}">
        <p14:creationId xmlns:p14="http://schemas.microsoft.com/office/powerpoint/2010/main" val="1253426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38</a:t>
            </a:fld>
            <a:endParaRPr lang="en-US"/>
          </a:p>
        </p:txBody>
      </p:sp>
    </p:spTree>
    <p:extLst>
      <p:ext uri="{BB962C8B-B14F-4D97-AF65-F5344CB8AC3E}">
        <p14:creationId xmlns:p14="http://schemas.microsoft.com/office/powerpoint/2010/main" val="214738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a:solidFill>
                  <a:schemeClr val="tx1"/>
                </a:solidFill>
                <a:effectLst/>
                <a:latin typeface="+mn-lt"/>
                <a:ea typeface="+mn-ea"/>
                <a:cs typeface="+mn-cs"/>
              </a:rPr>
              <a:t>Một Dynamic Disk được chia thành các volumn dynamic và có thể hỗ trợ lên tới 2000 volume trên một ổ đĩa. Volumn dynamic không chứa partition hay ổ đĩa logic, và chỉ có thể truy cập bằng Windows Server 2003 và Windows 2000. Windows Server 2003 và Windows 2000 hỗ trợ 5 loại volumn dynamic: Simple, Spanned, Stripped, Mirrored và Raid-5.Dynamic Disk cung cấp các tính năng mà Basic Disk không có như :</a:t>
            </a:r>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 Cho phép ghép nhiều ổ đĩa vật lý để tạo thành các ổ logic(Volumn).</a:t>
            </a:r>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 Cho phép ghép nhiều vùng trống không liên tục trên nhiều đĩa cứng vật lý để tạo ổ đĩa logic</a:t>
            </a: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a:t>
            </a:r>
            <a:r>
              <a:rPr lang="en-US" sz="1200" kern="1200" dirty="0">
                <a:solidFill>
                  <a:schemeClr val="tx1"/>
                </a:solidFill>
                <a:effectLst/>
                <a:latin typeface="+mn-lt"/>
                <a:ea typeface="+mn-ea"/>
                <a:cs typeface="+mn-cs"/>
              </a:rPr>
              <a:t>. Simple Volume: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simple volume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1 ổ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an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(Fault </a:t>
            </a:r>
            <a:r>
              <a:rPr lang="en-US" sz="1200" kern="1200" dirty="0" err="1">
                <a:solidFill>
                  <a:schemeClr val="tx1"/>
                </a:solidFill>
                <a:effectLst/>
                <a:latin typeface="+mn-lt"/>
                <a:ea typeface="+mn-ea"/>
                <a:cs typeface="+mn-cs"/>
              </a:rPr>
              <a:t>Tolerancing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(Load Balancing)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ổ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mất</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 Span Volume: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span volume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2 ổ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span volume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2 ổ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Fault </a:t>
            </a:r>
            <a:r>
              <a:rPr lang="en-US" sz="1200" kern="1200" dirty="0" err="1">
                <a:solidFill>
                  <a:schemeClr val="tx1"/>
                </a:solidFill>
                <a:effectLst/>
                <a:latin typeface="+mn-lt"/>
                <a:ea typeface="+mn-ea"/>
                <a:cs typeface="+mn-cs"/>
              </a:rPr>
              <a:t>Tolerangcing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Load Balancing,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span volume ở disk 1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chép</a:t>
            </a:r>
            <a:r>
              <a:rPr lang="en-US" sz="1200" kern="1200" dirty="0">
                <a:solidFill>
                  <a:schemeClr val="tx1"/>
                </a:solidFill>
                <a:effectLst/>
                <a:latin typeface="+mn-lt"/>
                <a:ea typeface="+mn-ea"/>
                <a:cs typeface="+mn-cs"/>
              </a:rPr>
              <a:t> sang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disk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 Striped Volume (RAID-0):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striped volume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2 ổ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ổ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striped volume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Striped Volume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striped </a:t>
            </a:r>
            <a:r>
              <a:rPr lang="en-US" sz="1200" kern="1200" dirty="0" err="1">
                <a:solidFill>
                  <a:schemeClr val="tx1"/>
                </a:solidFill>
                <a:effectLst/>
                <a:latin typeface="+mn-lt"/>
                <a:ea typeface="+mn-ea"/>
                <a:cs typeface="+mn-cs"/>
              </a:rPr>
              <a:t>sẻ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disk,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striped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Load Balancing,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striped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Fault </a:t>
            </a:r>
            <a:r>
              <a:rPr lang="en-US" sz="1200" kern="1200" dirty="0" err="1">
                <a:solidFill>
                  <a:schemeClr val="tx1"/>
                </a:solidFill>
                <a:effectLst/>
                <a:latin typeface="+mn-lt"/>
                <a:ea typeface="+mn-ea"/>
                <a:cs typeface="+mn-cs"/>
              </a:rPr>
              <a:t>Tolerancing</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d. Mirror Volume (RAID-1): mirror volume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2 ổ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mirror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backup sang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mirror volume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1/2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Mirror Volume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Fault </a:t>
            </a:r>
            <a:r>
              <a:rPr lang="en-US" sz="1200" kern="1200" dirty="0" err="1">
                <a:solidFill>
                  <a:schemeClr val="tx1"/>
                </a:solidFill>
                <a:effectLst/>
                <a:latin typeface="+mn-lt"/>
                <a:ea typeface="+mn-ea"/>
                <a:cs typeface="+mn-cs"/>
              </a:rPr>
              <a:t>Tolerancing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e. RAID-5 volume: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nói</a:t>
            </a:r>
            <a:r>
              <a:rPr lang="en-US" sz="1200" kern="1200" dirty="0">
                <a:solidFill>
                  <a:schemeClr val="tx1"/>
                </a:solidFill>
                <a:effectLst/>
                <a:latin typeface="+mn-lt"/>
                <a:ea typeface="+mn-ea"/>
                <a:cs typeface="+mn-cs"/>
              </a:rPr>
              <a:t> Raid-5 Volume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volume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Raid-5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Fault </a:t>
            </a:r>
            <a:r>
              <a:rPr lang="en-US" sz="1200" kern="1200" dirty="0" err="1">
                <a:solidFill>
                  <a:schemeClr val="tx1"/>
                </a:solidFill>
                <a:effectLst/>
                <a:latin typeface="+mn-lt"/>
                <a:ea typeface="+mn-ea"/>
                <a:cs typeface="+mn-cs"/>
              </a:rPr>
              <a:t>Tolerancing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Load Balancing.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Raid-5 </a:t>
            </a:r>
            <a:r>
              <a:rPr lang="en-US" sz="1200" kern="1200" dirty="0" err="1">
                <a:solidFill>
                  <a:schemeClr val="tx1"/>
                </a:solidFill>
                <a:effectLst/>
                <a:latin typeface="+mn-lt"/>
                <a:ea typeface="+mn-ea"/>
                <a:cs typeface="+mn-cs"/>
              </a:rPr>
              <a:t>đòi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Parity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Parity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bit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bit Parity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Raid-5 Volume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2/3 dung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(1/3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bit </a:t>
            </a:r>
            <a:r>
              <a:rPr lang="en-US" sz="1200" kern="1200">
                <a:solidFill>
                  <a:schemeClr val="tx1"/>
                </a:solidFill>
                <a:effectLst/>
                <a:latin typeface="+mn-lt"/>
                <a:ea typeface="+mn-ea"/>
                <a:cs typeface="+mn-cs"/>
              </a:rPr>
              <a:t>Parity).</a:t>
            </a:r>
          </a:p>
          <a:p>
            <a:endParaRPr lang="en-US" sz="120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Đây có lẽ là dạng RAID mạnh mẽ nhất cho người dùng văn phòng và gia đình với 3 hoặc 5 đĩa cứng riêng biệt. Dữ liệu và bản sao lưu được chia lên tất cả các ổ cứng. Nguyên tắc này khá rối rắm. Chúng ta quay trở lại ví dụ về 8 đoạn dữ liệu (1-8) và giờ đây là 3 ổ đĩa cứng. Đoạn dữ liệu số 1 và số 2 sẽ được ghi vào ổ đĩa 1 và 2 riêng rẽ, đoạn sao lưu của chúng được ghi vào ổ cứng 3. Đoạn số 3 và 4 được ghi vào ổ 1 và 3 với đoạn sao lưu tương ứng ghi vào ổ đĩa 2. Đoạn số 5, 6 ghi vào ổ đĩa 2 và 3, còn đoạn sao lưu được ghi vào ổ đĩa 1 và sau đó trình tự này lặp lại, đoạn số 7,8 được ghi vào ổ 1, 2 và đoạn sao lưu ghi vào ổ 3 như ban đầu. Như vậy RAID 5 vừa đảm bảo tốc độ có cải thiện, vừa giữ được tính an toàn cao. Dung lượng đĩa cứng cuối cùng bằng tổng dung lượng đĩa sử dụng trừ đi một ổ. Tức là nếu bạn dùng 3 ổ 80GB thì dung lượng cuối cùng sẽ là 160GB. </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39</a:t>
            </a:fld>
            <a:endParaRPr lang="en-US"/>
          </a:p>
        </p:txBody>
      </p:sp>
    </p:spTree>
    <p:extLst>
      <p:ext uri="{BB962C8B-B14F-4D97-AF65-F5344CB8AC3E}">
        <p14:creationId xmlns:p14="http://schemas.microsoft.com/office/powerpoint/2010/main" val="1977648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Thông</a:t>
            </a:r>
            <a:r>
              <a:rPr lang="en-US" dirty="0"/>
              <a:t> tin </a:t>
            </a:r>
            <a:r>
              <a:rPr lang="en-US" dirty="0" err="1"/>
              <a:t>chứa</a:t>
            </a:r>
            <a:r>
              <a:rPr lang="en-US" dirty="0"/>
              <a:t> </a:t>
            </a:r>
            <a:r>
              <a:rPr lang="en-US" dirty="0" err="1"/>
              <a:t>trong</a:t>
            </a:r>
            <a:r>
              <a:rPr lang="en-US" dirty="0"/>
              <a:t> MBR </a:t>
            </a:r>
            <a:r>
              <a:rPr lang="en-US" dirty="0" err="1"/>
              <a:t>bao</a:t>
            </a:r>
            <a:r>
              <a:rPr lang="en-US" dirty="0"/>
              <a:t> </a:t>
            </a:r>
            <a:r>
              <a:rPr lang="en-US" dirty="0" err="1"/>
              <a:t>gồm</a:t>
            </a:r>
            <a:r>
              <a:rPr lang="en-US" dirty="0"/>
              <a:t>:</a:t>
            </a:r>
          </a:p>
          <a:p>
            <a:pPr lvl="1"/>
            <a:r>
              <a:rPr lang="en-US" dirty="0" err="1"/>
              <a:t>Đoạn</a:t>
            </a:r>
            <a:r>
              <a:rPr lang="en-US" dirty="0"/>
              <a:t> </a:t>
            </a:r>
            <a:r>
              <a:rPr lang="en-US" dirty="0" err="1"/>
              <a:t>chương</a:t>
            </a:r>
            <a:r>
              <a:rPr lang="en-US" dirty="0"/>
              <a:t> </a:t>
            </a:r>
            <a:r>
              <a:rPr lang="en-US" dirty="0" err="1"/>
              <a:t>trình</a:t>
            </a:r>
            <a:r>
              <a:rPr lang="en-US" dirty="0"/>
              <a:t> </a:t>
            </a:r>
            <a:r>
              <a:rPr lang="en-US" dirty="0" err="1"/>
              <a:t>để</a:t>
            </a:r>
            <a:r>
              <a:rPr lang="en-US" dirty="0"/>
              <a:t> </a:t>
            </a:r>
            <a:r>
              <a:rPr lang="en-US" dirty="0" err="1"/>
              <a:t>giúp</a:t>
            </a:r>
            <a:r>
              <a:rPr lang="en-US" dirty="0"/>
              <a:t> </a:t>
            </a:r>
            <a:r>
              <a:rPr lang="en-US" dirty="0" err="1"/>
              <a:t>khởi</a:t>
            </a:r>
            <a:r>
              <a:rPr lang="en-US" dirty="0"/>
              <a:t> </a:t>
            </a:r>
            <a:r>
              <a:rPr lang="en-US" dirty="0" err="1"/>
              <a:t>động</a:t>
            </a:r>
            <a:r>
              <a:rPr lang="en-US" dirty="0"/>
              <a:t> </a:t>
            </a:r>
            <a:r>
              <a:rPr lang="en-US" dirty="0" err="1"/>
              <a:t>hệ</a:t>
            </a:r>
            <a:r>
              <a:rPr lang="en-US" dirty="0"/>
              <a:t> </a:t>
            </a:r>
            <a:r>
              <a:rPr lang="en-US" dirty="0" err="1"/>
              <a:t>thống</a:t>
            </a:r>
            <a:endParaRPr lang="en-US" dirty="0"/>
          </a:p>
          <a:p>
            <a:pPr lvl="1"/>
            <a:r>
              <a:rPr lang="en-US" dirty="0" err="1"/>
              <a:t>Bảng</a:t>
            </a:r>
            <a:r>
              <a:rPr lang="en-US" dirty="0"/>
              <a:t> </a:t>
            </a:r>
            <a:r>
              <a:rPr lang="en-US" dirty="0" err="1"/>
              <a:t>mô</a:t>
            </a:r>
            <a:r>
              <a:rPr lang="en-US" dirty="0"/>
              <a:t> </a:t>
            </a:r>
            <a:r>
              <a:rPr lang="en-US" dirty="0" err="1"/>
              <a:t>tả</a:t>
            </a:r>
            <a:r>
              <a:rPr lang="en-US" dirty="0"/>
              <a:t> </a:t>
            </a:r>
            <a:r>
              <a:rPr lang="en-US" dirty="0" err="1"/>
              <a:t>thông</a:t>
            </a:r>
            <a:r>
              <a:rPr lang="en-US" dirty="0"/>
              <a:t> tin </a:t>
            </a:r>
            <a:r>
              <a:rPr lang="en-US" dirty="0" err="1"/>
              <a:t>các</a:t>
            </a:r>
            <a:r>
              <a:rPr lang="en-US" dirty="0"/>
              <a:t> </a:t>
            </a:r>
            <a:r>
              <a:rPr lang="en-US" dirty="0" err="1"/>
              <a:t>phân</a:t>
            </a:r>
            <a:r>
              <a:rPr lang="en-US" dirty="0"/>
              <a:t> </a:t>
            </a:r>
            <a:r>
              <a:rPr lang="en-US" dirty="0" err="1"/>
              <a:t>vùng</a:t>
            </a:r>
            <a:r>
              <a:rPr lang="en-US" dirty="0"/>
              <a:t> logic</a:t>
            </a:r>
          </a:p>
          <a:p>
            <a:pPr lvl="1"/>
            <a:r>
              <a:rPr lang="en-US" dirty="0" err="1"/>
              <a:t>Thông</a:t>
            </a:r>
            <a:r>
              <a:rPr lang="en-US" dirty="0"/>
              <a:t> tin </a:t>
            </a:r>
            <a:r>
              <a:rPr lang="en-US" dirty="0" err="1"/>
              <a:t>nhận</a:t>
            </a:r>
            <a:r>
              <a:rPr lang="en-US" dirty="0"/>
              <a:t> </a:t>
            </a:r>
            <a:r>
              <a:rPr lang="en-US" dirty="0" err="1"/>
              <a:t>diện</a:t>
            </a:r>
            <a:r>
              <a:rPr lang="en-US" dirty="0"/>
              <a:t> MBR</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40</a:t>
            </a:fld>
            <a:endParaRPr lang="en-US"/>
          </a:p>
        </p:txBody>
      </p:sp>
    </p:spTree>
    <p:extLst>
      <p:ext uri="{BB962C8B-B14F-4D97-AF65-F5344CB8AC3E}">
        <p14:creationId xmlns:p14="http://schemas.microsoft.com/office/powerpoint/2010/main" val="1470503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Đoạn</a:t>
            </a:r>
            <a:r>
              <a:rPr lang="en-US" baseline="0" dirty="0"/>
              <a:t> </a:t>
            </a:r>
            <a:r>
              <a:rPr lang="en-US" baseline="0" dirty="0" err="1"/>
              <a:t>mã</a:t>
            </a:r>
            <a:r>
              <a:rPr lang="en-US" baseline="0" dirty="0"/>
              <a:t> </a:t>
            </a:r>
            <a:r>
              <a:rPr lang="en-US" baseline="0" dirty="0" err="1"/>
              <a:t>khởi</a:t>
            </a:r>
            <a:r>
              <a:rPr lang="en-US" baseline="0" dirty="0"/>
              <a:t> </a:t>
            </a:r>
            <a:r>
              <a:rPr lang="en-US" baseline="0" dirty="0" err="1"/>
              <a:t>động</a:t>
            </a:r>
            <a:endParaRPr lang="en-US" baseline="0" dirty="0"/>
          </a:p>
          <a:p>
            <a:r>
              <a:rPr lang="en-US" baseline="0" dirty="0" err="1"/>
              <a:t>Dấu</a:t>
            </a:r>
            <a:r>
              <a:rPr lang="en-US" baseline="0" dirty="0"/>
              <a:t> </a:t>
            </a:r>
            <a:r>
              <a:rPr lang="en-US" baseline="0" dirty="0" err="1"/>
              <a:t>hiệu</a:t>
            </a:r>
            <a:r>
              <a:rPr lang="en-US" baseline="0" dirty="0"/>
              <a:t> </a:t>
            </a:r>
            <a:r>
              <a:rPr lang="en-US" baseline="0" dirty="0" err="1"/>
              <a:t>nhận</a:t>
            </a:r>
            <a:r>
              <a:rPr lang="en-US" baseline="0" dirty="0"/>
              <a:t> </a:t>
            </a:r>
            <a:r>
              <a:rPr lang="en-US" baseline="0" dirty="0" err="1"/>
              <a:t>diện</a:t>
            </a:r>
            <a:r>
              <a:rPr lang="en-US" baseline="0" dirty="0"/>
              <a:t> </a:t>
            </a:r>
            <a:r>
              <a:rPr lang="en-US" baseline="0" dirty="0" err="1"/>
              <a:t>đĩa</a:t>
            </a:r>
            <a:endParaRPr lang="en-US" baseline="0" dirty="0"/>
          </a:p>
          <a:p>
            <a:r>
              <a:rPr lang="en-US" baseline="0" dirty="0" err="1"/>
              <a:t>Không</a:t>
            </a:r>
            <a:r>
              <a:rPr lang="en-US" baseline="0" dirty="0"/>
              <a:t> </a:t>
            </a:r>
            <a:r>
              <a:rPr lang="en-US" baseline="0" dirty="0" err="1"/>
              <a:t>dùng</a:t>
            </a:r>
            <a:r>
              <a:rPr lang="en-US" baseline="0" dirty="0"/>
              <a:t> </a:t>
            </a:r>
            <a:r>
              <a:rPr lang="en-US" baseline="0" dirty="0" err="1"/>
              <a:t>thường</a:t>
            </a:r>
            <a:r>
              <a:rPr lang="en-US" baseline="0" dirty="0"/>
              <a:t> </a:t>
            </a:r>
            <a:r>
              <a:rPr lang="en-US" baseline="0" dirty="0" err="1"/>
              <a:t>là</a:t>
            </a:r>
            <a:r>
              <a:rPr lang="en-US" baseline="0" dirty="0"/>
              <a:t> 0</a:t>
            </a:r>
          </a:p>
          <a:p>
            <a:r>
              <a:rPr lang="en-US" baseline="0" dirty="0" err="1"/>
              <a:t>Bảng</a:t>
            </a:r>
            <a:r>
              <a:rPr lang="en-US" baseline="0" dirty="0"/>
              <a:t> </a:t>
            </a:r>
            <a:r>
              <a:rPr lang="en-US" baseline="0" dirty="0" err="1"/>
              <a:t>thông</a:t>
            </a:r>
            <a:r>
              <a:rPr lang="en-US" baseline="0" dirty="0"/>
              <a:t> </a:t>
            </a:r>
            <a:r>
              <a:rPr lang="en-US" baseline="0" dirty="0" err="1"/>
              <a:t>số</a:t>
            </a:r>
            <a:r>
              <a:rPr lang="en-US" baseline="0" dirty="0"/>
              <a:t> </a:t>
            </a:r>
            <a:r>
              <a:rPr lang="en-US" baseline="0" dirty="0" err="1"/>
              <a:t>phân</a:t>
            </a:r>
            <a:r>
              <a:rPr lang="en-US" baseline="0" dirty="0"/>
              <a:t> </a:t>
            </a:r>
            <a:r>
              <a:rPr lang="en-US" baseline="0" dirty="0" err="1"/>
              <a:t>vùng</a:t>
            </a:r>
            <a:r>
              <a:rPr lang="en-US" baseline="0" dirty="0"/>
              <a:t>, 4 </a:t>
            </a:r>
            <a:r>
              <a:rPr lang="en-US" baseline="0" dirty="0" err="1"/>
              <a:t>phần</a:t>
            </a:r>
            <a:r>
              <a:rPr lang="en-US" baseline="0" dirty="0"/>
              <a:t> </a:t>
            </a:r>
            <a:r>
              <a:rPr lang="en-US" baseline="0" dirty="0" err="1"/>
              <a:t>tử</a:t>
            </a:r>
            <a:r>
              <a:rPr lang="en-US" baseline="0" dirty="0"/>
              <a:t>, </a:t>
            </a:r>
            <a:r>
              <a:rPr lang="en-US" baseline="0" dirty="0" err="1"/>
              <a:t>mỗi</a:t>
            </a:r>
            <a:r>
              <a:rPr lang="en-US" baseline="0" dirty="0"/>
              <a:t> </a:t>
            </a:r>
            <a:r>
              <a:rPr lang="en-US" baseline="0" dirty="0" err="1"/>
              <a:t>phần</a:t>
            </a:r>
            <a:r>
              <a:rPr lang="en-US" baseline="0" dirty="0"/>
              <a:t> </a:t>
            </a:r>
            <a:r>
              <a:rPr lang="en-US" baseline="0" dirty="0" err="1"/>
              <a:t>tử</a:t>
            </a:r>
            <a:r>
              <a:rPr lang="en-US" baseline="0" dirty="0"/>
              <a:t> 16 byte</a:t>
            </a:r>
          </a:p>
          <a:p>
            <a:r>
              <a:rPr lang="en-US" baseline="0" dirty="0" err="1"/>
              <a:t>Dấu</a:t>
            </a:r>
            <a:r>
              <a:rPr lang="en-US" baseline="0" dirty="0"/>
              <a:t> </a:t>
            </a:r>
            <a:r>
              <a:rPr lang="en-US" baseline="0" dirty="0" err="1"/>
              <a:t>hiệu</a:t>
            </a:r>
            <a:r>
              <a:rPr lang="en-US" baseline="0" dirty="0"/>
              <a:t> </a:t>
            </a:r>
            <a:r>
              <a:rPr lang="en-US" baseline="0" dirty="0" err="1"/>
              <a:t>nhận</a:t>
            </a:r>
            <a:r>
              <a:rPr lang="en-US" baseline="0" dirty="0"/>
              <a:t> </a:t>
            </a:r>
            <a:r>
              <a:rPr lang="en-US" baseline="0" dirty="0" err="1"/>
              <a:t>diện</a:t>
            </a:r>
            <a:r>
              <a:rPr lang="en-US" baseline="0" dirty="0"/>
              <a:t> </a:t>
            </a:r>
            <a:r>
              <a:rPr lang="en-US" baseline="0" dirty="0" err="1"/>
              <a:t>MBR</a:t>
            </a:r>
            <a:r>
              <a:rPr lang="en-US" baseline="0" dirty="0"/>
              <a:t> (AA55h)</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41</a:t>
            </a:fld>
            <a:endParaRPr lang="en-US"/>
          </a:p>
        </p:txBody>
      </p:sp>
    </p:spTree>
    <p:extLst>
      <p:ext uri="{BB962C8B-B14F-4D97-AF65-F5344CB8AC3E}">
        <p14:creationId xmlns:p14="http://schemas.microsoft.com/office/powerpoint/2010/main" val="3171039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42</a:t>
            </a:fld>
            <a:endParaRPr lang="en-US"/>
          </a:p>
        </p:txBody>
      </p:sp>
    </p:spTree>
    <p:extLst>
      <p:ext uri="{BB962C8B-B14F-4D97-AF65-F5344CB8AC3E}">
        <p14:creationId xmlns:p14="http://schemas.microsoft.com/office/powerpoint/2010/main" val="1271073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According to Microsoft, the basic data partition is the equivalent to </a:t>
            </a:r>
            <a:r>
              <a:rPr lang="en-US" sz="1200" b="0" i="0" u="none" strike="noStrike" kern="1200" dirty="0">
                <a:solidFill>
                  <a:schemeClr val="tx1"/>
                </a:solidFill>
                <a:effectLst/>
                <a:latin typeface="+mn-lt"/>
                <a:ea typeface="+mn-ea"/>
                <a:cs typeface="+mn-cs"/>
                <a:hlinkClick r:id="rId3" tooltip="Master boot record"/>
              </a:rPr>
              <a:t>master boot record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MBR</a:t>
            </a:r>
            <a:r>
              <a:rPr lang="en-US" sz="1200" b="0" i="0" kern="1200" dirty="0">
                <a:solidFill>
                  <a:schemeClr val="tx1"/>
                </a:solidFill>
                <a:effectLst/>
                <a:latin typeface="+mn-lt"/>
                <a:ea typeface="+mn-ea"/>
                <a:cs typeface="+mn-cs"/>
              </a:rPr>
              <a:t>) partition types </a:t>
            </a:r>
            <a:r>
              <a:rPr lang="en-US" sz="1200" u="none" strike="noStrike" kern="1200" dirty="0">
                <a:solidFill>
                  <a:schemeClr val="tx1"/>
                </a:solidFill>
                <a:effectLst/>
                <a:latin typeface="+mn-lt"/>
                <a:ea typeface="+mn-ea"/>
                <a:cs typeface="+mn-cs"/>
                <a:hlinkClick r:id="rId4" tooltip="Partition type"/>
              </a:rPr>
              <a:t>0x06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FAT16B"/>
              </a:rPr>
              <a:t>FAT16B</a:t>
            </a:r>
            <a:r>
              <a:rPr lang="en-US" sz="1200" b="0" i="0"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6" tooltip="Partition type"/>
              </a:rPr>
              <a:t>0x07</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7" tooltip="NTFS"/>
              </a:rPr>
              <a:t>NTFS</a:t>
            </a:r>
            <a:r>
              <a:rPr lang="en-US" sz="1200" b="0" i="0"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hlinkClick r:id="rId8" tooltip="ExFAT"/>
              </a:rPr>
              <a:t>exFAT</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9" tooltip="Partition type"/>
              </a:rPr>
              <a:t>0x0B</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FAT32"/>
              </a:rPr>
              <a:t>FAT32</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11"/>
              </a:rPr>
              <a:t>[2]</a:t>
            </a:r>
            <a:r>
              <a:rPr lang="en-US" sz="1200" b="0" i="0" kern="1200" dirty="0">
                <a:solidFill>
                  <a:schemeClr val="tx1"/>
                </a:solidFill>
                <a:effectLst/>
                <a:latin typeface="+mn-lt"/>
                <a:ea typeface="+mn-ea"/>
                <a:cs typeface="+mn-cs"/>
              </a:rPr>
              <a:t> In practice, it is equivalent to </a:t>
            </a:r>
            <a:r>
              <a:rPr lang="en-US" sz="1200" u="none" strike="noStrike" kern="1200" dirty="0">
                <a:solidFill>
                  <a:schemeClr val="tx1"/>
                </a:solidFill>
                <a:effectLst/>
                <a:latin typeface="+mn-lt"/>
                <a:ea typeface="+mn-ea"/>
                <a:cs typeface="+mn-cs"/>
                <a:hlinkClick r:id="rId12" tooltip="Partition type"/>
              </a:rPr>
              <a:t>0x01</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3" tooltip="FAT12"/>
              </a:rPr>
              <a:t>FAT12</a:t>
            </a:r>
            <a:r>
              <a:rPr lang="en-US" sz="1200" b="0" i="0"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4" tooltip="Partition type"/>
              </a:rPr>
              <a:t>0x04</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5" tooltip="FAT16"/>
              </a:rPr>
              <a:t>FAT16</a:t>
            </a:r>
            <a:r>
              <a:rPr lang="en-US" sz="1200" b="0" i="0"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6" tooltip="Partition type"/>
              </a:rPr>
              <a:t>0x0C</a:t>
            </a:r>
            <a:r>
              <a:rPr lang="en-US" sz="1200" b="0" i="0" kern="1200" dirty="0">
                <a:solidFill>
                  <a:schemeClr val="tx1"/>
                </a:solidFill>
                <a:effectLst/>
                <a:latin typeface="+mn-lt"/>
                <a:ea typeface="+mn-ea"/>
                <a:cs typeface="+mn-cs"/>
              </a:rPr>
              <a:t> (FAT32 with </a:t>
            </a:r>
            <a:r>
              <a:rPr lang="en-US" sz="1200" b="0" i="0" u="none" strike="noStrike" kern="1200" dirty="0">
                <a:solidFill>
                  <a:schemeClr val="tx1"/>
                </a:solidFill>
                <a:effectLst/>
                <a:latin typeface="+mn-lt"/>
                <a:ea typeface="+mn-ea"/>
                <a:cs typeface="+mn-cs"/>
                <a:hlinkClick r:id="rId17" tooltip="Logical block addressing"/>
              </a:rPr>
              <a:t>logical block addressing</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18" tooltip="Partition type"/>
              </a:rPr>
              <a:t>0x0E</a:t>
            </a:r>
            <a:r>
              <a:rPr lang="en-US" sz="1200" b="0" i="0" kern="1200" dirty="0">
                <a:solidFill>
                  <a:schemeClr val="tx1"/>
                </a:solidFill>
                <a:effectLst/>
                <a:latin typeface="+mn-lt"/>
                <a:ea typeface="+mn-ea"/>
                <a:cs typeface="+mn-cs"/>
              </a:rPr>
              <a:t> (FAT16 with logical block addressing) types as well.</a:t>
            </a:r>
          </a:p>
          <a:p>
            <a:r>
              <a:rPr lang="en-US" sz="1200" b="0" i="0" kern="1200" dirty="0" err="1">
                <a:solidFill>
                  <a:schemeClr val="tx1"/>
                </a:solidFill>
                <a:effectLst/>
                <a:latin typeface="+mn-lt"/>
                <a:ea typeface="+mn-ea"/>
                <a:cs typeface="+mn-cs"/>
              </a:rPr>
              <a:t>LBA</a:t>
            </a:r>
            <a:r>
              <a:rPr lang="en-US" sz="1200" b="0" i="0" kern="1200" dirty="0">
                <a:solidFill>
                  <a:schemeClr val="tx1"/>
                </a:solidFill>
                <a:effectLst/>
                <a:latin typeface="+mn-lt"/>
                <a:ea typeface="+mn-ea"/>
                <a:cs typeface="+mn-cs"/>
              </a:rPr>
              <a:t> addressing</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45</a:t>
            </a:fld>
            <a:endParaRPr lang="en-US"/>
          </a:p>
        </p:txBody>
      </p:sp>
    </p:spTree>
    <p:extLst>
      <p:ext uri="{BB962C8B-B14F-4D97-AF65-F5344CB8AC3E}">
        <p14:creationId xmlns:p14="http://schemas.microsoft.com/office/powerpoint/2010/main" val="213340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Nội</a:t>
            </a:r>
            <a:r>
              <a:rPr lang="en-US" baseline="0"/>
              <a:t> dung chương</a:t>
            </a:r>
          </a:p>
          <a:p>
            <a:r>
              <a:rPr lang="en-US" baseline="0"/>
              <a:t>Khái niệm Tập tin, Thư Mục</a:t>
            </a:r>
          </a:p>
          <a:p>
            <a:r>
              <a:rPr lang="en-US" baseline="0"/>
              <a:t>Các thức tổ chức dữ liệu trên đĩa từ</a:t>
            </a:r>
          </a:p>
          <a:p>
            <a:r>
              <a:rPr lang="en-US"/>
              <a:t>Các</a:t>
            </a:r>
            <a:r>
              <a:rPr lang="en-US" baseline="0"/>
              <a:t> thuật toán đọc đĩa</a:t>
            </a:r>
          </a:p>
          <a:p>
            <a:r>
              <a:rPr lang="en-US" baseline="0"/>
              <a:t>Giới thiệu các phân loại đĩa từ</a:t>
            </a:r>
          </a:p>
          <a:p>
            <a:r>
              <a:rPr lang="en-US" baseline="0"/>
              <a:t>Tìm hiểu cấu trúc đĩa từ dạng MBR</a:t>
            </a:r>
          </a:p>
          <a:p>
            <a:r>
              <a:rPr lang="en-US" baseline="0"/>
              <a:t>Cài đăt hệ thống tập tin</a:t>
            </a:r>
          </a:p>
          <a:p>
            <a:r>
              <a:rPr lang="en-US" baseline="0"/>
              <a:t>Minh họa một số hệ thống tập tin</a:t>
            </a:r>
          </a:p>
          <a:p>
            <a:endParaRPr lang="en-US" baseline="0"/>
          </a:p>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2</a:t>
            </a:fld>
            <a:endParaRPr lang="en-US"/>
          </a:p>
        </p:txBody>
      </p:sp>
    </p:spTree>
    <p:extLst>
      <p:ext uri="{BB962C8B-B14F-4D97-AF65-F5344CB8AC3E}">
        <p14:creationId xmlns:p14="http://schemas.microsoft.com/office/powerpoint/2010/main" val="1732620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Bootstrap </a:t>
            </a:r>
            <a:r>
              <a:rPr lang="en-US" dirty="0" err="1"/>
              <a:t>lưu</a:t>
            </a:r>
            <a:r>
              <a:rPr lang="en-US" baseline="0" dirty="0"/>
              <a:t> </a:t>
            </a:r>
            <a:r>
              <a:rPr lang="en-US" baseline="0" dirty="0" err="1"/>
              <a:t>trong</a:t>
            </a:r>
            <a:r>
              <a:rPr lang="en-US" baseline="0" dirty="0"/>
              <a:t> ROM: ROM </a:t>
            </a:r>
            <a:r>
              <a:rPr lang="en-US" baseline="0" dirty="0" err="1"/>
              <a:t>chỉ</a:t>
            </a:r>
            <a:r>
              <a:rPr lang="en-US" baseline="0" dirty="0"/>
              <a:t> </a:t>
            </a:r>
            <a:r>
              <a:rPr lang="en-US" baseline="0" dirty="0" err="1"/>
              <a:t>đọc</a:t>
            </a:r>
            <a:r>
              <a:rPr lang="en-US" baseline="0" dirty="0"/>
              <a:t>:</a:t>
            </a:r>
          </a:p>
          <a:p>
            <a:pPr>
              <a:buFont typeface="Arial" pitchFamily="34" charset="0"/>
              <a:buChar char="•"/>
            </a:pPr>
            <a:r>
              <a:rPr lang="en-US" baseline="0" dirty="0" err="1"/>
              <a:t>Không</a:t>
            </a:r>
            <a:r>
              <a:rPr lang="en-US" baseline="0" dirty="0"/>
              <a:t> </a:t>
            </a:r>
            <a:r>
              <a:rPr lang="en-US" baseline="0" dirty="0" err="1"/>
              <a:t>bị</a:t>
            </a:r>
            <a:r>
              <a:rPr lang="en-US" baseline="0" dirty="0"/>
              <a:t> </a:t>
            </a:r>
            <a:r>
              <a:rPr lang="en-US" baseline="0" dirty="0" err="1"/>
              <a:t>nhiễm</a:t>
            </a:r>
            <a:r>
              <a:rPr lang="en-US" baseline="0" dirty="0"/>
              <a:t> virus</a:t>
            </a:r>
          </a:p>
          <a:p>
            <a:pPr>
              <a:buFont typeface="Arial" pitchFamily="34" charset="0"/>
              <a:buChar char="•"/>
            </a:pPr>
            <a:r>
              <a:rPr lang="en-US" baseline="0" dirty="0" err="1"/>
              <a:t>Không</a:t>
            </a:r>
            <a:r>
              <a:rPr lang="en-US" baseline="0" dirty="0"/>
              <a:t> </a:t>
            </a:r>
            <a:r>
              <a:rPr lang="en-US" baseline="0" dirty="0" err="1"/>
              <a:t>mất</a:t>
            </a:r>
            <a:r>
              <a:rPr lang="en-US" baseline="0" dirty="0"/>
              <a:t> </a:t>
            </a:r>
            <a:r>
              <a:rPr lang="en-US" baseline="0" dirty="0" err="1"/>
              <a:t>khi</a:t>
            </a:r>
            <a:r>
              <a:rPr lang="en-US" baseline="0" dirty="0"/>
              <a:t> </a:t>
            </a:r>
            <a:r>
              <a:rPr lang="en-US" baseline="0" dirty="0" err="1"/>
              <a:t>ngắt</a:t>
            </a:r>
            <a:r>
              <a:rPr lang="en-US" baseline="0" dirty="0"/>
              <a:t> </a:t>
            </a:r>
            <a:r>
              <a:rPr lang="en-US" baseline="0" dirty="0" err="1"/>
              <a:t>điện</a:t>
            </a:r>
            <a:endParaRPr lang="en-US" baseline="0" dirty="0"/>
          </a:p>
          <a:p>
            <a:pPr>
              <a:buFont typeface="Arial" pitchFamily="34" charset="0"/>
              <a:buNone/>
            </a:pPr>
            <a:r>
              <a:rPr lang="en-US" baseline="0" dirty="0">
                <a:sym typeface="Wingdings" pitchFamily="2" charset="2"/>
              </a:rPr>
              <a:t> </a:t>
            </a:r>
            <a:r>
              <a:rPr lang="en-US" baseline="0" dirty="0" err="1">
                <a:sym typeface="Wingdings" pitchFamily="2" charset="2"/>
              </a:rPr>
              <a:t>Bất</a:t>
            </a:r>
            <a:r>
              <a:rPr lang="en-US" baseline="0" dirty="0">
                <a:sym typeface="Wingdings" pitchFamily="2" charset="2"/>
              </a:rPr>
              <a:t> </a:t>
            </a:r>
            <a:r>
              <a:rPr lang="en-US" baseline="0" dirty="0" err="1">
                <a:sym typeface="Wingdings" pitchFamily="2" charset="2"/>
              </a:rPr>
              <a:t>lợi</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thay</a:t>
            </a:r>
            <a:r>
              <a:rPr lang="en-US" baseline="0" dirty="0">
                <a:sym typeface="Wingdings" pitchFamily="2" charset="2"/>
              </a:rPr>
              <a:t> </a:t>
            </a:r>
            <a:r>
              <a:rPr lang="en-US" baseline="0" dirty="0" err="1">
                <a:sym typeface="Wingdings" pitchFamily="2" charset="2"/>
              </a:rPr>
              <a:t>đổi</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ROM </a:t>
            </a:r>
            <a:r>
              <a:rPr lang="en-US" baseline="0" dirty="0" err="1">
                <a:sym typeface="Wingdings" pitchFamily="2" charset="2"/>
              </a:rPr>
              <a:t>chỉ</a:t>
            </a:r>
            <a:r>
              <a:rPr lang="en-US" baseline="0" dirty="0">
                <a:sym typeface="Wingdings" pitchFamily="2" charset="2"/>
              </a:rPr>
              <a:t> 1 </a:t>
            </a:r>
            <a:r>
              <a:rPr lang="en-US" baseline="0" dirty="0" err="1">
                <a:sym typeface="Wingdings" pitchFamily="2" charset="2"/>
              </a:rPr>
              <a:t>phần</a:t>
            </a:r>
            <a:r>
              <a:rPr lang="en-US" baseline="0" dirty="0">
                <a:sym typeface="Wingdings" pitchFamily="2" charset="2"/>
              </a:rPr>
              <a:t> </a:t>
            </a:r>
            <a:r>
              <a:rPr lang="en-US" baseline="0" dirty="0" err="1">
                <a:sym typeface="Wingdings" pitchFamily="2" charset="2"/>
              </a:rPr>
              <a:t>nhỏ</a:t>
            </a:r>
            <a:r>
              <a:rPr lang="en-US" baseline="0" dirty="0">
                <a:sym typeface="Wingdings" pitchFamily="2" charset="2"/>
              </a:rPr>
              <a:t>, </a:t>
            </a:r>
            <a:r>
              <a:rPr lang="en-US" baseline="0" dirty="0" err="1">
                <a:sym typeface="Wingdings" pitchFamily="2" charset="2"/>
              </a:rPr>
              <a:t>còn</a:t>
            </a:r>
            <a:r>
              <a:rPr lang="en-US" baseline="0" dirty="0">
                <a:sym typeface="Wingdings" pitchFamily="2" charset="2"/>
              </a:rPr>
              <a:t> </a:t>
            </a:r>
            <a:r>
              <a:rPr lang="en-US" baseline="0" dirty="0" err="1">
                <a:sym typeface="Wingdings" pitchFamily="2" charset="2"/>
              </a:rPr>
              <a:t>lại</a:t>
            </a:r>
            <a:r>
              <a:rPr lang="en-US" baseline="0" dirty="0">
                <a:sym typeface="Wingdings" pitchFamily="2" charset="2"/>
              </a:rPr>
              <a:t>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trên</a:t>
            </a:r>
            <a:r>
              <a:rPr lang="en-US" baseline="0" dirty="0">
                <a:sym typeface="Wingdings" pitchFamily="2" charset="2"/>
              </a:rPr>
              <a:t> </a:t>
            </a:r>
            <a:r>
              <a:rPr lang="en-US" baseline="0" dirty="0" err="1">
                <a:sym typeface="Wingdings" pitchFamily="2" charset="2"/>
              </a:rPr>
              <a:t>đĩa</a:t>
            </a:r>
            <a:endParaRPr lang="en-US" baseline="0"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46</a:t>
            </a:fld>
            <a:endParaRPr lang="en-US"/>
          </a:p>
        </p:txBody>
      </p:sp>
    </p:spTree>
    <p:extLst>
      <p:ext uri="{BB962C8B-B14F-4D97-AF65-F5344CB8AC3E}">
        <p14:creationId xmlns:p14="http://schemas.microsoft.com/office/powerpoint/2010/main" val="1143408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Page 413</a:t>
            </a:r>
          </a:p>
        </p:txBody>
      </p:sp>
      <p:sp>
        <p:nvSpPr>
          <p:cNvPr id="4" name="Slide Number Placeholder 3"/>
          <p:cNvSpPr>
            <a:spLocks noGrp="1"/>
          </p:cNvSpPr>
          <p:nvPr>
            <p:ph type="sldNum" sz="quarter" idx="10"/>
          </p:nvPr>
        </p:nvSpPr>
        <p:spPr/>
        <p:txBody>
          <a:bodyPr/>
          <a:lstStyle/>
          <a:p>
            <a:fld id="{39DD7098-97D7-4868-B121-14522BC35375}" type="slidenum">
              <a:rPr lang="en-US" smtClean="0"/>
              <a:pPr/>
              <a:t>49</a:t>
            </a:fld>
            <a:endParaRPr lang="en-US"/>
          </a:p>
        </p:txBody>
      </p:sp>
    </p:spTree>
    <p:extLst>
      <p:ext uri="{BB962C8B-B14F-4D97-AF65-F5344CB8AC3E}">
        <p14:creationId xmlns:p14="http://schemas.microsoft.com/office/powerpoint/2010/main" val="188213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UFS</a:t>
            </a:r>
            <a:r>
              <a:rPr lang="en-US" dirty="0"/>
              <a:t>:</a:t>
            </a:r>
            <a:r>
              <a:rPr lang="en-US" baseline="0" dirty="0"/>
              <a:t> Unix file system</a:t>
            </a:r>
          </a:p>
          <a:p>
            <a:r>
              <a:rPr lang="en-US" baseline="0" dirty="0" err="1"/>
              <a:t>NTFS</a:t>
            </a:r>
            <a:r>
              <a:rPr lang="en-US" baseline="0" dirty="0"/>
              <a:t>: new technology file system</a:t>
            </a:r>
          </a:p>
          <a:p>
            <a:r>
              <a:rPr lang="en-US" baseline="0" dirty="0"/>
              <a:t>FAT: </a:t>
            </a:r>
            <a:r>
              <a:rPr lang="en-US" sz="1200" b="0" i="0" kern="1200" dirty="0">
                <a:solidFill>
                  <a:schemeClr val="tx1"/>
                </a:solidFill>
                <a:effectLst/>
                <a:latin typeface="+mn-lt"/>
                <a:ea typeface="+mn-ea"/>
                <a:cs typeface="+mn-cs"/>
              </a:rPr>
              <a:t>file allocation table</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50</a:t>
            </a:fld>
            <a:endParaRPr lang="en-US"/>
          </a:p>
        </p:txBody>
      </p:sp>
    </p:spTree>
    <p:extLst>
      <p:ext uri="{BB962C8B-B14F-4D97-AF65-F5344CB8AC3E}">
        <p14:creationId xmlns:p14="http://schemas.microsoft.com/office/powerpoint/2010/main" val="3489894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51</a:t>
            </a:fld>
            <a:endParaRPr lang="en-US"/>
          </a:p>
        </p:txBody>
      </p:sp>
    </p:spTree>
    <p:extLst>
      <p:ext uri="{BB962C8B-B14F-4D97-AF65-F5344CB8AC3E}">
        <p14:creationId xmlns:p14="http://schemas.microsoft.com/office/powerpoint/2010/main" val="1718245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Khắc</a:t>
            </a:r>
            <a:r>
              <a:rPr lang="en-US" dirty="0"/>
              <a:t> </a:t>
            </a:r>
            <a:r>
              <a:rPr lang="en-US" dirty="0" err="1"/>
              <a:t>phục</a:t>
            </a:r>
            <a:r>
              <a:rPr lang="en-US" dirty="0"/>
              <a:t> </a:t>
            </a:r>
            <a:r>
              <a:rPr lang="en-US" dirty="0" err="1"/>
              <a:t>nhược</a:t>
            </a:r>
            <a:r>
              <a:rPr lang="en-US" dirty="0"/>
              <a:t> </a:t>
            </a:r>
            <a:r>
              <a:rPr lang="en-US" dirty="0" err="1"/>
              <a:t>điểm</a:t>
            </a:r>
            <a:r>
              <a:rPr lang="en-US" dirty="0"/>
              <a:t> </a:t>
            </a:r>
            <a:r>
              <a:rPr lang="en-US" dirty="0" err="1"/>
              <a:t>truy</a:t>
            </a:r>
            <a:r>
              <a:rPr lang="en-US" dirty="0"/>
              <a:t> </a:t>
            </a:r>
            <a:r>
              <a:rPr lang="en-US" dirty="0" err="1"/>
              <a:t>cập</a:t>
            </a:r>
            <a:r>
              <a:rPr lang="en-US" dirty="0"/>
              <a:t> </a:t>
            </a:r>
            <a:r>
              <a:rPr lang="en-US" dirty="0" err="1"/>
              <a:t>tuần</a:t>
            </a:r>
            <a:r>
              <a:rPr lang="en-US" dirty="0"/>
              <a:t> </a:t>
            </a:r>
            <a:r>
              <a:rPr lang="en-US" dirty="0" err="1"/>
              <a:t>tự</a:t>
            </a:r>
            <a:r>
              <a:rPr lang="en-US" dirty="0"/>
              <a:t>:</a:t>
            </a:r>
            <a:r>
              <a:rPr lang="en-US" baseline="0" dirty="0"/>
              <a:t> </a:t>
            </a:r>
            <a:r>
              <a:rPr lang="en-US" dirty="0" err="1"/>
              <a:t>Lưu</a:t>
            </a:r>
            <a:r>
              <a:rPr lang="en-US" dirty="0"/>
              <a:t> </a:t>
            </a:r>
            <a:r>
              <a:rPr lang="en-US" dirty="0" err="1"/>
              <a:t>các</a:t>
            </a:r>
            <a:r>
              <a:rPr lang="en-US" dirty="0"/>
              <a:t> </a:t>
            </a:r>
            <a:r>
              <a:rPr lang="en-US" dirty="0" err="1"/>
              <a:t>chỉ</a:t>
            </a:r>
            <a:r>
              <a:rPr lang="en-US" baseline="0" dirty="0"/>
              <a:t> </a:t>
            </a:r>
            <a:r>
              <a:rPr lang="en-US" baseline="0" dirty="0" err="1"/>
              <a:t>số</a:t>
            </a:r>
            <a:r>
              <a:rPr lang="en-US" baseline="0" dirty="0"/>
              <a:t> block </a:t>
            </a:r>
            <a:r>
              <a:rPr lang="en-US" baseline="0" dirty="0" err="1"/>
              <a:t>tập</a:t>
            </a:r>
            <a:r>
              <a:rPr lang="en-US" baseline="0" dirty="0"/>
              <a:t> </a:t>
            </a:r>
            <a:r>
              <a:rPr lang="en-US" baseline="0" dirty="0" err="1"/>
              <a:t>trung</a:t>
            </a:r>
            <a:r>
              <a:rPr lang="en-US" baseline="0" dirty="0"/>
              <a:t> </a:t>
            </a:r>
            <a:r>
              <a:rPr lang="en-US" baseline="0" dirty="0" err="1"/>
              <a:t>tại</a:t>
            </a:r>
            <a:r>
              <a:rPr lang="en-US" baseline="0" dirty="0"/>
              <a:t> 1 </a:t>
            </a:r>
            <a:r>
              <a:rPr lang="en-US" baseline="0" dirty="0" err="1"/>
              <a:t>nơi</a:t>
            </a:r>
            <a:r>
              <a:rPr lang="en-US" baseline="0" dirty="0"/>
              <a:t>: index block </a:t>
            </a:r>
            <a:r>
              <a:rPr lang="en-US" baseline="0" dirty="0">
                <a:sym typeface="Wingdings" pitchFamily="2" charset="2"/>
              </a:rPr>
              <a:t> indexed allocation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60</a:t>
            </a:fld>
            <a:endParaRPr lang="en-US"/>
          </a:p>
        </p:txBody>
      </p:sp>
    </p:spTree>
    <p:extLst>
      <p:ext uri="{BB962C8B-B14F-4D97-AF65-F5344CB8AC3E}">
        <p14:creationId xmlns:p14="http://schemas.microsoft.com/office/powerpoint/2010/main" val="238962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Giới</a:t>
            </a:r>
            <a:r>
              <a:rPr lang="en-US" dirty="0"/>
              <a:t> </a:t>
            </a:r>
            <a:r>
              <a:rPr lang="en-US" dirty="0" err="1"/>
              <a:t>hạn</a:t>
            </a:r>
            <a:r>
              <a:rPr lang="en-US" dirty="0"/>
              <a:t>:</a:t>
            </a:r>
            <a:r>
              <a:rPr lang="en-US" baseline="0" dirty="0"/>
              <a:t> </a:t>
            </a:r>
            <a:r>
              <a:rPr lang="en-US" baseline="0" dirty="0" err="1"/>
              <a:t>kích</a:t>
            </a:r>
            <a:r>
              <a:rPr lang="en-US" baseline="0" dirty="0"/>
              <a:t> </a:t>
            </a:r>
            <a:r>
              <a:rPr lang="en-US" baseline="0" dirty="0" err="1"/>
              <a:t>thước</a:t>
            </a:r>
            <a:r>
              <a:rPr lang="en-US" baseline="0" dirty="0"/>
              <a:t> index block </a:t>
            </a:r>
            <a:r>
              <a:rPr lang="en-US" baseline="0" dirty="0" err="1"/>
              <a:t>là</a:t>
            </a:r>
            <a:r>
              <a:rPr lang="en-US" baseline="0" dirty="0"/>
              <a:t> </a:t>
            </a:r>
            <a:r>
              <a:rPr lang="en-US" baseline="0" dirty="0" err="1"/>
              <a:t>bao</a:t>
            </a:r>
            <a:r>
              <a:rPr lang="en-US" baseline="0" dirty="0"/>
              <a:t> </a:t>
            </a:r>
            <a:r>
              <a:rPr lang="en-US" baseline="0" dirty="0" err="1"/>
              <a:t>nhiêu</a:t>
            </a:r>
            <a:r>
              <a:rPr lang="en-US" baseline="0" dirty="0"/>
              <a:t>???? </a:t>
            </a:r>
            <a:r>
              <a:rPr lang="en-US" baseline="0" dirty="0" err="1"/>
              <a:t>Nếu</a:t>
            </a:r>
            <a:r>
              <a:rPr lang="en-US" baseline="0" dirty="0"/>
              <a:t> </a:t>
            </a:r>
            <a:r>
              <a:rPr lang="en-US" baseline="0" dirty="0" err="1"/>
              <a:t>nhỏ</a:t>
            </a:r>
            <a:r>
              <a:rPr lang="en-US" baseline="0" dirty="0"/>
              <a:t>: </a:t>
            </a:r>
            <a:r>
              <a:rPr lang="en-US" baseline="0" dirty="0" err="1"/>
              <a:t>không</a:t>
            </a:r>
            <a:r>
              <a:rPr lang="en-US" baseline="0" dirty="0"/>
              <a:t> </a:t>
            </a:r>
            <a:r>
              <a:rPr lang="en-US" baseline="0" dirty="0" err="1"/>
              <a:t>đủ</a:t>
            </a:r>
            <a:r>
              <a:rPr lang="en-US" baseline="0" dirty="0"/>
              <a:t> </a:t>
            </a:r>
            <a:r>
              <a:rPr lang="en-US" baseline="0" dirty="0" err="1"/>
              <a:t>cho</a:t>
            </a:r>
            <a:r>
              <a:rPr lang="en-US" baseline="0" dirty="0"/>
              <a:t> file </a:t>
            </a:r>
            <a:r>
              <a:rPr lang="en-US" baseline="0" dirty="0" err="1"/>
              <a:t>lớn</a:t>
            </a:r>
            <a:r>
              <a:rPr lang="en-US" baseline="0" dirty="0"/>
              <a:t>, </a:t>
            </a:r>
            <a:r>
              <a:rPr lang="en-US" baseline="0" dirty="0" err="1"/>
              <a:t>nếu</a:t>
            </a:r>
            <a:r>
              <a:rPr lang="en-US" baseline="0" dirty="0"/>
              <a:t> </a:t>
            </a:r>
            <a:r>
              <a:rPr lang="en-US" baseline="0" dirty="0" err="1"/>
              <a:t>lớn</a:t>
            </a:r>
            <a:r>
              <a:rPr lang="en-US" baseline="0" dirty="0"/>
              <a:t>: </a:t>
            </a:r>
            <a:r>
              <a:rPr lang="en-US" baseline="0" dirty="0" err="1"/>
              <a:t>lãng</a:t>
            </a:r>
            <a:r>
              <a:rPr lang="en-US" baseline="0" dirty="0"/>
              <a:t> </a:t>
            </a:r>
            <a:r>
              <a:rPr lang="en-US" baseline="0" dirty="0" err="1"/>
              <a:t>phí</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62</a:t>
            </a:fld>
            <a:endParaRPr lang="en-US"/>
          </a:p>
        </p:txBody>
      </p:sp>
    </p:spTree>
    <p:extLst>
      <p:ext uri="{BB962C8B-B14F-4D97-AF65-F5344CB8AC3E}">
        <p14:creationId xmlns:p14="http://schemas.microsoft.com/office/powerpoint/2010/main" val="776532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a:t>Maximum partition for different block sizes</a:t>
            </a:r>
          </a:p>
          <a:p>
            <a:pPr>
              <a:lnSpc>
                <a:spcPct val="90000"/>
              </a:lnSpc>
            </a:pPr>
            <a:r>
              <a:rPr lang="en-US" sz="1200" dirty="0"/>
              <a:t>The empty boxes represent forbidden combinations</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71</a:t>
            </a:fld>
            <a:endParaRPr lang="en-US"/>
          </a:p>
        </p:txBody>
      </p:sp>
    </p:spTree>
    <p:extLst>
      <p:ext uri="{BB962C8B-B14F-4D97-AF65-F5344CB8AC3E}">
        <p14:creationId xmlns:p14="http://schemas.microsoft.com/office/powerpoint/2010/main" val="1238433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Partition Boot Sector</a:t>
            </a:r>
          </a:p>
          <a:p>
            <a:pPr>
              <a:buFont typeface="Arial" pitchFamily="34" charset="0"/>
              <a:buChar char="•"/>
            </a:pPr>
            <a:r>
              <a:rPr lang="en-US" sz="1200" kern="1200" baseline="0" dirty="0">
                <a:solidFill>
                  <a:schemeClr val="tx1"/>
                </a:solidFill>
                <a:latin typeface="+mn-lt"/>
                <a:ea typeface="+mn-ea"/>
                <a:cs typeface="+mn-cs"/>
              </a:rPr>
              <a:t>BIOS parameter block - This has information about the partition and about the volume name, size and location of metafiles.</a:t>
            </a:r>
          </a:p>
          <a:p>
            <a:pPr>
              <a:buFont typeface="Arial" pitchFamily="34" charset="0"/>
              <a:buChar char="•"/>
            </a:pPr>
            <a:r>
              <a:rPr lang="en-US" sz="1200" kern="1200" baseline="0" dirty="0">
                <a:solidFill>
                  <a:schemeClr val="tx1"/>
                </a:solidFill>
                <a:latin typeface="+mn-lt"/>
                <a:ea typeface="+mn-ea"/>
                <a:cs typeface="+mn-cs"/>
              </a:rPr>
              <a:t>Volume Boot Code - This is a small block of program code that instructs the system on how to load the operating system.</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72</a:t>
            </a:fld>
            <a:endParaRPr lang="en-US"/>
          </a:p>
        </p:txBody>
      </p:sp>
    </p:spTree>
    <p:extLst>
      <p:ext uri="{BB962C8B-B14F-4D97-AF65-F5344CB8AC3E}">
        <p14:creationId xmlns:p14="http://schemas.microsoft.com/office/powerpoint/2010/main" val="707900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a:t>boot block contains bootstrap code that is read into the  machine to boot the operating system</a:t>
            </a:r>
          </a:p>
          <a:p>
            <a:r>
              <a:rPr lang="en-US" altLang="zh-TW" dirty="0"/>
              <a:t>super block describes the state of a file system, how large it is, how many files it can store, where to find free space on the file system, etc</a:t>
            </a:r>
          </a:p>
          <a:p>
            <a:r>
              <a:rPr lang="en-US" altLang="zh-TW" dirty="0" err="1"/>
              <a:t>inode</a:t>
            </a:r>
            <a:r>
              <a:rPr lang="en-US" altLang="zh-TW" dirty="0"/>
              <a:t> list is a list of </a:t>
            </a:r>
            <a:r>
              <a:rPr lang="en-US" altLang="zh-TW" dirty="0" err="1"/>
              <a:t>inodes</a:t>
            </a:r>
            <a:r>
              <a:rPr lang="en-US" altLang="zh-TW" dirty="0"/>
              <a:t> (explained later)</a:t>
            </a:r>
          </a:p>
          <a:p>
            <a:r>
              <a:rPr lang="en-US" altLang="zh-TW" dirty="0"/>
              <a:t>data blocks store file data and administrative data</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74</a:t>
            </a:fld>
            <a:endParaRPr lang="en-US"/>
          </a:p>
        </p:txBody>
      </p:sp>
    </p:spTree>
    <p:extLst>
      <p:ext uri="{BB962C8B-B14F-4D97-AF65-F5344CB8AC3E}">
        <p14:creationId xmlns:p14="http://schemas.microsoft.com/office/powerpoint/2010/main" val="40748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Bộ</a:t>
            </a:r>
            <a:r>
              <a:rPr lang="en-US" baseline="0" dirty="0"/>
              <a:t> </a:t>
            </a:r>
            <a:r>
              <a:rPr lang="en-US" baseline="0" dirty="0" err="1"/>
              <a:t>nhớ</a:t>
            </a:r>
            <a:r>
              <a:rPr lang="en-US" baseline="0" dirty="0"/>
              <a:t> </a:t>
            </a:r>
            <a:r>
              <a:rPr lang="en-US" baseline="0" dirty="0" err="1"/>
              <a:t>trong</a:t>
            </a:r>
            <a:r>
              <a:rPr lang="en-US" baseline="0" dirty="0"/>
              <a:t>: </a:t>
            </a:r>
            <a:r>
              <a:rPr lang="en-US" dirty="0"/>
              <a:t>RAM, ROM, Registry, cache… dung </a:t>
            </a:r>
            <a:r>
              <a:rPr lang="en-US" dirty="0" err="1"/>
              <a:t>lượng</a:t>
            </a:r>
            <a:r>
              <a:rPr lang="en-US" baseline="0" dirty="0"/>
              <a:t> </a:t>
            </a:r>
            <a:r>
              <a:rPr lang="en-US" baseline="0" dirty="0" err="1"/>
              <a:t>nhỏ</a:t>
            </a:r>
            <a:r>
              <a:rPr lang="en-US" baseline="0" dirty="0"/>
              <a:t>, RAM: </a:t>
            </a:r>
            <a:r>
              <a:rPr lang="en-US" baseline="0" dirty="0" err="1"/>
              <a:t>tắt</a:t>
            </a:r>
            <a:r>
              <a:rPr lang="en-US" baseline="0" dirty="0"/>
              <a:t> </a:t>
            </a:r>
            <a:r>
              <a:rPr lang="en-US" baseline="0" dirty="0" err="1"/>
              <a:t>máy</a:t>
            </a:r>
            <a:r>
              <a:rPr lang="en-US" baseline="0" dirty="0"/>
              <a:t> </a:t>
            </a:r>
            <a:r>
              <a:rPr lang="en-US" baseline="0" dirty="0" err="1"/>
              <a:t>mất</a:t>
            </a:r>
            <a:r>
              <a:rPr lang="en-US" baseline="0" dirty="0"/>
              <a:t> </a:t>
            </a:r>
            <a:r>
              <a:rPr lang="en-US" baseline="0" dirty="0" err="1"/>
              <a:t>dữ</a:t>
            </a:r>
            <a:r>
              <a:rPr lang="en-US" baseline="0" dirty="0"/>
              <a:t> </a:t>
            </a:r>
            <a:r>
              <a:rPr lang="en-US" baseline="0" dirty="0" err="1"/>
              <a:t>liệu</a:t>
            </a:r>
            <a:endParaRPr lang="en-US" dirty="0"/>
          </a:p>
          <a:p>
            <a:r>
              <a:rPr lang="en-US" dirty="0" err="1"/>
              <a:t>Bộ</a:t>
            </a:r>
            <a:r>
              <a:rPr lang="en-US" baseline="0" dirty="0"/>
              <a:t> </a:t>
            </a:r>
            <a:r>
              <a:rPr lang="en-US" baseline="0" dirty="0" err="1"/>
              <a:t>nhớ</a:t>
            </a:r>
            <a:r>
              <a:rPr lang="en-US" baseline="0" dirty="0"/>
              <a:t> </a:t>
            </a:r>
            <a:r>
              <a:rPr lang="en-US" baseline="0" dirty="0" err="1"/>
              <a:t>ngoài</a:t>
            </a:r>
            <a:r>
              <a:rPr lang="en-US" baseline="0" dirty="0"/>
              <a:t>: FDD, HDD, CD, </a:t>
            </a:r>
            <a:r>
              <a:rPr lang="en-US" baseline="0" dirty="0" err="1"/>
              <a:t>băng</a:t>
            </a:r>
            <a:r>
              <a:rPr lang="en-US" baseline="0" dirty="0"/>
              <a:t> </a:t>
            </a:r>
            <a:r>
              <a:rPr lang="en-US" baseline="0" dirty="0" err="1"/>
              <a:t>từ</a:t>
            </a:r>
            <a:r>
              <a:rPr lang="en-US" baseline="0" dirty="0"/>
              <a:t>, USB,…</a:t>
            </a:r>
          </a:p>
          <a:p>
            <a:endParaRPr lang="en-US" baseline="0"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a:t>
            </a:fld>
            <a:endParaRPr lang="en-US"/>
          </a:p>
        </p:txBody>
      </p:sp>
    </p:spTree>
    <p:extLst>
      <p:ext uri="{BB962C8B-B14F-4D97-AF65-F5344CB8AC3E}">
        <p14:creationId xmlns:p14="http://schemas.microsoft.com/office/powerpoint/2010/main" val="202790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Đối với hầu hết người dùng, hệ thống tập tin là diện mạo dễ nhìn thấy nhất của hệ điều hành. Nó cung cấp cơ chế cho việc lưu trữ và truy xuất dữ liệu, chương trình của hệ điều hành và tất cả người dùng của hệ thống máy tính. Hệ thống tập tin chứa hai phần riêng biệt: tập hợp các tập tin (files), mỗi tập tin lưu trữ dữ liệu có liên quan và cấu trúc thư mục (directory structure) mà nó tổ chức và cung cấp thông tin về tất cả tập tin trong hệ thống. Một số hệ thống tập tin còn có thêm phần thứ ba , các phân khu (partitions) mà nó được dùng để tách rời tập hợp các thư mục lớn luận lý và vật lý.</a:t>
            </a:r>
          </a:p>
        </p:txBody>
      </p:sp>
      <p:sp>
        <p:nvSpPr>
          <p:cNvPr id="4" name="Slide Number Placeholder 3"/>
          <p:cNvSpPr>
            <a:spLocks noGrp="1"/>
          </p:cNvSpPr>
          <p:nvPr>
            <p:ph type="sldNum" sz="quarter" idx="10"/>
          </p:nvPr>
        </p:nvSpPr>
        <p:spPr/>
        <p:txBody>
          <a:bodyPr/>
          <a:lstStyle/>
          <a:p>
            <a:fld id="{39DD7098-97D7-4868-B121-14522BC35375}" type="slidenum">
              <a:rPr lang="en-US" smtClean="0"/>
              <a:pPr/>
              <a:t>4</a:t>
            </a:fld>
            <a:endParaRPr lang="en-US"/>
          </a:p>
        </p:txBody>
      </p:sp>
    </p:spTree>
    <p:extLst>
      <p:ext uri="{BB962C8B-B14F-4D97-AF65-F5344CB8AC3E}">
        <p14:creationId xmlns:p14="http://schemas.microsoft.com/office/powerpoint/2010/main" val="1057993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a:t>Cấu</a:t>
            </a:r>
            <a:r>
              <a:rPr lang="en-US" dirty="0"/>
              <a:t> </a:t>
            </a:r>
            <a:r>
              <a:rPr lang="en-US" dirty="0" err="1"/>
              <a:t>trúc</a:t>
            </a:r>
            <a:r>
              <a:rPr lang="en-US" dirty="0"/>
              <a:t> </a:t>
            </a:r>
            <a:r>
              <a:rPr lang="en-US" dirty="0" err="1"/>
              <a:t>cây</a:t>
            </a:r>
            <a:r>
              <a:rPr lang="en-US" dirty="0"/>
              <a:t> </a:t>
            </a:r>
            <a:r>
              <a:rPr lang="en-US" dirty="0" err="1"/>
              <a:t>thư</a:t>
            </a:r>
            <a:r>
              <a:rPr lang="en-US" dirty="0"/>
              <a:t> </a:t>
            </a:r>
            <a:r>
              <a:rPr lang="en-US" dirty="0" err="1"/>
              <a:t>mục</a:t>
            </a:r>
            <a:r>
              <a:rPr lang="en-US" dirty="0"/>
              <a:t>:</a:t>
            </a:r>
            <a:r>
              <a:rPr lang="en-US" baseline="0" dirty="0"/>
              <a:t> </a:t>
            </a:r>
            <a:r>
              <a:rPr lang="en-US" baseline="0" dirty="0" err="1"/>
              <a:t>cách</a:t>
            </a:r>
            <a:r>
              <a:rPr lang="en-US" baseline="0" dirty="0"/>
              <a:t> </a:t>
            </a:r>
            <a:r>
              <a:rPr lang="en-US" baseline="0" dirty="0" err="1"/>
              <a:t>tổ</a:t>
            </a:r>
            <a:r>
              <a:rPr lang="en-US" baseline="0" dirty="0"/>
              <a:t> </a:t>
            </a:r>
            <a:r>
              <a:rPr lang="en-US" baseline="0" dirty="0" err="1"/>
              <a:t>chức</a:t>
            </a:r>
            <a:r>
              <a:rPr lang="en-US" baseline="0" dirty="0"/>
              <a:t> </a:t>
            </a:r>
            <a:r>
              <a:rPr lang="en-US" baseline="0" dirty="0" err="1"/>
              <a:t>các</a:t>
            </a:r>
            <a:r>
              <a:rPr lang="en-US" baseline="0" dirty="0"/>
              <a:t> file </a:t>
            </a:r>
            <a:r>
              <a:rPr lang="en-US" baseline="0" dirty="0" err="1"/>
              <a:t>trên</a:t>
            </a:r>
            <a:r>
              <a:rPr lang="en-US" baseline="0" dirty="0"/>
              <a:t> </a:t>
            </a:r>
            <a:r>
              <a:rPr lang="en-US" baseline="0" dirty="0" err="1"/>
              <a:t>máy</a:t>
            </a:r>
            <a:r>
              <a:rPr lang="en-US" baseline="0" dirty="0"/>
              <a:t> </a:t>
            </a:r>
            <a:r>
              <a:rPr lang="en-US" baseline="0"/>
              <a:t>tính</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5</a:t>
            </a:fld>
            <a:endParaRPr lang="en-US"/>
          </a:p>
        </p:txBody>
      </p:sp>
    </p:spTree>
    <p:extLst>
      <p:ext uri="{BB962C8B-B14F-4D97-AF65-F5344CB8AC3E}">
        <p14:creationId xmlns:p14="http://schemas.microsoft.com/office/powerpoint/2010/main" val="96833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13</a:t>
            </a:fld>
            <a:endParaRPr lang="en-US"/>
          </a:p>
        </p:txBody>
      </p:sp>
    </p:spTree>
    <p:extLst>
      <p:ext uri="{BB962C8B-B14F-4D97-AF65-F5344CB8AC3E}">
        <p14:creationId xmlns:p14="http://schemas.microsoft.com/office/powerpoint/2010/main" val="190642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File </a:t>
            </a:r>
            <a:r>
              <a:rPr lang="en-US" dirty="0" err="1"/>
              <a:t>lưu</a:t>
            </a:r>
            <a:r>
              <a:rPr lang="en-US" baseline="0" dirty="0"/>
              <a:t> </a:t>
            </a:r>
            <a:r>
              <a:rPr lang="en-US" baseline="0" dirty="0" err="1"/>
              <a:t>danh</a:t>
            </a:r>
            <a:r>
              <a:rPr lang="en-US" baseline="0" dirty="0"/>
              <a:t> </a:t>
            </a:r>
            <a:r>
              <a:rPr lang="en-US" baseline="0" dirty="0" err="1"/>
              <a:t>sách</a:t>
            </a:r>
            <a:r>
              <a:rPr lang="en-US" baseline="0" dirty="0"/>
              <a:t> </a:t>
            </a:r>
            <a:r>
              <a:rPr lang="en-US" baseline="0" dirty="0" err="1"/>
              <a:t>sinh</a:t>
            </a:r>
            <a:r>
              <a:rPr lang="en-US" baseline="0" dirty="0"/>
              <a:t> </a:t>
            </a:r>
            <a:r>
              <a:rPr lang="en-US" baseline="0" dirty="0" err="1"/>
              <a:t>viên</a:t>
            </a:r>
            <a:endParaRPr lang="en-US" baseline="0" dirty="0"/>
          </a:p>
          <a:p>
            <a:pPr marL="228600" indent="-228600">
              <a:buFont typeface="+mj-lt"/>
              <a:buAutoNum type="arabicPeriod"/>
            </a:pPr>
            <a:r>
              <a:rPr lang="en-US" baseline="0" dirty="0" err="1"/>
              <a:t>Kích</a:t>
            </a:r>
            <a:r>
              <a:rPr lang="en-US" baseline="0" dirty="0"/>
              <a:t> </a:t>
            </a:r>
            <a:r>
              <a:rPr lang="en-US" baseline="0" dirty="0" err="1"/>
              <a:t>thước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a:t>
            </a:r>
            <a:r>
              <a:rPr lang="en-US" baseline="0" dirty="0" err="1"/>
              <a:t>mỗi</a:t>
            </a:r>
            <a:r>
              <a:rPr lang="en-US" baseline="0" dirty="0"/>
              <a:t> </a:t>
            </a:r>
            <a:r>
              <a:rPr lang="en-US" baseline="0" dirty="0" err="1"/>
              <a:t>sinh</a:t>
            </a:r>
            <a:r>
              <a:rPr lang="en-US" baseline="0" dirty="0"/>
              <a:t> </a:t>
            </a:r>
            <a:r>
              <a:rPr lang="en-US" baseline="0" dirty="0" err="1"/>
              <a:t>viên</a:t>
            </a:r>
            <a:r>
              <a:rPr lang="en-US" baseline="0" dirty="0"/>
              <a:t> </a:t>
            </a:r>
            <a:r>
              <a:rPr lang="en-US" baseline="0" dirty="0" err="1"/>
              <a:t>như</a:t>
            </a:r>
            <a:r>
              <a:rPr lang="en-US" baseline="0" dirty="0"/>
              <a:t> </a:t>
            </a:r>
            <a:r>
              <a:rPr lang="en-US" baseline="0" dirty="0" err="1"/>
              <a:t>nhau</a:t>
            </a:r>
            <a:r>
              <a:rPr lang="en-US" baseline="0" dirty="0"/>
              <a:t> </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cập</a:t>
            </a:r>
            <a:r>
              <a:rPr lang="en-US" baseline="0" dirty="0">
                <a:sym typeface="Wingdings" pitchFamily="2" charset="2"/>
              </a:rPr>
              <a:t> </a:t>
            </a:r>
            <a:r>
              <a:rPr lang="en-US" baseline="0" dirty="0" err="1">
                <a:sym typeface="Wingdings" pitchFamily="2" charset="2"/>
              </a:rPr>
              <a:t>ngẫu</a:t>
            </a:r>
            <a:r>
              <a:rPr lang="en-US" baseline="0" dirty="0">
                <a:sym typeface="Wingdings" pitchFamily="2" charset="2"/>
              </a:rPr>
              <a:t> </a:t>
            </a:r>
            <a:r>
              <a:rPr lang="en-US" baseline="0" dirty="0" err="1">
                <a:sym typeface="Wingdings" pitchFamily="2" charset="2"/>
              </a:rPr>
              <a:t>nhiên</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logic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sinh</a:t>
            </a:r>
            <a:r>
              <a:rPr lang="en-US" baseline="0" dirty="0">
                <a:sym typeface="Wingdings" pitchFamily="2" charset="2"/>
              </a:rPr>
              <a:t> </a:t>
            </a:r>
            <a:r>
              <a:rPr lang="en-US" baseline="0" dirty="0" err="1">
                <a:sym typeface="Wingdings" pitchFamily="2" charset="2"/>
              </a:rPr>
              <a:t>viên</a:t>
            </a:r>
            <a:r>
              <a:rPr lang="en-US" baseline="0" dirty="0">
                <a:sym typeface="Wingdings" pitchFamily="2" charset="2"/>
              </a:rPr>
              <a:t> </a:t>
            </a:r>
            <a:r>
              <a:rPr lang="en-US" baseline="0" dirty="0" err="1">
                <a:sym typeface="Wingdings" pitchFamily="2" charset="2"/>
              </a:rPr>
              <a:t>thứ</a:t>
            </a:r>
            <a:r>
              <a:rPr lang="en-US" baseline="0" dirty="0">
                <a:sym typeface="Wingdings" pitchFamily="2" charset="2"/>
              </a:rPr>
              <a:t> n)</a:t>
            </a:r>
          </a:p>
          <a:p>
            <a:pPr marL="228600" indent="-228600">
              <a:buFont typeface="+mj-lt"/>
              <a:buAutoNum type="arabicPeriod"/>
            </a:pPr>
            <a:r>
              <a:rPr lang="en-US" baseline="0" dirty="0" err="1"/>
              <a:t>Kích</a:t>
            </a:r>
            <a:r>
              <a:rPr lang="en-US" baseline="0" dirty="0"/>
              <a:t> </a:t>
            </a:r>
            <a:r>
              <a:rPr lang="en-US" baseline="0" dirty="0" err="1"/>
              <a:t>thước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a:t>
            </a:r>
            <a:r>
              <a:rPr lang="en-US" baseline="0" dirty="0" err="1"/>
              <a:t>mỗi</a:t>
            </a:r>
            <a:r>
              <a:rPr lang="en-US" baseline="0" dirty="0"/>
              <a:t> </a:t>
            </a:r>
            <a:r>
              <a:rPr lang="en-US" baseline="0" dirty="0" err="1"/>
              <a:t>sinh</a:t>
            </a:r>
            <a:r>
              <a:rPr lang="en-US" baseline="0" dirty="0"/>
              <a:t> </a:t>
            </a:r>
            <a:r>
              <a:rPr lang="en-US" baseline="0" dirty="0" err="1"/>
              <a:t>viên</a:t>
            </a:r>
            <a:r>
              <a:rPr lang="en-US" baseline="0" dirty="0"/>
              <a:t> </a:t>
            </a:r>
            <a:r>
              <a:rPr lang="en-US" baseline="0" dirty="0" err="1"/>
              <a:t>khác</a:t>
            </a:r>
            <a:r>
              <a:rPr lang="en-US" baseline="0" dirty="0"/>
              <a:t> </a:t>
            </a:r>
            <a:r>
              <a:rPr lang="en-US" baseline="0" dirty="0" err="1"/>
              <a:t>nhau</a:t>
            </a:r>
            <a:r>
              <a:rPr lang="en-US" baseline="0" dirty="0"/>
              <a:t> </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cập</a:t>
            </a:r>
            <a:r>
              <a:rPr lang="en-US" baseline="0" dirty="0">
                <a:sym typeface="Wingdings" pitchFamily="2" charset="2"/>
              </a:rPr>
              <a:t> </a:t>
            </a:r>
            <a:r>
              <a:rPr lang="en-US" baseline="0" dirty="0" err="1">
                <a:sym typeface="Wingdings" pitchFamily="2" charset="2"/>
              </a:rPr>
              <a:t>tuần</a:t>
            </a:r>
            <a:r>
              <a:rPr lang="en-US" baseline="0" dirty="0">
                <a:sym typeface="Wingdings" pitchFamily="2" charset="2"/>
              </a:rPr>
              <a:t> </a:t>
            </a:r>
            <a:r>
              <a:rPr lang="en-US" baseline="0" dirty="0" err="1">
                <a:sym typeface="Wingdings" pitchFamily="2" charset="2"/>
              </a:rPr>
              <a:t>tự</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15</a:t>
            </a:fld>
            <a:endParaRPr lang="en-US"/>
          </a:p>
        </p:txBody>
      </p:sp>
    </p:spTree>
    <p:extLst>
      <p:ext uri="{BB962C8B-B14F-4D97-AF65-F5344CB8AC3E}">
        <p14:creationId xmlns:p14="http://schemas.microsoft.com/office/powerpoint/2010/main" val="103494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Mỗi</a:t>
            </a:r>
            <a:r>
              <a:rPr lang="en-US" sz="1200" dirty="0"/>
              <a:t> sector </a:t>
            </a:r>
            <a:r>
              <a:rPr lang="en-US" sz="1200" dirty="0" err="1"/>
              <a:t>trên</a:t>
            </a:r>
            <a:r>
              <a:rPr lang="en-US" sz="1200" dirty="0"/>
              <a:t> </a:t>
            </a:r>
            <a:r>
              <a:rPr lang="en-US" sz="1200" dirty="0" err="1"/>
              <a:t>đĩa</a:t>
            </a:r>
            <a:r>
              <a:rPr lang="en-US" sz="1200" dirty="0"/>
              <a:t> logic </a:t>
            </a:r>
            <a:r>
              <a:rPr lang="en-US" sz="1200" dirty="0" err="1"/>
              <a:t>tương</a:t>
            </a:r>
            <a:r>
              <a:rPr lang="en-US" sz="1200" dirty="0"/>
              <a:t> </a:t>
            </a:r>
            <a:r>
              <a:rPr lang="en-US" sz="1200" dirty="0" err="1"/>
              <a:t>ứng</a:t>
            </a:r>
            <a:r>
              <a:rPr lang="en-US" sz="1200" dirty="0"/>
              <a:t> </a:t>
            </a:r>
            <a:r>
              <a:rPr lang="en-US" sz="1200" dirty="0" err="1"/>
              <a:t>với</a:t>
            </a:r>
            <a:r>
              <a:rPr lang="en-US" sz="1200" dirty="0"/>
              <a:t> 1 sector </a:t>
            </a:r>
            <a:r>
              <a:rPr lang="en-US" sz="1200" dirty="0" err="1"/>
              <a:t>duy</a:t>
            </a:r>
            <a:r>
              <a:rPr lang="en-US" sz="1200" dirty="0"/>
              <a:t> </a:t>
            </a:r>
            <a:r>
              <a:rPr lang="en-US" sz="1200" dirty="0" err="1"/>
              <a:t>nhất</a:t>
            </a:r>
            <a:r>
              <a:rPr lang="en-US" sz="1200" dirty="0"/>
              <a:t> </a:t>
            </a:r>
            <a:r>
              <a:rPr lang="en-US" sz="1200" dirty="0" err="1"/>
              <a:t>trên</a:t>
            </a:r>
            <a:r>
              <a:rPr lang="en-US" sz="1200" dirty="0"/>
              <a:t> </a:t>
            </a:r>
            <a:r>
              <a:rPr lang="en-US" sz="1200" dirty="0" err="1"/>
              <a:t>đĩa</a:t>
            </a:r>
            <a:r>
              <a:rPr lang="en-US" sz="1200" dirty="0"/>
              <a:t> </a:t>
            </a:r>
            <a:r>
              <a:rPr lang="en-US" sz="1200" dirty="0" err="1"/>
              <a:t>vật</a:t>
            </a:r>
            <a:r>
              <a:rPr lang="en-US" sz="1200" dirty="0"/>
              <a:t> </a:t>
            </a:r>
            <a:r>
              <a:rPr lang="en-US" sz="1200" dirty="0" err="1"/>
              <a:t>lý</a:t>
            </a:r>
            <a:r>
              <a:rPr lang="en-US" sz="1200" dirty="0"/>
              <a:t> </a:t>
            </a:r>
            <a:r>
              <a:rPr lang="en-US" sz="1200" dirty="0" err="1"/>
              <a:t>sao</a:t>
            </a:r>
            <a:r>
              <a:rPr lang="en-US" sz="1200" dirty="0"/>
              <a:t> </a:t>
            </a:r>
            <a:r>
              <a:rPr lang="en-US" sz="1200" dirty="0" err="1"/>
              <a:t>cho</a:t>
            </a:r>
            <a:r>
              <a:rPr lang="en-US" sz="1200" dirty="0"/>
              <a:t> </a:t>
            </a:r>
            <a:r>
              <a:rPr lang="en-US" sz="1200" dirty="0" err="1"/>
              <a:t>khi</a:t>
            </a:r>
            <a:r>
              <a:rPr lang="en-US" sz="1200" dirty="0"/>
              <a:t> </a:t>
            </a:r>
            <a:r>
              <a:rPr lang="en-US" sz="1200" dirty="0" err="1"/>
              <a:t>truy</a:t>
            </a:r>
            <a:r>
              <a:rPr lang="en-US" sz="1200" dirty="0"/>
              <a:t> </a:t>
            </a:r>
            <a:r>
              <a:rPr lang="en-US" sz="1200" dirty="0" err="1"/>
              <a:t>xuất</a:t>
            </a:r>
            <a:r>
              <a:rPr lang="en-US" sz="1200" dirty="0"/>
              <a:t> sector K </a:t>
            </a:r>
            <a:r>
              <a:rPr lang="en-US" sz="1200" dirty="0" err="1"/>
              <a:t>thì</a:t>
            </a:r>
            <a:r>
              <a:rPr lang="en-US" sz="1200" dirty="0"/>
              <a:t> </a:t>
            </a:r>
            <a:r>
              <a:rPr lang="en-US" sz="1200" dirty="0" err="1"/>
              <a:t>khi</a:t>
            </a:r>
            <a:r>
              <a:rPr lang="en-US" sz="1200" dirty="0"/>
              <a:t> </a:t>
            </a:r>
            <a:r>
              <a:rPr lang="en-US" sz="1200" dirty="0" err="1"/>
              <a:t>truy</a:t>
            </a:r>
            <a:r>
              <a:rPr lang="en-US" sz="1200" dirty="0"/>
              <a:t> </a:t>
            </a:r>
            <a:r>
              <a:rPr lang="en-US" sz="1200" dirty="0" err="1"/>
              <a:t>xuất</a:t>
            </a:r>
            <a:r>
              <a:rPr lang="en-US" sz="1200" dirty="0"/>
              <a:t> </a:t>
            </a:r>
            <a:r>
              <a:rPr lang="en-US" sz="1200" dirty="0" err="1"/>
              <a:t>tiếp</a:t>
            </a:r>
            <a:r>
              <a:rPr lang="en-US" sz="1200" dirty="0"/>
              <a:t> sang sector K+1 </a:t>
            </a:r>
            <a:r>
              <a:rPr lang="en-US" sz="1200" dirty="0" err="1"/>
              <a:t>là</a:t>
            </a:r>
            <a:r>
              <a:rPr lang="en-US" sz="1200" dirty="0"/>
              <a:t> </a:t>
            </a:r>
            <a:r>
              <a:rPr lang="en-US" sz="1200" dirty="0" err="1"/>
              <a:t>nhanh</a:t>
            </a:r>
            <a:r>
              <a:rPr lang="en-US" sz="1200" dirty="0"/>
              <a:t> </a:t>
            </a:r>
            <a:r>
              <a:rPr lang="en-US" sz="1200" dirty="0" err="1"/>
              <a:t>nhất</a:t>
            </a:r>
            <a:r>
              <a:rPr lang="en-US" sz="1200" dirty="0"/>
              <a:t>. </a:t>
            </a:r>
            <a:r>
              <a:rPr lang="en-US" sz="1200" kern="1200" dirty="0" err="1">
                <a:solidFill>
                  <a:schemeClr val="tx1"/>
                </a:solidFill>
                <a:latin typeface="+mn-lt"/>
                <a:ea typeface="+mn-ea"/>
                <a:cs typeface="+mn-cs"/>
              </a:rPr>
              <a:t>Cách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đánh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sector logic: </a:t>
            </a:r>
            <a:r>
              <a:rPr lang="en-US" sz="1200" kern="1200" dirty="0" err="1">
                <a:solidFill>
                  <a:schemeClr val="tx1"/>
                </a:solidFill>
                <a:latin typeface="+mn-lt"/>
                <a:ea typeface="+mn-ea"/>
                <a:cs typeface="+mn-cs"/>
              </a:rPr>
              <a:t>Đánh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trên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hết</a:t>
            </a:r>
            <a:r>
              <a:rPr lang="en-US" sz="1200" kern="1200" dirty="0">
                <a:solidFill>
                  <a:schemeClr val="tx1"/>
                </a:solidFill>
                <a:latin typeface="+mn-lt"/>
                <a:ea typeface="+mn-ea"/>
                <a:cs typeface="+mn-cs"/>
              </a:rPr>
              <a:t> 1 cylinder </a:t>
            </a:r>
            <a:r>
              <a:rPr lang="en-US" sz="1200" kern="1200" dirty="0" err="1">
                <a:solidFill>
                  <a:schemeClr val="tx1"/>
                </a:solidFill>
                <a:latin typeface="+mn-lt"/>
                <a:ea typeface="+mn-ea"/>
                <a:cs typeface="+mn-cs"/>
              </a:rPr>
              <a:t>sau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chuyển</a:t>
            </a:r>
            <a:r>
              <a:rPr lang="en-US" sz="1200" kern="1200" dirty="0">
                <a:solidFill>
                  <a:schemeClr val="tx1"/>
                </a:solidFill>
                <a:latin typeface="+mn-lt"/>
                <a:ea typeface="+mn-ea"/>
                <a:cs typeface="+mn-cs"/>
              </a:rPr>
              <a:t> sang cylinder </a:t>
            </a:r>
            <a:r>
              <a:rPr lang="en-US" sz="1200" kern="1200" dirty="0" err="1">
                <a:solidFill>
                  <a:schemeClr val="tx1"/>
                </a:solidFill>
                <a:latin typeface="+mn-lt"/>
                <a:ea typeface="+mn-ea"/>
                <a:cs typeface="+mn-cs"/>
              </a:rPr>
              <a:t>kế</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tiếp</a:t>
            </a:r>
            <a:endParaRPr lang="en-US" sz="12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23</a:t>
            </a:fld>
            <a:endParaRPr lang="en-US"/>
          </a:p>
        </p:txBody>
      </p:sp>
    </p:spTree>
    <p:extLst>
      <p:ext uri="{BB962C8B-B14F-4D97-AF65-F5344CB8AC3E}">
        <p14:creationId xmlns:p14="http://schemas.microsoft.com/office/powerpoint/2010/main" val="65488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Đánh</a:t>
            </a:r>
            <a:r>
              <a:rPr lang="en-US" baseline="0" dirty="0"/>
              <a:t> </a:t>
            </a:r>
            <a:r>
              <a:rPr lang="en-US" baseline="0" dirty="0" err="1"/>
              <a:t>theo</a:t>
            </a:r>
            <a:r>
              <a:rPr lang="en-US" baseline="0" dirty="0"/>
              <a:t> cylinder </a:t>
            </a:r>
            <a:r>
              <a:rPr lang="en-US" baseline="0" dirty="0" err="1"/>
              <a:t>đồng</a:t>
            </a:r>
            <a:r>
              <a:rPr lang="en-US" baseline="0" dirty="0"/>
              <a:t> </a:t>
            </a:r>
            <a:r>
              <a:rPr lang="en-US" baseline="0" dirty="0" err="1"/>
              <a:t>tâm</a:t>
            </a:r>
            <a:r>
              <a:rPr lang="en-US" baseline="0" dirty="0"/>
              <a:t>, </a:t>
            </a:r>
            <a:r>
              <a:rPr lang="en-US" baseline="0" dirty="0" err="1"/>
              <a:t>hết</a:t>
            </a:r>
            <a:r>
              <a:rPr lang="en-US" baseline="0" dirty="0"/>
              <a:t> cylinder </a:t>
            </a:r>
            <a:r>
              <a:rPr lang="en-US" baseline="0" dirty="0" err="1"/>
              <a:t>này</a:t>
            </a:r>
            <a:r>
              <a:rPr lang="en-US" baseline="0" dirty="0"/>
              <a:t> </a:t>
            </a:r>
            <a:r>
              <a:rPr lang="en-US" baseline="0" dirty="0" err="1"/>
              <a:t>đến</a:t>
            </a:r>
            <a:r>
              <a:rPr lang="en-US" baseline="0" dirty="0"/>
              <a:t> cylinder </a:t>
            </a:r>
            <a:r>
              <a:rPr lang="en-US" baseline="0" dirty="0" err="1"/>
              <a:t>khác</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extLst>
      <p:ext uri="{BB962C8B-B14F-4D97-AF65-F5344CB8AC3E}">
        <p14:creationId xmlns:p14="http://schemas.microsoft.com/office/powerpoint/2010/main" val="130804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895600"/>
            <a:ext cx="6172200" cy="1894362"/>
          </a:xfrm>
        </p:spPr>
        <p:txBody>
          <a:bodyPr/>
          <a:lstStyle>
            <a:lvl1pPr>
              <a:defRPr b="1"/>
            </a:lvl1pPr>
          </a:lstStyle>
          <a:p>
            <a:r>
              <a:rPr kumimoji="0" lang="en-US" dirty="0"/>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a:t>03/2009</a:t>
            </a:r>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BM MMT&amp;VT - KHOA CNTT - ĐH KHTN TP.HCM</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E9F012D-5E39-4C30-9E0D-C3E8FE3052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03/2009</a:t>
            </a:r>
          </a:p>
        </p:txBody>
      </p:sp>
      <p:sp>
        <p:nvSpPr>
          <p:cNvPr id="5" name="Footer Placeholder 4"/>
          <p:cNvSpPr>
            <a:spLocks noGrp="1"/>
          </p:cNvSpPr>
          <p:nvPr>
            <p:ph type="ftr" sz="quarter" idx="11"/>
          </p:nvPr>
        </p:nvSpPr>
        <p:spPr/>
        <p:txBody>
          <a:bodyPr/>
          <a:lstStyle/>
          <a:p>
            <a:r>
              <a:rPr lang="en-US"/>
              <a:t>BM MMT&amp;VT - KHOA CNTT - ĐH KHTN TP.HCM</a:t>
            </a:r>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03/2009</a:t>
            </a:r>
          </a:p>
        </p:txBody>
      </p:sp>
      <p:sp>
        <p:nvSpPr>
          <p:cNvPr id="5" name="Footer Placeholder 4"/>
          <p:cNvSpPr>
            <a:spLocks noGrp="1"/>
          </p:cNvSpPr>
          <p:nvPr>
            <p:ph type="ftr" sz="quarter" idx="11"/>
          </p:nvPr>
        </p:nvSpPr>
        <p:spPr/>
        <p:txBody>
          <a:bodyPr/>
          <a:lstStyle/>
          <a:p>
            <a:r>
              <a:rPr lang="en-US"/>
              <a:t>BM MMT&amp;VT - KHOA CNTT - ĐH KHTN TP.HCM</a:t>
            </a:r>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990600"/>
            <a:ext cx="7696200" cy="5483352"/>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4"/>
          </p:nvPr>
        </p:nvSpPr>
        <p:spPr>
          <a:xfrm rot="5400000">
            <a:off x="8438293" y="1199296"/>
            <a:ext cx="1179766" cy="384048"/>
          </a:xfrm>
        </p:spPr>
        <p:txBody>
          <a:bodyPr rtlCol="0"/>
          <a:lstStyle>
            <a:lvl1pPr algn="ctr">
              <a:defRPr b="1">
                <a:solidFill>
                  <a:schemeClr val="bg1"/>
                </a:solidFill>
              </a:defRPr>
            </a:lvl1pPr>
          </a:lstStyle>
          <a:p>
            <a:r>
              <a:rPr lang="en-US"/>
              <a:t>03/2009</a:t>
            </a:r>
            <a:endParaRPr lang="en-US" dirty="0"/>
          </a:p>
        </p:txBody>
      </p:sp>
      <p:sp>
        <p:nvSpPr>
          <p:cNvPr id="9" name="Slide Number Placeholder 8"/>
          <p:cNvSpPr>
            <a:spLocks noGrp="1"/>
          </p:cNvSpPr>
          <p:nvPr>
            <p:ph type="sldNum" sz="quarter" idx="15"/>
          </p:nvPr>
        </p:nvSpPr>
        <p:spPr/>
        <p:txBody>
          <a:bodyPr rtlCol="0"/>
          <a:lstStyle/>
          <a:p>
            <a:fld id="{AE9F012D-5E39-4C30-9E0D-C3E8FE30521F}" type="slidenum">
              <a:rPr lang="en-US" smtClean="0"/>
              <a:pPr/>
              <a:t>‹#›</a:t>
            </a:fld>
            <a:endParaRPr lang="en-US"/>
          </a:p>
        </p:txBody>
      </p:sp>
      <p:sp>
        <p:nvSpPr>
          <p:cNvPr id="10" name="Footer Placeholder 9"/>
          <p:cNvSpPr>
            <a:spLocks noGrp="1"/>
          </p:cNvSpPr>
          <p:nvPr>
            <p:ph type="ftr" sz="quarter" idx="16"/>
          </p:nvPr>
        </p:nvSpPr>
        <p:spPr>
          <a:xfrm rot="5400000">
            <a:off x="6775302" y="4046220"/>
            <a:ext cx="4495800" cy="365760"/>
          </a:xfrm>
        </p:spPr>
        <p:txBody>
          <a:bodyPr rtlCol="0"/>
          <a:lstStyle>
            <a:lvl1pPr>
              <a:defRPr b="1">
                <a:solidFill>
                  <a:schemeClr val="bg1"/>
                </a:solidFill>
              </a:defRPr>
            </a:lvl1pPr>
          </a:lstStyle>
          <a:p>
            <a:r>
              <a:rPr lang="en-US"/>
              <a:t>BM MMT&amp;VT - KHOA CNTT - ĐH KHTN TP.HCM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a:t>03/2009</a:t>
            </a:r>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BM MMT&amp;VT - KHOA CNTT - ĐH KHTN TP.HCM</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E9F012D-5E39-4C30-9E0D-C3E8FE3052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03/2009</a:t>
            </a:r>
          </a:p>
        </p:txBody>
      </p:sp>
      <p:sp>
        <p:nvSpPr>
          <p:cNvPr id="6" name="Footer Placeholder 5"/>
          <p:cNvSpPr>
            <a:spLocks noGrp="1"/>
          </p:cNvSpPr>
          <p:nvPr>
            <p:ph type="ftr" sz="quarter" idx="11"/>
          </p:nvPr>
        </p:nvSpPr>
        <p:spPr/>
        <p:txBody>
          <a:bodyPr/>
          <a:lstStyle/>
          <a:p>
            <a:r>
              <a:rPr lang="en-US"/>
              <a:t>BM MMT&amp;VT - KHOA CNTT - ĐH KHTN TP.HCM</a:t>
            </a:r>
          </a:p>
        </p:txBody>
      </p:sp>
      <p:sp>
        <p:nvSpPr>
          <p:cNvPr id="7" name="Slide Number Placeholder 6"/>
          <p:cNvSpPr>
            <a:spLocks noGrp="1"/>
          </p:cNvSpPr>
          <p:nvPr>
            <p:ph type="sldNum" sz="quarter" idx="12"/>
          </p:nvPr>
        </p:nvSpPr>
        <p:spPr/>
        <p:txBody>
          <a:bodyPr/>
          <a:lstStyle/>
          <a:p>
            <a:fld id="{AE9F012D-5E39-4C30-9E0D-C3E8FE30521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r>
              <a:rPr lang="en-US"/>
              <a:t>03/2009</a:t>
            </a:r>
          </a:p>
        </p:txBody>
      </p:sp>
      <p:sp>
        <p:nvSpPr>
          <p:cNvPr id="8" name="Footer Placeholder 7"/>
          <p:cNvSpPr>
            <a:spLocks noGrp="1"/>
          </p:cNvSpPr>
          <p:nvPr>
            <p:ph type="ftr" sz="quarter" idx="11"/>
          </p:nvPr>
        </p:nvSpPr>
        <p:spPr/>
        <p:txBody>
          <a:bodyPr/>
          <a:lstStyle/>
          <a:p>
            <a:r>
              <a:rPr lang="en-US"/>
              <a:t>BM MMT&amp;VT - KHOA CNTT - ĐH KHTN TP.HCM</a:t>
            </a:r>
          </a:p>
        </p:txBody>
      </p:sp>
      <p:sp>
        <p:nvSpPr>
          <p:cNvPr id="9" name="Slide Number Placeholder 8"/>
          <p:cNvSpPr>
            <a:spLocks noGrp="1"/>
          </p:cNvSpPr>
          <p:nvPr>
            <p:ph type="sldNum" sz="quarter" idx="12"/>
          </p:nvPr>
        </p:nvSpPr>
        <p:spPr/>
        <p:txBody>
          <a:bodyPr/>
          <a:lstStyle/>
          <a:p>
            <a:fld id="{AE9F012D-5E39-4C30-9E0D-C3E8FE30521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r>
              <a:rPr lang="en-US"/>
              <a:t>03/2009</a:t>
            </a:r>
          </a:p>
        </p:txBody>
      </p:sp>
      <p:sp>
        <p:nvSpPr>
          <p:cNvPr id="7" name="Slide Number Placeholder 6"/>
          <p:cNvSpPr>
            <a:spLocks noGrp="1"/>
          </p:cNvSpPr>
          <p:nvPr>
            <p:ph type="sldNum" sz="quarter" idx="11"/>
          </p:nvPr>
        </p:nvSpPr>
        <p:spPr/>
        <p:txBody>
          <a:bodyPr rtlCol="0"/>
          <a:lstStyle/>
          <a:p>
            <a:fld id="{AE9F012D-5E39-4C30-9E0D-C3E8FE30521F}"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BM MMT&amp;VT - KHOA CNTT - ĐH KHTN TP.HCM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03/2009</a:t>
            </a:r>
          </a:p>
        </p:txBody>
      </p:sp>
      <p:sp>
        <p:nvSpPr>
          <p:cNvPr id="3" name="Footer Placeholder 2"/>
          <p:cNvSpPr>
            <a:spLocks noGrp="1"/>
          </p:cNvSpPr>
          <p:nvPr>
            <p:ph type="ftr" sz="quarter" idx="11"/>
          </p:nvPr>
        </p:nvSpPr>
        <p:spPr/>
        <p:txBody>
          <a:bodyPr/>
          <a:lstStyle/>
          <a:p>
            <a:r>
              <a:rPr lang="en-US"/>
              <a:t>BM MMT&amp;VT - KHOA CNTT - ĐH KHTN TP.HCM</a:t>
            </a:r>
          </a:p>
        </p:txBody>
      </p:sp>
      <p:sp>
        <p:nvSpPr>
          <p:cNvPr id="4" name="Slide Number Placeholder 3"/>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r>
              <a:rPr lang="en-US"/>
              <a:t>03/2009</a:t>
            </a:r>
          </a:p>
        </p:txBody>
      </p:sp>
      <p:sp>
        <p:nvSpPr>
          <p:cNvPr id="22" name="Slide Number Placeholder 21"/>
          <p:cNvSpPr>
            <a:spLocks noGrp="1"/>
          </p:cNvSpPr>
          <p:nvPr>
            <p:ph type="sldNum" sz="quarter" idx="15"/>
          </p:nvPr>
        </p:nvSpPr>
        <p:spPr/>
        <p:txBody>
          <a:bodyPr rtlCol="0"/>
          <a:lstStyle/>
          <a:p>
            <a:fld id="{AE9F012D-5E39-4C30-9E0D-C3E8FE30521F}"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BM MMT&amp;VT - KHOA CNTT - ĐH KHTN TP.HCM</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a:t>03/2009</a:t>
            </a:r>
          </a:p>
        </p:txBody>
      </p:sp>
      <p:sp>
        <p:nvSpPr>
          <p:cNvPr id="18" name="Slide Number Placeholder 17"/>
          <p:cNvSpPr>
            <a:spLocks noGrp="1"/>
          </p:cNvSpPr>
          <p:nvPr>
            <p:ph type="sldNum" sz="quarter" idx="11"/>
          </p:nvPr>
        </p:nvSpPr>
        <p:spPr/>
        <p:txBody>
          <a:bodyPr rtlCol="0"/>
          <a:lstStyle/>
          <a:p>
            <a:fld id="{AE9F012D-5E39-4C30-9E0D-C3E8FE30521F}"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BM MMT&amp;VT - KHOA CNTT - ĐH KHTN TP.HCM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696200" cy="63976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066800"/>
            <a:ext cx="7696200" cy="54071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904893" y="665896"/>
            <a:ext cx="1179766" cy="384048"/>
          </a:xfrm>
          <a:prstGeom prst="rect">
            <a:avLst/>
          </a:prstGeom>
        </p:spPr>
        <p:txBody>
          <a:bodyPr vert="horz" anchor="ctr" anchorCtr="0"/>
          <a:lstStyle>
            <a:lvl1pPr algn="r" eaLnBrk="1" latinLnBrk="0" hangingPunct="1">
              <a:defRPr kumimoji="0" sz="1200">
                <a:solidFill>
                  <a:schemeClr val="tx2"/>
                </a:solidFill>
              </a:defRPr>
            </a:lvl1pPr>
          </a:lstStyle>
          <a:p>
            <a:r>
              <a:rPr lang="en-US"/>
              <a:t>03/2009</a:t>
            </a:r>
          </a:p>
        </p:txBody>
      </p:sp>
      <p:sp>
        <p:nvSpPr>
          <p:cNvPr id="3" name="Footer Placeholder 2"/>
          <p:cNvSpPr>
            <a:spLocks noGrp="1"/>
          </p:cNvSpPr>
          <p:nvPr>
            <p:ph type="ftr" sz="quarter" idx="3"/>
          </p:nvPr>
        </p:nvSpPr>
        <p:spPr>
          <a:xfrm rot="5400000">
            <a:off x="6241902" y="3512820"/>
            <a:ext cx="44958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BM MMT&amp;VT - KHOA CNTT - ĐH KHTN TP.HCM</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80832" y="60045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53400" y="6023610"/>
            <a:ext cx="609600" cy="521208"/>
          </a:xfrm>
          <a:prstGeom prst="rect">
            <a:avLst/>
          </a:prstGeom>
        </p:spPr>
        <p:txBody>
          <a:bodyPr vert="horz" anchor="ctr"/>
          <a:lstStyle>
            <a:lvl1pPr algn="ctr" eaLnBrk="1" latinLnBrk="0" hangingPunct="1">
              <a:defRPr kumimoji="0" sz="1400" b="1">
                <a:solidFill>
                  <a:srgbClr val="FFFFFF"/>
                </a:solidFill>
              </a:defRPr>
            </a:lvl1pPr>
          </a:lstStyle>
          <a:p>
            <a:fld id="{AE9F012D-5E39-4C30-9E0D-C3E8FE3052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accent1">
              <a:lumMod val="75000"/>
            </a:schemeClr>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gif"/><Relationship Id="rId7" Type="http://schemas.openxmlformats.org/officeDocument/2006/relationships/image" Target="../media/image24.g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gif"/><Relationship Id="rId5" Type="http://schemas.openxmlformats.org/officeDocument/2006/relationships/image" Target="../media/image22.gif"/><Relationship Id="rId4" Type="http://schemas.openxmlformats.org/officeDocument/2006/relationships/image" Target="../media/image21.gif"/></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Byte" TargetMode="External"/><Relationship Id="rId7" Type="http://schemas.openxmlformats.org/officeDocument/2006/relationships/hyperlink" Target="http://en.wikipedia.org/wiki/Master_boot_recor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en.wikipedia.org/wiki/Decimal" TargetMode="External"/><Relationship Id="rId5" Type="http://schemas.openxmlformats.org/officeDocument/2006/relationships/hyperlink" Target="http://en.wikipedia.org/wiki/Octal" TargetMode="External"/><Relationship Id="rId4" Type="http://schemas.openxmlformats.org/officeDocument/2006/relationships/hyperlink" Target="http://en.wikipedia.org/wiki/Hexadecima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Master_boot_recor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en.wikipedia.org/wiki/Logical_block_addressing" TargetMode="External"/><Relationship Id="rId5" Type="http://schemas.openxmlformats.org/officeDocument/2006/relationships/hyperlink" Target="http://en.wikipedia.org/wiki/Partition_type" TargetMode="External"/><Relationship Id="rId4" Type="http://schemas.openxmlformats.org/officeDocument/2006/relationships/hyperlink" Target="http://en.wikipedia.org/wiki/Cylinder-head-secto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6.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57400" y="2819400"/>
          <a:ext cx="6858000" cy="1894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ubtitle 2"/>
          <p:cNvSpPr txBox="1">
            <a:spLocks/>
          </p:cNvSpPr>
          <p:nvPr/>
        </p:nvSpPr>
        <p:spPr>
          <a:xfrm>
            <a:off x="2133600" y="5486400"/>
            <a:ext cx="7010400" cy="659922"/>
          </a:xfrm>
          <a:prstGeom prst="rect">
            <a:avLst/>
          </a:prstGeom>
        </p:spPr>
        <p:txBody>
          <a:bodyPr vert="horz">
            <a:no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3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thuộc</a:t>
            </a:r>
            <a:r>
              <a:rPr lang="en-US" dirty="0"/>
              <a:t> </a:t>
            </a:r>
            <a:r>
              <a:rPr lang="en-US" dirty="0" err="1"/>
              <a:t>tính</a:t>
            </a:r>
            <a:r>
              <a:rPr lang="en-US" dirty="0"/>
              <a:t> - 2</a:t>
            </a:r>
          </a:p>
        </p:txBody>
      </p:sp>
      <p:sp>
        <p:nvSpPr>
          <p:cNvPr id="3" name="Content Placeholder 2"/>
          <p:cNvSpPr>
            <a:spLocks noGrp="1"/>
          </p:cNvSpPr>
          <p:nvPr>
            <p:ph sz="quarter" idx="1"/>
          </p:nvPr>
        </p:nvSpPr>
        <p:spPr/>
        <p:txBody>
          <a:bodyPr/>
          <a:lstStyle/>
          <a:p>
            <a:r>
              <a:rPr lang="en-US" dirty="0" err="1"/>
              <a:t>Quyền</a:t>
            </a:r>
            <a:r>
              <a:rPr lang="en-US" dirty="0"/>
              <a:t> </a:t>
            </a:r>
            <a:r>
              <a:rPr lang="en-US" dirty="0" err="1"/>
              <a:t>hạn</a:t>
            </a:r>
            <a:r>
              <a:rPr lang="en-US" dirty="0"/>
              <a:t> </a:t>
            </a:r>
            <a:r>
              <a:rPr lang="en-US" dirty="0" err="1"/>
              <a:t>sử</a:t>
            </a:r>
            <a:r>
              <a:rPr lang="en-US" dirty="0"/>
              <a:t> </a:t>
            </a:r>
            <a:r>
              <a:rPr lang="en-US" dirty="0" err="1"/>
              <a:t>dụng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10</a:t>
            </a:fld>
            <a:endParaRPr lang="en-US"/>
          </a:p>
        </p:txBody>
      </p:sp>
      <p:pic>
        <p:nvPicPr>
          <p:cNvPr id="74754" name="Picture 2"/>
          <p:cNvPicPr>
            <a:picLocks noChangeAspect="1" noChangeArrowheads="1"/>
          </p:cNvPicPr>
          <p:nvPr/>
        </p:nvPicPr>
        <p:blipFill>
          <a:blip r:embed="rId2"/>
          <a:srcRect/>
          <a:stretch>
            <a:fillRect/>
          </a:stretch>
        </p:blipFill>
        <p:spPr bwMode="auto">
          <a:xfrm>
            <a:off x="2590800" y="1524000"/>
            <a:ext cx="3590925" cy="48863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thuộc</a:t>
            </a:r>
            <a:r>
              <a:rPr lang="en-US" dirty="0"/>
              <a:t> </a:t>
            </a:r>
            <a:r>
              <a:rPr lang="en-US" dirty="0" err="1"/>
              <a:t>tính</a:t>
            </a:r>
            <a:r>
              <a:rPr lang="en-US" dirty="0"/>
              <a:t> - 3</a:t>
            </a:r>
          </a:p>
        </p:txBody>
      </p:sp>
      <p:sp>
        <p:nvSpPr>
          <p:cNvPr id="3" name="Content Placeholder 2"/>
          <p:cNvSpPr>
            <a:spLocks noGrp="1"/>
          </p:cNvSpPr>
          <p:nvPr>
            <p:ph sz="quarter" idx="1"/>
          </p:nvPr>
        </p:nvSpPr>
        <p:spPr/>
        <p:txBody>
          <a:bodyPr/>
          <a:lstStyle/>
          <a:p>
            <a:r>
              <a:rPr lang="en-US" dirty="0" err="1"/>
              <a:t>Một</a:t>
            </a:r>
            <a:r>
              <a:rPr lang="en-US" dirty="0"/>
              <a:t> </a:t>
            </a:r>
            <a:r>
              <a:rPr lang="en-US" dirty="0" err="1"/>
              <a:t>số</a:t>
            </a:r>
            <a:r>
              <a:rPr lang="en-US" dirty="0"/>
              <a:t> </a:t>
            </a:r>
            <a:r>
              <a:rPr lang="en-US" dirty="0" err="1"/>
              <a:t>thông</a:t>
            </a:r>
            <a:r>
              <a:rPr lang="en-US" dirty="0"/>
              <a:t> tin </a:t>
            </a:r>
            <a:r>
              <a:rPr lang="en-US" dirty="0" err="1"/>
              <a:t>khác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11</a:t>
            </a:fld>
            <a:endParaRPr lang="en-US"/>
          </a:p>
        </p:txBody>
      </p:sp>
      <p:pic>
        <p:nvPicPr>
          <p:cNvPr id="75778" name="Picture 2"/>
          <p:cNvPicPr>
            <a:picLocks noChangeAspect="1" noChangeArrowheads="1"/>
          </p:cNvPicPr>
          <p:nvPr/>
        </p:nvPicPr>
        <p:blipFill>
          <a:blip r:embed="rId2"/>
          <a:srcRect/>
          <a:stretch>
            <a:fillRect/>
          </a:stretch>
        </p:blipFill>
        <p:spPr bwMode="auto">
          <a:xfrm>
            <a:off x="2590800" y="1447800"/>
            <a:ext cx="3590925" cy="48863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cấu</a:t>
            </a:r>
            <a:r>
              <a:rPr lang="en-US" dirty="0"/>
              <a:t> </a:t>
            </a:r>
            <a:r>
              <a:rPr lang="en-US" dirty="0" err="1"/>
              <a:t>trúc</a:t>
            </a:r>
            <a:r>
              <a:rPr lang="en-US" dirty="0"/>
              <a:t> - 1 </a:t>
            </a:r>
          </a:p>
        </p:txBody>
      </p:sp>
      <p:sp>
        <p:nvSpPr>
          <p:cNvPr id="5" name="Slide Number Placeholder 4"/>
          <p:cNvSpPr>
            <a:spLocks noGrp="1"/>
          </p:cNvSpPr>
          <p:nvPr>
            <p:ph type="sldNum" sz="quarter" idx="15"/>
          </p:nvPr>
        </p:nvSpPr>
        <p:spPr/>
        <p:txBody>
          <a:bodyPr/>
          <a:lstStyle/>
          <a:p>
            <a:fld id="{AE9F012D-5E39-4C30-9E0D-C3E8FE30521F}" type="slidenum">
              <a:rPr lang="en-US" smtClean="0"/>
              <a:pPr/>
              <a:t>12</a:t>
            </a:fld>
            <a:endParaRPr lang="en-US"/>
          </a:p>
        </p:txBody>
      </p:sp>
      <p:pic>
        <p:nvPicPr>
          <p:cNvPr id="7" name="Picture 5" descr="C:\B\b4\JPG\foo\6-2.jpg"/>
          <p:cNvPicPr>
            <a:picLocks noGrp="1" noChangeAspect="1" noChangeArrowheads="1"/>
          </p:cNvPicPr>
          <p:nvPr>
            <p:ph sz="quarter" idx="1"/>
          </p:nvPr>
        </p:nvPicPr>
        <p:blipFill>
          <a:blip r:embed="rId2"/>
          <a:srcRect/>
          <a:stretch>
            <a:fillRect/>
          </a:stretch>
        </p:blipFill>
        <p:spPr bwMode="auto">
          <a:xfrm>
            <a:off x="609600" y="1295400"/>
            <a:ext cx="7696200" cy="3541020"/>
          </a:xfrm>
          <a:prstGeom prst="rect">
            <a:avLst/>
          </a:prstGeom>
          <a:noFill/>
        </p:spPr>
      </p:pic>
      <p:sp>
        <p:nvSpPr>
          <p:cNvPr id="8" name="TextBox 7"/>
          <p:cNvSpPr txBox="1"/>
          <p:nvPr/>
        </p:nvSpPr>
        <p:spPr>
          <a:xfrm>
            <a:off x="2209800" y="5029200"/>
            <a:ext cx="4724370" cy="1338828"/>
          </a:xfrm>
          <a:prstGeom prst="rect">
            <a:avLst/>
          </a:prstGeom>
          <a:noFill/>
        </p:spPr>
        <p:txBody>
          <a:bodyPr wrap="none" rtlCol="0">
            <a:spAutoFit/>
          </a:bodyPr>
          <a:lstStyle/>
          <a:p>
            <a:pPr indent="-342900" algn="ctr">
              <a:lnSpc>
                <a:spcPct val="150000"/>
              </a:lnSpc>
              <a:buAutoNum type="alphaLcParenBoth"/>
            </a:pPr>
            <a:r>
              <a:rPr lang="en-US" dirty="0" err="1"/>
              <a:t>Chuỗi</a:t>
            </a:r>
            <a:r>
              <a:rPr lang="en-US" dirty="0"/>
              <a:t> </a:t>
            </a:r>
            <a:r>
              <a:rPr lang="en-US" dirty="0" err="1"/>
              <a:t>các</a:t>
            </a:r>
            <a:r>
              <a:rPr lang="en-US" dirty="0"/>
              <a:t> bit, byte – file </a:t>
            </a:r>
            <a:r>
              <a:rPr lang="en-US" dirty="0" err="1"/>
              <a:t>mã</a:t>
            </a:r>
            <a:r>
              <a:rPr lang="en-US" dirty="0"/>
              <a:t> </a:t>
            </a:r>
            <a:r>
              <a:rPr lang="en-US" dirty="0" err="1"/>
              <a:t>hóa</a:t>
            </a:r>
            <a:endParaRPr lang="en-US" dirty="0"/>
          </a:p>
          <a:p>
            <a:pPr indent="-342900" algn="ctr">
              <a:lnSpc>
                <a:spcPct val="150000"/>
              </a:lnSpc>
              <a:buAutoNum type="alphaLcParenBoth"/>
            </a:pPr>
            <a:r>
              <a:rPr lang="en-US" dirty="0" err="1"/>
              <a:t>Tập</a:t>
            </a:r>
            <a:r>
              <a:rPr lang="en-US" dirty="0"/>
              <a:t> </a:t>
            </a:r>
            <a:r>
              <a:rPr lang="en-US" dirty="0" err="1"/>
              <a:t>các</a:t>
            </a:r>
            <a:r>
              <a:rPr lang="en-US" dirty="0"/>
              <a:t> record – file </a:t>
            </a:r>
            <a:r>
              <a:rPr lang="en-US" dirty="0" err="1"/>
              <a:t>danh</a:t>
            </a:r>
            <a:r>
              <a:rPr lang="en-US" dirty="0"/>
              <a:t> </a:t>
            </a:r>
            <a:r>
              <a:rPr lang="en-US" dirty="0" err="1"/>
              <a:t>sách</a:t>
            </a:r>
            <a:r>
              <a:rPr lang="en-US" dirty="0"/>
              <a:t> </a:t>
            </a:r>
            <a:r>
              <a:rPr lang="en-US" dirty="0" err="1"/>
              <a:t>sinh</a:t>
            </a:r>
            <a:r>
              <a:rPr lang="en-US" dirty="0"/>
              <a:t> </a:t>
            </a:r>
            <a:r>
              <a:rPr lang="en-US" dirty="0" err="1"/>
              <a:t>viên</a:t>
            </a:r>
            <a:endParaRPr lang="en-US" dirty="0"/>
          </a:p>
          <a:p>
            <a:pPr indent="-342900" algn="ctr">
              <a:lnSpc>
                <a:spcPct val="150000"/>
              </a:lnSpc>
              <a:buAutoNum type="alphaLcParenBoth"/>
            </a:pPr>
            <a:r>
              <a:rPr lang="en-US" dirty="0" err="1"/>
              <a:t>Dạng</a:t>
            </a:r>
            <a:r>
              <a:rPr lang="en-US" dirty="0"/>
              <a:t> </a:t>
            </a:r>
            <a:r>
              <a:rPr lang="en-US" dirty="0" err="1"/>
              <a:t>cây</a:t>
            </a:r>
            <a:r>
              <a:rPr lang="en-US" dirty="0"/>
              <a:t> - </a:t>
            </a:r>
            <a:r>
              <a:rPr lang="en-US" dirty="0" err="1"/>
              <a:t>BTree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cấu</a:t>
            </a:r>
            <a:r>
              <a:rPr lang="en-US" dirty="0"/>
              <a:t> </a:t>
            </a:r>
            <a:r>
              <a:rPr lang="en-US" dirty="0" err="1"/>
              <a:t>trúc</a:t>
            </a:r>
            <a:r>
              <a:rPr lang="en-US" dirty="0"/>
              <a:t> - 2</a:t>
            </a:r>
          </a:p>
        </p:txBody>
      </p:sp>
      <p:sp>
        <p:nvSpPr>
          <p:cNvPr id="5" name="Slide Number Placeholder 4"/>
          <p:cNvSpPr>
            <a:spLocks noGrp="1"/>
          </p:cNvSpPr>
          <p:nvPr>
            <p:ph type="sldNum" sz="quarter" idx="15"/>
          </p:nvPr>
        </p:nvSpPr>
        <p:spPr/>
        <p:txBody>
          <a:bodyPr/>
          <a:lstStyle/>
          <a:p>
            <a:fld id="{AE9F012D-5E39-4C30-9E0D-C3E8FE30521F}" type="slidenum">
              <a:rPr lang="en-US" smtClean="0"/>
              <a:pPr/>
              <a:t>13</a:t>
            </a:fld>
            <a:endParaRPr lang="en-US"/>
          </a:p>
        </p:txBody>
      </p:sp>
      <p:pic>
        <p:nvPicPr>
          <p:cNvPr id="76802" name="Picture 2"/>
          <p:cNvPicPr>
            <a:picLocks noChangeAspect="1" noChangeArrowheads="1"/>
          </p:cNvPicPr>
          <p:nvPr/>
        </p:nvPicPr>
        <p:blipFill>
          <a:blip r:embed="rId3"/>
          <a:srcRect/>
          <a:stretch>
            <a:fillRect/>
          </a:stretch>
        </p:blipFill>
        <p:spPr bwMode="auto">
          <a:xfrm>
            <a:off x="457200" y="1295400"/>
            <a:ext cx="3657600" cy="3145536"/>
          </a:xfrm>
          <a:prstGeom prst="rect">
            <a:avLst/>
          </a:prstGeom>
          <a:noFill/>
          <a:ln w="9525">
            <a:noFill/>
            <a:miter lim="800000"/>
            <a:headEnd/>
            <a:tailEnd/>
          </a:ln>
          <a:effectLst/>
        </p:spPr>
      </p:pic>
      <p:pic>
        <p:nvPicPr>
          <p:cNvPr id="76803" name="Picture 3"/>
          <p:cNvPicPr>
            <a:picLocks noGrp="1" noChangeAspect="1" noChangeArrowheads="1"/>
          </p:cNvPicPr>
          <p:nvPr>
            <p:ph sz="quarter" idx="1"/>
          </p:nvPr>
        </p:nvPicPr>
        <p:blipFill>
          <a:blip r:embed="rId4"/>
          <a:srcRect/>
          <a:stretch>
            <a:fillRect/>
          </a:stretch>
        </p:blipFill>
        <p:spPr bwMode="auto">
          <a:xfrm>
            <a:off x="4572000" y="1295400"/>
            <a:ext cx="3904284" cy="3117850"/>
          </a:xfrm>
          <a:prstGeom prst="rect">
            <a:avLst/>
          </a:prstGeom>
          <a:noFill/>
          <a:ln w="9525">
            <a:noFill/>
            <a:miter lim="800000"/>
            <a:headEnd/>
            <a:tailEnd/>
          </a:ln>
          <a:effectLst/>
        </p:spPr>
      </p:pic>
      <p:sp>
        <p:nvSpPr>
          <p:cNvPr id="9" name="TextBox 8"/>
          <p:cNvSpPr txBox="1"/>
          <p:nvPr/>
        </p:nvSpPr>
        <p:spPr>
          <a:xfrm>
            <a:off x="1905000" y="4495800"/>
            <a:ext cx="466794" cy="369332"/>
          </a:xfrm>
          <a:prstGeom prst="rect">
            <a:avLst/>
          </a:prstGeom>
          <a:noFill/>
        </p:spPr>
        <p:txBody>
          <a:bodyPr wrap="none" rtlCol="0">
            <a:spAutoFit/>
          </a:bodyPr>
          <a:lstStyle/>
          <a:p>
            <a:r>
              <a:rPr lang="en-US" dirty="0"/>
              <a:t>(a)</a:t>
            </a:r>
          </a:p>
        </p:txBody>
      </p:sp>
      <p:sp>
        <p:nvSpPr>
          <p:cNvPr id="10" name="TextBox 9"/>
          <p:cNvSpPr txBox="1"/>
          <p:nvPr/>
        </p:nvSpPr>
        <p:spPr>
          <a:xfrm>
            <a:off x="6324600" y="4495800"/>
            <a:ext cx="466794" cy="369332"/>
          </a:xfrm>
          <a:prstGeom prst="rect">
            <a:avLst/>
          </a:prstGeom>
          <a:noFill/>
        </p:spPr>
        <p:txBody>
          <a:bodyPr wrap="none" rtlCol="0">
            <a:spAutoFit/>
          </a:bodyPr>
          <a:lstStyle/>
          <a:p>
            <a:r>
              <a:rPr lang="en-US" dirty="0"/>
              <a:t>(b)</a:t>
            </a:r>
          </a:p>
        </p:txBody>
      </p:sp>
      <p:sp>
        <p:nvSpPr>
          <p:cNvPr id="11" name="TextBox 10"/>
          <p:cNvSpPr txBox="1"/>
          <p:nvPr/>
        </p:nvSpPr>
        <p:spPr>
          <a:xfrm>
            <a:off x="2667000" y="5257800"/>
            <a:ext cx="3262432" cy="507831"/>
          </a:xfrm>
          <a:prstGeom prst="rect">
            <a:avLst/>
          </a:prstGeom>
          <a:noFill/>
        </p:spPr>
        <p:txBody>
          <a:bodyPr wrap="none" rtlCol="0">
            <a:spAutoFit/>
          </a:bodyPr>
          <a:lstStyle/>
          <a:p>
            <a:pPr indent="-342900" algn="ctr">
              <a:lnSpc>
                <a:spcPct val="150000"/>
              </a:lnSpc>
              <a:buAutoNum type="alphaLcParenBoth"/>
            </a:pPr>
            <a:r>
              <a:rPr lang="en-US" dirty="0"/>
              <a:t>File </a:t>
            </a:r>
            <a:r>
              <a:rPr lang="en-US" dirty="0" err="1"/>
              <a:t>nhị</a:t>
            </a:r>
            <a:r>
              <a:rPr lang="en-US" dirty="0"/>
              <a:t> </a:t>
            </a:r>
            <a:r>
              <a:rPr lang="en-US" dirty="0" err="1"/>
              <a:t>phân</a:t>
            </a:r>
            <a:r>
              <a:rPr lang="en-US" dirty="0"/>
              <a:t> – (b) File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dissolve">
                                      <p:cBhvr>
                                        <p:cTn id="7" dur="500"/>
                                        <p:tgtEl>
                                          <p:spTgt spid="76802"/>
                                        </p:tgtEl>
                                      </p:cBhvr>
                                    </p:animEffect>
                                  </p:childTnLst>
                                </p:cTn>
                              </p:par>
                              <p:par>
                                <p:cTn id="8" presetID="9" presetClass="entr" presetSubtype="0" fill="hold" nodeType="withEffect">
                                  <p:stCondLst>
                                    <p:cond delay="0"/>
                                  </p:stCondLst>
                                  <p:childTnLst>
                                    <p:set>
                                      <p:cBhvr>
                                        <p:cTn id="9" dur="1" fill="hold">
                                          <p:stCondLst>
                                            <p:cond delay="0"/>
                                          </p:stCondLst>
                                        </p:cTn>
                                        <p:tgtEl>
                                          <p:spTgt spid="76803"/>
                                        </p:tgtEl>
                                        <p:attrNameLst>
                                          <p:attrName>style.visibility</p:attrName>
                                        </p:attrNameLst>
                                      </p:cBhvr>
                                      <p:to>
                                        <p:strVal val="visible"/>
                                      </p:to>
                                    </p:set>
                                    <p:animEffect transition="in" filter="dissolve">
                                      <p:cBhvr>
                                        <p:cTn id="10" dur="500"/>
                                        <p:tgtEl>
                                          <p:spTgt spid="7680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thao</a:t>
            </a:r>
            <a:r>
              <a:rPr lang="en-US" dirty="0"/>
              <a:t> </a:t>
            </a:r>
            <a:r>
              <a:rPr lang="en-US" dirty="0" err="1"/>
              <a:t>tác</a:t>
            </a:r>
            <a:r>
              <a:rPr lang="en-US" dirty="0"/>
              <a:t> </a:t>
            </a:r>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14</a:t>
            </a:fld>
            <a:endParaRPr lang="en-US"/>
          </a:p>
        </p:txBody>
      </p:sp>
      <p:pic>
        <p:nvPicPr>
          <p:cNvPr id="7" name="Content Placeholder 6" descr="document.gif"/>
          <p:cNvPicPr>
            <a:picLocks noChangeAspect="1"/>
          </p:cNvPicPr>
          <p:nvPr/>
        </p:nvPicPr>
        <p:blipFill>
          <a:blip r:embed="rId2"/>
          <a:stretch>
            <a:fillRect/>
          </a:stretch>
        </p:blipFill>
        <p:spPr>
          <a:xfrm>
            <a:off x="609600" y="2514600"/>
            <a:ext cx="1962510" cy="1600200"/>
          </a:xfrm>
          <a:prstGeom prst="rect">
            <a:avLst/>
          </a:prstGeom>
        </p:spPr>
      </p:pic>
      <p:sp>
        <p:nvSpPr>
          <p:cNvPr id="8" name="TextBox 7"/>
          <p:cNvSpPr txBox="1"/>
          <p:nvPr/>
        </p:nvSpPr>
        <p:spPr>
          <a:xfrm>
            <a:off x="3200400" y="838200"/>
            <a:ext cx="4942379" cy="5858014"/>
          </a:xfrm>
          <a:prstGeom prst="rect">
            <a:avLst/>
          </a:prstGeom>
          <a:noFill/>
        </p:spPr>
        <p:txBody>
          <a:bodyPr wrap="none" rtlCol="0">
            <a:spAutoFit/>
          </a:bodyPr>
          <a:lstStyle/>
          <a:p>
            <a:pPr marL="457200" indent="-457200">
              <a:lnSpc>
                <a:spcPct val="150000"/>
              </a:lnSpc>
              <a:buFont typeface="+mj-lt"/>
              <a:buAutoNum type="arabicPeriod"/>
            </a:pPr>
            <a:r>
              <a:rPr lang="en-US" dirty="0" err="1"/>
              <a:t>Tạo</a:t>
            </a:r>
            <a:r>
              <a:rPr lang="en-US" dirty="0"/>
              <a:t> – create</a:t>
            </a:r>
          </a:p>
          <a:p>
            <a:pPr marL="457200" indent="-457200">
              <a:lnSpc>
                <a:spcPct val="150000"/>
              </a:lnSpc>
              <a:buFont typeface="+mj-lt"/>
              <a:buAutoNum type="arabicPeriod"/>
            </a:pPr>
            <a:r>
              <a:rPr lang="en-US" dirty="0" err="1"/>
              <a:t>Ghi</a:t>
            </a:r>
            <a:r>
              <a:rPr lang="en-US" dirty="0"/>
              <a:t> </a:t>
            </a:r>
            <a:r>
              <a:rPr lang="en-US" dirty="0" err="1"/>
              <a:t>dữ</a:t>
            </a:r>
            <a:r>
              <a:rPr lang="en-US" dirty="0"/>
              <a:t> </a:t>
            </a:r>
            <a:r>
              <a:rPr lang="en-US" dirty="0" err="1"/>
              <a:t>liệu</a:t>
            </a:r>
            <a:r>
              <a:rPr lang="en-US" dirty="0"/>
              <a:t> – write</a:t>
            </a:r>
          </a:p>
          <a:p>
            <a:pPr marL="457200" indent="-457200">
              <a:lnSpc>
                <a:spcPct val="150000"/>
              </a:lnSpc>
              <a:buFont typeface="+mj-lt"/>
              <a:buAutoNum type="arabicPeriod"/>
            </a:pPr>
            <a:r>
              <a:rPr lang="en-US" dirty="0" err="1"/>
              <a:t>Đọc</a:t>
            </a:r>
            <a:r>
              <a:rPr lang="en-US" dirty="0"/>
              <a:t> </a:t>
            </a:r>
            <a:r>
              <a:rPr lang="en-US" dirty="0" err="1"/>
              <a:t>dữ</a:t>
            </a:r>
            <a:r>
              <a:rPr lang="en-US" dirty="0"/>
              <a:t> </a:t>
            </a:r>
            <a:r>
              <a:rPr lang="en-US" dirty="0" err="1"/>
              <a:t>liệu</a:t>
            </a:r>
            <a:r>
              <a:rPr lang="en-US" dirty="0"/>
              <a:t> – read</a:t>
            </a:r>
          </a:p>
          <a:p>
            <a:pPr marL="457200" indent="-457200">
              <a:lnSpc>
                <a:spcPct val="150000"/>
              </a:lnSpc>
              <a:buFont typeface="+mj-lt"/>
              <a:buAutoNum type="arabicPeriod"/>
            </a:pPr>
            <a:r>
              <a:rPr lang="en-US" dirty="0" err="1"/>
              <a:t>Xóa</a:t>
            </a:r>
            <a:r>
              <a:rPr lang="en-US" dirty="0"/>
              <a:t> – delete</a:t>
            </a:r>
          </a:p>
          <a:p>
            <a:pPr marL="457200" indent="-457200">
              <a:lnSpc>
                <a:spcPct val="150000"/>
              </a:lnSpc>
              <a:buFont typeface="+mj-lt"/>
              <a:buAutoNum type="arabicPeriod"/>
            </a:pPr>
            <a:r>
              <a:rPr lang="en-US" dirty="0" err="1"/>
              <a:t>Mở</a:t>
            </a:r>
            <a:r>
              <a:rPr lang="en-US" dirty="0"/>
              <a:t> - open</a:t>
            </a:r>
          </a:p>
          <a:p>
            <a:pPr marL="457200" indent="-457200">
              <a:lnSpc>
                <a:spcPct val="150000"/>
              </a:lnSpc>
              <a:buFont typeface="+mj-lt"/>
              <a:buAutoNum type="arabicPeriod"/>
            </a:pPr>
            <a:r>
              <a:rPr lang="en-US" dirty="0" err="1"/>
              <a:t>Đóng</a:t>
            </a:r>
            <a:r>
              <a:rPr lang="en-US" dirty="0"/>
              <a:t> – close</a:t>
            </a:r>
          </a:p>
          <a:p>
            <a:pPr marL="457200" indent="-457200">
              <a:lnSpc>
                <a:spcPct val="150000"/>
              </a:lnSpc>
              <a:buFont typeface="+mj-lt"/>
              <a:buAutoNum type="arabicPeriod"/>
            </a:pPr>
            <a:r>
              <a:rPr lang="en-US" dirty="0" err="1"/>
              <a:t>Ghi</a:t>
            </a:r>
            <a:r>
              <a:rPr lang="en-US" dirty="0"/>
              <a:t> </a:t>
            </a:r>
            <a:r>
              <a:rPr lang="en-US" dirty="0" err="1"/>
              <a:t>thêm</a:t>
            </a:r>
            <a:r>
              <a:rPr lang="en-US" dirty="0"/>
              <a:t> </a:t>
            </a:r>
            <a:r>
              <a:rPr lang="en-US" dirty="0" err="1"/>
              <a:t>dữ</a:t>
            </a:r>
            <a:r>
              <a:rPr lang="en-US" dirty="0"/>
              <a:t> </a:t>
            </a:r>
            <a:r>
              <a:rPr lang="en-US" dirty="0" err="1"/>
              <a:t>liệu</a:t>
            </a:r>
            <a:r>
              <a:rPr lang="en-US" dirty="0"/>
              <a:t> – append</a:t>
            </a:r>
          </a:p>
          <a:p>
            <a:pPr marL="457200" indent="-457200">
              <a:lnSpc>
                <a:spcPct val="150000"/>
              </a:lnSpc>
              <a:buFont typeface="+mj-lt"/>
              <a:buAutoNum type="arabicPeriod"/>
            </a:pPr>
            <a:r>
              <a:rPr lang="en-US" dirty="0"/>
              <a:t>Di </a:t>
            </a:r>
            <a:r>
              <a:rPr lang="en-US" dirty="0" err="1"/>
              <a:t>chuyển</a:t>
            </a:r>
            <a:r>
              <a:rPr lang="en-US" dirty="0"/>
              <a:t> </a:t>
            </a:r>
            <a:r>
              <a:rPr lang="en-US" dirty="0" err="1"/>
              <a:t>đến</a:t>
            </a:r>
            <a:r>
              <a:rPr lang="en-US" dirty="0"/>
              <a:t> 1 </a:t>
            </a:r>
            <a:r>
              <a:rPr lang="en-US" dirty="0" err="1"/>
              <a:t>khối</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kỳ</a:t>
            </a:r>
            <a:r>
              <a:rPr lang="en-US" dirty="0"/>
              <a:t> - seek</a:t>
            </a:r>
          </a:p>
          <a:p>
            <a:pPr marL="457200" indent="-457200">
              <a:lnSpc>
                <a:spcPct val="150000"/>
              </a:lnSpc>
              <a:buFont typeface="+mj-lt"/>
              <a:buAutoNum type="arabicPeriod"/>
            </a:pPr>
            <a:r>
              <a:rPr lang="en-US" dirty="0" err="1"/>
              <a:t>Đọc</a:t>
            </a:r>
            <a:r>
              <a:rPr lang="en-US" dirty="0"/>
              <a:t> </a:t>
            </a:r>
            <a:r>
              <a:rPr lang="en-US" dirty="0" err="1"/>
              <a:t>thuộc</a:t>
            </a:r>
            <a:r>
              <a:rPr lang="en-US" dirty="0"/>
              <a:t> </a:t>
            </a:r>
            <a:r>
              <a:rPr lang="en-US" dirty="0" err="1"/>
              <a:t>tính</a:t>
            </a:r>
            <a:r>
              <a:rPr lang="en-US" dirty="0"/>
              <a:t> – get </a:t>
            </a:r>
            <a:r>
              <a:rPr lang="en-US" dirty="0" err="1"/>
              <a:t>attr</a:t>
            </a:r>
            <a:endParaRPr lang="en-US" dirty="0"/>
          </a:p>
          <a:p>
            <a:pPr marL="457200" indent="-457200">
              <a:lnSpc>
                <a:spcPct val="150000"/>
              </a:lnSpc>
              <a:buFont typeface="+mj-lt"/>
              <a:buAutoNum type="arabicPeriod"/>
            </a:pPr>
            <a:r>
              <a:rPr lang="en-US" dirty="0" err="1"/>
              <a:t>Gán</a:t>
            </a:r>
            <a:r>
              <a:rPr lang="en-US" dirty="0"/>
              <a:t> </a:t>
            </a:r>
            <a:r>
              <a:rPr lang="en-US" dirty="0" err="1"/>
              <a:t>thuộc</a:t>
            </a:r>
            <a:r>
              <a:rPr lang="en-US" dirty="0"/>
              <a:t> </a:t>
            </a:r>
            <a:r>
              <a:rPr lang="en-US" dirty="0" err="1"/>
              <a:t>tính</a:t>
            </a:r>
            <a:r>
              <a:rPr lang="en-US" dirty="0"/>
              <a:t> – set </a:t>
            </a:r>
            <a:r>
              <a:rPr lang="en-US" dirty="0" err="1"/>
              <a:t>attr</a:t>
            </a:r>
            <a:endParaRPr lang="en-US" dirty="0"/>
          </a:p>
          <a:p>
            <a:pPr marL="457200" indent="-457200">
              <a:lnSpc>
                <a:spcPct val="150000"/>
              </a:lnSpc>
              <a:buFont typeface="+mj-lt"/>
              <a:buAutoNum type="arabicPeriod"/>
            </a:pPr>
            <a:r>
              <a:rPr lang="en-US" dirty="0" err="1"/>
              <a:t>Đổi</a:t>
            </a:r>
            <a:r>
              <a:rPr lang="en-US" dirty="0"/>
              <a:t> </a:t>
            </a:r>
            <a:r>
              <a:rPr lang="en-US" dirty="0" err="1"/>
              <a:t>tên</a:t>
            </a:r>
            <a:r>
              <a:rPr lang="en-US" dirty="0"/>
              <a:t> – rename</a:t>
            </a:r>
          </a:p>
          <a:p>
            <a:pPr marL="457200" indent="-457200">
              <a:lnSpc>
                <a:spcPct val="150000"/>
              </a:lnSpc>
              <a:buFont typeface="+mj-lt"/>
              <a:buAutoNum type="arabicPeriod"/>
            </a:pPr>
            <a:r>
              <a:rPr lang="en-US" dirty="0"/>
              <a:t>Sao </a:t>
            </a:r>
            <a:r>
              <a:rPr lang="en-US" dirty="0" err="1"/>
              <a:t>chép</a:t>
            </a:r>
            <a:r>
              <a:rPr lang="en-US" dirty="0"/>
              <a:t> – copy</a:t>
            </a:r>
          </a:p>
          <a:p>
            <a:pPr marL="457200" indent="-457200">
              <a:lnSpc>
                <a:spcPct val="150000"/>
              </a:lnSpc>
              <a:buFont typeface="+mj-lt"/>
              <a:buAutoNum type="arabicPeriod"/>
            </a:pPr>
            <a:r>
              <a:rPr lang="en-US" dirty="0" err="1"/>
              <a:t>Tìm</a:t>
            </a:r>
            <a:r>
              <a:rPr lang="en-US" dirty="0"/>
              <a:t> </a:t>
            </a:r>
            <a:r>
              <a:rPr lang="en-US" dirty="0" err="1"/>
              <a:t>kiếm</a:t>
            </a:r>
            <a:r>
              <a:rPr lang="en-US" dirty="0"/>
              <a:t> - search</a:t>
            </a:r>
          </a:p>
          <a:p>
            <a:pPr marL="457200" indent="-457200">
              <a:lnSpc>
                <a:spcPct val="150000"/>
              </a:lnSpc>
              <a:buFont typeface="+mj-lt"/>
              <a:buAutoNum type="arabicPeriod"/>
            </a:pPr>
            <a:r>
              <a:rPr lang="en-US" dirty="0" err="1"/>
              <a:t>Liệt</a:t>
            </a:r>
            <a:r>
              <a:rPr lang="en-US" dirty="0"/>
              <a:t> </a:t>
            </a:r>
            <a:r>
              <a:rPr lang="en-US" dirty="0" err="1"/>
              <a:t>kê</a:t>
            </a:r>
            <a:r>
              <a:rPr lang="en-US" dirty="0"/>
              <a:t> – list, 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linds(horizontal)">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blinds(horizontal)">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blinds(horizontal)">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blinds(horizontal)">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blinds(horizontal)">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blinds(horizontal)">
                                      <p:cBhvr>
                                        <p:cTn id="57" dur="500"/>
                                        <p:tgtEl>
                                          <p:spTgt spid="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blinds(horizontal)">
                                      <p:cBhvr>
                                        <p:cTn id="62" dur="500"/>
                                        <p:tgtEl>
                                          <p:spTgt spid="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Effect transition="in" filter="blinds(horizontal)">
                                      <p:cBhvr>
                                        <p:cTn id="67" dur="500"/>
                                        <p:tgtEl>
                                          <p:spTgt spid="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
                                            <p:txEl>
                                              <p:pRg st="12" end="12"/>
                                            </p:txEl>
                                          </p:spTgt>
                                        </p:tgtEl>
                                        <p:attrNameLst>
                                          <p:attrName>style.visibility</p:attrName>
                                        </p:attrNameLst>
                                      </p:cBhvr>
                                      <p:to>
                                        <p:strVal val="visible"/>
                                      </p:to>
                                    </p:set>
                                    <p:animEffect transition="in" filter="blinds(horizontal)">
                                      <p:cBhvr>
                                        <p:cTn id="72" dur="500"/>
                                        <p:tgtEl>
                                          <p:spTgt spid="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animEffect transition="in" filter="blinds(horizontal)">
                                      <p:cBhvr>
                                        <p:cTn id="7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phương</a:t>
            </a:r>
            <a:r>
              <a:rPr lang="en-US" dirty="0"/>
              <a:t> </a:t>
            </a:r>
            <a:r>
              <a:rPr lang="en-US" dirty="0" err="1"/>
              <a:t>pháp</a:t>
            </a:r>
            <a:r>
              <a:rPr lang="en-US" dirty="0"/>
              <a:t> </a:t>
            </a:r>
            <a:r>
              <a:rPr lang="en-US" dirty="0" err="1"/>
              <a:t>truy</a:t>
            </a:r>
            <a:r>
              <a:rPr lang="en-US" dirty="0"/>
              <a:t> </a:t>
            </a:r>
            <a:r>
              <a:rPr lang="en-US" dirty="0" err="1"/>
              <a:t>cập</a:t>
            </a:r>
            <a:endParaRPr lang="en-US" dirty="0"/>
          </a:p>
        </p:txBody>
      </p:sp>
      <p:sp>
        <p:nvSpPr>
          <p:cNvPr id="3" name="Content Placeholder 2"/>
          <p:cNvSpPr>
            <a:spLocks noGrp="1"/>
          </p:cNvSpPr>
          <p:nvPr>
            <p:ph sz="quarter" idx="1"/>
          </p:nvPr>
        </p:nvSpPr>
        <p:spPr/>
        <p:txBody>
          <a:bodyPr/>
          <a:lstStyle/>
          <a:p>
            <a:r>
              <a:rPr lang="en-US" dirty="0" err="1"/>
              <a:t>Giả</a:t>
            </a:r>
            <a:r>
              <a:rPr lang="en-US" dirty="0"/>
              <a:t> </a:t>
            </a:r>
            <a:r>
              <a:rPr lang="en-US" dirty="0" err="1"/>
              <a:t>thiết</a:t>
            </a:r>
            <a:r>
              <a:rPr lang="en-US" dirty="0"/>
              <a:t>: </a:t>
            </a:r>
            <a:r>
              <a:rPr lang="en-US" dirty="0" err="1"/>
              <a:t>có</a:t>
            </a:r>
            <a:r>
              <a:rPr lang="en-US" dirty="0"/>
              <a:t> 1 </a:t>
            </a:r>
            <a:r>
              <a:rPr lang="en-US" dirty="0" err="1"/>
              <a:t>tập</a:t>
            </a:r>
            <a:r>
              <a:rPr lang="en-US" dirty="0"/>
              <a:t> tin </a:t>
            </a:r>
            <a:r>
              <a:rPr lang="en-US" dirty="0" err="1"/>
              <a:t>lưu</a:t>
            </a:r>
            <a:r>
              <a:rPr lang="en-US" dirty="0"/>
              <a:t> </a:t>
            </a:r>
            <a:r>
              <a:rPr lang="en-US" dirty="0" err="1"/>
              <a:t>danh</a:t>
            </a:r>
            <a:r>
              <a:rPr lang="en-US" dirty="0"/>
              <a:t> </a:t>
            </a:r>
            <a:r>
              <a:rPr lang="en-US" dirty="0" err="1"/>
              <a:t>sách</a:t>
            </a:r>
            <a:r>
              <a:rPr lang="en-US" dirty="0"/>
              <a:t> </a:t>
            </a:r>
            <a:r>
              <a:rPr lang="en-US" dirty="0" err="1"/>
              <a:t>sinh</a:t>
            </a:r>
            <a:r>
              <a:rPr lang="en-US" dirty="0"/>
              <a:t> </a:t>
            </a:r>
            <a:r>
              <a:rPr lang="en-US" dirty="0" err="1"/>
              <a:t>viên</a:t>
            </a:r>
            <a:endParaRPr lang="en-US" dirty="0"/>
          </a:p>
          <a:p>
            <a:r>
              <a:rPr lang="en-US" dirty="0" err="1"/>
              <a:t>Đặt</a:t>
            </a:r>
            <a:r>
              <a:rPr lang="en-US" dirty="0"/>
              <a:t> </a:t>
            </a:r>
            <a:r>
              <a:rPr lang="en-US" dirty="0" err="1"/>
              <a:t>vấn</a:t>
            </a:r>
            <a:r>
              <a:rPr lang="en-US" dirty="0"/>
              <a:t> </a:t>
            </a:r>
            <a:r>
              <a:rPr lang="en-US" dirty="0" err="1"/>
              <a:t>đề</a:t>
            </a:r>
            <a:r>
              <a:rPr lang="en-US" dirty="0"/>
              <a:t>: </a:t>
            </a:r>
            <a:r>
              <a:rPr lang="en-US" dirty="0" err="1"/>
              <a:t>cần</a:t>
            </a:r>
            <a:r>
              <a:rPr lang="en-US" dirty="0"/>
              <a:t> </a:t>
            </a:r>
            <a:r>
              <a:rPr lang="en-US" dirty="0" err="1"/>
              <a:t>đọc</a:t>
            </a:r>
            <a:r>
              <a:rPr lang="en-US" dirty="0"/>
              <a:t> </a:t>
            </a:r>
            <a:r>
              <a:rPr lang="en-US" dirty="0" err="1"/>
              <a:t>thông</a:t>
            </a:r>
            <a:r>
              <a:rPr lang="en-US" dirty="0"/>
              <a:t> tin </a:t>
            </a:r>
            <a:r>
              <a:rPr lang="en-US" dirty="0" err="1"/>
              <a:t>của</a:t>
            </a:r>
            <a:r>
              <a:rPr lang="en-US" dirty="0"/>
              <a:t> </a:t>
            </a:r>
            <a:r>
              <a:rPr lang="en-US" dirty="0" err="1"/>
              <a:t>sinh</a:t>
            </a:r>
            <a:r>
              <a:rPr lang="en-US" dirty="0"/>
              <a:t> </a:t>
            </a:r>
            <a:r>
              <a:rPr lang="en-US" dirty="0" err="1"/>
              <a:t>viên</a:t>
            </a:r>
            <a:r>
              <a:rPr lang="en-US" dirty="0"/>
              <a:t> </a:t>
            </a:r>
            <a:r>
              <a:rPr lang="en-US" dirty="0" err="1"/>
              <a:t>thứ</a:t>
            </a:r>
            <a:r>
              <a:rPr lang="en-US" dirty="0"/>
              <a:t> N</a:t>
            </a:r>
          </a:p>
          <a:p>
            <a:pPr>
              <a:buNone/>
            </a:pP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15</a:t>
            </a:fld>
            <a:endParaRPr lang="en-US"/>
          </a:p>
        </p:txBody>
      </p:sp>
      <p:graphicFrame>
        <p:nvGraphicFramePr>
          <p:cNvPr id="8" name="Table 7"/>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tuần</a:t>
                      </a:r>
                      <a:r>
                        <a:rPr lang="en-US" dirty="0"/>
                        <a:t> </a:t>
                      </a:r>
                      <a:r>
                        <a:rPr lang="en-US" dirty="0" err="1"/>
                        <a:t>tự</a:t>
                      </a:r>
                      <a:endParaRPr lang="en-US"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381000" y="2286000"/>
          <a:ext cx="8305800" cy="138176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tuần</a:t>
                      </a:r>
                      <a:r>
                        <a:rPr lang="en-US" dirty="0"/>
                        <a:t> </a:t>
                      </a:r>
                      <a:r>
                        <a:rPr lang="en-US" dirty="0" err="1"/>
                        <a:t>tự</a:t>
                      </a:r>
                      <a:endParaRPr lang="en-US" dirty="0"/>
                    </a:p>
                  </a:txBody>
                  <a:tcPr/>
                </a:tc>
                <a:extLst>
                  <a:ext uri="{0D108BD9-81ED-4DB2-BD59-A6C34878D82A}">
                    <a16:rowId xmlns:a16="http://schemas.microsoft.com/office/drawing/2014/main" val="10001"/>
                  </a:ext>
                </a:extLst>
              </a:tr>
              <a:tr h="370840">
                <a:tc>
                  <a:txBody>
                    <a:bodyPr/>
                    <a:lstStyle/>
                    <a:p>
                      <a:r>
                        <a:rPr lang="en-US" dirty="0" err="1"/>
                        <a:t>Giống</a:t>
                      </a:r>
                      <a:r>
                        <a:rPr lang="en-US" baseline="0" dirty="0"/>
                        <a:t> </a:t>
                      </a:r>
                      <a:r>
                        <a:rPr lang="en-US" baseline="0" dirty="0" err="1"/>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tuần</a:t>
                      </a:r>
                      <a:r>
                        <a:rPr lang="en-US" dirty="0"/>
                        <a:t> </a:t>
                      </a:r>
                      <a:r>
                        <a:rPr lang="en-US" dirty="0" err="1"/>
                        <a:t>tự</a:t>
                      </a:r>
                      <a:endParaRPr lang="en-US" dirty="0"/>
                    </a:p>
                  </a:txBody>
                  <a:tcPr/>
                </a:tc>
                <a:extLst>
                  <a:ext uri="{0D108BD9-81ED-4DB2-BD59-A6C34878D82A}">
                    <a16:rowId xmlns:a16="http://schemas.microsoft.com/office/drawing/2014/main" val="10001"/>
                  </a:ext>
                </a:extLst>
              </a:tr>
              <a:tr h="370840">
                <a:tc>
                  <a:txBody>
                    <a:bodyPr/>
                    <a:lstStyle/>
                    <a:p>
                      <a:r>
                        <a:rPr lang="en-US" dirty="0" err="1"/>
                        <a:t>Giống</a:t>
                      </a:r>
                      <a:r>
                        <a:rPr lang="en-US" baseline="0" dirty="0"/>
                        <a:t> </a:t>
                      </a:r>
                      <a:r>
                        <a:rPr lang="en-US" baseline="0" dirty="0" err="1"/>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1.</a:t>
                      </a:r>
                      <a:r>
                        <a:rPr lang="en-US" baseline="0" dirty="0">
                          <a:sym typeface="Wingdings" pitchFamily="2" charset="2"/>
                        </a:rPr>
                        <a:t> </a:t>
                      </a:r>
                      <a:r>
                        <a:rPr lang="en-US" dirty="0" err="1">
                          <a:sym typeface="Wingdings" pitchFamily="2" charset="2"/>
                        </a:rPr>
                        <a:t>Tính</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logic </a:t>
                      </a:r>
                      <a:r>
                        <a:rPr lang="en-US" baseline="0" dirty="0" err="1">
                          <a:sym typeface="Wingdings" pitchFamily="2" charset="2"/>
                        </a:rPr>
                        <a:t>lưu</a:t>
                      </a:r>
                      <a:r>
                        <a:rPr lang="en-US" baseline="0" dirty="0">
                          <a:sym typeface="Wingdings" pitchFamily="2" charset="2"/>
                        </a:rPr>
                        <a:t> SV </a:t>
                      </a:r>
                      <a:r>
                        <a:rPr lang="en-US" baseline="0" dirty="0" err="1">
                          <a:sym typeface="Wingdings" pitchFamily="2" charset="2"/>
                        </a:rPr>
                        <a:t>thứ</a:t>
                      </a:r>
                      <a:r>
                        <a:rPr lang="en-US" baseline="0" dirty="0">
                          <a:sym typeface="Wingdings" pitchFamily="2" charset="2"/>
                        </a:rPr>
                        <a:t> N </a:t>
                      </a:r>
                      <a:r>
                        <a:rPr lang="en-US" baseline="0" dirty="0" err="1">
                          <a:sym typeface="Wingdings" pitchFamily="2" charset="2"/>
                        </a:rPr>
                        <a:t>là</a:t>
                      </a:r>
                      <a:r>
                        <a:rPr lang="en-US" baseline="0" dirty="0">
                          <a:sym typeface="Wingdings" pitchFamily="2" charset="2"/>
                        </a:rPr>
                        <a:t> p</a:t>
                      </a:r>
                      <a:endParaRPr lang="en-US" dirty="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2. Di </a:t>
                      </a:r>
                      <a:r>
                        <a:rPr lang="en-US" dirty="0" err="1">
                          <a:sym typeface="Wingdings" pitchFamily="2" charset="2"/>
                        </a:rPr>
                        <a:t>chuyển</a:t>
                      </a:r>
                      <a:r>
                        <a:rPr lang="en-US" dirty="0">
                          <a:sym typeface="Wingdings" pitchFamily="2" charset="2"/>
                        </a:rPr>
                        <a:t> </a:t>
                      </a:r>
                      <a:r>
                        <a:rPr lang="en-US" dirty="0" err="1">
                          <a:sym typeface="Wingdings" pitchFamily="2" charset="2"/>
                        </a:rPr>
                        <a:t>đến</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p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tuần</a:t>
                      </a:r>
                      <a:r>
                        <a:rPr lang="en-US" dirty="0"/>
                        <a:t> </a:t>
                      </a:r>
                      <a:r>
                        <a:rPr lang="en-US" dirty="0" err="1"/>
                        <a:t>tự</a:t>
                      </a:r>
                      <a:endParaRPr lang="en-US" dirty="0"/>
                    </a:p>
                  </a:txBody>
                  <a:tcPr/>
                </a:tc>
                <a:extLst>
                  <a:ext uri="{0D108BD9-81ED-4DB2-BD59-A6C34878D82A}">
                    <a16:rowId xmlns:a16="http://schemas.microsoft.com/office/drawing/2014/main" val="10001"/>
                  </a:ext>
                </a:extLst>
              </a:tr>
              <a:tr h="370840">
                <a:tc>
                  <a:txBody>
                    <a:bodyPr/>
                    <a:lstStyle/>
                    <a:p>
                      <a:r>
                        <a:rPr lang="en-US" dirty="0" err="1"/>
                        <a:t>Giống</a:t>
                      </a:r>
                      <a:r>
                        <a:rPr lang="en-US" baseline="0" dirty="0"/>
                        <a:t> </a:t>
                      </a:r>
                      <a:r>
                        <a:rPr lang="en-US" baseline="0" dirty="0" err="1"/>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1.</a:t>
                      </a:r>
                      <a:r>
                        <a:rPr lang="en-US" baseline="0" dirty="0">
                          <a:sym typeface="Wingdings" pitchFamily="2" charset="2"/>
                        </a:rPr>
                        <a:t> </a:t>
                      </a:r>
                      <a:r>
                        <a:rPr lang="en-US" dirty="0" err="1">
                          <a:sym typeface="Wingdings" pitchFamily="2" charset="2"/>
                        </a:rPr>
                        <a:t>Tính</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logic </a:t>
                      </a:r>
                      <a:r>
                        <a:rPr lang="en-US" baseline="0" dirty="0" err="1">
                          <a:sym typeface="Wingdings" pitchFamily="2" charset="2"/>
                        </a:rPr>
                        <a:t>lưu</a:t>
                      </a:r>
                      <a:r>
                        <a:rPr lang="en-US" baseline="0" dirty="0">
                          <a:sym typeface="Wingdings" pitchFamily="2" charset="2"/>
                        </a:rPr>
                        <a:t> SV </a:t>
                      </a:r>
                      <a:r>
                        <a:rPr lang="en-US" baseline="0" dirty="0" err="1">
                          <a:sym typeface="Wingdings" pitchFamily="2" charset="2"/>
                        </a:rPr>
                        <a:t>thứ</a:t>
                      </a:r>
                      <a:r>
                        <a:rPr lang="en-US" baseline="0" dirty="0">
                          <a:sym typeface="Wingdings" pitchFamily="2" charset="2"/>
                        </a:rPr>
                        <a:t> N </a:t>
                      </a:r>
                      <a:r>
                        <a:rPr lang="en-US" baseline="0" dirty="0" err="1">
                          <a:sym typeface="Wingdings" pitchFamily="2" charset="2"/>
                        </a:rPr>
                        <a:t>là</a:t>
                      </a:r>
                      <a:r>
                        <a:rPr lang="en-US" baseline="0" dirty="0">
                          <a:sym typeface="Wingdings" pitchFamily="2" charset="2"/>
                        </a:rPr>
                        <a:t> p</a:t>
                      </a:r>
                      <a:endParaRPr lang="en-US" dirty="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2. Di </a:t>
                      </a:r>
                      <a:r>
                        <a:rPr lang="en-US" dirty="0" err="1">
                          <a:sym typeface="Wingdings" pitchFamily="2" charset="2"/>
                        </a:rPr>
                        <a:t>chuyển</a:t>
                      </a:r>
                      <a:r>
                        <a:rPr lang="en-US" dirty="0">
                          <a:sym typeface="Wingdings" pitchFamily="2" charset="2"/>
                        </a:rPr>
                        <a:t> </a:t>
                      </a:r>
                      <a:r>
                        <a:rPr lang="en-US" dirty="0" err="1">
                          <a:sym typeface="Wingdings" pitchFamily="2" charset="2"/>
                        </a:rPr>
                        <a:t>đến</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p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ngẫu</a:t>
                      </a:r>
                      <a:r>
                        <a:rPr lang="en-US" dirty="0"/>
                        <a:t> </a:t>
                      </a:r>
                      <a:r>
                        <a:rPr lang="en-US" dirty="0" err="1"/>
                        <a:t>nhiên</a:t>
                      </a:r>
                      <a:endParaRPr lang="en-US" dirty="0"/>
                    </a:p>
                  </a:txBody>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tuần</a:t>
                      </a:r>
                      <a:r>
                        <a:rPr lang="en-US" dirty="0"/>
                        <a:t> </a:t>
                      </a:r>
                      <a:r>
                        <a:rPr lang="en-US" dirty="0" err="1"/>
                        <a:t>tự</a:t>
                      </a:r>
                      <a:endParaRPr lang="en-US" dirty="0"/>
                    </a:p>
                  </a:txBody>
                  <a:tcPr/>
                </a:tc>
                <a:extLst>
                  <a:ext uri="{0D108BD9-81ED-4DB2-BD59-A6C34878D82A}">
                    <a16:rowId xmlns:a16="http://schemas.microsoft.com/office/drawing/2014/main" val="10001"/>
                  </a:ext>
                </a:extLst>
              </a:tr>
              <a:tr h="370840">
                <a:tc>
                  <a:txBody>
                    <a:bodyPr/>
                    <a:lstStyle/>
                    <a:p>
                      <a:r>
                        <a:rPr lang="en-US" dirty="0" err="1"/>
                        <a:t>Giống</a:t>
                      </a:r>
                      <a:r>
                        <a:rPr lang="en-US" baseline="0" dirty="0"/>
                        <a:t> </a:t>
                      </a:r>
                      <a:r>
                        <a:rPr lang="en-US" baseline="0" dirty="0" err="1"/>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1.</a:t>
                      </a:r>
                      <a:r>
                        <a:rPr lang="en-US" baseline="0" dirty="0">
                          <a:sym typeface="Wingdings" pitchFamily="2" charset="2"/>
                        </a:rPr>
                        <a:t> </a:t>
                      </a:r>
                      <a:r>
                        <a:rPr lang="en-US" dirty="0" err="1">
                          <a:sym typeface="Wingdings" pitchFamily="2" charset="2"/>
                        </a:rPr>
                        <a:t>Tính</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logic </a:t>
                      </a:r>
                      <a:r>
                        <a:rPr lang="en-US" baseline="0" dirty="0" err="1">
                          <a:sym typeface="Wingdings" pitchFamily="2" charset="2"/>
                        </a:rPr>
                        <a:t>lưu</a:t>
                      </a:r>
                      <a:r>
                        <a:rPr lang="en-US" baseline="0" dirty="0">
                          <a:sym typeface="Wingdings" pitchFamily="2" charset="2"/>
                        </a:rPr>
                        <a:t> SV </a:t>
                      </a:r>
                      <a:r>
                        <a:rPr lang="en-US" baseline="0" dirty="0" err="1">
                          <a:sym typeface="Wingdings" pitchFamily="2" charset="2"/>
                        </a:rPr>
                        <a:t>thứ</a:t>
                      </a:r>
                      <a:r>
                        <a:rPr lang="en-US" baseline="0" dirty="0">
                          <a:sym typeface="Wingdings" pitchFamily="2" charset="2"/>
                        </a:rPr>
                        <a:t> N </a:t>
                      </a:r>
                      <a:r>
                        <a:rPr lang="en-US" baseline="0" dirty="0" err="1">
                          <a:sym typeface="Wingdings" pitchFamily="2" charset="2"/>
                        </a:rPr>
                        <a:t>là</a:t>
                      </a:r>
                      <a:r>
                        <a:rPr lang="en-US" baseline="0" dirty="0">
                          <a:sym typeface="Wingdings" pitchFamily="2" charset="2"/>
                        </a:rPr>
                        <a:t> p</a:t>
                      </a:r>
                      <a:endParaRPr lang="en-US" dirty="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2. Di </a:t>
                      </a:r>
                      <a:r>
                        <a:rPr lang="en-US" dirty="0" err="1">
                          <a:sym typeface="Wingdings" pitchFamily="2" charset="2"/>
                        </a:rPr>
                        <a:t>chuyển</a:t>
                      </a:r>
                      <a:r>
                        <a:rPr lang="en-US" dirty="0">
                          <a:sym typeface="Wingdings" pitchFamily="2" charset="2"/>
                        </a:rPr>
                        <a:t> </a:t>
                      </a:r>
                      <a:r>
                        <a:rPr lang="en-US" dirty="0" err="1">
                          <a:sym typeface="Wingdings" pitchFamily="2" charset="2"/>
                        </a:rPr>
                        <a:t>đến</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p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ngẫu</a:t>
                      </a:r>
                      <a:r>
                        <a:rPr lang="en-US" dirty="0"/>
                        <a:t> </a:t>
                      </a:r>
                      <a:r>
                        <a:rPr lang="en-US" dirty="0" err="1"/>
                        <a:t>nhiên</a:t>
                      </a:r>
                      <a:endParaRPr lang="en-US" dirty="0"/>
                    </a:p>
                  </a:txBody>
                  <a:tcPr/>
                </a:tc>
                <a:extLst>
                  <a:ext uri="{0D108BD9-81ED-4DB2-BD59-A6C34878D82A}">
                    <a16:rowId xmlns:a16="http://schemas.microsoft.com/office/drawing/2014/main" val="10002"/>
                  </a:ext>
                </a:extLst>
              </a:tr>
              <a:tr h="370840">
                <a:tc>
                  <a:txBody>
                    <a:bodyPr/>
                    <a:lstStyle/>
                    <a:p>
                      <a:r>
                        <a:rPr lang="en-US" dirty="0" err="1"/>
                        <a:t>Khác</a:t>
                      </a:r>
                      <a:r>
                        <a:rPr lang="en-US" baseline="0" dirty="0"/>
                        <a:t> </a:t>
                      </a:r>
                      <a:r>
                        <a:rPr lang="en-US" baseline="0" dirty="0" err="1"/>
                        <a:t>nhau</a:t>
                      </a: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a:t>(</a:t>
                      </a:r>
                      <a:r>
                        <a:rPr lang="en-US" i="1" dirty="0" err="1"/>
                        <a:t>Có</a:t>
                      </a:r>
                      <a:r>
                        <a:rPr lang="en-US" i="1" baseline="0" dirty="0"/>
                        <a:t> 1 </a:t>
                      </a:r>
                      <a:r>
                        <a:rPr lang="en-US" i="1" baseline="0" dirty="0" err="1"/>
                        <a:t>bảng</a:t>
                      </a:r>
                      <a:r>
                        <a:rPr lang="en-US" i="1" baseline="0" dirty="0"/>
                        <a:t> </a:t>
                      </a:r>
                      <a:r>
                        <a:rPr lang="en-US" i="1" baseline="0" dirty="0" err="1"/>
                        <a:t>lưu</a:t>
                      </a:r>
                      <a:r>
                        <a:rPr lang="en-US" i="1" baseline="0" dirty="0"/>
                        <a:t> </a:t>
                      </a:r>
                      <a:r>
                        <a:rPr lang="en-US" i="1" baseline="0" dirty="0" err="1"/>
                        <a:t>vị</a:t>
                      </a:r>
                      <a:r>
                        <a:rPr lang="en-US" i="1" baseline="0" dirty="0"/>
                        <a:t> </a:t>
                      </a:r>
                      <a:r>
                        <a:rPr lang="en-US" i="1" baseline="0" dirty="0" err="1"/>
                        <a:t>trí</a:t>
                      </a:r>
                      <a:r>
                        <a:rPr lang="en-US" i="1" baseline="0" dirty="0"/>
                        <a:t> </a:t>
                      </a:r>
                      <a:r>
                        <a:rPr lang="en-US" i="1" baseline="0" dirty="0" err="1"/>
                        <a:t>lưu</a:t>
                      </a:r>
                      <a:r>
                        <a:rPr lang="en-US" i="1" baseline="0" dirty="0"/>
                        <a:t> </a:t>
                      </a:r>
                      <a:r>
                        <a:rPr lang="en-US" i="1" baseline="0" dirty="0" err="1"/>
                        <a:t>mỗi</a:t>
                      </a:r>
                      <a:r>
                        <a:rPr lang="en-US" i="1" baseline="0" dirty="0"/>
                        <a:t> SV)</a:t>
                      </a:r>
                      <a:endParaRPr lang="en-US" i="1" dirty="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tuần</a:t>
                      </a:r>
                      <a:r>
                        <a:rPr lang="en-US" dirty="0"/>
                        <a:t> </a:t>
                      </a:r>
                      <a:r>
                        <a:rPr lang="en-US" dirty="0" err="1"/>
                        <a:t>tự</a:t>
                      </a:r>
                      <a:endParaRPr lang="en-US" dirty="0"/>
                    </a:p>
                  </a:txBody>
                  <a:tcPr/>
                </a:tc>
                <a:extLst>
                  <a:ext uri="{0D108BD9-81ED-4DB2-BD59-A6C34878D82A}">
                    <a16:rowId xmlns:a16="http://schemas.microsoft.com/office/drawing/2014/main" val="10001"/>
                  </a:ext>
                </a:extLst>
              </a:tr>
              <a:tr h="370840">
                <a:tc>
                  <a:txBody>
                    <a:bodyPr/>
                    <a:lstStyle/>
                    <a:p>
                      <a:r>
                        <a:rPr lang="en-US" dirty="0" err="1"/>
                        <a:t>Giống</a:t>
                      </a:r>
                      <a:r>
                        <a:rPr lang="en-US" baseline="0" dirty="0"/>
                        <a:t> </a:t>
                      </a:r>
                      <a:r>
                        <a:rPr lang="en-US" baseline="0" dirty="0" err="1"/>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1.</a:t>
                      </a:r>
                      <a:r>
                        <a:rPr lang="en-US" baseline="0" dirty="0">
                          <a:sym typeface="Wingdings" pitchFamily="2" charset="2"/>
                        </a:rPr>
                        <a:t> </a:t>
                      </a:r>
                      <a:r>
                        <a:rPr lang="en-US" dirty="0" err="1">
                          <a:sym typeface="Wingdings" pitchFamily="2" charset="2"/>
                        </a:rPr>
                        <a:t>Tính</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logic </a:t>
                      </a:r>
                      <a:r>
                        <a:rPr lang="en-US" baseline="0" dirty="0" err="1">
                          <a:sym typeface="Wingdings" pitchFamily="2" charset="2"/>
                        </a:rPr>
                        <a:t>lưu</a:t>
                      </a:r>
                      <a:r>
                        <a:rPr lang="en-US" baseline="0" dirty="0">
                          <a:sym typeface="Wingdings" pitchFamily="2" charset="2"/>
                        </a:rPr>
                        <a:t> SV </a:t>
                      </a:r>
                      <a:r>
                        <a:rPr lang="en-US" baseline="0" dirty="0" err="1">
                          <a:sym typeface="Wingdings" pitchFamily="2" charset="2"/>
                        </a:rPr>
                        <a:t>thứ</a:t>
                      </a:r>
                      <a:r>
                        <a:rPr lang="en-US" baseline="0" dirty="0">
                          <a:sym typeface="Wingdings" pitchFamily="2" charset="2"/>
                        </a:rPr>
                        <a:t> N </a:t>
                      </a:r>
                      <a:r>
                        <a:rPr lang="en-US" baseline="0" dirty="0" err="1">
                          <a:sym typeface="Wingdings" pitchFamily="2" charset="2"/>
                        </a:rPr>
                        <a:t>là</a:t>
                      </a:r>
                      <a:r>
                        <a:rPr lang="en-US" baseline="0" dirty="0">
                          <a:sym typeface="Wingdings" pitchFamily="2" charset="2"/>
                        </a:rPr>
                        <a:t> p</a:t>
                      </a:r>
                      <a:endParaRPr lang="en-US" dirty="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2. Di </a:t>
                      </a:r>
                      <a:r>
                        <a:rPr lang="en-US" dirty="0" err="1">
                          <a:sym typeface="Wingdings" pitchFamily="2" charset="2"/>
                        </a:rPr>
                        <a:t>chuyển</a:t>
                      </a:r>
                      <a:r>
                        <a:rPr lang="en-US" dirty="0">
                          <a:sym typeface="Wingdings" pitchFamily="2" charset="2"/>
                        </a:rPr>
                        <a:t> </a:t>
                      </a:r>
                      <a:r>
                        <a:rPr lang="en-US" dirty="0" err="1">
                          <a:sym typeface="Wingdings" pitchFamily="2" charset="2"/>
                        </a:rPr>
                        <a:t>đến</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p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ngẫu</a:t>
                      </a:r>
                      <a:r>
                        <a:rPr lang="en-US" dirty="0"/>
                        <a:t> </a:t>
                      </a:r>
                      <a:r>
                        <a:rPr lang="en-US" dirty="0" err="1"/>
                        <a:t>nhiên</a:t>
                      </a:r>
                      <a:endParaRPr lang="en-US" dirty="0"/>
                    </a:p>
                  </a:txBody>
                  <a:tcPr/>
                </a:tc>
                <a:extLst>
                  <a:ext uri="{0D108BD9-81ED-4DB2-BD59-A6C34878D82A}">
                    <a16:rowId xmlns:a16="http://schemas.microsoft.com/office/drawing/2014/main" val="10002"/>
                  </a:ext>
                </a:extLst>
              </a:tr>
              <a:tr h="370840">
                <a:tc>
                  <a:txBody>
                    <a:bodyPr/>
                    <a:lstStyle/>
                    <a:p>
                      <a:r>
                        <a:rPr lang="en-US" dirty="0" err="1"/>
                        <a:t>Khác</a:t>
                      </a:r>
                      <a:r>
                        <a:rPr lang="en-US" baseline="0" dirty="0"/>
                        <a:t> </a:t>
                      </a:r>
                      <a:r>
                        <a:rPr lang="en-US" baseline="0" dirty="0" err="1"/>
                        <a:t>nhau</a:t>
                      </a: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a:t>(</a:t>
                      </a:r>
                      <a:r>
                        <a:rPr lang="en-US" i="1" dirty="0" err="1"/>
                        <a:t>Có</a:t>
                      </a:r>
                      <a:r>
                        <a:rPr lang="en-US" i="1" baseline="0" dirty="0"/>
                        <a:t> 1 </a:t>
                      </a:r>
                      <a:r>
                        <a:rPr lang="en-US" i="1" baseline="0" dirty="0" err="1"/>
                        <a:t>bảng</a:t>
                      </a:r>
                      <a:r>
                        <a:rPr lang="en-US" i="1" baseline="0" dirty="0"/>
                        <a:t> </a:t>
                      </a:r>
                      <a:r>
                        <a:rPr lang="en-US" i="1" baseline="0" dirty="0" err="1"/>
                        <a:t>lưu</a:t>
                      </a:r>
                      <a:r>
                        <a:rPr lang="en-US" i="1" baseline="0" dirty="0"/>
                        <a:t> </a:t>
                      </a:r>
                      <a:r>
                        <a:rPr lang="en-US" i="1" baseline="0" dirty="0" err="1"/>
                        <a:t>vị</a:t>
                      </a:r>
                      <a:r>
                        <a:rPr lang="en-US" i="1" baseline="0" dirty="0"/>
                        <a:t> </a:t>
                      </a:r>
                      <a:r>
                        <a:rPr lang="en-US" i="1" baseline="0" dirty="0" err="1"/>
                        <a:t>trí</a:t>
                      </a:r>
                      <a:r>
                        <a:rPr lang="en-US" i="1" baseline="0" dirty="0"/>
                        <a:t> </a:t>
                      </a:r>
                      <a:r>
                        <a:rPr lang="en-US" i="1" baseline="0" dirty="0" err="1"/>
                        <a:t>lưu</a:t>
                      </a:r>
                      <a:r>
                        <a:rPr lang="en-US" i="1" baseline="0" dirty="0"/>
                        <a:t> </a:t>
                      </a:r>
                      <a:r>
                        <a:rPr lang="en-US" i="1" baseline="0" dirty="0" err="1"/>
                        <a:t>mỗi</a:t>
                      </a:r>
                      <a:r>
                        <a:rPr lang="en-US" i="1" baseline="0" dirty="0"/>
                        <a:t> SV)</a:t>
                      </a:r>
                      <a:endParaRPr lang="en-US" i="1" dirty="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t>Tra</a:t>
                      </a:r>
                      <a:r>
                        <a:rPr lang="en-US" dirty="0"/>
                        <a:t> </a:t>
                      </a:r>
                      <a:r>
                        <a:rPr lang="en-US" dirty="0" err="1"/>
                        <a:t>bảng</a:t>
                      </a:r>
                      <a:endParaRPr lang="en-US" dirty="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a:sym typeface="Wingdings" pitchFamily="2" charset="2"/>
                        </a:rPr>
                        <a:t>Di </a:t>
                      </a:r>
                      <a:r>
                        <a:rPr lang="en-US" dirty="0" err="1">
                          <a:sym typeface="Wingdings" pitchFamily="2" charset="2"/>
                        </a:rPr>
                        <a:t>chuyển</a:t>
                      </a:r>
                      <a:r>
                        <a:rPr lang="en-US" dirty="0">
                          <a:sym typeface="Wingdings" pitchFamily="2" charset="2"/>
                        </a:rPr>
                        <a:t> </a:t>
                      </a:r>
                      <a:r>
                        <a:rPr lang="en-US" dirty="0" err="1">
                          <a:sym typeface="Wingdings" pitchFamily="2" charset="2"/>
                        </a:rPr>
                        <a:t>đến</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p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đọc</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7" name="Table 16"/>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a16="http://schemas.microsoft.com/office/drawing/2014/main" val="20000"/>
                    </a:ext>
                  </a:extLst>
                </a:gridCol>
                <a:gridCol w="4034246">
                  <a:extLst>
                    <a:ext uri="{9D8B030D-6E8A-4147-A177-3AD203B41FA5}">
                      <a16:colId xmlns:a16="http://schemas.microsoft.com/office/drawing/2014/main" val="20001"/>
                    </a:ext>
                  </a:extLst>
                </a:gridCol>
                <a:gridCol w="2293982">
                  <a:extLst>
                    <a:ext uri="{9D8B030D-6E8A-4147-A177-3AD203B41FA5}">
                      <a16:colId xmlns:a16="http://schemas.microsoft.com/office/drawing/2014/main" val="20002"/>
                    </a:ext>
                  </a:extLst>
                </a:gridCol>
              </a:tblGrid>
              <a:tr h="370840">
                <a:tc>
                  <a:txBody>
                    <a:bodyPr/>
                    <a:lstStyle/>
                    <a:p>
                      <a:pPr algn="ctr"/>
                      <a:r>
                        <a:rPr lang="en-US" dirty="0" err="1"/>
                        <a:t>Kích</a:t>
                      </a:r>
                      <a:r>
                        <a:rPr lang="en-US" baseline="0" dirty="0"/>
                        <a:t> </a:t>
                      </a:r>
                      <a:r>
                        <a:rPr lang="en-US" baseline="0" dirty="0" err="1"/>
                        <a:t>thước</a:t>
                      </a:r>
                      <a:r>
                        <a:rPr lang="en-US" baseline="0" dirty="0"/>
                        <a:t> </a:t>
                      </a:r>
                      <a:r>
                        <a:rPr lang="en-US" baseline="0" dirty="0" err="1"/>
                        <a:t>mỗi</a:t>
                      </a:r>
                      <a:r>
                        <a:rPr lang="en-US" baseline="0" dirty="0"/>
                        <a:t> record</a:t>
                      </a:r>
                      <a:endParaRPr lang="en-US" dirty="0"/>
                    </a:p>
                  </a:txBody>
                  <a:tcPr/>
                </a:tc>
                <a:tc>
                  <a:txBody>
                    <a:bodyPr/>
                    <a:lstStyle/>
                    <a:p>
                      <a:pPr algn="ctr"/>
                      <a:r>
                        <a:rPr lang="en-US" dirty="0" err="1"/>
                        <a:t>Giải</a:t>
                      </a:r>
                      <a:r>
                        <a:rPr lang="en-US" baseline="0" dirty="0"/>
                        <a:t> </a:t>
                      </a:r>
                      <a:r>
                        <a:rPr lang="en-US" baseline="0" dirty="0" err="1"/>
                        <a:t>quyết</a:t>
                      </a:r>
                      <a:endParaRPr lang="en-US" dirty="0"/>
                    </a:p>
                  </a:txBody>
                  <a:tcPr/>
                </a:tc>
                <a:tc>
                  <a:txBody>
                    <a:bodyPr/>
                    <a:lstStyle/>
                    <a:p>
                      <a:pPr algn="ctr"/>
                      <a:r>
                        <a:rPr lang="en-US" dirty="0" err="1"/>
                        <a:t>Phương</a:t>
                      </a:r>
                      <a:r>
                        <a:rPr lang="en-US" baseline="0" dirty="0"/>
                        <a:t> </a:t>
                      </a:r>
                      <a:r>
                        <a:rPr lang="en-US" baseline="0" dirty="0" err="1"/>
                        <a:t>pháp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khác</a:t>
                      </a:r>
                      <a:r>
                        <a:rPr lang="en-US" baseline="0" dirty="0"/>
                        <a:t> </a:t>
                      </a:r>
                      <a:r>
                        <a:rPr lang="en-US" baseline="0" dirty="0" err="1"/>
                        <a:t>nhau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ym typeface="Wingdings" pitchFamily="2" charset="2"/>
                        </a:rPr>
                        <a:t>Phải</a:t>
                      </a:r>
                      <a:r>
                        <a:rPr lang="en-US" dirty="0">
                          <a:sym typeface="Wingdings" pitchFamily="2" charset="2"/>
                        </a:rPr>
                        <a:t> </a:t>
                      </a:r>
                      <a:r>
                        <a:rPr lang="en-US" dirty="0" err="1">
                          <a:sym typeface="Wingdings" pitchFamily="2" charset="2"/>
                        </a:rPr>
                        <a:t>đọc</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đầu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tuần</a:t>
                      </a:r>
                      <a:r>
                        <a:rPr lang="en-US" dirty="0"/>
                        <a:t> </a:t>
                      </a:r>
                      <a:r>
                        <a:rPr lang="en-US" dirty="0" err="1"/>
                        <a:t>tự</a:t>
                      </a:r>
                      <a:endParaRPr lang="en-US" dirty="0"/>
                    </a:p>
                  </a:txBody>
                  <a:tcPr/>
                </a:tc>
                <a:extLst>
                  <a:ext uri="{0D108BD9-81ED-4DB2-BD59-A6C34878D82A}">
                    <a16:rowId xmlns:a16="http://schemas.microsoft.com/office/drawing/2014/main" val="10001"/>
                  </a:ext>
                </a:extLst>
              </a:tr>
              <a:tr h="370840">
                <a:tc>
                  <a:txBody>
                    <a:bodyPr/>
                    <a:lstStyle/>
                    <a:p>
                      <a:r>
                        <a:rPr lang="en-US" dirty="0" err="1"/>
                        <a:t>Giống</a:t>
                      </a:r>
                      <a:r>
                        <a:rPr lang="en-US" baseline="0" dirty="0"/>
                        <a:t> </a:t>
                      </a:r>
                      <a:r>
                        <a:rPr lang="en-US" baseline="0" dirty="0" err="1"/>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1.</a:t>
                      </a:r>
                      <a:r>
                        <a:rPr lang="en-US" baseline="0" dirty="0">
                          <a:sym typeface="Wingdings" pitchFamily="2" charset="2"/>
                        </a:rPr>
                        <a:t> </a:t>
                      </a:r>
                      <a:r>
                        <a:rPr lang="en-US" dirty="0" err="1">
                          <a:sym typeface="Wingdings" pitchFamily="2" charset="2"/>
                        </a:rPr>
                        <a:t>Tính</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logic </a:t>
                      </a:r>
                      <a:r>
                        <a:rPr lang="en-US" baseline="0" dirty="0" err="1">
                          <a:sym typeface="Wingdings" pitchFamily="2" charset="2"/>
                        </a:rPr>
                        <a:t>lưu</a:t>
                      </a:r>
                      <a:r>
                        <a:rPr lang="en-US" baseline="0" dirty="0">
                          <a:sym typeface="Wingdings" pitchFamily="2" charset="2"/>
                        </a:rPr>
                        <a:t> SV </a:t>
                      </a:r>
                      <a:r>
                        <a:rPr lang="en-US" baseline="0" dirty="0" err="1">
                          <a:sym typeface="Wingdings" pitchFamily="2" charset="2"/>
                        </a:rPr>
                        <a:t>thứ</a:t>
                      </a:r>
                      <a:r>
                        <a:rPr lang="en-US" baseline="0" dirty="0">
                          <a:sym typeface="Wingdings" pitchFamily="2" charset="2"/>
                        </a:rPr>
                        <a:t> N </a:t>
                      </a:r>
                      <a:r>
                        <a:rPr lang="en-US" baseline="0" dirty="0" err="1">
                          <a:sym typeface="Wingdings" pitchFamily="2" charset="2"/>
                        </a:rPr>
                        <a:t>là</a:t>
                      </a:r>
                      <a:r>
                        <a:rPr lang="en-US" baseline="0" dirty="0">
                          <a:sym typeface="Wingdings" pitchFamily="2" charset="2"/>
                        </a:rPr>
                        <a:t> p</a:t>
                      </a:r>
                      <a:endParaRPr lang="en-US" dirty="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2. Di </a:t>
                      </a:r>
                      <a:r>
                        <a:rPr lang="en-US" dirty="0" err="1">
                          <a:sym typeface="Wingdings" pitchFamily="2" charset="2"/>
                        </a:rPr>
                        <a:t>chuyển</a:t>
                      </a:r>
                      <a:r>
                        <a:rPr lang="en-US" dirty="0">
                          <a:sym typeface="Wingdings" pitchFamily="2" charset="2"/>
                        </a:rPr>
                        <a:t> </a:t>
                      </a:r>
                      <a:r>
                        <a:rPr lang="en-US" dirty="0" err="1">
                          <a:sym typeface="Wingdings" pitchFamily="2" charset="2"/>
                        </a:rPr>
                        <a:t>đến</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p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dirty="0"/>
                        <a:t> </a:t>
                      </a:r>
                      <a:r>
                        <a:rPr lang="en-US" dirty="0" err="1"/>
                        <a:t>ngẫu</a:t>
                      </a:r>
                      <a:r>
                        <a:rPr lang="en-US" dirty="0"/>
                        <a:t> </a:t>
                      </a:r>
                      <a:r>
                        <a:rPr lang="en-US" dirty="0" err="1"/>
                        <a:t>nhiên</a:t>
                      </a:r>
                      <a:endParaRPr lang="en-US" dirty="0"/>
                    </a:p>
                  </a:txBody>
                  <a:tcPr/>
                </a:tc>
                <a:extLst>
                  <a:ext uri="{0D108BD9-81ED-4DB2-BD59-A6C34878D82A}">
                    <a16:rowId xmlns:a16="http://schemas.microsoft.com/office/drawing/2014/main" val="10002"/>
                  </a:ext>
                </a:extLst>
              </a:tr>
              <a:tr h="370840">
                <a:tc>
                  <a:txBody>
                    <a:bodyPr/>
                    <a:lstStyle/>
                    <a:p>
                      <a:r>
                        <a:rPr lang="en-US" dirty="0" err="1"/>
                        <a:t>Khác</a:t>
                      </a:r>
                      <a:r>
                        <a:rPr lang="en-US" baseline="0" dirty="0"/>
                        <a:t> </a:t>
                      </a:r>
                      <a:r>
                        <a:rPr lang="en-US" baseline="0" dirty="0" err="1"/>
                        <a:t>nhau</a:t>
                      </a: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a:t>(</a:t>
                      </a:r>
                      <a:r>
                        <a:rPr lang="en-US" i="1" dirty="0" err="1"/>
                        <a:t>Có</a:t>
                      </a:r>
                      <a:r>
                        <a:rPr lang="en-US" i="1" baseline="0" dirty="0"/>
                        <a:t> 1 </a:t>
                      </a:r>
                      <a:r>
                        <a:rPr lang="en-US" i="1" baseline="0" dirty="0" err="1"/>
                        <a:t>bảng</a:t>
                      </a:r>
                      <a:r>
                        <a:rPr lang="en-US" i="1" baseline="0" dirty="0"/>
                        <a:t> </a:t>
                      </a:r>
                      <a:r>
                        <a:rPr lang="en-US" i="1" baseline="0" dirty="0" err="1"/>
                        <a:t>lưu</a:t>
                      </a:r>
                      <a:r>
                        <a:rPr lang="en-US" i="1" baseline="0" dirty="0"/>
                        <a:t> </a:t>
                      </a:r>
                      <a:r>
                        <a:rPr lang="en-US" i="1" baseline="0" dirty="0" err="1"/>
                        <a:t>vị</a:t>
                      </a:r>
                      <a:r>
                        <a:rPr lang="en-US" i="1" baseline="0" dirty="0"/>
                        <a:t> </a:t>
                      </a:r>
                      <a:r>
                        <a:rPr lang="en-US" i="1" baseline="0" dirty="0" err="1"/>
                        <a:t>trí</a:t>
                      </a:r>
                      <a:r>
                        <a:rPr lang="en-US" i="1" baseline="0" dirty="0"/>
                        <a:t> </a:t>
                      </a:r>
                      <a:r>
                        <a:rPr lang="en-US" i="1" baseline="0" dirty="0" err="1"/>
                        <a:t>lưu</a:t>
                      </a:r>
                      <a:r>
                        <a:rPr lang="en-US" i="1" baseline="0" dirty="0"/>
                        <a:t> </a:t>
                      </a:r>
                      <a:r>
                        <a:rPr lang="en-US" i="1" baseline="0" dirty="0" err="1"/>
                        <a:t>mỗi</a:t>
                      </a:r>
                      <a:r>
                        <a:rPr lang="en-US" i="1" baseline="0" dirty="0"/>
                        <a:t> SV)</a:t>
                      </a:r>
                      <a:endParaRPr lang="en-US" i="1" dirty="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t>Tra</a:t>
                      </a:r>
                      <a:r>
                        <a:rPr lang="en-US" dirty="0"/>
                        <a:t> </a:t>
                      </a:r>
                      <a:r>
                        <a:rPr lang="en-US" dirty="0" err="1"/>
                        <a:t>bảng</a:t>
                      </a:r>
                      <a:endParaRPr lang="en-US" dirty="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a:sym typeface="Wingdings" pitchFamily="2" charset="2"/>
                        </a:rPr>
                        <a:t>Di </a:t>
                      </a:r>
                      <a:r>
                        <a:rPr lang="en-US" dirty="0" err="1">
                          <a:sym typeface="Wingdings" pitchFamily="2" charset="2"/>
                        </a:rPr>
                        <a:t>chuyển</a:t>
                      </a:r>
                      <a:r>
                        <a:rPr lang="en-US" dirty="0">
                          <a:sym typeface="Wingdings" pitchFamily="2" charset="2"/>
                        </a:rPr>
                        <a:t> </a:t>
                      </a:r>
                      <a:r>
                        <a:rPr lang="en-US" dirty="0" err="1">
                          <a:sym typeface="Wingdings" pitchFamily="2" charset="2"/>
                        </a:rPr>
                        <a:t>đến</a:t>
                      </a:r>
                      <a:r>
                        <a:rPr lang="en-US" baseline="0" dirty="0">
                          <a:sym typeface="Wingdings" pitchFamily="2" charset="2"/>
                        </a:rPr>
                        <a:t>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p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Truy</a:t>
                      </a:r>
                      <a:r>
                        <a:rPr lang="en-US" dirty="0"/>
                        <a:t> </a:t>
                      </a:r>
                      <a:r>
                        <a:rPr lang="en-US" dirty="0" err="1"/>
                        <a:t>cập</a:t>
                      </a:r>
                      <a:r>
                        <a:rPr lang="en-US" baseline="0" dirty="0"/>
                        <a:t> index</a:t>
                      </a:r>
                      <a:endParaRPr lang="en-US" dirty="0"/>
                    </a:p>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a:t>Nội</a:t>
            </a:r>
            <a:r>
              <a:rPr lang="en-US" sz="4000" dirty="0"/>
              <a:t> dung</a:t>
            </a:r>
          </a:p>
        </p:txBody>
      </p:sp>
      <p:sp>
        <p:nvSpPr>
          <p:cNvPr id="105475" name="Rectangle 3"/>
          <p:cNvSpPr>
            <a:spLocks noGrp="1" noChangeArrowheads="1"/>
          </p:cNvSpPr>
          <p:nvPr>
            <p:ph sz="quarter" idx="1"/>
          </p:nvPr>
        </p:nvSpPr>
        <p:spPr/>
        <p:txBody>
          <a:bodyPr/>
          <a:lstStyle/>
          <a:p>
            <a:r>
              <a:rPr lang="en-US" dirty="0" err="1">
                <a:solidFill>
                  <a:schemeClr val="bg1">
                    <a:lumMod val="95000"/>
                  </a:schemeClr>
                </a:solidFill>
              </a:rPr>
              <a:t>Giới</a:t>
            </a:r>
            <a:r>
              <a:rPr lang="en-US" dirty="0">
                <a:solidFill>
                  <a:schemeClr val="bg1">
                    <a:lumMod val="95000"/>
                  </a:schemeClr>
                </a:solidFill>
              </a:rPr>
              <a:t> </a:t>
            </a:r>
            <a:r>
              <a:rPr lang="en-US" dirty="0" err="1">
                <a:solidFill>
                  <a:schemeClr val="bg1">
                    <a:lumMod val="95000"/>
                  </a:schemeClr>
                </a:solidFill>
              </a:rPr>
              <a:t>thiệu</a:t>
            </a:r>
            <a:endParaRPr lang="en-US" dirty="0">
              <a:solidFill>
                <a:schemeClr val="bg1">
                  <a:lumMod val="95000"/>
                </a:schemeClr>
              </a:solidFill>
            </a:endParaRPr>
          </a:p>
          <a:p>
            <a:r>
              <a:rPr lang="en-US" dirty="0" err="1">
                <a:solidFill>
                  <a:schemeClr val="bg1">
                    <a:lumMod val="95000"/>
                  </a:schemeClr>
                </a:solidFill>
              </a:rPr>
              <a:t>Tập</a:t>
            </a:r>
            <a:r>
              <a:rPr lang="en-US" dirty="0">
                <a:solidFill>
                  <a:schemeClr val="bg1">
                    <a:lumMod val="95000"/>
                  </a:schemeClr>
                </a:solidFill>
              </a:rPr>
              <a:t> tin – </a:t>
            </a:r>
            <a:r>
              <a:rPr lang="en-US" dirty="0" err="1">
                <a:solidFill>
                  <a:schemeClr val="bg1">
                    <a:lumMod val="95000"/>
                  </a:schemeClr>
                </a:solidFill>
              </a:rPr>
              <a:t>Thư</a:t>
            </a:r>
            <a:r>
              <a:rPr lang="en-US" dirty="0">
                <a:solidFill>
                  <a:schemeClr val="bg1">
                    <a:lumMod val="95000"/>
                  </a:schemeClr>
                </a:solidFill>
              </a:rPr>
              <a:t> </a:t>
            </a:r>
            <a:r>
              <a:rPr lang="en-US" dirty="0" err="1">
                <a:solidFill>
                  <a:schemeClr val="bg1">
                    <a:lumMod val="95000"/>
                  </a:schemeClr>
                </a:solidFill>
              </a:rPr>
              <a:t>mục</a:t>
            </a:r>
            <a:endParaRPr lang="en-US" dirty="0">
              <a:solidFill>
                <a:schemeClr val="bg1">
                  <a:lumMod val="95000"/>
                </a:schemeClr>
              </a:solidFill>
            </a:endParaRPr>
          </a:p>
          <a:p>
            <a:r>
              <a:rPr lang="en-US" dirty="0" err="1"/>
              <a:t>Đĩa</a:t>
            </a:r>
            <a:r>
              <a:rPr lang="en-US" dirty="0"/>
              <a:t> </a:t>
            </a:r>
            <a:r>
              <a:rPr lang="en-US" dirty="0" err="1"/>
              <a:t>từ</a:t>
            </a:r>
            <a:endParaRPr lang="en-US" dirty="0"/>
          </a:p>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a:p>
            <a:r>
              <a:rPr lang="en-US" dirty="0"/>
              <a:t>Minh </a:t>
            </a:r>
            <a:r>
              <a:rPr lang="en-US" dirty="0" err="1"/>
              <a:t>họa</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Slide Number Placeholder 5"/>
          <p:cNvSpPr>
            <a:spLocks noGrp="1"/>
          </p:cNvSpPr>
          <p:nvPr>
            <p:ph type="sldNum" sz="quarter" idx="15"/>
          </p:nvPr>
        </p:nvSpPr>
        <p:spPr/>
        <p:txBody>
          <a:bodyPr/>
          <a:lstStyle/>
          <a:p>
            <a:fld id="{CC75DB43-4573-4448-8E2E-F1CB5F90DADB}" type="slidenum">
              <a:rPr lang="en-US"/>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2" end="2"/>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Đĩa</a:t>
            </a:r>
            <a:r>
              <a:rPr lang="en-US" dirty="0"/>
              <a:t> </a:t>
            </a:r>
            <a:r>
              <a:rPr lang="en-US" dirty="0" err="1"/>
              <a:t>từ</a:t>
            </a:r>
            <a:endParaRPr lang="en-US" dirty="0"/>
          </a:p>
        </p:txBody>
      </p:sp>
      <p:sp>
        <p:nvSpPr>
          <p:cNvPr id="3" name="Content Placeholder 2"/>
          <p:cNvSpPr>
            <a:spLocks noGrp="1"/>
          </p:cNvSpPr>
          <p:nvPr>
            <p:ph sz="quarter" idx="1"/>
          </p:nvPr>
        </p:nvSpPr>
        <p:spPr/>
        <p:txBody>
          <a:bodyPr/>
          <a:lstStyle/>
          <a:p>
            <a:r>
              <a:rPr lang="en-US" dirty="0" err="1"/>
              <a:t>Tổ</a:t>
            </a:r>
            <a:r>
              <a:rPr lang="en-US" dirty="0"/>
              <a:t> </a:t>
            </a:r>
            <a:r>
              <a:rPr lang="en-US" dirty="0" err="1"/>
              <a:t>chức</a:t>
            </a:r>
            <a:r>
              <a:rPr lang="en-US" dirty="0"/>
              <a:t> </a:t>
            </a:r>
            <a:r>
              <a:rPr lang="en-US" dirty="0" err="1"/>
              <a:t>đĩa</a:t>
            </a:r>
            <a:r>
              <a:rPr lang="en-US" dirty="0"/>
              <a:t> </a:t>
            </a:r>
            <a:r>
              <a:rPr lang="en-US" dirty="0" err="1"/>
              <a:t>từ</a:t>
            </a:r>
            <a:endParaRPr lang="en-US" dirty="0"/>
          </a:p>
          <a:p>
            <a:r>
              <a:rPr lang="en-US" dirty="0" err="1"/>
              <a:t>Thuật</a:t>
            </a:r>
            <a:r>
              <a:rPr lang="en-US" dirty="0"/>
              <a:t> </a:t>
            </a:r>
            <a:r>
              <a:rPr lang="en-US" dirty="0" err="1"/>
              <a:t>toán</a:t>
            </a:r>
            <a:r>
              <a:rPr lang="en-US" dirty="0"/>
              <a:t> </a:t>
            </a:r>
            <a:r>
              <a:rPr lang="en-US" dirty="0" err="1"/>
              <a:t>đọc</a:t>
            </a:r>
            <a:r>
              <a:rPr lang="en-US" dirty="0"/>
              <a:t> </a:t>
            </a:r>
            <a:r>
              <a:rPr lang="en-US" dirty="0" err="1"/>
              <a:t>đĩa</a:t>
            </a:r>
            <a:endParaRPr lang="en-US" dirty="0"/>
          </a:p>
          <a:p>
            <a:r>
              <a:rPr lang="en-US" dirty="0" err="1"/>
              <a:t>Phân</a:t>
            </a:r>
            <a:r>
              <a:rPr lang="en-US" dirty="0"/>
              <a:t> </a:t>
            </a:r>
            <a:r>
              <a:rPr lang="en-US" dirty="0" err="1"/>
              <a:t>loại</a:t>
            </a:r>
            <a:endParaRPr lang="en-US" dirty="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err="1"/>
              <a:t>Đĩa</a:t>
            </a:r>
            <a:r>
              <a:rPr lang="en-US" dirty="0"/>
              <a:t> </a:t>
            </a:r>
            <a:r>
              <a:rPr lang="en-US" dirty="0" err="1"/>
              <a:t>từ</a:t>
            </a:r>
            <a:r>
              <a:rPr lang="en-US" dirty="0"/>
              <a:t> - </a:t>
            </a:r>
            <a:r>
              <a:rPr lang="en-US" dirty="0" err="1"/>
              <a:t>cấu</a:t>
            </a:r>
            <a:r>
              <a:rPr lang="en-US" dirty="0"/>
              <a:t> </a:t>
            </a:r>
            <a:r>
              <a:rPr lang="en-US" dirty="0" err="1"/>
              <a:t>trúc</a:t>
            </a:r>
            <a:r>
              <a:rPr lang="en-US" dirty="0"/>
              <a:t> -  1</a:t>
            </a:r>
          </a:p>
        </p:txBody>
      </p:sp>
      <p:sp>
        <p:nvSpPr>
          <p:cNvPr id="56" name="Slide Number Placeholder 5"/>
          <p:cNvSpPr>
            <a:spLocks noGrp="1"/>
          </p:cNvSpPr>
          <p:nvPr>
            <p:ph type="sldNum" sz="quarter" idx="15"/>
          </p:nvPr>
        </p:nvSpPr>
        <p:spPr/>
        <p:txBody>
          <a:bodyPr/>
          <a:lstStyle/>
          <a:p>
            <a:fld id="{1C6D54AA-37A2-4725-AF0D-E90C7D5C8748}" type="slidenum">
              <a:rPr lang="en-US"/>
              <a:pPr/>
              <a:t>18</a:t>
            </a:fld>
            <a:endParaRPr lang="en-US"/>
          </a:p>
        </p:txBody>
      </p:sp>
      <p:grpSp>
        <p:nvGrpSpPr>
          <p:cNvPr id="2" name="Group 4"/>
          <p:cNvGrpSpPr>
            <a:grpSpLocks/>
          </p:cNvGrpSpPr>
          <p:nvPr/>
        </p:nvGrpSpPr>
        <p:grpSpPr bwMode="auto">
          <a:xfrm>
            <a:off x="381000" y="1295400"/>
            <a:ext cx="4419600" cy="3012906"/>
            <a:chOff x="672" y="1056"/>
            <a:chExt cx="4036" cy="2729"/>
          </a:xfrm>
        </p:grpSpPr>
        <p:sp>
          <p:nvSpPr>
            <p:cNvPr id="200709" name="Oval 5"/>
            <p:cNvSpPr>
              <a:spLocks noChangeArrowheads="1"/>
            </p:cNvSpPr>
            <p:nvPr/>
          </p:nvSpPr>
          <p:spPr bwMode="auto">
            <a:xfrm>
              <a:off x="672" y="1056"/>
              <a:ext cx="2496" cy="259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0" name="Oval 6"/>
            <p:cNvSpPr>
              <a:spLocks noChangeArrowheads="1"/>
            </p:cNvSpPr>
            <p:nvPr/>
          </p:nvSpPr>
          <p:spPr bwMode="auto">
            <a:xfrm>
              <a:off x="768" y="1152"/>
              <a:ext cx="2304" cy="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1" name="Oval 7"/>
            <p:cNvSpPr>
              <a:spLocks noChangeArrowheads="1"/>
            </p:cNvSpPr>
            <p:nvPr/>
          </p:nvSpPr>
          <p:spPr bwMode="auto">
            <a:xfrm>
              <a:off x="864" y="1248"/>
              <a:ext cx="2112" cy="220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2" name="Oval 8"/>
            <p:cNvSpPr>
              <a:spLocks noChangeArrowheads="1"/>
            </p:cNvSpPr>
            <p:nvPr/>
          </p:nvSpPr>
          <p:spPr bwMode="auto">
            <a:xfrm>
              <a:off x="960" y="1344"/>
              <a:ext cx="1920" cy="201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3" name="Oval 9"/>
            <p:cNvSpPr>
              <a:spLocks noChangeArrowheads="1"/>
            </p:cNvSpPr>
            <p:nvPr/>
          </p:nvSpPr>
          <p:spPr bwMode="auto">
            <a:xfrm>
              <a:off x="1056" y="1440"/>
              <a:ext cx="1728" cy="182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00714" name="Oval 10"/>
            <p:cNvSpPr>
              <a:spLocks noChangeArrowheads="1"/>
            </p:cNvSpPr>
            <p:nvPr/>
          </p:nvSpPr>
          <p:spPr bwMode="auto">
            <a:xfrm>
              <a:off x="1152" y="1536"/>
              <a:ext cx="1536" cy="16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5" name="Oval 11"/>
            <p:cNvSpPr>
              <a:spLocks noChangeArrowheads="1"/>
            </p:cNvSpPr>
            <p:nvPr/>
          </p:nvSpPr>
          <p:spPr bwMode="auto">
            <a:xfrm>
              <a:off x="1248" y="1632"/>
              <a:ext cx="1344" cy="14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6" name="Oval 12"/>
            <p:cNvSpPr>
              <a:spLocks noChangeArrowheads="1"/>
            </p:cNvSpPr>
            <p:nvPr/>
          </p:nvSpPr>
          <p:spPr bwMode="auto">
            <a:xfrm>
              <a:off x="1344" y="1728"/>
              <a:ext cx="1152" cy="12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7" name="Oval 13"/>
            <p:cNvSpPr>
              <a:spLocks noChangeArrowheads="1"/>
            </p:cNvSpPr>
            <p:nvPr/>
          </p:nvSpPr>
          <p:spPr bwMode="auto">
            <a:xfrm>
              <a:off x="1440" y="1824"/>
              <a:ext cx="960" cy="1056"/>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200718" name="AutoShape 14"/>
            <p:cNvSpPr>
              <a:spLocks noChangeArrowheads="1"/>
            </p:cNvSpPr>
            <p:nvPr/>
          </p:nvSpPr>
          <p:spPr bwMode="auto">
            <a:xfrm flipV="1">
              <a:off x="1536" y="2160"/>
              <a:ext cx="768" cy="67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00719" name="Rectangle 15"/>
            <p:cNvSpPr>
              <a:spLocks noChangeArrowheads="1"/>
            </p:cNvSpPr>
            <p:nvPr/>
          </p:nvSpPr>
          <p:spPr bwMode="auto">
            <a:xfrm>
              <a:off x="2640" y="2208"/>
              <a:ext cx="192" cy="192"/>
            </a:xfrm>
            <a:prstGeom prst="rect">
              <a:avLst/>
            </a:prstGeom>
            <a:solidFill>
              <a:srgbClr val="FF3300"/>
            </a:solidFill>
            <a:ln w="9525">
              <a:solidFill>
                <a:schemeClr val="tx1"/>
              </a:solidFill>
              <a:miter lim="800000"/>
              <a:headEnd/>
              <a:tailEnd/>
            </a:ln>
            <a:effectLst/>
          </p:spPr>
          <p:txBody>
            <a:bodyPr wrap="none" anchor="ctr"/>
            <a:lstStyle/>
            <a:p>
              <a:endParaRPr lang="en-US"/>
            </a:p>
          </p:txBody>
        </p:sp>
        <p:sp>
          <p:nvSpPr>
            <p:cNvPr id="200720" name="Line 16"/>
            <p:cNvSpPr>
              <a:spLocks noChangeShapeType="1"/>
            </p:cNvSpPr>
            <p:nvPr/>
          </p:nvSpPr>
          <p:spPr bwMode="auto">
            <a:xfrm>
              <a:off x="2832" y="2304"/>
              <a:ext cx="1056" cy="0"/>
            </a:xfrm>
            <a:prstGeom prst="line">
              <a:avLst/>
            </a:prstGeom>
            <a:noFill/>
            <a:ln w="76200">
              <a:solidFill>
                <a:schemeClr val="tx1"/>
              </a:solidFill>
              <a:round/>
              <a:headEnd/>
              <a:tailEnd/>
            </a:ln>
            <a:effectLst/>
          </p:spPr>
          <p:txBody>
            <a:bodyPr wrap="none"/>
            <a:lstStyle/>
            <a:p>
              <a:endParaRPr lang="en-US"/>
            </a:p>
          </p:txBody>
        </p:sp>
        <p:sp>
          <p:nvSpPr>
            <p:cNvPr id="200721" name="Line 17"/>
            <p:cNvSpPr>
              <a:spLocks noChangeShapeType="1"/>
            </p:cNvSpPr>
            <p:nvPr/>
          </p:nvSpPr>
          <p:spPr bwMode="auto">
            <a:xfrm>
              <a:off x="3312" y="2208"/>
              <a:ext cx="384" cy="0"/>
            </a:xfrm>
            <a:prstGeom prst="line">
              <a:avLst/>
            </a:prstGeom>
            <a:noFill/>
            <a:ln w="28575">
              <a:solidFill>
                <a:schemeClr val="tx1"/>
              </a:solidFill>
              <a:round/>
              <a:headEnd type="triangle" w="med" len="med"/>
              <a:tailEnd type="triangle" w="med" len="med"/>
            </a:ln>
            <a:effectLst/>
          </p:spPr>
          <p:txBody>
            <a:bodyPr wrap="none"/>
            <a:lstStyle/>
            <a:p>
              <a:endParaRPr lang="en-US"/>
            </a:p>
          </p:txBody>
        </p:sp>
        <p:sp>
          <p:nvSpPr>
            <p:cNvPr id="200722" name="Text Box 18"/>
            <p:cNvSpPr txBox="1">
              <a:spLocks noChangeArrowheads="1"/>
            </p:cNvSpPr>
            <p:nvPr/>
          </p:nvSpPr>
          <p:spPr bwMode="auto">
            <a:xfrm>
              <a:off x="3168" y="2352"/>
              <a:ext cx="1540"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read-write head</a:t>
              </a:r>
            </a:p>
          </p:txBody>
        </p:sp>
        <p:sp>
          <p:nvSpPr>
            <p:cNvPr id="200723" name="Line 19"/>
            <p:cNvSpPr>
              <a:spLocks noChangeShapeType="1"/>
            </p:cNvSpPr>
            <p:nvPr/>
          </p:nvSpPr>
          <p:spPr bwMode="auto">
            <a:xfrm flipH="1" flipV="1">
              <a:off x="2496" y="3024"/>
              <a:ext cx="480" cy="528"/>
            </a:xfrm>
            <a:prstGeom prst="line">
              <a:avLst/>
            </a:prstGeom>
            <a:noFill/>
            <a:ln w="38100">
              <a:solidFill>
                <a:schemeClr val="tx1"/>
              </a:solidFill>
              <a:round/>
              <a:headEnd/>
              <a:tailEnd type="triangle" w="med" len="med"/>
            </a:ln>
            <a:effectLst/>
          </p:spPr>
          <p:txBody>
            <a:bodyPr wrap="none"/>
            <a:lstStyle/>
            <a:p>
              <a:endParaRPr lang="en-US"/>
            </a:p>
          </p:txBody>
        </p:sp>
        <p:sp>
          <p:nvSpPr>
            <p:cNvPr id="200724" name="Text Box 20"/>
            <p:cNvSpPr txBox="1">
              <a:spLocks noChangeArrowheads="1"/>
            </p:cNvSpPr>
            <p:nvPr/>
          </p:nvSpPr>
          <p:spPr bwMode="auto">
            <a:xfrm>
              <a:off x="2784" y="3552"/>
              <a:ext cx="7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00725" name="Line 21"/>
            <p:cNvSpPr>
              <a:spLocks noChangeShapeType="1"/>
            </p:cNvSpPr>
            <p:nvPr/>
          </p:nvSpPr>
          <p:spPr bwMode="auto">
            <a:xfrm flipV="1">
              <a:off x="1920" y="1056"/>
              <a:ext cx="768" cy="1296"/>
            </a:xfrm>
            <a:prstGeom prst="line">
              <a:avLst/>
            </a:prstGeom>
            <a:noFill/>
            <a:ln w="38100">
              <a:solidFill>
                <a:schemeClr val="tx1"/>
              </a:solidFill>
              <a:round/>
              <a:headEnd/>
              <a:tailEnd/>
            </a:ln>
            <a:effectLst/>
          </p:spPr>
          <p:txBody>
            <a:bodyPr wrap="none"/>
            <a:lstStyle/>
            <a:p>
              <a:endParaRPr lang="en-US"/>
            </a:p>
          </p:txBody>
        </p:sp>
        <p:sp>
          <p:nvSpPr>
            <p:cNvPr id="200726" name="Line 22"/>
            <p:cNvSpPr>
              <a:spLocks noChangeShapeType="1"/>
            </p:cNvSpPr>
            <p:nvPr/>
          </p:nvSpPr>
          <p:spPr bwMode="auto">
            <a:xfrm flipV="1">
              <a:off x="1920" y="1440"/>
              <a:ext cx="1152" cy="912"/>
            </a:xfrm>
            <a:prstGeom prst="line">
              <a:avLst/>
            </a:prstGeom>
            <a:noFill/>
            <a:ln w="38100">
              <a:solidFill>
                <a:schemeClr val="tx1"/>
              </a:solidFill>
              <a:round/>
              <a:headEnd/>
              <a:tailEnd/>
            </a:ln>
            <a:effectLst/>
          </p:spPr>
          <p:txBody>
            <a:bodyPr wrap="none"/>
            <a:lstStyle/>
            <a:p>
              <a:endParaRPr lang="en-US"/>
            </a:p>
          </p:txBody>
        </p:sp>
        <p:sp>
          <p:nvSpPr>
            <p:cNvPr id="200727" name="Text Box 23"/>
            <p:cNvSpPr txBox="1">
              <a:spLocks noChangeArrowheads="1"/>
            </p:cNvSpPr>
            <p:nvPr/>
          </p:nvSpPr>
          <p:spPr bwMode="auto">
            <a:xfrm>
              <a:off x="2736" y="1104"/>
              <a:ext cx="10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pic>
        <p:nvPicPr>
          <p:cNvPr id="59" name="Picture 4" descr="800px-Hard_disk_dismantled"/>
          <p:cNvPicPr>
            <a:picLocks noChangeAspect="1" noChangeArrowheads="1"/>
          </p:cNvPicPr>
          <p:nvPr/>
        </p:nvPicPr>
        <p:blipFill>
          <a:blip r:embed="rId2" cstate="print"/>
          <a:srcRect/>
          <a:stretch>
            <a:fillRect/>
          </a:stretch>
        </p:blipFill>
        <p:spPr bwMode="auto">
          <a:xfrm>
            <a:off x="3200400" y="4724400"/>
            <a:ext cx="2460476" cy="1722438"/>
          </a:xfrm>
          <a:prstGeom prst="rect">
            <a:avLst/>
          </a:prstGeom>
          <a:noFill/>
        </p:spPr>
      </p:pic>
      <p:pic>
        <p:nvPicPr>
          <p:cNvPr id="60" name="Picture 3"/>
          <p:cNvPicPr>
            <a:picLocks noChangeAspect="1" noChangeArrowheads="1"/>
          </p:cNvPicPr>
          <p:nvPr/>
        </p:nvPicPr>
        <p:blipFill>
          <a:blip r:embed="rId3"/>
          <a:srcRect l="801" t="2466" r="801" b="2834"/>
          <a:stretch>
            <a:fillRect/>
          </a:stretch>
        </p:blipFill>
        <p:spPr bwMode="auto">
          <a:xfrm>
            <a:off x="4953000" y="1447800"/>
            <a:ext cx="3689455" cy="2662238"/>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err="1"/>
              <a:t>Đĩa</a:t>
            </a:r>
            <a:r>
              <a:rPr lang="en-US" dirty="0"/>
              <a:t> </a:t>
            </a:r>
            <a:r>
              <a:rPr lang="en-US" dirty="0" err="1"/>
              <a:t>từ</a:t>
            </a:r>
            <a:r>
              <a:rPr lang="en-US" dirty="0"/>
              <a:t> - </a:t>
            </a:r>
            <a:r>
              <a:rPr lang="en-US" dirty="0" err="1"/>
              <a:t>cấu</a:t>
            </a:r>
            <a:r>
              <a:rPr lang="en-US" dirty="0"/>
              <a:t> </a:t>
            </a:r>
            <a:r>
              <a:rPr lang="en-US" dirty="0" err="1"/>
              <a:t>trúc</a:t>
            </a:r>
            <a:r>
              <a:rPr lang="en-US" dirty="0"/>
              <a:t> - 2</a:t>
            </a:r>
          </a:p>
        </p:txBody>
      </p:sp>
      <p:sp>
        <p:nvSpPr>
          <p:cNvPr id="152579" name="Rectangle 3"/>
          <p:cNvSpPr>
            <a:spLocks noGrp="1" noChangeArrowheads="1"/>
          </p:cNvSpPr>
          <p:nvPr>
            <p:ph sz="quarter" idx="1"/>
          </p:nvPr>
        </p:nvSpPr>
        <p:spPr>
          <a:xfrm>
            <a:off x="228600" y="1219200"/>
            <a:ext cx="7086600" cy="5181600"/>
          </a:xfrm>
        </p:spPr>
        <p:txBody>
          <a:bodyPr/>
          <a:lstStyle/>
          <a:p>
            <a:r>
              <a:rPr lang="en-US" dirty="0" err="1"/>
              <a:t>Cấu</a:t>
            </a:r>
            <a:r>
              <a:rPr lang="en-US" dirty="0"/>
              <a:t> </a:t>
            </a:r>
            <a:r>
              <a:rPr lang="en-US" dirty="0" err="1"/>
              <a:t>trúc</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đĩa</a:t>
            </a:r>
            <a:r>
              <a:rPr lang="en-US" dirty="0"/>
              <a:t> </a:t>
            </a:r>
            <a:r>
              <a:rPr lang="en-US" dirty="0" err="1"/>
              <a:t>từ</a:t>
            </a:r>
            <a:r>
              <a:rPr lang="en-US" dirty="0"/>
              <a:t>:</a:t>
            </a:r>
          </a:p>
          <a:p>
            <a:pPr lvl="1"/>
            <a:r>
              <a:rPr lang="en-US" dirty="0" err="1"/>
              <a:t>Hình</a:t>
            </a:r>
            <a:r>
              <a:rPr lang="en-US" dirty="0"/>
              <a:t> </a:t>
            </a:r>
            <a:r>
              <a:rPr lang="en-US" dirty="0" err="1"/>
              <a:t>tròn</a:t>
            </a:r>
            <a:r>
              <a:rPr lang="en-US" dirty="0"/>
              <a:t>, </a:t>
            </a:r>
            <a:r>
              <a:rPr lang="en-US" dirty="0" err="1"/>
              <a:t>gồm</a:t>
            </a:r>
            <a:r>
              <a:rPr lang="en-US" dirty="0"/>
              <a:t> </a:t>
            </a:r>
            <a:r>
              <a:rPr lang="en-US" dirty="0" err="1"/>
              <a:t>nhiều</a:t>
            </a:r>
            <a:r>
              <a:rPr lang="en-US" dirty="0"/>
              <a:t> </a:t>
            </a:r>
            <a:r>
              <a:rPr lang="en-US" dirty="0" err="1"/>
              <a:t>mặt</a:t>
            </a:r>
            <a:r>
              <a:rPr lang="en-US" dirty="0"/>
              <a:t> </a:t>
            </a:r>
            <a:r>
              <a:rPr lang="en-US" dirty="0" err="1"/>
              <a:t>gọi</a:t>
            </a:r>
            <a:r>
              <a:rPr lang="en-US" dirty="0"/>
              <a:t> </a:t>
            </a:r>
            <a:r>
              <a:rPr lang="en-US" dirty="0" err="1"/>
              <a:t>là</a:t>
            </a:r>
            <a:r>
              <a:rPr lang="en-US" dirty="0"/>
              <a:t> </a:t>
            </a:r>
            <a:r>
              <a:rPr lang="en-US" i="1" dirty="0"/>
              <a:t>head.</a:t>
            </a:r>
            <a:endParaRPr lang="en-US" dirty="0"/>
          </a:p>
          <a:p>
            <a:pPr lvl="1"/>
            <a:r>
              <a:rPr lang="en-US" dirty="0" err="1"/>
              <a:t>Mỗi</a:t>
            </a:r>
            <a:r>
              <a:rPr lang="en-US" dirty="0"/>
              <a:t> </a:t>
            </a:r>
            <a:r>
              <a:rPr lang="en-US" dirty="0" err="1"/>
              <a:t>mặt</a:t>
            </a:r>
            <a:r>
              <a:rPr lang="en-US" dirty="0"/>
              <a:t> </a:t>
            </a:r>
            <a:r>
              <a:rPr lang="en-US" dirty="0" err="1"/>
              <a:t>có</a:t>
            </a:r>
            <a:r>
              <a:rPr lang="en-US" dirty="0"/>
              <a:t> </a:t>
            </a:r>
            <a:r>
              <a:rPr lang="en-US" dirty="0" err="1"/>
              <a:t>nhiều</a:t>
            </a:r>
            <a:r>
              <a:rPr lang="en-US" dirty="0"/>
              <a:t> </a:t>
            </a:r>
            <a:r>
              <a:rPr lang="en-US" dirty="0" err="1"/>
              <a:t>đường</a:t>
            </a:r>
            <a:r>
              <a:rPr lang="en-US" dirty="0"/>
              <a:t> </a:t>
            </a:r>
            <a:r>
              <a:rPr lang="en-US" dirty="0" err="1"/>
              <a:t>tròn</a:t>
            </a:r>
            <a:r>
              <a:rPr lang="en-US" dirty="0"/>
              <a:t> </a:t>
            </a:r>
            <a:r>
              <a:rPr lang="en-US" dirty="0" err="1"/>
              <a:t>đồng</a:t>
            </a:r>
            <a:r>
              <a:rPr lang="en-US" dirty="0"/>
              <a:t> </a:t>
            </a:r>
            <a:r>
              <a:rPr lang="en-US" dirty="0" err="1"/>
              <a:t>tâm</a:t>
            </a:r>
            <a:r>
              <a:rPr lang="en-US" dirty="0"/>
              <a:t> </a:t>
            </a:r>
            <a:r>
              <a:rPr lang="en-US" dirty="0" err="1"/>
              <a:t>gọi</a:t>
            </a:r>
            <a:r>
              <a:rPr lang="en-US" dirty="0"/>
              <a:t> </a:t>
            </a:r>
            <a:r>
              <a:rPr lang="en-US" dirty="0" err="1"/>
              <a:t>là</a:t>
            </a:r>
            <a:r>
              <a:rPr lang="en-US" dirty="0"/>
              <a:t> track.</a:t>
            </a:r>
          </a:p>
          <a:p>
            <a:pPr lvl="1"/>
            <a:r>
              <a:rPr lang="en-US" dirty="0" err="1"/>
              <a:t>Trên</a:t>
            </a:r>
            <a:r>
              <a:rPr lang="en-US" dirty="0"/>
              <a:t> </a:t>
            </a:r>
            <a:r>
              <a:rPr lang="en-US" dirty="0" err="1"/>
              <a:t>các</a:t>
            </a:r>
            <a:r>
              <a:rPr lang="en-US" dirty="0"/>
              <a:t> </a:t>
            </a:r>
            <a:r>
              <a:rPr lang="en-US" dirty="0" err="1"/>
              <a:t>đường</a:t>
            </a:r>
            <a:r>
              <a:rPr lang="en-US" dirty="0"/>
              <a:t> </a:t>
            </a:r>
            <a:r>
              <a:rPr lang="en-US" dirty="0" err="1"/>
              <a:t>tròn</a:t>
            </a:r>
            <a:r>
              <a:rPr lang="en-US" dirty="0"/>
              <a:t> (track) </a:t>
            </a:r>
            <a:r>
              <a:rPr lang="en-US" dirty="0" err="1"/>
              <a:t>được</a:t>
            </a:r>
            <a:r>
              <a:rPr lang="en-US" dirty="0"/>
              <a:t> </a:t>
            </a:r>
            <a:r>
              <a:rPr lang="en-US" dirty="0" err="1"/>
              <a:t>chia</a:t>
            </a:r>
            <a:r>
              <a:rPr lang="en-US" dirty="0"/>
              <a:t> </a:t>
            </a:r>
            <a:r>
              <a:rPr lang="en-US" dirty="0" err="1"/>
              <a:t>thành</a:t>
            </a:r>
            <a:r>
              <a:rPr lang="en-US" dirty="0"/>
              <a:t> </a:t>
            </a:r>
            <a:r>
              <a:rPr lang="en-US" dirty="0" err="1"/>
              <a:t>các</a:t>
            </a:r>
            <a:r>
              <a:rPr lang="en-US" dirty="0"/>
              <a:t> </a:t>
            </a:r>
            <a:r>
              <a:rPr lang="en-US" dirty="0" err="1"/>
              <a:t>cung</a:t>
            </a:r>
            <a:r>
              <a:rPr lang="en-US" dirty="0"/>
              <a:t> </a:t>
            </a:r>
            <a:r>
              <a:rPr lang="en-US" dirty="0" err="1"/>
              <a:t>tròn</a:t>
            </a:r>
            <a:r>
              <a:rPr lang="en-US" dirty="0"/>
              <a:t> </a:t>
            </a:r>
            <a:r>
              <a:rPr lang="en-US" dirty="0" err="1"/>
              <a:t>gọi</a:t>
            </a:r>
            <a:r>
              <a:rPr lang="en-US" dirty="0"/>
              <a:t> </a:t>
            </a:r>
            <a:r>
              <a:rPr lang="en-US" dirty="0" err="1"/>
              <a:t>là</a:t>
            </a:r>
            <a:r>
              <a:rPr lang="en-US" dirty="0"/>
              <a:t> sector.</a:t>
            </a:r>
          </a:p>
          <a:p>
            <a:pPr lvl="1"/>
            <a:r>
              <a:rPr lang="en-US" dirty="0" err="1"/>
              <a:t>Tập</a:t>
            </a:r>
            <a:r>
              <a:rPr lang="en-US" dirty="0"/>
              <a:t> </a:t>
            </a:r>
            <a:r>
              <a:rPr lang="en-US" dirty="0" err="1"/>
              <a:t>các</a:t>
            </a:r>
            <a:r>
              <a:rPr lang="en-US" dirty="0"/>
              <a:t> track </a:t>
            </a:r>
            <a:r>
              <a:rPr lang="en-US" dirty="0" err="1"/>
              <a:t>đồng</a:t>
            </a:r>
            <a:r>
              <a:rPr lang="en-US" dirty="0"/>
              <a:t> </a:t>
            </a:r>
            <a:r>
              <a:rPr lang="en-US" dirty="0" err="1"/>
              <a:t>tâm</a:t>
            </a:r>
            <a:r>
              <a:rPr lang="en-US" dirty="0"/>
              <a:t> </a:t>
            </a:r>
            <a:r>
              <a:rPr lang="en-US" dirty="0" err="1"/>
              <a:t>gọi</a:t>
            </a:r>
            <a:r>
              <a:rPr lang="en-US" dirty="0"/>
              <a:t> </a:t>
            </a:r>
            <a:r>
              <a:rPr lang="en-US" dirty="0" err="1"/>
              <a:t>là</a:t>
            </a:r>
            <a:r>
              <a:rPr lang="en-US" dirty="0"/>
              <a:t> cylinder</a:t>
            </a:r>
          </a:p>
          <a:p>
            <a:pPr lvl="1"/>
            <a:r>
              <a:rPr lang="en-US" dirty="0" err="1"/>
              <a:t>Mỗi</a:t>
            </a:r>
            <a:r>
              <a:rPr lang="en-US" dirty="0"/>
              <a:t> </a:t>
            </a:r>
            <a:r>
              <a:rPr lang="en-US" dirty="0" err="1"/>
              <a:t>cung</a:t>
            </a:r>
            <a:r>
              <a:rPr lang="en-US" dirty="0"/>
              <a:t> </a:t>
            </a:r>
            <a:r>
              <a:rPr lang="en-US" dirty="0" err="1"/>
              <a:t>tròn</a:t>
            </a:r>
            <a:r>
              <a:rPr lang="en-US" dirty="0"/>
              <a:t> </a:t>
            </a:r>
            <a:r>
              <a:rPr lang="en-US" dirty="0" err="1"/>
              <a:t>chứa</a:t>
            </a:r>
            <a:r>
              <a:rPr lang="en-US" dirty="0"/>
              <a:t> 4096 </a:t>
            </a:r>
            <a:r>
              <a:rPr lang="en-US" dirty="0" err="1"/>
              <a:t>điểm</a:t>
            </a:r>
            <a:r>
              <a:rPr lang="en-US" dirty="0"/>
              <a:t> </a:t>
            </a:r>
            <a:r>
              <a:rPr lang="en-US" dirty="0" err="1"/>
              <a:t>từ</a:t>
            </a:r>
            <a:r>
              <a:rPr lang="en-US" dirty="0"/>
              <a:t> (~ 4096 bit = 512 bytes).</a:t>
            </a:r>
          </a:p>
          <a:p>
            <a:pPr lvl="1"/>
            <a:r>
              <a:rPr lang="en-US" dirty="0" err="1"/>
              <a:t>Mỗi</a:t>
            </a:r>
            <a:r>
              <a:rPr lang="en-US" dirty="0"/>
              <a:t> </a:t>
            </a:r>
            <a:r>
              <a:rPr lang="en-US" dirty="0" err="1"/>
              <a:t>mặt</a:t>
            </a:r>
            <a:r>
              <a:rPr lang="en-US" dirty="0"/>
              <a:t> </a:t>
            </a:r>
            <a:r>
              <a:rPr lang="en-US" dirty="0" err="1"/>
              <a:t>có</a:t>
            </a:r>
            <a:r>
              <a:rPr lang="en-US" dirty="0"/>
              <a:t> 1 </a:t>
            </a:r>
            <a:r>
              <a:rPr lang="en-US" dirty="0" err="1"/>
              <a:t>đầu</a:t>
            </a:r>
            <a:r>
              <a:rPr lang="en-US" dirty="0"/>
              <a:t> </a:t>
            </a:r>
            <a:r>
              <a:rPr lang="en-US" dirty="0" err="1"/>
              <a:t>đọc</a:t>
            </a:r>
            <a:r>
              <a:rPr lang="en-US" dirty="0"/>
              <a:t> </a:t>
            </a:r>
            <a:r>
              <a:rPr lang="en-US" dirty="0" err="1"/>
              <a:t>để</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a:t>liệu</a:t>
            </a:r>
            <a:endParaRPr lang="en-US" dirty="0"/>
          </a:p>
          <a:p>
            <a:pPr lvl="1"/>
            <a:r>
              <a:rPr lang="en-US" dirty="0" err="1"/>
              <a:t>Mỗi</a:t>
            </a:r>
            <a:r>
              <a:rPr lang="en-US" dirty="0"/>
              <a:t> </a:t>
            </a:r>
            <a:r>
              <a:rPr lang="en-US" dirty="0" err="1"/>
              <a:t>lần</a:t>
            </a:r>
            <a:r>
              <a:rPr lang="en-US" dirty="0"/>
              <a:t> </a:t>
            </a:r>
            <a:r>
              <a:rPr lang="en-US" dirty="0" err="1"/>
              <a:t>đọc</a:t>
            </a:r>
            <a:r>
              <a:rPr lang="en-US" dirty="0"/>
              <a:t>/</a:t>
            </a:r>
            <a:r>
              <a:rPr lang="en-US" dirty="0" err="1"/>
              <a:t>ghi</a:t>
            </a:r>
            <a:r>
              <a:rPr lang="en-US" dirty="0"/>
              <a:t> </a:t>
            </a:r>
            <a:r>
              <a:rPr lang="en-US" dirty="0" err="1"/>
              <a:t>ít</a:t>
            </a:r>
            <a:r>
              <a:rPr lang="en-US" dirty="0"/>
              <a:t> </a:t>
            </a:r>
            <a:r>
              <a:rPr lang="en-US" dirty="0" err="1"/>
              <a:t>nhất</a:t>
            </a:r>
            <a:r>
              <a:rPr lang="en-US" dirty="0"/>
              <a:t> 1 </a:t>
            </a:r>
            <a:r>
              <a:rPr lang="en-US" dirty="0" err="1"/>
              <a:t>cung</a:t>
            </a:r>
            <a:r>
              <a:rPr lang="en-US" dirty="0"/>
              <a:t> </a:t>
            </a:r>
            <a:r>
              <a:rPr lang="en-US" dirty="0" err="1"/>
              <a:t>tròn</a:t>
            </a:r>
            <a:r>
              <a:rPr lang="en-US" dirty="0"/>
              <a:t> (512B).</a:t>
            </a:r>
          </a:p>
        </p:txBody>
      </p:sp>
      <p:sp>
        <p:nvSpPr>
          <p:cNvPr id="16" name="Slide Number Placeholder 5"/>
          <p:cNvSpPr>
            <a:spLocks noGrp="1"/>
          </p:cNvSpPr>
          <p:nvPr>
            <p:ph type="sldNum" sz="quarter" idx="15"/>
          </p:nvPr>
        </p:nvSpPr>
        <p:spPr/>
        <p:txBody>
          <a:bodyPr/>
          <a:lstStyle/>
          <a:p>
            <a:fld id="{7E87A33D-C85C-4415-9ACB-0C35EB1DCAD6}"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a:t>Nội</a:t>
            </a:r>
            <a:r>
              <a:rPr lang="en-US" sz="4000" dirty="0"/>
              <a:t> dung</a:t>
            </a:r>
          </a:p>
        </p:txBody>
      </p:sp>
      <p:sp>
        <p:nvSpPr>
          <p:cNvPr id="105475" name="Rectangle 3"/>
          <p:cNvSpPr>
            <a:spLocks noGrp="1" noChangeArrowheads="1"/>
          </p:cNvSpPr>
          <p:nvPr>
            <p:ph sz="quarter" idx="1"/>
          </p:nvPr>
        </p:nvSpPr>
        <p:spPr/>
        <p:txBody>
          <a:bodyPr/>
          <a:lstStyle/>
          <a:p>
            <a:r>
              <a:rPr lang="en-US" dirty="0" err="1"/>
              <a:t>Giới</a:t>
            </a:r>
            <a:r>
              <a:rPr lang="en-US" dirty="0"/>
              <a:t> </a:t>
            </a:r>
            <a:r>
              <a:rPr lang="en-US" dirty="0" err="1"/>
              <a:t>thiệu</a:t>
            </a:r>
            <a:endParaRPr lang="en-US" dirty="0"/>
          </a:p>
          <a:p>
            <a:r>
              <a:rPr lang="en-US" dirty="0" err="1"/>
              <a:t>Tập</a:t>
            </a:r>
            <a:r>
              <a:rPr lang="en-US" dirty="0"/>
              <a:t> tin – </a:t>
            </a:r>
            <a:r>
              <a:rPr lang="en-US" dirty="0" err="1"/>
              <a:t>Thư</a:t>
            </a:r>
            <a:r>
              <a:rPr lang="en-US" dirty="0"/>
              <a:t> </a:t>
            </a:r>
            <a:r>
              <a:rPr lang="en-US" dirty="0" err="1"/>
              <a:t>mục</a:t>
            </a:r>
            <a:endParaRPr lang="en-US" dirty="0"/>
          </a:p>
          <a:p>
            <a:r>
              <a:rPr lang="en-US" dirty="0" err="1"/>
              <a:t>Đĩa</a:t>
            </a:r>
            <a:r>
              <a:rPr lang="en-US" dirty="0"/>
              <a:t> </a:t>
            </a:r>
            <a:r>
              <a:rPr lang="en-US" dirty="0" err="1"/>
              <a:t>từ</a:t>
            </a:r>
            <a:endParaRPr lang="en-US" dirty="0"/>
          </a:p>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a:p>
            <a:r>
              <a:rPr lang="en-US" dirty="0"/>
              <a:t>Minh </a:t>
            </a:r>
            <a:r>
              <a:rPr lang="en-US" dirty="0" err="1"/>
              <a:t>họa</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Slide Number Placeholder 5"/>
          <p:cNvSpPr>
            <a:spLocks noGrp="1"/>
          </p:cNvSpPr>
          <p:nvPr>
            <p:ph type="sldNum" sz="quarter" idx="15"/>
          </p:nvPr>
        </p:nvSpPr>
        <p:spPr/>
        <p:txBody>
          <a:bodyPr/>
          <a:lstStyle/>
          <a:p>
            <a:fld id="{CC75DB43-4573-4448-8E2E-F1CB5F90DADB}" type="slidenum">
              <a:rPr lang="en-US"/>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7" dur="5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12" dur="500"/>
                                        <p:tgtEl>
                                          <p:spTgt spid="10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7" dur="500"/>
                                        <p:tgtEl>
                                          <p:spTgt spid="105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22" dur="500"/>
                                        <p:tgtEl>
                                          <p:spTgt spid="105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5475">
                                            <p:txEl>
                                              <p:pRg st="4" end="4"/>
                                            </p:txEl>
                                          </p:spTgt>
                                        </p:tgtEl>
                                        <p:attrNameLst>
                                          <p:attrName>style.visibility</p:attrName>
                                        </p:attrNameLst>
                                      </p:cBhvr>
                                      <p:to>
                                        <p:strVal val="visible"/>
                                      </p:to>
                                    </p:set>
                                    <p:animEffect transition="in" filter="blinds(horizontal)">
                                      <p:cBhvr>
                                        <p:cTn id="27" dur="500"/>
                                        <p:tgtEl>
                                          <p:spTgt spid="10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105475">
                                            <p:txEl>
                                              <p:pRg st="0" end="0"/>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err="1"/>
              <a:t>Đĩa</a:t>
            </a:r>
            <a:r>
              <a:rPr lang="en-US" dirty="0"/>
              <a:t> </a:t>
            </a:r>
            <a:r>
              <a:rPr lang="en-US" dirty="0" err="1"/>
              <a:t>từ</a:t>
            </a:r>
            <a:r>
              <a:rPr lang="en-US" dirty="0"/>
              <a:t> - </a:t>
            </a:r>
            <a:r>
              <a:rPr lang="en-US" dirty="0" err="1"/>
              <a:t>cấu</a:t>
            </a:r>
            <a:r>
              <a:rPr lang="en-US" dirty="0"/>
              <a:t> </a:t>
            </a:r>
            <a:r>
              <a:rPr lang="en-US" dirty="0" err="1"/>
              <a:t>trúc</a:t>
            </a:r>
            <a:r>
              <a:rPr lang="en-US" dirty="0"/>
              <a:t> - 3</a:t>
            </a:r>
          </a:p>
        </p:txBody>
      </p:sp>
      <p:sp>
        <p:nvSpPr>
          <p:cNvPr id="153603" name="Rectangle 3"/>
          <p:cNvSpPr>
            <a:spLocks noGrp="1" noChangeArrowheads="1"/>
          </p:cNvSpPr>
          <p:nvPr>
            <p:ph sz="quarter" idx="1"/>
          </p:nvPr>
        </p:nvSpPr>
        <p:spPr/>
        <p:txBody>
          <a:bodyPr/>
          <a:lstStyle/>
          <a:p>
            <a:r>
              <a:rPr lang="en-US" dirty="0" err="1"/>
              <a:t>Vị</a:t>
            </a:r>
            <a:r>
              <a:rPr lang="en-US" dirty="0"/>
              <a:t> </a:t>
            </a:r>
            <a:r>
              <a:rPr lang="en-US" dirty="0" err="1"/>
              <a:t>trí</a:t>
            </a:r>
            <a:r>
              <a:rPr lang="en-US" dirty="0"/>
              <a:t> </a:t>
            </a:r>
            <a:r>
              <a:rPr lang="en-US" dirty="0" err="1"/>
              <a:t>của</a:t>
            </a:r>
            <a:r>
              <a:rPr lang="en-US" dirty="0"/>
              <a:t> </a:t>
            </a:r>
            <a:r>
              <a:rPr lang="en-US" dirty="0" err="1"/>
              <a:t>mỗi</a:t>
            </a:r>
            <a:r>
              <a:rPr lang="en-US" dirty="0"/>
              <a:t> sector </a:t>
            </a:r>
            <a:r>
              <a:rPr lang="en-US" dirty="0" err="1"/>
              <a:t>trong</a:t>
            </a:r>
            <a:r>
              <a:rPr lang="en-US" dirty="0"/>
              <a:t> </a:t>
            </a:r>
            <a:r>
              <a:rPr lang="en-US" dirty="0" err="1"/>
              <a:t>đĩa</a:t>
            </a:r>
            <a:r>
              <a:rPr lang="en-US" dirty="0"/>
              <a:t> </a:t>
            </a:r>
            <a:r>
              <a:rPr lang="en-US" dirty="0" err="1"/>
              <a:t>được</a:t>
            </a:r>
            <a:r>
              <a:rPr lang="en-US" dirty="0"/>
              <a:t> </a:t>
            </a:r>
            <a:r>
              <a:rPr lang="en-US" dirty="0" err="1"/>
              <a:t>thể</a:t>
            </a:r>
            <a:r>
              <a:rPr lang="en-US" dirty="0"/>
              <a:t> </a:t>
            </a:r>
            <a:r>
              <a:rPr lang="en-US" dirty="0" err="1"/>
              <a:t>hiện</a:t>
            </a:r>
            <a:r>
              <a:rPr lang="en-US" dirty="0"/>
              <a:t> </a:t>
            </a:r>
            <a:r>
              <a:rPr lang="en-US" dirty="0" err="1"/>
              <a:t>bằng</a:t>
            </a:r>
            <a:r>
              <a:rPr lang="en-US" dirty="0"/>
              <a:t> 3 </a:t>
            </a:r>
            <a:r>
              <a:rPr lang="en-US" dirty="0" err="1"/>
              <a:t>tham</a:t>
            </a:r>
            <a:r>
              <a:rPr lang="en-US" dirty="0"/>
              <a:t> </a:t>
            </a:r>
            <a:r>
              <a:rPr lang="en-US" dirty="0" err="1"/>
              <a:t>số</a:t>
            </a:r>
            <a:r>
              <a:rPr lang="en-US" dirty="0"/>
              <a:t> : {sector, track, head}.</a:t>
            </a:r>
          </a:p>
          <a:p>
            <a:pPr lvl="1"/>
            <a:r>
              <a:rPr lang="en-US" dirty="0"/>
              <a:t>Head </a:t>
            </a:r>
            <a:r>
              <a:rPr lang="en-US" dirty="0" err="1"/>
              <a:t>được</a:t>
            </a:r>
            <a:r>
              <a:rPr lang="en-US" dirty="0"/>
              <a:t> </a:t>
            </a:r>
            <a:r>
              <a:rPr lang="en-US" dirty="0" err="1"/>
              <a:t>đánh</a:t>
            </a:r>
            <a:r>
              <a:rPr lang="en-US" dirty="0"/>
              <a:t> </a:t>
            </a:r>
            <a:r>
              <a:rPr lang="en-US" dirty="0" err="1"/>
              <a:t>số</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dirty="0" err="1"/>
              <a:t>bắt</a:t>
            </a:r>
            <a:r>
              <a:rPr lang="en-US" dirty="0"/>
              <a:t> </a:t>
            </a:r>
            <a:r>
              <a:rPr lang="en-US" dirty="0" err="1"/>
              <a:t>đầu</a:t>
            </a:r>
            <a:r>
              <a:rPr lang="en-US" dirty="0"/>
              <a:t> </a:t>
            </a:r>
            <a:r>
              <a:rPr lang="en-US" dirty="0" err="1"/>
              <a:t>từ</a:t>
            </a:r>
            <a:r>
              <a:rPr lang="en-US" dirty="0"/>
              <a:t> 0.</a:t>
            </a:r>
          </a:p>
          <a:p>
            <a:pPr lvl="1"/>
            <a:r>
              <a:rPr lang="en-US" dirty="0"/>
              <a:t>Track </a:t>
            </a:r>
            <a:r>
              <a:rPr lang="en-US" dirty="0" err="1"/>
              <a:t>được</a:t>
            </a:r>
            <a:r>
              <a:rPr lang="en-US" dirty="0"/>
              <a:t> </a:t>
            </a:r>
            <a:r>
              <a:rPr lang="en-US" dirty="0" err="1"/>
              <a:t>đánh</a:t>
            </a:r>
            <a:r>
              <a:rPr lang="en-US" dirty="0"/>
              <a:t> </a:t>
            </a:r>
            <a:r>
              <a:rPr lang="en-US" dirty="0" err="1"/>
              <a:t>số</a:t>
            </a:r>
            <a:r>
              <a:rPr lang="en-US" dirty="0"/>
              <a:t> </a:t>
            </a:r>
            <a:r>
              <a:rPr lang="en-US" dirty="0" err="1"/>
              <a:t>từ</a:t>
            </a:r>
            <a:r>
              <a:rPr lang="en-US" dirty="0"/>
              <a:t> </a:t>
            </a:r>
            <a:r>
              <a:rPr lang="en-US" dirty="0" err="1"/>
              <a:t>ngoài</a:t>
            </a:r>
            <a:r>
              <a:rPr lang="en-US" dirty="0"/>
              <a:t> </a:t>
            </a:r>
            <a:r>
              <a:rPr lang="en-US" dirty="0" err="1"/>
              <a:t>vào</a:t>
            </a:r>
            <a:r>
              <a:rPr lang="en-US" dirty="0"/>
              <a:t> </a:t>
            </a:r>
            <a:r>
              <a:rPr lang="en-US" dirty="0" err="1"/>
              <a:t>bắt</a:t>
            </a:r>
            <a:r>
              <a:rPr lang="en-US" dirty="0"/>
              <a:t> </a:t>
            </a:r>
            <a:r>
              <a:rPr lang="en-US" dirty="0" err="1"/>
              <a:t>đầu</a:t>
            </a:r>
            <a:r>
              <a:rPr lang="en-US" dirty="0"/>
              <a:t> </a:t>
            </a:r>
            <a:r>
              <a:rPr lang="en-US" dirty="0" err="1"/>
              <a:t>từ</a:t>
            </a:r>
            <a:r>
              <a:rPr lang="en-US" dirty="0"/>
              <a:t> 0.</a:t>
            </a:r>
          </a:p>
          <a:p>
            <a:pPr lvl="1"/>
            <a:r>
              <a:rPr lang="en-US" dirty="0"/>
              <a:t>Sector </a:t>
            </a:r>
            <a:r>
              <a:rPr lang="en-US" dirty="0" err="1"/>
              <a:t>được</a:t>
            </a:r>
            <a:r>
              <a:rPr lang="en-US" dirty="0"/>
              <a:t> </a:t>
            </a:r>
            <a:r>
              <a:rPr lang="en-US" dirty="0" err="1"/>
              <a:t>đánh</a:t>
            </a:r>
            <a:r>
              <a:rPr lang="en-US" dirty="0"/>
              <a:t> </a:t>
            </a:r>
            <a:r>
              <a:rPr lang="en-US" dirty="0" err="1"/>
              <a:t>số</a:t>
            </a:r>
            <a:r>
              <a:rPr lang="en-US" dirty="0"/>
              <a:t> </a:t>
            </a:r>
            <a:r>
              <a:rPr lang="en-US" dirty="0" err="1"/>
              <a:t>bắt</a:t>
            </a:r>
            <a:r>
              <a:rPr lang="en-US" dirty="0"/>
              <a:t> </a:t>
            </a:r>
            <a:r>
              <a:rPr lang="en-US" dirty="0" err="1"/>
              <a:t>đầu</a:t>
            </a:r>
            <a:r>
              <a:rPr lang="en-US" dirty="0"/>
              <a:t> </a:t>
            </a:r>
            <a:r>
              <a:rPr lang="en-US" dirty="0" err="1"/>
              <a:t>từ</a:t>
            </a:r>
            <a:r>
              <a:rPr lang="en-US" dirty="0"/>
              <a:t> 1 </a:t>
            </a:r>
            <a:r>
              <a:rPr lang="en-US" dirty="0" err="1"/>
              <a:t>theo</a:t>
            </a:r>
            <a:r>
              <a:rPr lang="en-US" dirty="0"/>
              <a:t> </a:t>
            </a:r>
            <a:r>
              <a:rPr lang="en-US" dirty="0" err="1"/>
              <a:t>chiều</a:t>
            </a:r>
            <a:r>
              <a:rPr lang="en-US" dirty="0"/>
              <a:t> </a:t>
            </a:r>
            <a:r>
              <a:rPr lang="en-US" dirty="0" err="1"/>
              <a:t>ngược</a:t>
            </a:r>
            <a:r>
              <a:rPr lang="en-US" dirty="0"/>
              <a:t> </a:t>
            </a:r>
            <a:r>
              <a:rPr lang="en-US" dirty="0" err="1"/>
              <a:t>với</a:t>
            </a:r>
            <a:r>
              <a:rPr lang="en-US" dirty="0"/>
              <a:t> </a:t>
            </a:r>
            <a:r>
              <a:rPr lang="en-US" dirty="0" err="1"/>
              <a:t>chiều</a:t>
            </a:r>
            <a:r>
              <a:rPr lang="en-US" dirty="0"/>
              <a:t> quay </a:t>
            </a:r>
            <a:r>
              <a:rPr lang="en-US" dirty="0" err="1"/>
              <a:t>của</a:t>
            </a:r>
            <a:r>
              <a:rPr lang="en-US" dirty="0"/>
              <a:t> </a:t>
            </a:r>
            <a:r>
              <a:rPr lang="en-US" dirty="0" err="1"/>
              <a:t>đĩa</a:t>
            </a:r>
            <a:r>
              <a:rPr lang="en-US" dirty="0"/>
              <a:t>.</a:t>
            </a:r>
          </a:p>
          <a:p>
            <a:r>
              <a:rPr lang="en-US" dirty="0" err="1"/>
              <a:t>Mỗi</a:t>
            </a:r>
            <a:r>
              <a:rPr lang="en-US" dirty="0"/>
              <a:t> </a:t>
            </a:r>
            <a:r>
              <a:rPr lang="en-US" dirty="0" err="1"/>
              <a:t>lần</a:t>
            </a:r>
            <a:r>
              <a:rPr lang="en-US" dirty="0"/>
              <a:t> </a:t>
            </a:r>
            <a:r>
              <a:rPr lang="en-US" dirty="0" err="1"/>
              <a:t>đọc</a:t>
            </a:r>
            <a:r>
              <a:rPr lang="en-US" dirty="0"/>
              <a:t> </a:t>
            </a:r>
            <a:r>
              <a:rPr lang="en-US" dirty="0" err="1"/>
              <a:t>ghi</a:t>
            </a:r>
            <a:r>
              <a:rPr lang="en-US" dirty="0"/>
              <a:t> N sector</a:t>
            </a:r>
          </a:p>
        </p:txBody>
      </p:sp>
      <p:sp>
        <p:nvSpPr>
          <p:cNvPr id="4" name="Slide Number Placeholder 5"/>
          <p:cNvSpPr>
            <a:spLocks noGrp="1"/>
          </p:cNvSpPr>
          <p:nvPr>
            <p:ph type="sldNum" sz="quarter" idx="15"/>
          </p:nvPr>
        </p:nvSpPr>
        <p:spPr/>
        <p:txBody>
          <a:bodyPr/>
          <a:lstStyle/>
          <a:p>
            <a:fld id="{B852D6C6-E63C-4D8F-A142-AE7F4C3240DE}"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err="1"/>
              <a:t>Đĩa</a:t>
            </a:r>
            <a:r>
              <a:rPr lang="en-US" dirty="0"/>
              <a:t> </a:t>
            </a:r>
            <a:r>
              <a:rPr lang="en-US" dirty="0" err="1"/>
              <a:t>từ</a:t>
            </a:r>
            <a:r>
              <a:rPr lang="en-US" dirty="0"/>
              <a:t> - </a:t>
            </a:r>
            <a:r>
              <a:rPr lang="en-US" dirty="0" err="1"/>
              <a:t>cấu</a:t>
            </a:r>
            <a:r>
              <a:rPr lang="en-US" dirty="0"/>
              <a:t> </a:t>
            </a:r>
            <a:r>
              <a:rPr lang="en-US" dirty="0" err="1"/>
              <a:t>trúc</a:t>
            </a:r>
            <a:r>
              <a:rPr lang="en-US" dirty="0"/>
              <a:t> - 4</a:t>
            </a:r>
          </a:p>
        </p:txBody>
      </p:sp>
      <p:sp>
        <p:nvSpPr>
          <p:cNvPr id="10" name="Slide Number Placeholder 5"/>
          <p:cNvSpPr>
            <a:spLocks noGrp="1"/>
          </p:cNvSpPr>
          <p:nvPr>
            <p:ph type="sldNum" sz="quarter" idx="15"/>
          </p:nvPr>
        </p:nvSpPr>
        <p:spPr/>
        <p:txBody>
          <a:bodyPr/>
          <a:lstStyle/>
          <a:p>
            <a:fld id="{0B375C23-3268-4BEF-8C00-F465D341B58A}" type="slidenum">
              <a:rPr lang="en-US"/>
              <a:pPr/>
              <a:t>21</a:t>
            </a:fld>
            <a:endParaRPr lang="en-US"/>
          </a:p>
        </p:txBody>
      </p:sp>
      <p:grpSp>
        <p:nvGrpSpPr>
          <p:cNvPr id="2" name="Group 4"/>
          <p:cNvGrpSpPr>
            <a:grpSpLocks/>
          </p:cNvGrpSpPr>
          <p:nvPr/>
        </p:nvGrpSpPr>
        <p:grpSpPr bwMode="auto">
          <a:xfrm>
            <a:off x="1219200" y="1524000"/>
            <a:ext cx="5562600" cy="3581400"/>
            <a:chOff x="2016" y="2964"/>
            <a:chExt cx="6765" cy="4284"/>
          </a:xfrm>
        </p:grpSpPr>
        <p:pic>
          <p:nvPicPr>
            <p:cNvPr id="164869" name="Picture 5"/>
            <p:cNvPicPr>
              <a:picLocks noChangeAspect="1" noChangeArrowheads="1"/>
            </p:cNvPicPr>
            <p:nvPr/>
          </p:nvPicPr>
          <p:blipFill>
            <a:blip r:embed="rId2"/>
            <a:srcRect/>
            <a:stretch>
              <a:fillRect/>
            </a:stretch>
          </p:blipFill>
          <p:spPr bwMode="auto">
            <a:xfrm>
              <a:off x="2016" y="2964"/>
              <a:ext cx="6765" cy="3690"/>
            </a:xfrm>
            <a:prstGeom prst="rect">
              <a:avLst/>
            </a:prstGeom>
            <a:noFill/>
            <a:ln w="9525">
              <a:noFill/>
              <a:miter lim="800000"/>
              <a:headEnd/>
              <a:tailEnd/>
            </a:ln>
          </p:spPr>
        </p:pic>
        <p:sp>
          <p:nvSpPr>
            <p:cNvPr id="164870" name="Text Box 6"/>
            <p:cNvSpPr txBox="1">
              <a:spLocks noChangeArrowheads="1"/>
            </p:cNvSpPr>
            <p:nvPr/>
          </p:nvSpPr>
          <p:spPr bwMode="auto">
            <a:xfrm>
              <a:off x="4392" y="6804"/>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0</a:t>
              </a:r>
              <a:endParaRPr lang="en-US" sz="1600" noProof="1">
                <a:solidFill>
                  <a:schemeClr val="tx1"/>
                </a:solidFill>
                <a:latin typeface="Arial" charset="0"/>
              </a:endParaRPr>
            </a:p>
          </p:txBody>
        </p:sp>
        <p:sp>
          <p:nvSpPr>
            <p:cNvPr id="164871" name="Text Box 7"/>
            <p:cNvSpPr txBox="1">
              <a:spLocks noChangeArrowheads="1"/>
            </p:cNvSpPr>
            <p:nvPr/>
          </p:nvSpPr>
          <p:spPr bwMode="auto">
            <a:xfrm>
              <a:off x="6264" y="6816"/>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2</a:t>
              </a:r>
              <a:endParaRPr lang="en-US" sz="1600" noProof="1">
                <a:solidFill>
                  <a:schemeClr val="tx1"/>
                </a:solidFill>
                <a:latin typeface="Arial" charset="0"/>
              </a:endParaRPr>
            </a:p>
          </p:txBody>
        </p:sp>
        <p:sp>
          <p:nvSpPr>
            <p:cNvPr id="164872" name="Line 8"/>
            <p:cNvSpPr>
              <a:spLocks noChangeShapeType="1"/>
            </p:cNvSpPr>
            <p:nvPr/>
          </p:nvSpPr>
          <p:spPr bwMode="auto">
            <a:xfrm flipV="1">
              <a:off x="4824" y="5808"/>
              <a:ext cx="864" cy="1008"/>
            </a:xfrm>
            <a:prstGeom prst="line">
              <a:avLst/>
            </a:prstGeom>
            <a:noFill/>
            <a:ln w="9525">
              <a:solidFill>
                <a:srgbClr val="000000"/>
              </a:solidFill>
              <a:round/>
              <a:headEnd/>
              <a:tailEnd type="triangle" w="med" len="med"/>
            </a:ln>
          </p:spPr>
          <p:txBody>
            <a:bodyPr/>
            <a:lstStyle/>
            <a:p>
              <a:endParaRPr lang="en-US"/>
            </a:p>
          </p:txBody>
        </p:sp>
        <p:sp>
          <p:nvSpPr>
            <p:cNvPr id="164873" name="Line 9"/>
            <p:cNvSpPr>
              <a:spLocks noChangeShapeType="1"/>
            </p:cNvSpPr>
            <p:nvPr/>
          </p:nvSpPr>
          <p:spPr bwMode="auto">
            <a:xfrm flipH="1" flipV="1">
              <a:off x="5832" y="6240"/>
              <a:ext cx="432" cy="72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err="1"/>
              <a:t>Đĩa</a:t>
            </a:r>
            <a:r>
              <a:rPr lang="en-US" dirty="0"/>
              <a:t> </a:t>
            </a:r>
            <a:r>
              <a:rPr lang="en-US" dirty="0" err="1"/>
              <a:t>từ</a:t>
            </a:r>
            <a:r>
              <a:rPr lang="en-US" dirty="0"/>
              <a:t> - dung </a:t>
            </a:r>
            <a:r>
              <a:rPr lang="en-US" dirty="0" err="1"/>
              <a:t>lượng</a:t>
            </a:r>
            <a:r>
              <a:rPr lang="en-US" dirty="0"/>
              <a:t> </a:t>
            </a:r>
            <a:r>
              <a:rPr lang="en-US" dirty="0" err="1"/>
              <a:t>đĩa</a:t>
            </a:r>
            <a:endParaRPr lang="en-US" dirty="0"/>
          </a:p>
        </p:txBody>
      </p:sp>
      <p:sp>
        <p:nvSpPr>
          <p:cNvPr id="186371" name="Rectangle 3"/>
          <p:cNvSpPr>
            <a:spLocks noGrp="1" noChangeArrowheads="1"/>
          </p:cNvSpPr>
          <p:nvPr>
            <p:ph sz="quarter" idx="1"/>
          </p:nvPr>
        </p:nvSpPr>
        <p:spPr/>
        <p:txBody>
          <a:bodyPr/>
          <a:lstStyle/>
          <a:p>
            <a:r>
              <a:rPr lang="en-US" dirty="0" err="1"/>
              <a:t>Kích</a:t>
            </a:r>
            <a:r>
              <a:rPr lang="en-US" dirty="0"/>
              <a:t> </a:t>
            </a:r>
            <a:r>
              <a:rPr lang="en-US" dirty="0" err="1"/>
              <a:t>thước</a:t>
            </a:r>
            <a:r>
              <a:rPr lang="en-US" dirty="0"/>
              <a:t> </a:t>
            </a:r>
            <a:r>
              <a:rPr lang="en-US" dirty="0" err="1"/>
              <a:t>đĩa</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sau</a:t>
            </a:r>
            <a:r>
              <a:rPr lang="en-US" dirty="0"/>
              <a:t>:</a:t>
            </a:r>
          </a:p>
          <a:p>
            <a:pPr lvl="1"/>
            <a:r>
              <a:rPr lang="en-US" dirty="0" err="1"/>
              <a:t>Số</a:t>
            </a:r>
            <a:r>
              <a:rPr lang="en-US" dirty="0"/>
              <a:t> </a:t>
            </a:r>
            <a:r>
              <a:rPr lang="en-US" dirty="0" err="1"/>
              <a:t>mặt</a:t>
            </a:r>
            <a:r>
              <a:rPr lang="en-US" dirty="0"/>
              <a:t> </a:t>
            </a:r>
            <a:r>
              <a:rPr lang="en-US" dirty="0" err="1"/>
              <a:t>từ</a:t>
            </a:r>
            <a:r>
              <a:rPr lang="en-US" dirty="0"/>
              <a:t>, head</a:t>
            </a:r>
          </a:p>
          <a:p>
            <a:pPr lvl="1"/>
            <a:r>
              <a:rPr lang="en-US" dirty="0" err="1"/>
              <a:t>Số</a:t>
            </a:r>
            <a:r>
              <a:rPr lang="en-US" dirty="0"/>
              <a:t> track </a:t>
            </a:r>
            <a:r>
              <a:rPr lang="en-US" dirty="0" err="1"/>
              <a:t>trên</a:t>
            </a:r>
            <a:r>
              <a:rPr lang="en-US" dirty="0"/>
              <a:t> </a:t>
            </a:r>
            <a:r>
              <a:rPr lang="en-US" dirty="0" err="1"/>
              <a:t>mỗi</a:t>
            </a:r>
            <a:r>
              <a:rPr lang="en-US" dirty="0"/>
              <a:t> </a:t>
            </a:r>
            <a:r>
              <a:rPr lang="en-US" dirty="0" err="1"/>
              <a:t>mặt</a:t>
            </a:r>
            <a:r>
              <a:rPr lang="en-US" dirty="0"/>
              <a:t> </a:t>
            </a:r>
            <a:r>
              <a:rPr lang="en-US" dirty="0" err="1"/>
              <a:t>từ</a:t>
            </a:r>
            <a:endParaRPr lang="en-US" dirty="0"/>
          </a:p>
          <a:p>
            <a:pPr lvl="1"/>
            <a:r>
              <a:rPr lang="en-US" dirty="0" err="1"/>
              <a:t>Số</a:t>
            </a:r>
            <a:r>
              <a:rPr lang="en-US" dirty="0"/>
              <a:t> sector </a:t>
            </a:r>
            <a:r>
              <a:rPr lang="en-US" dirty="0" err="1"/>
              <a:t>trên</a:t>
            </a:r>
            <a:r>
              <a:rPr lang="en-US" dirty="0"/>
              <a:t> </a:t>
            </a:r>
            <a:r>
              <a:rPr lang="en-US" dirty="0" err="1"/>
              <a:t>mỗi</a:t>
            </a:r>
            <a:r>
              <a:rPr lang="en-US" dirty="0"/>
              <a:t> track</a:t>
            </a:r>
          </a:p>
          <a:p>
            <a:pPr lvl="1"/>
            <a:r>
              <a:rPr lang="en-US" dirty="0" err="1"/>
              <a:t>Kích</a:t>
            </a:r>
            <a:r>
              <a:rPr lang="en-US" dirty="0"/>
              <a:t> </a:t>
            </a:r>
            <a:r>
              <a:rPr lang="en-US" dirty="0" err="1"/>
              <a:t>thước</a:t>
            </a:r>
            <a:r>
              <a:rPr lang="en-US" dirty="0"/>
              <a:t> (byte) </a:t>
            </a:r>
            <a:r>
              <a:rPr lang="en-US" dirty="0" err="1"/>
              <a:t>trên</a:t>
            </a:r>
            <a:r>
              <a:rPr lang="en-US" dirty="0"/>
              <a:t> </a:t>
            </a:r>
            <a:r>
              <a:rPr lang="en-US" dirty="0" err="1"/>
              <a:t>mỗi</a:t>
            </a:r>
            <a:r>
              <a:rPr lang="en-US" dirty="0"/>
              <a:t> track.</a:t>
            </a:r>
          </a:p>
          <a:p>
            <a:pPr lvl="1"/>
            <a:endParaRPr lang="en-US" dirty="0"/>
          </a:p>
        </p:txBody>
      </p:sp>
      <p:sp>
        <p:nvSpPr>
          <p:cNvPr id="4" name="Slide Number Placeholder 5"/>
          <p:cNvSpPr>
            <a:spLocks noGrp="1"/>
          </p:cNvSpPr>
          <p:nvPr>
            <p:ph type="sldNum" sz="quarter" idx="15"/>
          </p:nvPr>
        </p:nvSpPr>
        <p:spPr/>
        <p:txBody>
          <a:bodyPr/>
          <a:lstStyle/>
          <a:p>
            <a:fld id="{7264A36B-61D3-4C90-B3B0-0CAD245A58E6}"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Đĩa</a:t>
            </a:r>
            <a:r>
              <a:rPr lang="en-US" dirty="0"/>
              <a:t> </a:t>
            </a:r>
            <a:r>
              <a:rPr lang="en-US" dirty="0" err="1"/>
              <a:t>từ</a:t>
            </a:r>
            <a:r>
              <a:rPr lang="en-US" dirty="0"/>
              <a:t> - </a:t>
            </a:r>
            <a:r>
              <a:rPr lang="en-US" dirty="0" err="1"/>
              <a:t>tổ</a:t>
            </a:r>
            <a:r>
              <a:rPr lang="en-US" dirty="0"/>
              <a:t> </a:t>
            </a:r>
            <a:r>
              <a:rPr lang="en-US" dirty="0" err="1"/>
              <a:t>chức</a:t>
            </a:r>
            <a:r>
              <a:rPr lang="en-US" dirty="0"/>
              <a:t> </a:t>
            </a:r>
            <a:r>
              <a:rPr lang="en-US" dirty="0" err="1"/>
              <a:t>đĩa</a:t>
            </a:r>
            <a:r>
              <a:rPr lang="en-US" dirty="0"/>
              <a:t> - 1</a:t>
            </a:r>
          </a:p>
        </p:txBody>
      </p:sp>
      <p:graphicFrame>
        <p:nvGraphicFramePr>
          <p:cNvPr id="29" name="Content Placeholder 28"/>
          <p:cNvGraphicFramePr>
            <a:graphicFrameLocks noGrp="1"/>
          </p:cNvGraphicFramePr>
          <p:nvPr>
            <p:ph sz="quarter" idx="1"/>
          </p:nvPr>
        </p:nvGraphicFramePr>
        <p:xfrm>
          <a:off x="6096000" y="1066800"/>
          <a:ext cx="838200" cy="407924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r>
                        <a:rPr lang="en-US" dirty="0">
                          <a:solidFill>
                            <a:schemeClr val="accent1">
                              <a:lumMod val="50000"/>
                            </a:schemeClr>
                          </a:solidFill>
                        </a:rPr>
                        <a:t>0</a:t>
                      </a:r>
                    </a:p>
                  </a:txBody>
                  <a:tcPr>
                    <a:noFill/>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a:t>1</a:t>
                      </a:r>
                    </a:p>
                  </a:txBody>
                  <a:tcPr>
                    <a:noFill/>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2</a:t>
                      </a:r>
                    </a:p>
                  </a:txBody>
                  <a:tcPr>
                    <a:noFill/>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3</a:t>
                      </a:r>
                    </a:p>
                  </a:txBody>
                  <a:tcPr>
                    <a:noFill/>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4</a:t>
                      </a:r>
                    </a:p>
                  </a:txBody>
                  <a:tcPr>
                    <a:noFill/>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5</a:t>
                      </a:r>
                    </a:p>
                  </a:txBody>
                  <a:tcPr>
                    <a:noFill/>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a:t>6</a:t>
                      </a:r>
                    </a:p>
                  </a:txBody>
                  <a:tcPr>
                    <a:noFill/>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endParaRPr lang="en-US" dirty="0"/>
                    </a:p>
                  </a:txBody>
                  <a:tcPr>
                    <a:noFill/>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noFill/>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noFill/>
                  </a:tcPr>
                </a:tc>
                <a:extLst>
                  <a:ext uri="{0D108BD9-81ED-4DB2-BD59-A6C34878D82A}">
                    <a16:rowId xmlns:a16="http://schemas.microsoft.com/office/drawing/2014/main" val="10009"/>
                  </a:ext>
                </a:extLst>
              </a:tr>
              <a:tr h="370840">
                <a:tc>
                  <a:txBody>
                    <a:bodyPr/>
                    <a:lstStyle/>
                    <a:p>
                      <a:endParaRPr lang="en-US" dirty="0"/>
                    </a:p>
                  </a:txBody>
                  <a:tcPr/>
                </a:tc>
                <a:tc>
                  <a:txBody>
                    <a:bodyPr/>
                    <a:lstStyle/>
                    <a:p>
                      <a:endParaRPr lang="en-US" dirty="0"/>
                    </a:p>
                  </a:txBody>
                  <a:tcPr>
                    <a:noFill/>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23</a:t>
            </a:fld>
            <a:endParaRPr lang="en-US"/>
          </a:p>
        </p:txBody>
      </p:sp>
      <p:grpSp>
        <p:nvGrpSpPr>
          <p:cNvPr id="28" name="Group 27"/>
          <p:cNvGrpSpPr/>
          <p:nvPr/>
        </p:nvGrpSpPr>
        <p:grpSpPr>
          <a:xfrm>
            <a:off x="685800" y="1752600"/>
            <a:ext cx="3657600" cy="3165306"/>
            <a:chOff x="685800" y="1524000"/>
            <a:chExt cx="3810071" cy="3241506"/>
          </a:xfrm>
        </p:grpSpPr>
        <p:sp>
          <p:nvSpPr>
            <p:cNvPr id="8" name="Oval 5"/>
            <p:cNvSpPr>
              <a:spLocks noChangeArrowheads="1"/>
            </p:cNvSpPr>
            <p:nvPr/>
          </p:nvSpPr>
          <p:spPr bwMode="auto">
            <a:xfrm>
              <a:off x="685800" y="1524000"/>
              <a:ext cx="3016155" cy="307877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 name="Oval 6"/>
            <p:cNvSpPr>
              <a:spLocks noChangeArrowheads="1"/>
            </p:cNvSpPr>
            <p:nvPr/>
          </p:nvSpPr>
          <p:spPr bwMode="auto">
            <a:xfrm>
              <a:off x="801806" y="1638029"/>
              <a:ext cx="2784143" cy="285072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 name="Oval 7"/>
            <p:cNvSpPr>
              <a:spLocks noChangeArrowheads="1"/>
            </p:cNvSpPr>
            <p:nvPr/>
          </p:nvSpPr>
          <p:spPr bwMode="auto">
            <a:xfrm>
              <a:off x="917812" y="1752058"/>
              <a:ext cx="2552131" cy="26226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 name="Oval 8"/>
            <p:cNvSpPr>
              <a:spLocks noChangeArrowheads="1"/>
            </p:cNvSpPr>
            <p:nvPr/>
          </p:nvSpPr>
          <p:spPr bwMode="auto">
            <a:xfrm>
              <a:off x="1033818" y="1866086"/>
              <a:ext cx="2320119" cy="23946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 name="Oval 9"/>
            <p:cNvSpPr>
              <a:spLocks noChangeArrowheads="1"/>
            </p:cNvSpPr>
            <p:nvPr/>
          </p:nvSpPr>
          <p:spPr bwMode="auto">
            <a:xfrm>
              <a:off x="1149824" y="1980115"/>
              <a:ext cx="2088107" cy="216654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3" name="Oval 10"/>
            <p:cNvSpPr>
              <a:spLocks noChangeArrowheads="1"/>
            </p:cNvSpPr>
            <p:nvPr/>
          </p:nvSpPr>
          <p:spPr bwMode="auto">
            <a:xfrm>
              <a:off x="1265830" y="2094144"/>
              <a:ext cx="1856095" cy="1938489"/>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 name="Oval 11"/>
            <p:cNvSpPr>
              <a:spLocks noChangeArrowheads="1"/>
            </p:cNvSpPr>
            <p:nvPr/>
          </p:nvSpPr>
          <p:spPr bwMode="auto">
            <a:xfrm>
              <a:off x="1381836" y="2208173"/>
              <a:ext cx="1624083" cy="17104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 name="Oval 12"/>
            <p:cNvSpPr>
              <a:spLocks noChangeArrowheads="1"/>
            </p:cNvSpPr>
            <p:nvPr/>
          </p:nvSpPr>
          <p:spPr bwMode="auto">
            <a:xfrm>
              <a:off x="1497842" y="2322202"/>
              <a:ext cx="1392072" cy="148237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 name="Oval 13"/>
            <p:cNvSpPr>
              <a:spLocks noChangeArrowheads="1"/>
            </p:cNvSpPr>
            <p:nvPr/>
          </p:nvSpPr>
          <p:spPr bwMode="auto">
            <a:xfrm>
              <a:off x="1613848" y="2436230"/>
              <a:ext cx="1160060" cy="125431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 name="AutoShape 14"/>
            <p:cNvSpPr>
              <a:spLocks noChangeArrowheads="1"/>
            </p:cNvSpPr>
            <p:nvPr/>
          </p:nvSpPr>
          <p:spPr bwMode="auto">
            <a:xfrm flipV="1">
              <a:off x="1729854" y="2835331"/>
              <a:ext cx="928048" cy="79820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1" name="Text Box 18"/>
            <p:cNvSpPr txBox="1">
              <a:spLocks noChangeArrowheads="1"/>
            </p:cNvSpPr>
            <p:nvPr/>
          </p:nvSpPr>
          <p:spPr bwMode="auto">
            <a:xfrm>
              <a:off x="3701955" y="3048001"/>
              <a:ext cx="717645" cy="276999"/>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head</a:t>
              </a:r>
            </a:p>
          </p:txBody>
        </p:sp>
        <p:sp>
          <p:nvSpPr>
            <p:cNvPr id="22" name="Line 19"/>
            <p:cNvSpPr>
              <a:spLocks noChangeShapeType="1"/>
            </p:cNvSpPr>
            <p:nvPr/>
          </p:nvSpPr>
          <p:spPr bwMode="auto">
            <a:xfrm flipH="1" flipV="1">
              <a:off x="2889913" y="3861590"/>
              <a:ext cx="580030" cy="627158"/>
            </a:xfrm>
            <a:prstGeom prst="line">
              <a:avLst/>
            </a:prstGeom>
            <a:noFill/>
            <a:ln w="38100">
              <a:solidFill>
                <a:schemeClr val="tx1"/>
              </a:solidFill>
              <a:round/>
              <a:headEnd/>
              <a:tailEnd type="triangle" w="med" len="med"/>
            </a:ln>
            <a:effectLst/>
          </p:spPr>
          <p:txBody>
            <a:bodyPr wrap="none"/>
            <a:lstStyle/>
            <a:p>
              <a:endParaRPr lang="en-US"/>
            </a:p>
          </p:txBody>
        </p:sp>
        <p:sp>
          <p:nvSpPr>
            <p:cNvPr id="23" name="Text Box 20"/>
            <p:cNvSpPr txBox="1">
              <a:spLocks noChangeArrowheads="1"/>
            </p:cNvSpPr>
            <p:nvPr/>
          </p:nvSpPr>
          <p:spPr bwMode="auto">
            <a:xfrm>
              <a:off x="3237931" y="4488749"/>
              <a:ext cx="953424"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4" name="Line 21"/>
            <p:cNvSpPr>
              <a:spLocks noChangeShapeType="1"/>
            </p:cNvSpPr>
            <p:nvPr/>
          </p:nvSpPr>
          <p:spPr bwMode="auto">
            <a:xfrm flipV="1">
              <a:off x="2193878" y="1524000"/>
              <a:ext cx="928048" cy="1539389"/>
            </a:xfrm>
            <a:prstGeom prst="line">
              <a:avLst/>
            </a:prstGeom>
            <a:noFill/>
            <a:ln w="38100">
              <a:solidFill>
                <a:schemeClr val="tx1"/>
              </a:solidFill>
              <a:round/>
              <a:headEnd/>
              <a:tailEnd/>
            </a:ln>
            <a:effectLst/>
          </p:spPr>
          <p:txBody>
            <a:bodyPr wrap="none"/>
            <a:lstStyle/>
            <a:p>
              <a:endParaRPr lang="en-US"/>
            </a:p>
          </p:txBody>
        </p:sp>
        <p:sp>
          <p:nvSpPr>
            <p:cNvPr id="25" name="Line 22"/>
            <p:cNvSpPr>
              <a:spLocks noChangeShapeType="1"/>
            </p:cNvSpPr>
            <p:nvPr/>
          </p:nvSpPr>
          <p:spPr bwMode="auto">
            <a:xfrm flipV="1">
              <a:off x="2193878" y="1980115"/>
              <a:ext cx="1392072" cy="1083274"/>
            </a:xfrm>
            <a:prstGeom prst="line">
              <a:avLst/>
            </a:prstGeom>
            <a:noFill/>
            <a:ln w="38100">
              <a:solidFill>
                <a:schemeClr val="tx1"/>
              </a:solidFill>
              <a:round/>
              <a:headEnd/>
              <a:tailEnd/>
            </a:ln>
            <a:effectLst/>
          </p:spPr>
          <p:txBody>
            <a:bodyPr wrap="none"/>
            <a:lstStyle/>
            <a:p>
              <a:endParaRPr lang="en-US"/>
            </a:p>
          </p:txBody>
        </p:sp>
        <p:sp>
          <p:nvSpPr>
            <p:cNvPr id="26" name="Text Box 23"/>
            <p:cNvSpPr txBox="1">
              <a:spLocks noChangeArrowheads="1"/>
            </p:cNvSpPr>
            <p:nvPr/>
          </p:nvSpPr>
          <p:spPr bwMode="auto">
            <a:xfrm>
              <a:off x="3179928" y="1581014"/>
              <a:ext cx="1315943"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sp>
        <p:nvSpPr>
          <p:cNvPr id="27" name="Right Arrow 26"/>
          <p:cNvSpPr/>
          <p:nvPr/>
        </p:nvSpPr>
        <p:spPr>
          <a:xfrm>
            <a:off x="4343400" y="28956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52600" y="5486400"/>
            <a:ext cx="1107996" cy="369332"/>
          </a:xfrm>
          <a:prstGeom prst="rect">
            <a:avLst/>
          </a:prstGeom>
          <a:noFill/>
        </p:spPr>
        <p:txBody>
          <a:bodyPr wrap="none" rtlCol="0">
            <a:spAutoFit/>
          </a:bodyPr>
          <a:lstStyle/>
          <a:p>
            <a:r>
              <a:rPr lang="en-US" dirty="0"/>
              <a:t>(a) </a:t>
            </a:r>
            <a:r>
              <a:rPr lang="en-US" dirty="0" err="1"/>
              <a:t>Vật</a:t>
            </a:r>
            <a:r>
              <a:rPr lang="en-US" dirty="0"/>
              <a:t> </a:t>
            </a:r>
            <a:r>
              <a:rPr lang="en-US" dirty="0" err="1"/>
              <a:t>lý</a:t>
            </a:r>
            <a:endParaRPr lang="en-US" dirty="0"/>
          </a:p>
        </p:txBody>
      </p:sp>
      <p:sp>
        <p:nvSpPr>
          <p:cNvPr id="31" name="TextBox 30"/>
          <p:cNvSpPr txBox="1"/>
          <p:nvPr/>
        </p:nvSpPr>
        <p:spPr>
          <a:xfrm>
            <a:off x="5699452" y="5486400"/>
            <a:ext cx="1082348" cy="369332"/>
          </a:xfrm>
          <a:prstGeom prst="rect">
            <a:avLst/>
          </a:prstGeom>
          <a:noFill/>
        </p:spPr>
        <p:txBody>
          <a:bodyPr wrap="none" rtlCol="0">
            <a:spAutoFit/>
          </a:bodyPr>
          <a:lstStyle/>
          <a:p>
            <a:r>
              <a:rPr lang="en-US" dirty="0"/>
              <a:t>(b) Logic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err="1"/>
              <a:t>Đĩa</a:t>
            </a:r>
            <a:r>
              <a:rPr lang="en-US" dirty="0"/>
              <a:t> </a:t>
            </a:r>
            <a:r>
              <a:rPr lang="en-US" dirty="0" err="1"/>
              <a:t>từ</a:t>
            </a:r>
            <a:r>
              <a:rPr lang="en-US" dirty="0"/>
              <a:t> - </a:t>
            </a:r>
            <a:r>
              <a:rPr lang="en-US" dirty="0" err="1"/>
              <a:t>tổ</a:t>
            </a:r>
            <a:r>
              <a:rPr lang="en-US" dirty="0"/>
              <a:t> </a:t>
            </a:r>
            <a:r>
              <a:rPr lang="en-US" dirty="0" err="1"/>
              <a:t>chức</a:t>
            </a:r>
            <a:r>
              <a:rPr lang="en-US" dirty="0"/>
              <a:t> </a:t>
            </a:r>
            <a:r>
              <a:rPr lang="en-US" dirty="0" err="1"/>
              <a:t>đĩa</a:t>
            </a:r>
            <a:r>
              <a:rPr lang="en-US" dirty="0"/>
              <a:t> - 2</a:t>
            </a:r>
          </a:p>
        </p:txBody>
      </p:sp>
      <p:sp>
        <p:nvSpPr>
          <p:cNvPr id="162819" name="Rectangle 3"/>
          <p:cNvSpPr>
            <a:spLocks noGrp="1" noChangeArrowheads="1"/>
          </p:cNvSpPr>
          <p:nvPr>
            <p:ph sz="quarter" idx="1"/>
          </p:nvPr>
        </p:nvSpPr>
        <p:spPr/>
        <p:txBody>
          <a:bodyPr/>
          <a:lstStyle/>
          <a:p>
            <a:r>
              <a:rPr lang="en-US" dirty="0" err="1"/>
              <a:t>Các</a:t>
            </a:r>
            <a:r>
              <a:rPr lang="en-US" dirty="0"/>
              <a:t> </a:t>
            </a:r>
            <a:r>
              <a:rPr lang="en-US" dirty="0" err="1"/>
              <a:t>thông</a:t>
            </a:r>
            <a:r>
              <a:rPr lang="en-US" dirty="0"/>
              <a:t> </a:t>
            </a:r>
            <a:r>
              <a:rPr lang="en-US" dirty="0" err="1"/>
              <a:t>số</a:t>
            </a:r>
            <a:r>
              <a:rPr lang="en-US" dirty="0"/>
              <a:t> </a:t>
            </a:r>
            <a:r>
              <a:rPr lang="en-US" dirty="0" err="1"/>
              <a:t>trên</a:t>
            </a:r>
            <a:r>
              <a:rPr lang="en-US" dirty="0"/>
              <a:t> </a:t>
            </a:r>
            <a:r>
              <a:rPr lang="en-US" dirty="0" err="1"/>
              <a:t>đĩa</a:t>
            </a:r>
            <a:r>
              <a:rPr lang="en-US" dirty="0"/>
              <a:t> </a:t>
            </a:r>
            <a:r>
              <a:rPr lang="en-US" dirty="0" err="1"/>
              <a:t>mềm</a:t>
            </a:r>
            <a:r>
              <a:rPr lang="en-US" dirty="0"/>
              <a:t> 1.44MB:</a:t>
            </a:r>
          </a:p>
          <a:p>
            <a:pPr lvl="1"/>
            <a:r>
              <a:rPr lang="en-US" dirty="0"/>
              <a:t>2 head, 80 track/head, 18 sector/track.</a:t>
            </a:r>
          </a:p>
          <a:p>
            <a:pPr lvl="1"/>
            <a:r>
              <a:rPr lang="en-US" dirty="0"/>
              <a:t>Dung </a:t>
            </a:r>
            <a:r>
              <a:rPr lang="en-US" dirty="0" err="1"/>
              <a:t>lượng</a:t>
            </a:r>
            <a:r>
              <a:rPr lang="en-US" dirty="0"/>
              <a:t> </a:t>
            </a:r>
            <a:r>
              <a:rPr lang="en-US" dirty="0" err="1"/>
              <a:t>đĩa</a:t>
            </a:r>
            <a:r>
              <a:rPr lang="en-US" dirty="0"/>
              <a:t> = </a:t>
            </a:r>
            <a:r>
              <a:rPr lang="en-US" altLang="ja-JP" dirty="0">
                <a:ea typeface="ＭＳ Ｐゴシック" charset="-128"/>
              </a:rPr>
              <a:t>2 head/disk *80 track/head *18 sector/track = 2880 sector/disk = 0.5 KB/sector * 2880 sector/disk = 1440 KB/disk  </a:t>
            </a:r>
            <a:r>
              <a:rPr lang="en-US" altLang="ja-JP" dirty="0">
                <a:solidFill>
                  <a:schemeClr val="hlink"/>
                </a:solidFill>
                <a:ea typeface="ＭＳ Ｐゴシック" charset="-128"/>
              </a:rPr>
              <a:t>(~ 1.4MB)</a:t>
            </a:r>
          </a:p>
          <a:p>
            <a:pPr lvl="1"/>
            <a:r>
              <a:rPr lang="en-US" dirty="0"/>
              <a:t>Sector logic: 0 </a:t>
            </a:r>
            <a:r>
              <a:rPr lang="en-US" dirty="0" err="1"/>
              <a:t>đến</a:t>
            </a:r>
            <a:r>
              <a:rPr lang="en-US" dirty="0"/>
              <a:t> 2879 </a:t>
            </a:r>
            <a:r>
              <a:rPr lang="en-US" dirty="0" err="1"/>
              <a:t>và</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sector </a:t>
            </a:r>
            <a:r>
              <a:rPr lang="en-US" dirty="0" err="1"/>
              <a:t>vật</a:t>
            </a:r>
            <a:r>
              <a:rPr lang="en-US" dirty="0"/>
              <a:t> </a:t>
            </a:r>
            <a:r>
              <a:rPr lang="en-US" dirty="0" err="1"/>
              <a:t>lý</a:t>
            </a:r>
            <a:r>
              <a:rPr lang="en-US" dirty="0"/>
              <a:t> </a:t>
            </a:r>
            <a:r>
              <a:rPr lang="en-US" dirty="0" err="1"/>
              <a:t>như</a:t>
            </a:r>
            <a:r>
              <a:rPr lang="en-US" dirty="0"/>
              <a:t> </a:t>
            </a:r>
            <a:r>
              <a:rPr lang="en-US" dirty="0" err="1"/>
              <a:t>sau</a:t>
            </a:r>
            <a:r>
              <a:rPr lang="en-US" dirty="0"/>
              <a:t>:</a:t>
            </a:r>
          </a:p>
          <a:p>
            <a:pPr lvl="2"/>
            <a:r>
              <a:rPr lang="en-US" dirty="0"/>
              <a:t>Sector 0..17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(1,0,0)..(18,0,0)</a:t>
            </a:r>
          </a:p>
          <a:p>
            <a:pPr lvl="2"/>
            <a:r>
              <a:rPr lang="en-US" dirty="0"/>
              <a:t>Sector 18..35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(1,0,1)..(18,0,1)</a:t>
            </a:r>
          </a:p>
          <a:p>
            <a:pPr lvl="2"/>
            <a:r>
              <a:rPr lang="en-US" dirty="0"/>
              <a:t>…</a:t>
            </a:r>
          </a:p>
          <a:p>
            <a:pPr lvl="2"/>
            <a:r>
              <a:rPr lang="en-US" dirty="0"/>
              <a:t>Sector 2879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(18,79,1).	</a:t>
            </a:r>
          </a:p>
        </p:txBody>
      </p:sp>
      <p:sp>
        <p:nvSpPr>
          <p:cNvPr id="4" name="Slide Number Placeholder 5"/>
          <p:cNvSpPr>
            <a:spLocks noGrp="1"/>
          </p:cNvSpPr>
          <p:nvPr>
            <p:ph type="sldNum" sz="quarter" idx="15"/>
          </p:nvPr>
        </p:nvSpPr>
        <p:spPr/>
        <p:txBody>
          <a:bodyPr/>
          <a:lstStyle/>
          <a:p>
            <a:fld id="{95E43046-9208-4A32-8E4E-539F825296C6}"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Đĩa</a:t>
            </a:r>
            <a:r>
              <a:rPr lang="en-US" dirty="0"/>
              <a:t> </a:t>
            </a:r>
            <a:r>
              <a:rPr lang="en-US" dirty="0" err="1"/>
              <a:t>từ</a:t>
            </a:r>
            <a:r>
              <a:rPr lang="en-US" dirty="0"/>
              <a:t> - </a:t>
            </a:r>
            <a:r>
              <a:rPr lang="en-US" dirty="0" err="1"/>
              <a:t>tổ</a:t>
            </a:r>
            <a:r>
              <a:rPr lang="en-US" dirty="0"/>
              <a:t> </a:t>
            </a:r>
            <a:r>
              <a:rPr lang="en-US" dirty="0" err="1"/>
              <a:t>chức</a:t>
            </a:r>
            <a:r>
              <a:rPr lang="en-US" dirty="0"/>
              <a:t> </a:t>
            </a:r>
            <a:r>
              <a:rPr lang="en-US" dirty="0" err="1"/>
              <a:t>đĩa</a:t>
            </a:r>
            <a:r>
              <a:rPr lang="en-US" dirty="0"/>
              <a:t> - 3</a:t>
            </a:r>
          </a:p>
        </p:txBody>
      </p:sp>
      <p:sp>
        <p:nvSpPr>
          <p:cNvPr id="3" name="Content Placeholder 2"/>
          <p:cNvSpPr>
            <a:spLocks noGrp="1"/>
          </p:cNvSpPr>
          <p:nvPr>
            <p:ph sz="quarter" idx="1"/>
          </p:nvPr>
        </p:nvSpPr>
        <p:spPr/>
        <p:txBody>
          <a:bodyPr/>
          <a:lstStyle/>
          <a:p>
            <a:r>
              <a:rPr lang="en-US" dirty="0" err="1"/>
              <a:t>Đổi</a:t>
            </a:r>
            <a:r>
              <a:rPr lang="en-US" dirty="0"/>
              <a:t> </a:t>
            </a:r>
            <a:r>
              <a:rPr lang="en-US" dirty="0" err="1"/>
              <a:t>từ</a:t>
            </a:r>
            <a:r>
              <a:rPr lang="en-US" dirty="0"/>
              <a:t> sector </a:t>
            </a:r>
            <a:r>
              <a:rPr lang="en-US" dirty="0" err="1"/>
              <a:t>vật</a:t>
            </a:r>
            <a:r>
              <a:rPr lang="en-US" dirty="0"/>
              <a:t> </a:t>
            </a:r>
            <a:r>
              <a:rPr lang="en-US" dirty="0" err="1"/>
              <a:t>lý</a:t>
            </a:r>
            <a:r>
              <a:rPr lang="en-US" dirty="0"/>
              <a:t> sang sector logic</a:t>
            </a:r>
          </a:p>
        </p:txBody>
      </p:sp>
      <p:sp>
        <p:nvSpPr>
          <p:cNvPr id="5" name="Slide Number Placeholder 4"/>
          <p:cNvSpPr>
            <a:spLocks noGrp="1"/>
          </p:cNvSpPr>
          <p:nvPr>
            <p:ph type="sldNum" sz="quarter" idx="15"/>
          </p:nvPr>
        </p:nvSpPr>
        <p:spPr/>
        <p:txBody>
          <a:bodyPr/>
          <a:lstStyle/>
          <a:p>
            <a:fld id="{AE9F012D-5E39-4C30-9E0D-C3E8FE30521F}" type="slidenum">
              <a:rPr lang="en-US" smtClean="0"/>
              <a:pPr/>
              <a:t>25</a:t>
            </a:fld>
            <a:endParaRPr lang="en-US"/>
          </a:p>
        </p:txBody>
      </p:sp>
      <p:sp>
        <p:nvSpPr>
          <p:cNvPr id="8" name="TextBox 7"/>
          <p:cNvSpPr txBox="1"/>
          <p:nvPr/>
        </p:nvSpPr>
        <p:spPr>
          <a:xfrm>
            <a:off x="4800600" y="1600200"/>
            <a:ext cx="3506088" cy="2862322"/>
          </a:xfrm>
          <a:prstGeom prst="rect">
            <a:avLst/>
          </a:prstGeom>
          <a:noFill/>
        </p:spPr>
        <p:txBody>
          <a:bodyPr wrap="none" rtlCol="0">
            <a:spAutoFit/>
          </a:bodyPr>
          <a:lstStyle/>
          <a:p>
            <a:r>
              <a:rPr lang="en-US" i="1" dirty="0" err="1"/>
              <a:t>st</a:t>
            </a:r>
            <a:r>
              <a:rPr lang="en-US" dirty="0"/>
              <a:t> 	: </a:t>
            </a:r>
            <a:r>
              <a:rPr lang="en-US" dirty="0" err="1"/>
              <a:t>số</a:t>
            </a:r>
            <a:r>
              <a:rPr lang="en-US" dirty="0"/>
              <a:t> sectors / track</a:t>
            </a:r>
          </a:p>
          <a:p>
            <a:r>
              <a:rPr lang="en-US" i="1" dirty="0" err="1"/>
              <a:t>th</a:t>
            </a:r>
            <a:r>
              <a:rPr lang="en-US" dirty="0"/>
              <a:t>	: </a:t>
            </a:r>
            <a:r>
              <a:rPr lang="en-US" dirty="0" err="1"/>
              <a:t>số</a:t>
            </a:r>
            <a:r>
              <a:rPr lang="en-US" dirty="0"/>
              <a:t> tracks / side (head)</a:t>
            </a:r>
          </a:p>
          <a:p>
            <a:r>
              <a:rPr lang="en-US" dirty="0"/>
              <a:t>side	: </a:t>
            </a:r>
            <a:r>
              <a:rPr lang="en-US" dirty="0" err="1"/>
              <a:t>số</a:t>
            </a:r>
            <a:r>
              <a:rPr lang="en-US" dirty="0"/>
              <a:t> </a:t>
            </a:r>
            <a:r>
              <a:rPr lang="en-US" dirty="0" err="1"/>
              <a:t>lượng</a:t>
            </a:r>
            <a:r>
              <a:rPr lang="en-US" dirty="0"/>
              <a:t> side</a:t>
            </a:r>
          </a:p>
          <a:p>
            <a:endParaRPr lang="en-US" dirty="0"/>
          </a:p>
          <a:p>
            <a:r>
              <a:rPr lang="en-US" i="1" dirty="0"/>
              <a:t>l</a:t>
            </a:r>
            <a:r>
              <a:rPr lang="en-US" dirty="0"/>
              <a:t>	: sector logic</a:t>
            </a:r>
          </a:p>
          <a:p>
            <a:endParaRPr lang="en-US" dirty="0"/>
          </a:p>
          <a:p>
            <a:r>
              <a:rPr lang="en-US" i="1" dirty="0"/>
              <a:t>h</a:t>
            </a:r>
            <a:r>
              <a:rPr lang="en-US" dirty="0"/>
              <a:t>	: </a:t>
            </a:r>
            <a:r>
              <a:rPr lang="en-US" dirty="0" err="1"/>
              <a:t>giá</a:t>
            </a:r>
            <a:r>
              <a:rPr lang="en-US" dirty="0"/>
              <a:t> </a:t>
            </a:r>
            <a:r>
              <a:rPr lang="en-US" dirty="0" err="1"/>
              <a:t>trị</a:t>
            </a:r>
            <a:r>
              <a:rPr lang="en-US" dirty="0"/>
              <a:t> head</a:t>
            </a:r>
          </a:p>
          <a:p>
            <a:r>
              <a:rPr lang="en-US" i="1" dirty="0"/>
              <a:t>t	</a:t>
            </a:r>
            <a:r>
              <a:rPr lang="en-US" dirty="0"/>
              <a:t>: </a:t>
            </a:r>
            <a:r>
              <a:rPr lang="en-US" dirty="0" err="1"/>
              <a:t>giá</a:t>
            </a:r>
            <a:r>
              <a:rPr lang="en-US" dirty="0"/>
              <a:t> </a:t>
            </a:r>
            <a:r>
              <a:rPr lang="en-US" dirty="0" err="1"/>
              <a:t>trị</a:t>
            </a:r>
            <a:r>
              <a:rPr lang="en-US" dirty="0"/>
              <a:t> track</a:t>
            </a:r>
          </a:p>
          <a:p>
            <a:r>
              <a:rPr lang="en-US" i="1" dirty="0"/>
              <a:t>s	</a:t>
            </a:r>
            <a:r>
              <a:rPr lang="en-US" dirty="0"/>
              <a:t>: </a:t>
            </a:r>
            <a:r>
              <a:rPr lang="en-US" dirty="0" err="1"/>
              <a:t>giá</a:t>
            </a:r>
            <a:r>
              <a:rPr lang="en-US" dirty="0"/>
              <a:t> </a:t>
            </a:r>
            <a:r>
              <a:rPr lang="en-US" dirty="0" err="1"/>
              <a:t>trị</a:t>
            </a:r>
            <a:r>
              <a:rPr lang="en-US" dirty="0"/>
              <a:t> sector</a:t>
            </a:r>
          </a:p>
          <a:p>
            <a:endParaRPr lang="en-US" dirty="0"/>
          </a:p>
        </p:txBody>
      </p:sp>
      <p:sp>
        <p:nvSpPr>
          <p:cNvPr id="9" name="TextBox 8"/>
          <p:cNvSpPr txBox="1"/>
          <p:nvPr/>
        </p:nvSpPr>
        <p:spPr>
          <a:xfrm>
            <a:off x="609600" y="2209800"/>
            <a:ext cx="3900427" cy="461665"/>
          </a:xfrm>
          <a:prstGeom prst="rect">
            <a:avLst/>
          </a:prstGeom>
          <a:noFill/>
        </p:spPr>
        <p:txBody>
          <a:bodyPr wrap="none" rtlCol="0">
            <a:spAutoFit/>
          </a:bodyPr>
          <a:lstStyle/>
          <a:p>
            <a:r>
              <a:rPr lang="en-US" sz="2400" i="1" dirty="0">
                <a:solidFill>
                  <a:srgbClr val="FF0000"/>
                </a:solidFill>
              </a:rPr>
              <a:t>l</a:t>
            </a:r>
            <a:r>
              <a:rPr lang="en-US" sz="2400" dirty="0">
                <a:solidFill>
                  <a:srgbClr val="FF0000"/>
                </a:solidFill>
              </a:rPr>
              <a:t> =  t*side*</a:t>
            </a:r>
            <a:r>
              <a:rPr lang="en-US" sz="2400" dirty="0" err="1">
                <a:solidFill>
                  <a:srgbClr val="FF0000"/>
                </a:solidFill>
              </a:rPr>
              <a:t>st</a:t>
            </a:r>
            <a:r>
              <a:rPr lang="en-US" sz="2400" dirty="0">
                <a:solidFill>
                  <a:srgbClr val="FF0000"/>
                </a:solidFill>
              </a:rPr>
              <a:t>  +  h*</a:t>
            </a:r>
            <a:r>
              <a:rPr lang="en-US" sz="2400" dirty="0" err="1">
                <a:solidFill>
                  <a:srgbClr val="FF0000"/>
                </a:solidFill>
              </a:rPr>
              <a:t>st</a:t>
            </a:r>
            <a:r>
              <a:rPr lang="en-US" sz="2400" dirty="0">
                <a:solidFill>
                  <a:srgbClr val="FF0000"/>
                </a:solidFill>
              </a:rPr>
              <a:t> +  s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Đĩa</a:t>
            </a:r>
            <a:r>
              <a:rPr lang="en-US" dirty="0"/>
              <a:t> </a:t>
            </a:r>
            <a:r>
              <a:rPr lang="en-US" dirty="0" err="1"/>
              <a:t>từ</a:t>
            </a:r>
            <a:r>
              <a:rPr lang="en-US" dirty="0"/>
              <a:t> - </a:t>
            </a:r>
            <a:r>
              <a:rPr lang="en-US" dirty="0" err="1"/>
              <a:t>tổ</a:t>
            </a:r>
            <a:r>
              <a:rPr lang="en-US" dirty="0"/>
              <a:t> </a:t>
            </a:r>
            <a:r>
              <a:rPr lang="en-US" dirty="0" err="1"/>
              <a:t>chức</a:t>
            </a:r>
            <a:r>
              <a:rPr lang="en-US" dirty="0"/>
              <a:t> </a:t>
            </a:r>
            <a:r>
              <a:rPr lang="en-US" dirty="0" err="1"/>
              <a:t>đĩa</a:t>
            </a:r>
            <a:r>
              <a:rPr lang="en-US" dirty="0"/>
              <a:t> - 4</a:t>
            </a:r>
          </a:p>
        </p:txBody>
      </p:sp>
      <p:sp>
        <p:nvSpPr>
          <p:cNvPr id="3" name="Content Placeholder 2"/>
          <p:cNvSpPr>
            <a:spLocks noGrp="1"/>
          </p:cNvSpPr>
          <p:nvPr>
            <p:ph sz="quarter" idx="1"/>
          </p:nvPr>
        </p:nvSpPr>
        <p:spPr/>
        <p:txBody>
          <a:bodyPr/>
          <a:lstStyle/>
          <a:p>
            <a:r>
              <a:rPr lang="en-US" dirty="0" err="1"/>
              <a:t>Đổi</a:t>
            </a:r>
            <a:r>
              <a:rPr lang="en-US" dirty="0"/>
              <a:t> </a:t>
            </a:r>
            <a:r>
              <a:rPr lang="en-US" dirty="0" err="1"/>
              <a:t>từ</a:t>
            </a:r>
            <a:r>
              <a:rPr lang="en-US" dirty="0"/>
              <a:t> sector logic sang sector </a:t>
            </a:r>
            <a:r>
              <a:rPr lang="en-US" dirty="0" err="1"/>
              <a:t>vật</a:t>
            </a:r>
            <a:r>
              <a:rPr lang="en-US" dirty="0"/>
              <a:t> </a:t>
            </a:r>
            <a:r>
              <a:rPr lang="en-US" dirty="0" err="1"/>
              <a:t>lý</a:t>
            </a:r>
            <a:endParaRPr lang="en-US" dirty="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26</a:t>
            </a:fld>
            <a:endParaRPr lang="en-US"/>
          </a:p>
        </p:txBody>
      </p:sp>
      <p:sp>
        <p:nvSpPr>
          <p:cNvPr id="7" name="TextBox 6"/>
          <p:cNvSpPr txBox="1"/>
          <p:nvPr/>
        </p:nvSpPr>
        <p:spPr>
          <a:xfrm>
            <a:off x="1143000" y="2209800"/>
            <a:ext cx="3288080" cy="1200329"/>
          </a:xfrm>
          <a:prstGeom prst="rect">
            <a:avLst/>
          </a:prstGeom>
          <a:noFill/>
        </p:spPr>
        <p:txBody>
          <a:bodyPr wrap="none" rtlCol="0">
            <a:spAutoFit/>
          </a:bodyPr>
          <a:lstStyle/>
          <a:p>
            <a:r>
              <a:rPr lang="en-US" sz="2400" i="1" dirty="0"/>
              <a:t>s</a:t>
            </a:r>
            <a:r>
              <a:rPr lang="en-US" sz="2400" dirty="0"/>
              <a:t>  =  (</a:t>
            </a:r>
            <a:r>
              <a:rPr lang="en-US" sz="2400" i="1" dirty="0"/>
              <a:t>l</a:t>
            </a:r>
            <a:r>
              <a:rPr lang="en-US" sz="2400" dirty="0"/>
              <a:t> mod </a:t>
            </a:r>
            <a:r>
              <a:rPr lang="en-US" sz="2400" i="1" dirty="0" err="1"/>
              <a:t>st</a:t>
            </a:r>
            <a:r>
              <a:rPr lang="en-US" sz="2400" i="1" dirty="0"/>
              <a:t>) + 1</a:t>
            </a:r>
            <a:endParaRPr lang="en-US" sz="2400" dirty="0"/>
          </a:p>
          <a:p>
            <a:r>
              <a:rPr lang="en-US" sz="2400" i="1" dirty="0"/>
              <a:t>t   </a:t>
            </a:r>
            <a:r>
              <a:rPr lang="en-US" sz="2400" dirty="0"/>
              <a:t>=  </a:t>
            </a:r>
            <a:r>
              <a:rPr lang="en-US" sz="2400" i="1" dirty="0"/>
              <a:t>l</a:t>
            </a:r>
            <a:r>
              <a:rPr lang="en-US" sz="2400" dirty="0"/>
              <a:t> div (</a:t>
            </a:r>
            <a:r>
              <a:rPr lang="en-US" sz="2400" i="1" dirty="0" err="1"/>
              <a:t>st</a:t>
            </a:r>
            <a:r>
              <a:rPr lang="en-US" sz="2400" dirty="0"/>
              <a:t> * </a:t>
            </a:r>
            <a:r>
              <a:rPr lang="en-US" sz="2400" i="1" dirty="0"/>
              <a:t>side</a:t>
            </a:r>
            <a:r>
              <a:rPr lang="en-US" sz="2400" dirty="0"/>
              <a:t>)</a:t>
            </a:r>
          </a:p>
          <a:p>
            <a:r>
              <a:rPr lang="en-US" sz="2400" i="1" dirty="0"/>
              <a:t>h</a:t>
            </a:r>
            <a:r>
              <a:rPr lang="en-US" sz="2400" dirty="0"/>
              <a:t>  =  (</a:t>
            </a:r>
            <a:r>
              <a:rPr lang="en-US" sz="2400" i="1" dirty="0"/>
              <a:t>l</a:t>
            </a:r>
            <a:r>
              <a:rPr lang="en-US" sz="2400" dirty="0"/>
              <a:t> div </a:t>
            </a:r>
            <a:r>
              <a:rPr lang="en-US" sz="2400" i="1" dirty="0" err="1"/>
              <a:t>st</a:t>
            </a:r>
            <a:r>
              <a:rPr lang="en-US" sz="2400" i="1" dirty="0"/>
              <a:t>) </a:t>
            </a:r>
            <a:r>
              <a:rPr lang="en-US" sz="2400" dirty="0"/>
              <a:t>mod side</a:t>
            </a:r>
          </a:p>
        </p:txBody>
      </p:sp>
      <p:sp>
        <p:nvSpPr>
          <p:cNvPr id="8" name="TextBox 7"/>
          <p:cNvSpPr txBox="1"/>
          <p:nvPr/>
        </p:nvSpPr>
        <p:spPr>
          <a:xfrm>
            <a:off x="4800600" y="1600200"/>
            <a:ext cx="3506088" cy="2308324"/>
          </a:xfrm>
          <a:prstGeom prst="rect">
            <a:avLst/>
          </a:prstGeom>
          <a:noFill/>
        </p:spPr>
        <p:txBody>
          <a:bodyPr wrap="none" rtlCol="0">
            <a:spAutoFit/>
          </a:bodyPr>
          <a:lstStyle/>
          <a:p>
            <a:r>
              <a:rPr lang="en-US" i="1" dirty="0" err="1"/>
              <a:t>st</a:t>
            </a:r>
            <a:r>
              <a:rPr lang="en-US" dirty="0"/>
              <a:t> 	: </a:t>
            </a:r>
            <a:r>
              <a:rPr lang="en-US" dirty="0" err="1"/>
              <a:t>số</a:t>
            </a:r>
            <a:r>
              <a:rPr lang="en-US" dirty="0"/>
              <a:t> sectors / track</a:t>
            </a:r>
          </a:p>
          <a:p>
            <a:r>
              <a:rPr lang="en-US" i="1" dirty="0" err="1"/>
              <a:t>th</a:t>
            </a:r>
            <a:r>
              <a:rPr lang="en-US" dirty="0"/>
              <a:t>	: </a:t>
            </a:r>
            <a:r>
              <a:rPr lang="en-US" dirty="0" err="1"/>
              <a:t>số</a:t>
            </a:r>
            <a:r>
              <a:rPr lang="en-US" dirty="0"/>
              <a:t> tracks / side (head)</a:t>
            </a:r>
          </a:p>
          <a:p>
            <a:r>
              <a:rPr lang="en-US" dirty="0"/>
              <a:t>side	: </a:t>
            </a:r>
            <a:r>
              <a:rPr lang="en-US" dirty="0" err="1"/>
              <a:t>số</a:t>
            </a:r>
            <a:r>
              <a:rPr lang="en-US" dirty="0"/>
              <a:t> </a:t>
            </a:r>
            <a:r>
              <a:rPr lang="en-US" dirty="0" err="1"/>
              <a:t>lượng</a:t>
            </a:r>
            <a:r>
              <a:rPr lang="en-US" dirty="0"/>
              <a:t> head</a:t>
            </a:r>
          </a:p>
          <a:p>
            <a:r>
              <a:rPr lang="en-US" i="1" dirty="0"/>
              <a:t>l</a:t>
            </a:r>
            <a:r>
              <a:rPr lang="en-US" dirty="0"/>
              <a:t>	: sector logic</a:t>
            </a:r>
          </a:p>
          <a:p>
            <a:r>
              <a:rPr lang="en-US" i="1" dirty="0"/>
              <a:t>h</a:t>
            </a:r>
            <a:r>
              <a:rPr lang="en-US" dirty="0"/>
              <a:t>	: </a:t>
            </a:r>
            <a:r>
              <a:rPr lang="en-US" dirty="0" err="1"/>
              <a:t>giá</a:t>
            </a:r>
            <a:r>
              <a:rPr lang="en-US" dirty="0"/>
              <a:t> </a:t>
            </a:r>
            <a:r>
              <a:rPr lang="en-US" dirty="0" err="1"/>
              <a:t>trị</a:t>
            </a:r>
            <a:r>
              <a:rPr lang="en-US" dirty="0"/>
              <a:t> head</a:t>
            </a:r>
          </a:p>
          <a:p>
            <a:r>
              <a:rPr lang="en-US" i="1" dirty="0"/>
              <a:t>t	</a:t>
            </a:r>
            <a:r>
              <a:rPr lang="en-US" dirty="0"/>
              <a:t>: </a:t>
            </a:r>
            <a:r>
              <a:rPr lang="en-US" dirty="0" err="1"/>
              <a:t>giá</a:t>
            </a:r>
            <a:r>
              <a:rPr lang="en-US" dirty="0"/>
              <a:t> </a:t>
            </a:r>
            <a:r>
              <a:rPr lang="en-US" dirty="0" err="1"/>
              <a:t>trị</a:t>
            </a:r>
            <a:r>
              <a:rPr lang="en-US" dirty="0"/>
              <a:t> track</a:t>
            </a:r>
          </a:p>
          <a:p>
            <a:r>
              <a:rPr lang="en-US" i="1" dirty="0"/>
              <a:t>s	</a:t>
            </a:r>
            <a:r>
              <a:rPr lang="en-US" dirty="0"/>
              <a:t>: </a:t>
            </a:r>
            <a:r>
              <a:rPr lang="en-US" dirty="0" err="1"/>
              <a:t>giá</a:t>
            </a:r>
            <a:r>
              <a:rPr lang="en-US" dirty="0"/>
              <a:t> </a:t>
            </a:r>
            <a:r>
              <a:rPr lang="en-US" dirty="0" err="1"/>
              <a:t>trị</a:t>
            </a:r>
            <a:r>
              <a:rPr lang="en-US" dirty="0"/>
              <a:t> sector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368300" y="152400"/>
            <a:ext cx="8623300" cy="1143000"/>
          </a:xfrm>
        </p:spPr>
      </p:pic>
      <p:sp>
        <p:nvSpPr>
          <p:cNvPr id="25603" name="Rectangle 3"/>
          <p:cNvSpPr>
            <a:spLocks noGrp="1"/>
          </p:cNvSpPr>
          <p:nvPr>
            <p:ph idx="1"/>
          </p:nvPr>
        </p:nvSpPr>
        <p:spPr>
          <a:xfrm>
            <a:off x="457200" y="1447800"/>
            <a:ext cx="8382000" cy="1600200"/>
          </a:xfrm>
        </p:spPr>
        <p:txBody>
          <a:bodyPr/>
          <a:lstStyle/>
          <a:p>
            <a:pPr eaLnBrk="1" hangingPunct="1">
              <a:lnSpc>
                <a:spcPct val="90000"/>
              </a:lnSpc>
            </a:pPr>
            <a:r>
              <a:rPr lang="en-US" altLang="en-US" sz="1800">
                <a:latin typeface="Tahoma" charset="0"/>
                <a:ea typeface="Tahoma" charset="0"/>
                <a:cs typeface="Tahoma" charset="0"/>
              </a:rPr>
              <a:t>Có 2 head /disk, 80 track /head, 18 sector /track</a:t>
            </a:r>
          </a:p>
          <a:p>
            <a:pPr eaLnBrk="1" hangingPunct="1">
              <a:lnSpc>
                <a:spcPct val="90000"/>
              </a:lnSpc>
            </a:pPr>
            <a:r>
              <a:rPr lang="en-US" altLang="en-US" sz="1800">
                <a:latin typeface="Tahoma" charset="0"/>
                <a:ea typeface="Tahoma" charset="0"/>
                <a:cs typeface="Tahoma" charset="0"/>
              </a:rPr>
              <a:t>Dung lượng đĩa:</a:t>
            </a:r>
          </a:p>
          <a:p>
            <a:pPr lvl="1" eaLnBrk="1" hangingPunct="1">
              <a:lnSpc>
                <a:spcPct val="90000"/>
              </a:lnSpc>
              <a:buFont typeface="Wingdings" charset="2"/>
              <a:buNone/>
            </a:pPr>
            <a:r>
              <a:rPr lang="en-US" altLang="en-US" sz="1600">
                <a:latin typeface="Tahoma" charset="0"/>
                <a:ea typeface="Tahoma" charset="0"/>
                <a:cs typeface="Tahoma" charset="0"/>
              </a:rPr>
              <a:t>	2 head/disk * 80 track/head * 18 sector/track = 2880 sector/disk</a:t>
            </a:r>
          </a:p>
          <a:p>
            <a:pPr lvl="1" eaLnBrk="1" hangingPunct="1">
              <a:lnSpc>
                <a:spcPct val="90000"/>
              </a:lnSpc>
              <a:buFont typeface="Wingdings" charset="2"/>
              <a:buNone/>
            </a:pPr>
            <a:r>
              <a:rPr lang="en-US" altLang="en-US" sz="1600">
                <a:latin typeface="Tahoma" charset="0"/>
                <a:ea typeface="Tahoma" charset="0"/>
                <a:cs typeface="Tahoma" charset="0"/>
              </a:rPr>
              <a:t>	= 0.5 KB/sector * 2880 sector/disk = 1440 KB/disk (~ 1.44 MB)</a:t>
            </a:r>
          </a:p>
          <a:p>
            <a:pPr eaLnBrk="1" hangingPunct="1">
              <a:lnSpc>
                <a:spcPct val="90000"/>
              </a:lnSpc>
            </a:pPr>
            <a:r>
              <a:rPr lang="en-US" altLang="en-US" sz="1800">
                <a:latin typeface="Tahoma" charset="0"/>
                <a:ea typeface="Tahoma" charset="0"/>
                <a:cs typeface="Tahoma" charset="0"/>
              </a:rPr>
              <a:t>Sector logic có chỉ số từ 0 đến 2879 và tương ứng với sector vật lý như sau:</a:t>
            </a:r>
          </a:p>
        </p:txBody>
      </p:sp>
      <p:sp>
        <p:nvSpPr>
          <p:cNvPr id="25604" name="Slide Number Placeholder 5"/>
          <p:cNvSpPr>
            <a:spLocks noGrp="1"/>
          </p:cNvSpPr>
          <p:nvPr>
            <p:ph type="sldNum" sz="quarter" idx="4294967295"/>
          </p:nvPr>
        </p:nvSpPr>
        <p:spPr bwMode="auto">
          <a:xfrm>
            <a:off x="8153400" y="6356350"/>
            <a:ext cx="533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ahoma" charset="0"/>
                <a:ea typeface="Tahoma" charset="0"/>
                <a:cs typeface="Tahoma" charset="0"/>
              </a:defRPr>
            </a:lvl1pPr>
            <a:lvl2pPr marL="742950" indent="-285750">
              <a:spcBef>
                <a:spcPct val="20000"/>
              </a:spcBef>
              <a:buFont typeface="Arial" charset="0"/>
              <a:buChar char="–"/>
              <a:defRPr sz="2800">
                <a:solidFill>
                  <a:schemeClr val="tx1"/>
                </a:solidFill>
                <a:latin typeface="Tahoma" charset="0"/>
                <a:ea typeface="Tahoma" charset="0"/>
                <a:cs typeface="Tahoma" charset="0"/>
              </a:defRPr>
            </a:lvl2pPr>
            <a:lvl3pPr marL="1143000" indent="-228600">
              <a:spcBef>
                <a:spcPct val="20000"/>
              </a:spcBef>
              <a:buFont typeface="Arial" charset="0"/>
              <a:buChar char="•"/>
              <a:defRPr sz="2400">
                <a:solidFill>
                  <a:schemeClr val="tx1"/>
                </a:solidFill>
                <a:latin typeface="Tahoma" charset="0"/>
                <a:ea typeface="Tahoma" charset="0"/>
                <a:cs typeface="Tahoma" charset="0"/>
              </a:defRPr>
            </a:lvl3pPr>
            <a:lvl4pPr marL="1600200" indent="-228600">
              <a:spcBef>
                <a:spcPct val="20000"/>
              </a:spcBef>
              <a:buFont typeface="Arial" charset="0"/>
              <a:buChar char="–"/>
              <a:defRPr sz="2000">
                <a:solidFill>
                  <a:schemeClr val="tx1"/>
                </a:solidFill>
                <a:latin typeface="Tahoma" charset="0"/>
                <a:ea typeface="Tahoma" charset="0"/>
                <a:cs typeface="Tahoma" charset="0"/>
              </a:defRPr>
            </a:lvl4pPr>
            <a:lvl5pPr marL="2057400" indent="-228600">
              <a:spcBef>
                <a:spcPct val="20000"/>
              </a:spcBef>
              <a:buFont typeface="Arial" charset="0"/>
              <a:buChar char="»"/>
              <a:defRPr sz="2000">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9pPr>
          </a:lstStyle>
          <a:p>
            <a:pPr>
              <a:spcBef>
                <a:spcPct val="0"/>
              </a:spcBef>
              <a:buFontTx/>
              <a:buNone/>
            </a:pPr>
            <a:fld id="{342E59D3-5B0B-E64A-A2EC-C3B59954C8DE}" type="slidenum">
              <a:rPr lang="en-US" altLang="en-US" sz="1200"/>
              <a:pPr>
                <a:spcBef>
                  <a:spcPct val="0"/>
                </a:spcBef>
                <a:buFontTx/>
                <a:buNone/>
              </a:pPr>
              <a:t>27</a:t>
            </a:fld>
            <a:endParaRPr lang="en-US" altLang="en-US" sz="1200"/>
          </a:p>
        </p:txBody>
      </p:sp>
      <p:graphicFrame>
        <p:nvGraphicFramePr>
          <p:cNvPr id="57366" name="Group 22"/>
          <p:cNvGraphicFramePr>
            <a:graphicFrameLocks noGrp="1"/>
          </p:cNvGraphicFramePr>
          <p:nvPr/>
        </p:nvGraphicFramePr>
        <p:xfrm>
          <a:off x="457200" y="3121025"/>
          <a:ext cx="8229600" cy="3508994"/>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65125">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chemeClr val="tx1"/>
                          </a:solidFill>
                          <a:effectLst/>
                          <a:latin typeface="Times New Roman" charset="0"/>
                          <a:ea typeface="Times New Roman" charset="0"/>
                          <a:cs typeface="Times New Roman" charset="0"/>
                        </a:rPr>
                        <a:t>Sector Logic</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chemeClr val="tx1"/>
                          </a:solidFill>
                          <a:effectLst/>
                          <a:latin typeface="Times New Roman" charset="0"/>
                          <a:ea typeface="Times New Roman" charset="0"/>
                          <a:cs typeface="Times New Roman" charset="0"/>
                        </a:rPr>
                        <a:t>Sector vật lý (Sector, Track, Head)</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0">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18</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19</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35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36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37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(2, 0, 0)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(18, 0, 0)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(1, 0, 1)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(2, 0,1)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(18,  0, 1)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(1, 1, 0)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(2, 1,0 )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0809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368300" y="152400"/>
            <a:ext cx="8623300" cy="1143000"/>
          </a:xfrm>
        </p:spPr>
      </p:pic>
      <p:sp>
        <p:nvSpPr>
          <p:cNvPr id="26627" name="Rectangle 3"/>
          <p:cNvSpPr>
            <a:spLocks noGrp="1"/>
          </p:cNvSpPr>
          <p:nvPr>
            <p:ph idx="1"/>
          </p:nvPr>
        </p:nvSpPr>
        <p:spPr/>
        <p:txBody>
          <a:bodyPr/>
          <a:lstStyle/>
          <a:p>
            <a:pPr marL="571500" indent="-571500" algn="just" eaLnBrk="1" hangingPunct="1">
              <a:lnSpc>
                <a:spcPct val="90000"/>
              </a:lnSpc>
              <a:buClr>
                <a:schemeClr val="tx1"/>
              </a:buClr>
              <a:buFont typeface="Wingdings" charset="2"/>
              <a:buAutoNum type="arabicPeriod"/>
            </a:pPr>
            <a:r>
              <a:rPr lang="en-US" altLang="en-US" sz="2600">
                <a:latin typeface="Tahoma" charset="0"/>
                <a:ea typeface="Tahoma" charset="0"/>
                <a:cs typeface="Tahoma" charset="0"/>
              </a:rPr>
              <a:t>Một đĩa cứng có 16 head, mỗi mặt có 684 track, và mỗi track có 18 sector thì sẽ có kích thước là bao nhiêu Megabyte ?</a:t>
            </a:r>
          </a:p>
          <a:p>
            <a:pPr marL="571500" indent="-571500" algn="just" eaLnBrk="1" hangingPunct="1">
              <a:lnSpc>
                <a:spcPct val="90000"/>
              </a:lnSpc>
              <a:buClr>
                <a:schemeClr val="tx1"/>
              </a:buClr>
              <a:buFont typeface="Wingdings" charset="2"/>
              <a:buAutoNum type="arabicPeriod"/>
            </a:pPr>
            <a:r>
              <a:rPr lang="en-US" altLang="en-US" sz="2600">
                <a:latin typeface="Tahoma" charset="0"/>
                <a:ea typeface="Tahoma" charset="0"/>
                <a:cs typeface="Tahoma" charset="0"/>
              </a:rPr>
              <a:t>Cho biết sector vật lý (head 0, track 21, sector 6) tương ứng với sector logic nào trên đĩa mềm 1.44MB</a:t>
            </a:r>
          </a:p>
          <a:p>
            <a:pPr marL="571500" indent="-571500" algn="just" eaLnBrk="1" hangingPunct="1">
              <a:lnSpc>
                <a:spcPct val="90000"/>
              </a:lnSpc>
              <a:buClr>
                <a:schemeClr val="tx1"/>
              </a:buClr>
              <a:buFont typeface="Wingdings" charset="2"/>
              <a:buAutoNum type="arabicPeriod"/>
            </a:pPr>
            <a:r>
              <a:rPr lang="en-US" altLang="en-US" sz="2600">
                <a:latin typeface="Tahoma" charset="0"/>
                <a:ea typeface="Tahoma" charset="0"/>
                <a:cs typeface="Tahoma" charset="0"/>
              </a:rPr>
              <a:t>Cho các chỉ số sector logic sau hãy cho biết chỉ số sector vật lý tương ứng: </a:t>
            </a:r>
          </a:p>
          <a:p>
            <a:pPr marL="839788" lvl="1" indent="-495300" eaLnBrk="1" hangingPunct="1">
              <a:lnSpc>
                <a:spcPct val="90000"/>
              </a:lnSpc>
              <a:buFont typeface="Wingdings" charset="2"/>
              <a:buNone/>
            </a:pPr>
            <a:r>
              <a:rPr lang="en-US" altLang="en-US">
                <a:latin typeface="Tahoma" charset="0"/>
                <a:ea typeface="Tahoma" charset="0"/>
                <a:cs typeface="Tahoma" charset="0"/>
              </a:rPr>
              <a:t>	a. 347</a:t>
            </a:r>
          </a:p>
          <a:p>
            <a:pPr marL="839788" lvl="1" indent="-495300" eaLnBrk="1" hangingPunct="1">
              <a:lnSpc>
                <a:spcPct val="90000"/>
              </a:lnSpc>
              <a:buFont typeface="Wingdings" charset="2"/>
              <a:buNone/>
            </a:pPr>
            <a:r>
              <a:rPr lang="en-US" altLang="en-US">
                <a:latin typeface="Tahoma" charset="0"/>
                <a:ea typeface="Tahoma" charset="0"/>
                <a:cs typeface="Tahoma" charset="0"/>
              </a:rPr>
              <a:t>	b. 348</a:t>
            </a:r>
          </a:p>
          <a:p>
            <a:pPr marL="839788" lvl="1" indent="-495300" eaLnBrk="1" hangingPunct="1">
              <a:lnSpc>
                <a:spcPct val="90000"/>
              </a:lnSpc>
              <a:buFont typeface="Wingdings" charset="2"/>
              <a:buNone/>
            </a:pPr>
            <a:r>
              <a:rPr lang="en-US" altLang="en-US">
                <a:latin typeface="Tahoma" charset="0"/>
                <a:ea typeface="Tahoma" charset="0"/>
                <a:cs typeface="Tahoma" charset="0"/>
              </a:rPr>
              <a:t>	c. 689</a:t>
            </a:r>
          </a:p>
          <a:p>
            <a:pPr marL="839788" lvl="1" indent="-495300" eaLnBrk="1" hangingPunct="1">
              <a:lnSpc>
                <a:spcPct val="90000"/>
              </a:lnSpc>
              <a:buFont typeface="Wingdings" charset="2"/>
              <a:buNone/>
            </a:pPr>
            <a:r>
              <a:rPr lang="en-US" altLang="en-US">
                <a:latin typeface="Tahoma" charset="0"/>
                <a:ea typeface="Tahoma" charset="0"/>
                <a:cs typeface="Tahoma" charset="0"/>
              </a:rPr>
              <a:t>	d. 690</a:t>
            </a:r>
          </a:p>
        </p:txBody>
      </p:sp>
      <p:sp>
        <p:nvSpPr>
          <p:cNvPr id="26628" name="Slide Number Placeholder 5"/>
          <p:cNvSpPr>
            <a:spLocks noGrp="1"/>
          </p:cNvSpPr>
          <p:nvPr>
            <p:ph type="sldNum" sz="quarter" idx="4294967295"/>
          </p:nvPr>
        </p:nvSpPr>
        <p:spPr bwMode="auto">
          <a:xfrm>
            <a:off x="8153400" y="6356350"/>
            <a:ext cx="533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ahoma" charset="0"/>
                <a:ea typeface="Tahoma" charset="0"/>
                <a:cs typeface="Tahoma" charset="0"/>
              </a:defRPr>
            </a:lvl1pPr>
            <a:lvl2pPr marL="742950" indent="-285750">
              <a:spcBef>
                <a:spcPct val="20000"/>
              </a:spcBef>
              <a:buFont typeface="Arial" charset="0"/>
              <a:buChar char="–"/>
              <a:defRPr sz="2800">
                <a:solidFill>
                  <a:schemeClr val="tx1"/>
                </a:solidFill>
                <a:latin typeface="Tahoma" charset="0"/>
                <a:ea typeface="Tahoma" charset="0"/>
                <a:cs typeface="Tahoma" charset="0"/>
              </a:defRPr>
            </a:lvl2pPr>
            <a:lvl3pPr marL="1143000" indent="-228600">
              <a:spcBef>
                <a:spcPct val="20000"/>
              </a:spcBef>
              <a:buFont typeface="Arial" charset="0"/>
              <a:buChar char="•"/>
              <a:defRPr sz="2400">
                <a:solidFill>
                  <a:schemeClr val="tx1"/>
                </a:solidFill>
                <a:latin typeface="Tahoma" charset="0"/>
                <a:ea typeface="Tahoma" charset="0"/>
                <a:cs typeface="Tahoma" charset="0"/>
              </a:defRPr>
            </a:lvl3pPr>
            <a:lvl4pPr marL="1600200" indent="-228600">
              <a:spcBef>
                <a:spcPct val="20000"/>
              </a:spcBef>
              <a:buFont typeface="Arial" charset="0"/>
              <a:buChar char="–"/>
              <a:defRPr sz="2000">
                <a:solidFill>
                  <a:schemeClr val="tx1"/>
                </a:solidFill>
                <a:latin typeface="Tahoma" charset="0"/>
                <a:ea typeface="Tahoma" charset="0"/>
                <a:cs typeface="Tahoma" charset="0"/>
              </a:defRPr>
            </a:lvl4pPr>
            <a:lvl5pPr marL="2057400" indent="-228600">
              <a:spcBef>
                <a:spcPct val="20000"/>
              </a:spcBef>
              <a:buFont typeface="Arial" charset="0"/>
              <a:buChar char="»"/>
              <a:defRPr sz="2000">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9pPr>
          </a:lstStyle>
          <a:p>
            <a:pPr>
              <a:spcBef>
                <a:spcPct val="0"/>
              </a:spcBef>
              <a:buFontTx/>
              <a:buNone/>
            </a:pPr>
            <a:fld id="{63605513-47F3-FA4B-BB16-D8D21474EFBA}" type="slidenum">
              <a:rPr lang="en-US" altLang="en-US" sz="1200"/>
              <a:pPr>
                <a:spcBef>
                  <a:spcPct val="0"/>
                </a:spcBef>
                <a:buFontTx/>
                <a:buNone/>
              </a:pPr>
              <a:t>28</a:t>
            </a:fld>
            <a:endParaRPr lang="en-US" altLang="en-US" sz="1200"/>
          </a:p>
        </p:txBody>
      </p:sp>
      <p:sp>
        <p:nvSpPr>
          <p:cNvPr id="5" name="TextBox 4"/>
          <p:cNvSpPr txBox="1">
            <a:spLocks noChangeArrowheads="1"/>
          </p:cNvSpPr>
          <p:nvPr/>
        </p:nvSpPr>
        <p:spPr bwMode="auto">
          <a:xfrm>
            <a:off x="3883025" y="4738688"/>
            <a:ext cx="3900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2400" i="1">
                <a:solidFill>
                  <a:srgbClr val="FF0000"/>
                </a:solidFill>
              </a:rPr>
              <a:t>l</a:t>
            </a:r>
            <a:r>
              <a:rPr lang="en-US" altLang="x-none" sz="2400">
                <a:solidFill>
                  <a:srgbClr val="FF0000"/>
                </a:solidFill>
              </a:rPr>
              <a:t> =  t*side*st  +  h*st +  s - 1</a:t>
            </a:r>
          </a:p>
        </p:txBody>
      </p:sp>
      <p:sp>
        <p:nvSpPr>
          <p:cNvPr id="6" name="TextBox 5"/>
          <p:cNvSpPr txBox="1">
            <a:spLocks noChangeArrowheads="1"/>
          </p:cNvSpPr>
          <p:nvPr/>
        </p:nvSpPr>
        <p:spPr bwMode="auto">
          <a:xfrm>
            <a:off x="3932238" y="5273675"/>
            <a:ext cx="3287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2400" i="1"/>
              <a:t>s</a:t>
            </a:r>
            <a:r>
              <a:rPr lang="en-US" altLang="x-none" sz="2400"/>
              <a:t>  =  (</a:t>
            </a:r>
            <a:r>
              <a:rPr lang="en-US" altLang="x-none" sz="2400" i="1"/>
              <a:t>l</a:t>
            </a:r>
            <a:r>
              <a:rPr lang="en-US" altLang="x-none" sz="2400"/>
              <a:t> mod </a:t>
            </a:r>
            <a:r>
              <a:rPr lang="en-US" altLang="x-none" sz="2400" i="1"/>
              <a:t>st) + 1</a:t>
            </a:r>
            <a:endParaRPr lang="en-US" altLang="x-none" sz="2400"/>
          </a:p>
          <a:p>
            <a:pPr eaLnBrk="1" hangingPunct="1"/>
            <a:r>
              <a:rPr lang="en-US" altLang="x-none" sz="2400" i="1"/>
              <a:t>t   </a:t>
            </a:r>
            <a:r>
              <a:rPr lang="en-US" altLang="x-none" sz="2400"/>
              <a:t>=  </a:t>
            </a:r>
            <a:r>
              <a:rPr lang="en-US" altLang="x-none" sz="2400" i="1"/>
              <a:t>l</a:t>
            </a:r>
            <a:r>
              <a:rPr lang="en-US" altLang="x-none" sz="2400"/>
              <a:t> div (</a:t>
            </a:r>
            <a:r>
              <a:rPr lang="en-US" altLang="x-none" sz="2400" i="1"/>
              <a:t>st</a:t>
            </a:r>
            <a:r>
              <a:rPr lang="en-US" altLang="x-none" sz="2400"/>
              <a:t> * </a:t>
            </a:r>
            <a:r>
              <a:rPr lang="en-US" altLang="x-none" sz="2400" i="1"/>
              <a:t>side</a:t>
            </a:r>
            <a:r>
              <a:rPr lang="en-US" altLang="x-none" sz="2400"/>
              <a:t>)</a:t>
            </a:r>
          </a:p>
          <a:p>
            <a:pPr eaLnBrk="1" hangingPunct="1"/>
            <a:r>
              <a:rPr lang="en-US" altLang="x-none" sz="2400" i="1"/>
              <a:t>h</a:t>
            </a:r>
            <a:r>
              <a:rPr lang="en-US" altLang="x-none" sz="2400"/>
              <a:t>  =  (</a:t>
            </a:r>
            <a:r>
              <a:rPr lang="en-US" altLang="x-none" sz="2400" i="1"/>
              <a:t>l</a:t>
            </a:r>
            <a:r>
              <a:rPr lang="en-US" altLang="x-none" sz="2400"/>
              <a:t> div </a:t>
            </a:r>
            <a:r>
              <a:rPr lang="en-US" altLang="x-none" sz="2400" i="1"/>
              <a:t>st) </a:t>
            </a:r>
            <a:r>
              <a:rPr lang="en-US" altLang="x-none" sz="2400"/>
              <a:t>mod side</a:t>
            </a:r>
          </a:p>
        </p:txBody>
      </p:sp>
    </p:spTree>
    <p:extLst>
      <p:ext uri="{BB962C8B-B14F-4D97-AF65-F5344CB8AC3E}">
        <p14:creationId xmlns:p14="http://schemas.microsoft.com/office/powerpoint/2010/main" val="180661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err="1"/>
              <a:t>Đĩa</a:t>
            </a:r>
            <a:r>
              <a:rPr lang="en-US" dirty="0"/>
              <a:t> </a:t>
            </a:r>
            <a:r>
              <a:rPr lang="en-US" dirty="0" err="1"/>
              <a:t>từ</a:t>
            </a:r>
            <a:r>
              <a:rPr lang="en-US" dirty="0"/>
              <a:t> - </a:t>
            </a:r>
            <a:r>
              <a:rPr lang="en-US" dirty="0" err="1"/>
              <a:t>thuật</a:t>
            </a:r>
            <a:r>
              <a:rPr lang="en-US" dirty="0"/>
              <a:t> </a:t>
            </a:r>
            <a:r>
              <a:rPr lang="en-US" dirty="0" err="1"/>
              <a:t>toán</a:t>
            </a:r>
            <a:r>
              <a:rPr lang="en-US" dirty="0"/>
              <a:t> </a:t>
            </a:r>
            <a:r>
              <a:rPr lang="en-US" dirty="0" err="1"/>
              <a:t>đọc</a:t>
            </a:r>
            <a:r>
              <a:rPr lang="en-US" dirty="0"/>
              <a:t> </a:t>
            </a:r>
            <a:r>
              <a:rPr lang="en-US" dirty="0" err="1"/>
              <a:t>đĩa</a:t>
            </a:r>
            <a:endParaRPr lang="en-US" dirty="0"/>
          </a:p>
        </p:txBody>
      </p:sp>
      <p:sp>
        <p:nvSpPr>
          <p:cNvPr id="189443" name="Rectangle 3"/>
          <p:cNvSpPr>
            <a:spLocks noGrp="1" noChangeArrowheads="1"/>
          </p:cNvSpPr>
          <p:nvPr>
            <p:ph sz="quarter" idx="1"/>
          </p:nvPr>
        </p:nvSpPr>
        <p:spPr/>
        <p:txBody>
          <a:bodyPr/>
          <a:lstStyle/>
          <a:p>
            <a:r>
              <a:rPr lang="en-US" dirty="0"/>
              <a:t>First-Come-First-Serve (FCFS)</a:t>
            </a:r>
          </a:p>
          <a:p>
            <a:r>
              <a:rPr lang="en-US" dirty="0"/>
              <a:t>Shortest Seek Time First (SSTF)</a:t>
            </a:r>
          </a:p>
          <a:p>
            <a:r>
              <a:rPr lang="en-US" dirty="0"/>
              <a:t>SCAN, C-SCAN</a:t>
            </a:r>
          </a:p>
          <a:p>
            <a:r>
              <a:rPr lang="en-US" dirty="0"/>
              <a:t>Look, C-Look</a:t>
            </a:r>
          </a:p>
        </p:txBody>
      </p:sp>
      <p:sp>
        <p:nvSpPr>
          <p:cNvPr id="4" name="Slide Number Placeholder 5"/>
          <p:cNvSpPr>
            <a:spLocks noGrp="1"/>
          </p:cNvSpPr>
          <p:nvPr>
            <p:ph type="sldNum" sz="quarter" idx="15"/>
          </p:nvPr>
        </p:nvSpPr>
        <p:spPr/>
        <p:txBody>
          <a:bodyPr/>
          <a:lstStyle/>
          <a:p>
            <a:fld id="{B9C4E17C-C132-4221-81C5-5C5FC54CD9B9}" type="slidenum">
              <a:rPr lang="en-US"/>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22"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sz="quarter" idx="1"/>
          </p:nvPr>
        </p:nvSpPr>
        <p:spPr/>
        <p:txBody>
          <a:bodyPr/>
          <a:lstStyle/>
          <a:p>
            <a:r>
              <a:rPr lang="en-US" dirty="0" err="1"/>
              <a:t>Nhu</a:t>
            </a:r>
            <a:r>
              <a:rPr lang="en-US" dirty="0"/>
              <a:t> </a:t>
            </a:r>
            <a:r>
              <a:rPr lang="en-US" dirty="0" err="1"/>
              <a:t>cầu</a:t>
            </a:r>
            <a:r>
              <a:rPr lang="en-US" dirty="0"/>
              <a:t>:</a:t>
            </a:r>
          </a:p>
          <a:p>
            <a:pPr lvl="1"/>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lớn</a:t>
            </a:r>
            <a:endParaRPr lang="en-US" dirty="0"/>
          </a:p>
          <a:p>
            <a:pPr lvl="1"/>
            <a:r>
              <a:rPr lang="en-US" dirty="0" err="1"/>
              <a:t>Dữ</a:t>
            </a:r>
            <a:r>
              <a:rPr lang="en-US" dirty="0"/>
              <a:t> </a:t>
            </a:r>
            <a:r>
              <a:rPr lang="en-US" dirty="0" err="1"/>
              <a:t>liệu</a:t>
            </a:r>
            <a:r>
              <a:rPr lang="en-US" dirty="0"/>
              <a:t> </a:t>
            </a:r>
            <a:r>
              <a:rPr lang="en-US" dirty="0" err="1"/>
              <a:t>cần</a:t>
            </a:r>
            <a:r>
              <a:rPr lang="en-US" dirty="0"/>
              <a:t> </a:t>
            </a:r>
            <a:r>
              <a:rPr lang="en-US" dirty="0" err="1"/>
              <a:t>phải</a:t>
            </a:r>
            <a:r>
              <a:rPr lang="en-US" dirty="0"/>
              <a:t> </a:t>
            </a:r>
            <a:r>
              <a:rPr lang="en-US" dirty="0" err="1"/>
              <a:t>lưu</a:t>
            </a:r>
            <a:r>
              <a:rPr lang="en-US" dirty="0"/>
              <a:t> </a:t>
            </a:r>
            <a:r>
              <a:rPr lang="en-US" dirty="0" err="1"/>
              <a:t>lại</a:t>
            </a:r>
            <a:r>
              <a:rPr lang="en-US" dirty="0"/>
              <a:t> </a:t>
            </a:r>
            <a:r>
              <a:rPr lang="en-US" dirty="0" err="1"/>
              <a:t>sau</a:t>
            </a:r>
            <a:r>
              <a:rPr lang="en-US" dirty="0"/>
              <a:t> </a:t>
            </a:r>
            <a:r>
              <a:rPr lang="en-US" dirty="0" err="1"/>
              <a:t>khi</a:t>
            </a:r>
            <a:r>
              <a:rPr lang="en-US" dirty="0"/>
              <a:t> </a:t>
            </a:r>
            <a:r>
              <a:rPr lang="en-US" dirty="0" err="1"/>
              <a:t>kết</a:t>
            </a:r>
            <a:r>
              <a:rPr lang="en-US" dirty="0"/>
              <a:t> </a:t>
            </a:r>
            <a:r>
              <a:rPr lang="en-US" dirty="0" err="1"/>
              <a:t>thúc</a:t>
            </a:r>
            <a:r>
              <a:rPr lang="en-US" dirty="0"/>
              <a:t> process</a:t>
            </a:r>
          </a:p>
          <a:p>
            <a:pPr lvl="1"/>
            <a:r>
              <a:rPr lang="en-US" dirty="0" err="1"/>
              <a:t>Nhiều</a:t>
            </a:r>
            <a:r>
              <a:rPr lang="en-US" dirty="0"/>
              <a:t> process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lúc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a:t>
            </a:fld>
            <a:endParaRPr lang="en-US"/>
          </a:p>
        </p:txBody>
      </p:sp>
      <p:pic>
        <p:nvPicPr>
          <p:cNvPr id="7" name="Content Placeholder 6" descr="RAM.png"/>
          <p:cNvPicPr>
            <a:picLocks noChangeAspect="1"/>
          </p:cNvPicPr>
          <p:nvPr/>
        </p:nvPicPr>
        <p:blipFill>
          <a:blip r:embed="rId3"/>
          <a:stretch>
            <a:fillRect/>
          </a:stretch>
        </p:blipFill>
        <p:spPr>
          <a:xfrm>
            <a:off x="3581400" y="3048000"/>
            <a:ext cx="1524000" cy="1524000"/>
          </a:xfrm>
          <a:prstGeom prst="rect">
            <a:avLst/>
          </a:prstGeom>
        </p:spPr>
      </p:pic>
      <p:pic>
        <p:nvPicPr>
          <p:cNvPr id="8" name="Picture 2"/>
          <p:cNvPicPr>
            <a:picLocks noChangeAspect="1" noChangeArrowheads="1"/>
          </p:cNvPicPr>
          <p:nvPr/>
        </p:nvPicPr>
        <p:blipFill>
          <a:blip r:embed="rId4"/>
          <a:srcRect/>
          <a:stretch>
            <a:fillRect/>
          </a:stretch>
        </p:blipFill>
        <p:spPr bwMode="auto">
          <a:xfrm>
            <a:off x="838200" y="3124200"/>
            <a:ext cx="1355834" cy="1228725"/>
          </a:xfrm>
          <a:prstGeom prst="rect">
            <a:avLst/>
          </a:prstGeom>
          <a:noFill/>
          <a:ln w="9525">
            <a:noFill/>
            <a:miter lim="800000"/>
            <a:headEnd/>
            <a:tailEnd/>
          </a:ln>
          <a:effectLst/>
        </p:spPr>
      </p:pic>
      <p:pic>
        <p:nvPicPr>
          <p:cNvPr id="10" name="Picture 9" descr="j0238268"/>
          <p:cNvPicPr>
            <a:picLocks noChangeAspect="1" noChangeArrowheads="1"/>
          </p:cNvPicPr>
          <p:nvPr/>
        </p:nvPicPr>
        <p:blipFill>
          <a:blip r:embed="rId5"/>
          <a:srcRect/>
          <a:stretch>
            <a:fillRect/>
          </a:stretch>
        </p:blipFill>
        <p:spPr bwMode="auto">
          <a:xfrm>
            <a:off x="5029200" y="5105400"/>
            <a:ext cx="1614153" cy="1343025"/>
          </a:xfrm>
          <a:prstGeom prst="rect">
            <a:avLst/>
          </a:prstGeom>
          <a:noFill/>
        </p:spPr>
      </p:pic>
      <p:pic>
        <p:nvPicPr>
          <p:cNvPr id="11" name="Picture 10" descr="fdd.jpg"/>
          <p:cNvPicPr>
            <a:picLocks noChangeAspect="1"/>
          </p:cNvPicPr>
          <p:nvPr/>
        </p:nvPicPr>
        <p:blipFill>
          <a:blip r:embed="rId6" cstate="print"/>
          <a:stretch>
            <a:fillRect/>
          </a:stretch>
        </p:blipFill>
        <p:spPr>
          <a:xfrm>
            <a:off x="1676400" y="5051425"/>
            <a:ext cx="2095500" cy="139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par>
                                <p:cTn id="28" presetID="9"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Grp="1" noChangeArrowheads="1"/>
          </p:cNvSpPr>
          <p:nvPr>
            <p:ph type="title"/>
          </p:nvPr>
        </p:nvSpPr>
        <p:spPr>
          <a:xfrm>
            <a:off x="381000" y="152400"/>
            <a:ext cx="7850187" cy="649287"/>
          </a:xfrm>
          <a:noFill/>
          <a:ln/>
        </p:spPr>
        <p:txBody>
          <a:bodyPr rIns="36000"/>
          <a:lstStyle/>
          <a:p>
            <a:r>
              <a:rPr lang="en-US" dirty="0"/>
              <a:t>First Come First Serve - FCFS</a:t>
            </a:r>
          </a:p>
        </p:txBody>
      </p:sp>
      <p:sp>
        <p:nvSpPr>
          <p:cNvPr id="191493" name="Rectangle 5"/>
          <p:cNvSpPr>
            <a:spLocks noGrp="1" noChangeArrowheads="1"/>
          </p:cNvSpPr>
          <p:nvPr>
            <p:ph sz="quarter" idx="1"/>
          </p:nvPr>
        </p:nvSpPr>
        <p:spPr>
          <a:xfrm>
            <a:off x="615950" y="1143000"/>
            <a:ext cx="8147050" cy="1066800"/>
          </a:xfrm>
          <a:noFill/>
          <a:ln/>
        </p:spPr>
        <p:txBody>
          <a:bodyPr rIns="54000"/>
          <a:lstStyle/>
          <a:p>
            <a:r>
              <a:rPr lang="en-US" sz="2800" dirty="0" err="1"/>
              <a:t>Phục</a:t>
            </a:r>
            <a:r>
              <a:rPr lang="en-US" sz="2800" dirty="0"/>
              <a:t> </a:t>
            </a:r>
            <a:r>
              <a:rPr lang="en-US" sz="2800" dirty="0" err="1"/>
              <a:t>vụ</a:t>
            </a:r>
            <a:r>
              <a:rPr lang="en-US" sz="2800" dirty="0"/>
              <a:t> </a:t>
            </a:r>
            <a:r>
              <a:rPr lang="en-US" sz="2800" dirty="0" err="1"/>
              <a:t>theo</a:t>
            </a:r>
            <a:r>
              <a:rPr lang="en-US" sz="2800" dirty="0"/>
              <a:t> </a:t>
            </a:r>
            <a:r>
              <a:rPr lang="en-US" sz="2800" dirty="0" err="1"/>
              <a:t>thứ</a:t>
            </a:r>
            <a:r>
              <a:rPr lang="en-US" sz="2800" dirty="0"/>
              <a:t> </a:t>
            </a:r>
            <a:r>
              <a:rPr lang="en-US" sz="2800" dirty="0" err="1"/>
              <a:t>tự</a:t>
            </a:r>
            <a:r>
              <a:rPr lang="en-US" sz="2800" dirty="0"/>
              <a:t> </a:t>
            </a:r>
            <a:r>
              <a:rPr lang="en-US" sz="2800" dirty="0" err="1"/>
              <a:t>yêu</a:t>
            </a:r>
            <a:r>
              <a:rPr lang="en-US" sz="2800" dirty="0"/>
              <a:t> </a:t>
            </a:r>
            <a:r>
              <a:rPr lang="en-US" sz="2800" dirty="0" err="1"/>
              <a:t>cầu</a:t>
            </a:r>
            <a:endParaRPr lang="en-US" sz="2800" dirty="0"/>
          </a:p>
          <a:p>
            <a:r>
              <a:rPr lang="en-US" sz="2800" dirty="0" err="1"/>
              <a:t>Đơn</a:t>
            </a:r>
            <a:r>
              <a:rPr lang="en-US" sz="2800" dirty="0"/>
              <a:t> </a:t>
            </a:r>
            <a:r>
              <a:rPr lang="en-US" sz="2800" dirty="0" err="1"/>
              <a:t>giản</a:t>
            </a:r>
            <a:r>
              <a:rPr lang="en-US" sz="2800" dirty="0"/>
              <a:t> </a:t>
            </a:r>
            <a:r>
              <a:rPr lang="en-US" sz="2800" dirty="0" err="1"/>
              <a:t>nhưng</a:t>
            </a:r>
            <a:r>
              <a:rPr lang="en-US" sz="2800" dirty="0"/>
              <a:t> </a:t>
            </a:r>
            <a:r>
              <a:rPr lang="en-US" sz="2800" dirty="0" err="1"/>
              <a:t>không</a:t>
            </a:r>
            <a:r>
              <a:rPr lang="en-US" sz="2800" dirty="0"/>
              <a:t> </a:t>
            </a:r>
            <a:r>
              <a:rPr lang="en-US" sz="2800" dirty="0" err="1"/>
              <a:t>đáp</a:t>
            </a:r>
            <a:r>
              <a:rPr lang="en-US" sz="2800" dirty="0"/>
              <a:t> </a:t>
            </a:r>
            <a:r>
              <a:rPr lang="en-US" sz="2800" dirty="0" err="1"/>
              <a:t>ứng</a:t>
            </a:r>
            <a:r>
              <a:rPr lang="en-US" sz="2800" dirty="0"/>
              <a:t> </a:t>
            </a:r>
            <a:r>
              <a:rPr lang="en-US" sz="2800" dirty="0" err="1"/>
              <a:t>tốt</a:t>
            </a:r>
            <a:r>
              <a:rPr lang="en-US" sz="2800" dirty="0"/>
              <a:t> </a:t>
            </a:r>
            <a:r>
              <a:rPr lang="en-US" sz="2800" dirty="0" err="1"/>
              <a:t>dịch</a:t>
            </a:r>
            <a:r>
              <a:rPr lang="en-US" sz="2800" dirty="0"/>
              <a:t> </a:t>
            </a:r>
            <a:r>
              <a:rPr lang="en-US" sz="2800" dirty="0" err="1"/>
              <a:t>vụ</a:t>
            </a:r>
            <a:endParaRPr lang="en-US" sz="2800" dirty="0"/>
          </a:p>
        </p:txBody>
      </p:sp>
      <p:sp>
        <p:nvSpPr>
          <p:cNvPr id="132" name="Slide Number Placeholder 5"/>
          <p:cNvSpPr>
            <a:spLocks noGrp="1"/>
          </p:cNvSpPr>
          <p:nvPr>
            <p:ph type="sldNum" sz="quarter" idx="15"/>
          </p:nvPr>
        </p:nvSpPr>
        <p:spPr/>
        <p:txBody>
          <a:bodyPr/>
          <a:lstStyle/>
          <a:p>
            <a:fld id="{20172F9C-9DAD-4813-B429-6A0E99A7A885}" type="slidenum">
              <a:rPr lang="en-US"/>
              <a:pPr/>
              <a:t>30</a:t>
            </a:fld>
            <a:endParaRPr lang="en-US"/>
          </a:p>
        </p:txBody>
      </p:sp>
      <p:graphicFrame>
        <p:nvGraphicFramePr>
          <p:cNvPr id="191622" name="Group 134"/>
          <p:cNvGraphicFramePr>
            <a:graphicFrameLocks noGrp="1"/>
          </p:cNvGraphicFramePr>
          <p:nvPr/>
        </p:nvGraphicFramePr>
        <p:xfrm>
          <a:off x="2595563" y="3948113"/>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2">
                  <a:extLst>
                    <a:ext uri="{9D8B030D-6E8A-4147-A177-3AD203B41FA5}">
                      <a16:colId xmlns:a16="http://schemas.microsoft.com/office/drawing/2014/main" val="20003"/>
                    </a:ext>
                  </a:extLst>
                </a:gridCol>
                <a:gridCol w="258763">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2">
                  <a:extLst>
                    <a:ext uri="{9D8B030D-6E8A-4147-A177-3AD203B41FA5}">
                      <a16:colId xmlns:a16="http://schemas.microsoft.com/office/drawing/2014/main" val="20006"/>
                    </a:ext>
                  </a:extLst>
                </a:gridCol>
                <a:gridCol w="258763">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2">
                  <a:extLst>
                    <a:ext uri="{9D8B030D-6E8A-4147-A177-3AD203B41FA5}">
                      <a16:colId xmlns:a16="http://schemas.microsoft.com/office/drawing/2014/main" val="20017"/>
                    </a:ext>
                  </a:extLst>
                </a:gridCol>
                <a:gridCol w="258763">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2">
                  <a:extLst>
                    <a:ext uri="{9D8B030D-6E8A-4147-A177-3AD203B41FA5}">
                      <a16:colId xmlns:a16="http://schemas.microsoft.com/office/drawing/2014/main" val="20020"/>
                    </a:ext>
                  </a:extLst>
                </a:gridCol>
                <a:gridCol w="258763">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60"/>
          <p:cNvGrpSpPr>
            <a:grpSpLocks/>
          </p:cNvGrpSpPr>
          <p:nvPr/>
        </p:nvGrpSpPr>
        <p:grpSpPr bwMode="auto">
          <a:xfrm>
            <a:off x="2411413" y="3489325"/>
            <a:ext cx="6708775" cy="3140075"/>
            <a:chOff x="1519" y="1395"/>
            <a:chExt cx="4226" cy="1978"/>
          </a:xfrm>
        </p:grpSpPr>
        <p:grpSp>
          <p:nvGrpSpPr>
            <p:cNvPr id="3" name="Group 61"/>
            <p:cNvGrpSpPr>
              <a:grpSpLocks/>
            </p:cNvGrpSpPr>
            <p:nvPr/>
          </p:nvGrpSpPr>
          <p:grpSpPr bwMode="auto">
            <a:xfrm>
              <a:off x="1519" y="1961"/>
              <a:ext cx="212" cy="1412"/>
              <a:chOff x="60" y="2755"/>
              <a:chExt cx="212" cy="1412"/>
            </a:xfrm>
          </p:grpSpPr>
          <p:sp>
            <p:nvSpPr>
              <p:cNvPr id="191550"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1551"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91552"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91553"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1554"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1555"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1556"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1557"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1558"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1559" name="Group 71"/>
          <p:cNvGraphicFramePr>
            <a:graphicFrameLocks noGrp="1"/>
          </p:cNvGraphicFramePr>
          <p:nvPr/>
        </p:nvGraphicFramePr>
        <p:xfrm>
          <a:off x="814388" y="3725863"/>
          <a:ext cx="292100" cy="2706689"/>
        </p:xfrm>
        <a:graphic>
          <a:graphicData uri="http://schemas.openxmlformats.org/drawingml/2006/table">
            <a:tbl>
              <a:tblPr/>
              <a:tblGrid>
                <a:gridCol w="292100">
                  <a:extLst>
                    <a:ext uri="{9D8B030D-6E8A-4147-A177-3AD203B41FA5}">
                      <a16:colId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1581" name="Text Box 93"/>
          <p:cNvSpPr txBox="1">
            <a:spLocks noChangeArrowheads="1"/>
          </p:cNvSpPr>
          <p:nvPr/>
        </p:nvSpPr>
        <p:spPr bwMode="auto">
          <a:xfrm>
            <a:off x="3743325" y="2971800"/>
            <a:ext cx="434975" cy="366712"/>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91582" name="Text Box 94"/>
          <p:cNvSpPr txBox="1">
            <a:spLocks noChangeArrowheads="1"/>
          </p:cNvSpPr>
          <p:nvPr/>
        </p:nvSpPr>
        <p:spPr bwMode="auto">
          <a:xfrm>
            <a:off x="76200" y="2536825"/>
            <a:ext cx="5470525" cy="396875"/>
          </a:xfrm>
          <a:prstGeom prst="rect">
            <a:avLst/>
          </a:prstGeom>
          <a:noFill/>
          <a:ln w="9525">
            <a:noFill/>
            <a:miter lim="800000"/>
            <a:headEnd/>
            <a:tailEnd/>
          </a:ln>
          <a:effectLst/>
        </p:spPr>
        <p:txBody>
          <a:bodyPr wrap="none">
            <a:spAutoFit/>
          </a:bodyPr>
          <a:lstStyle/>
          <a:p>
            <a:pPr algn="l" eaLnBrk="0" hangingPunct="0"/>
            <a:r>
              <a:rPr lang="en-US" sz="2000">
                <a:solidFill>
                  <a:schemeClr val="tx1"/>
                </a:solidFill>
                <a:latin typeface="Arial" charset="0"/>
              </a:rPr>
              <a:t>Các khối cần đọc (đầu đọc hiện tại tại vị trí 11):</a:t>
            </a:r>
          </a:p>
        </p:txBody>
      </p:sp>
      <p:sp>
        <p:nvSpPr>
          <p:cNvPr id="191583" name="Text Box 95"/>
          <p:cNvSpPr txBox="1">
            <a:spLocks noChangeArrowheads="1"/>
          </p:cNvSpPr>
          <p:nvPr/>
        </p:nvSpPr>
        <p:spPr bwMode="auto">
          <a:xfrm>
            <a:off x="3124200"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91584" name="Text Box 96"/>
          <p:cNvSpPr txBox="1">
            <a:spLocks noChangeArrowheads="1"/>
          </p:cNvSpPr>
          <p:nvPr/>
        </p:nvSpPr>
        <p:spPr bwMode="auto">
          <a:xfrm>
            <a:off x="274320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tx1"/>
                </a:solidFill>
                <a:latin typeface="Tahoma" pitchFamily="34" charset="0"/>
              </a:rPr>
              <a:t>2</a:t>
            </a:r>
          </a:p>
        </p:txBody>
      </p:sp>
      <p:sp>
        <p:nvSpPr>
          <p:cNvPr id="191585" name="Text Box 97"/>
          <p:cNvSpPr txBox="1">
            <a:spLocks noChangeArrowheads="1"/>
          </p:cNvSpPr>
          <p:nvPr/>
        </p:nvSpPr>
        <p:spPr bwMode="auto">
          <a:xfrm>
            <a:off x="2362200" y="2971800"/>
            <a:ext cx="309563" cy="366712"/>
          </a:xfrm>
          <a:prstGeom prst="rect">
            <a:avLst/>
          </a:prstGeom>
          <a:noFill/>
          <a:ln w="9525">
            <a:noFill/>
            <a:miter lim="800000"/>
            <a:headEnd/>
            <a:tailEnd/>
          </a:ln>
          <a:effectLst/>
        </p:spPr>
        <p:txBody>
          <a:bodyPr wrap="none">
            <a:spAutoFit/>
          </a:bodyPr>
          <a:lstStyle/>
          <a:p>
            <a:pPr algn="l" eaLnBrk="0" hangingPunct="0"/>
            <a:r>
              <a:rPr lang="en-US" sz="1800" dirty="0">
                <a:solidFill>
                  <a:srgbClr val="FF6600"/>
                </a:solidFill>
                <a:latin typeface="Tahoma" pitchFamily="34" charset="0"/>
              </a:rPr>
              <a:t>7</a:t>
            </a:r>
          </a:p>
        </p:txBody>
      </p:sp>
      <p:sp>
        <p:nvSpPr>
          <p:cNvPr id="191586" name="Text Box 98"/>
          <p:cNvSpPr txBox="1">
            <a:spLocks noChangeArrowheads="1"/>
          </p:cNvSpPr>
          <p:nvPr/>
        </p:nvSpPr>
        <p:spPr bwMode="auto">
          <a:xfrm>
            <a:off x="1851025"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91587" name="Text Box 99"/>
          <p:cNvSpPr txBox="1">
            <a:spLocks noChangeArrowheads="1"/>
          </p:cNvSpPr>
          <p:nvPr/>
        </p:nvSpPr>
        <p:spPr bwMode="auto">
          <a:xfrm>
            <a:off x="146685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rgbClr val="66CCFF"/>
                </a:solidFill>
                <a:latin typeface="Tahoma" pitchFamily="34" charset="0"/>
              </a:rPr>
              <a:t>8</a:t>
            </a:r>
          </a:p>
        </p:txBody>
      </p:sp>
      <p:sp>
        <p:nvSpPr>
          <p:cNvPr id="191588" name="Text Box 100"/>
          <p:cNvSpPr txBox="1">
            <a:spLocks noChangeArrowheads="1"/>
          </p:cNvSpPr>
          <p:nvPr/>
        </p:nvSpPr>
        <p:spPr bwMode="auto">
          <a:xfrm>
            <a:off x="990600" y="2986088"/>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hlink"/>
                </a:solidFill>
                <a:latin typeface="Tahoma" pitchFamily="34" charset="0"/>
              </a:rPr>
              <a:t>24</a:t>
            </a:r>
          </a:p>
        </p:txBody>
      </p:sp>
      <p:grpSp>
        <p:nvGrpSpPr>
          <p:cNvPr id="4" name="Group 101"/>
          <p:cNvGrpSpPr>
            <a:grpSpLocks/>
          </p:cNvGrpSpPr>
          <p:nvPr/>
        </p:nvGrpSpPr>
        <p:grpSpPr bwMode="auto">
          <a:xfrm>
            <a:off x="963613" y="3552825"/>
            <a:ext cx="1103312" cy="3059113"/>
            <a:chOff x="607" y="1423"/>
            <a:chExt cx="695" cy="1927"/>
          </a:xfrm>
        </p:grpSpPr>
        <p:sp>
          <p:nvSpPr>
            <p:cNvPr id="191590"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191591"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191592"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191593" name="Text Box 105"/>
          <p:cNvSpPr txBox="1">
            <a:spLocks noChangeArrowheads="1"/>
          </p:cNvSpPr>
          <p:nvPr/>
        </p:nvSpPr>
        <p:spPr bwMode="auto">
          <a:xfrm>
            <a:off x="773113" y="6122988"/>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191594" name="Text Box 106"/>
          <p:cNvSpPr txBox="1">
            <a:spLocks noChangeArrowheads="1"/>
          </p:cNvSpPr>
          <p:nvPr/>
        </p:nvSpPr>
        <p:spPr bwMode="auto">
          <a:xfrm>
            <a:off x="820738" y="58483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191595" name="Text Box 107"/>
          <p:cNvSpPr txBox="1">
            <a:spLocks noChangeArrowheads="1"/>
          </p:cNvSpPr>
          <p:nvPr/>
        </p:nvSpPr>
        <p:spPr bwMode="auto">
          <a:xfrm>
            <a:off x="773113" y="5532438"/>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191596" name="Text Box 108"/>
          <p:cNvSpPr txBox="1">
            <a:spLocks noChangeArrowheads="1"/>
          </p:cNvSpPr>
          <p:nvPr/>
        </p:nvSpPr>
        <p:spPr bwMode="auto">
          <a:xfrm>
            <a:off x="820738" y="5262563"/>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191597" name="Text Box 109"/>
          <p:cNvSpPr txBox="1">
            <a:spLocks noChangeArrowheads="1"/>
          </p:cNvSpPr>
          <p:nvPr/>
        </p:nvSpPr>
        <p:spPr bwMode="auto">
          <a:xfrm>
            <a:off x="820738" y="4948238"/>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191598" name="Text Box 110"/>
          <p:cNvSpPr txBox="1">
            <a:spLocks noChangeArrowheads="1"/>
          </p:cNvSpPr>
          <p:nvPr/>
        </p:nvSpPr>
        <p:spPr bwMode="auto">
          <a:xfrm>
            <a:off x="773113" y="463232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191599" name="Text Box 111"/>
          <p:cNvSpPr txBox="1">
            <a:spLocks noChangeArrowheads="1"/>
          </p:cNvSpPr>
          <p:nvPr/>
        </p:nvSpPr>
        <p:spPr bwMode="auto">
          <a:xfrm>
            <a:off x="773113" y="43275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191600" name="Oval 112"/>
          <p:cNvSpPr>
            <a:spLocks noChangeArrowheads="1"/>
          </p:cNvSpPr>
          <p:nvPr/>
        </p:nvSpPr>
        <p:spPr bwMode="auto">
          <a:xfrm>
            <a:off x="5238750" y="4408488"/>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1601" name="Oval 113"/>
          <p:cNvSpPr>
            <a:spLocks noChangeArrowheads="1"/>
          </p:cNvSpPr>
          <p:nvPr/>
        </p:nvSpPr>
        <p:spPr bwMode="auto">
          <a:xfrm>
            <a:off x="6021388" y="4021138"/>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191602" name="Oval 114"/>
          <p:cNvSpPr>
            <a:spLocks noChangeArrowheads="1"/>
          </p:cNvSpPr>
          <p:nvPr/>
        </p:nvSpPr>
        <p:spPr bwMode="auto">
          <a:xfrm>
            <a:off x="2916238" y="4021138"/>
            <a:ext cx="134937" cy="134937"/>
          </a:xfrm>
          <a:prstGeom prst="ellipse">
            <a:avLst/>
          </a:prstGeom>
          <a:solidFill>
            <a:schemeClr val="tx1"/>
          </a:solidFill>
          <a:ln w="9525">
            <a:noFill/>
            <a:round/>
            <a:headEnd/>
            <a:tailEnd/>
          </a:ln>
          <a:effectLst/>
        </p:spPr>
        <p:txBody>
          <a:bodyPr wrap="none" anchor="ctr"/>
          <a:lstStyle/>
          <a:p>
            <a:endParaRPr lang="en-US"/>
          </a:p>
        </p:txBody>
      </p:sp>
      <p:sp>
        <p:nvSpPr>
          <p:cNvPr id="191603" name="Oval 115"/>
          <p:cNvSpPr>
            <a:spLocks noChangeArrowheads="1"/>
          </p:cNvSpPr>
          <p:nvPr/>
        </p:nvSpPr>
        <p:spPr bwMode="auto">
          <a:xfrm>
            <a:off x="4211638" y="4021138"/>
            <a:ext cx="134937" cy="134937"/>
          </a:xfrm>
          <a:prstGeom prst="ellipse">
            <a:avLst/>
          </a:prstGeom>
          <a:solidFill>
            <a:srgbClr val="FF9933"/>
          </a:solidFill>
          <a:ln w="9525">
            <a:noFill/>
            <a:round/>
            <a:headEnd/>
            <a:tailEnd/>
          </a:ln>
          <a:effectLst/>
        </p:spPr>
        <p:txBody>
          <a:bodyPr wrap="none" anchor="ctr"/>
          <a:lstStyle/>
          <a:p>
            <a:endParaRPr lang="en-US"/>
          </a:p>
        </p:txBody>
      </p:sp>
      <p:sp>
        <p:nvSpPr>
          <p:cNvPr id="191604" name="Oval 116"/>
          <p:cNvSpPr>
            <a:spLocks noChangeArrowheads="1"/>
          </p:cNvSpPr>
          <p:nvPr/>
        </p:nvSpPr>
        <p:spPr bwMode="auto">
          <a:xfrm>
            <a:off x="4481513" y="4021138"/>
            <a:ext cx="134937" cy="134937"/>
          </a:xfrm>
          <a:prstGeom prst="ellipse">
            <a:avLst/>
          </a:prstGeom>
          <a:solidFill>
            <a:srgbClr val="66CCFF"/>
          </a:solidFill>
          <a:ln w="9525">
            <a:noFill/>
            <a:round/>
            <a:headEnd/>
            <a:tailEnd/>
          </a:ln>
          <a:effectLst/>
        </p:spPr>
        <p:txBody>
          <a:bodyPr wrap="none" anchor="ctr"/>
          <a:lstStyle/>
          <a:p>
            <a:endParaRPr lang="en-US"/>
          </a:p>
        </p:txBody>
      </p:sp>
      <p:sp>
        <p:nvSpPr>
          <p:cNvPr id="191605" name="Oval 117"/>
          <p:cNvSpPr>
            <a:spLocks noChangeArrowheads="1"/>
          </p:cNvSpPr>
          <p:nvPr/>
        </p:nvSpPr>
        <p:spPr bwMode="auto">
          <a:xfrm>
            <a:off x="8612188" y="4021138"/>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191606" name="Oval 118"/>
          <p:cNvSpPr>
            <a:spLocks noChangeArrowheads="1"/>
          </p:cNvSpPr>
          <p:nvPr/>
        </p:nvSpPr>
        <p:spPr bwMode="auto">
          <a:xfrm>
            <a:off x="7848600" y="4021138"/>
            <a:ext cx="134938" cy="134937"/>
          </a:xfrm>
          <a:prstGeom prst="ellipse">
            <a:avLst/>
          </a:prstGeom>
          <a:solidFill>
            <a:srgbClr val="33CC33"/>
          </a:solidFill>
          <a:ln w="9525">
            <a:noFill/>
            <a:round/>
            <a:headEnd/>
            <a:tailEnd/>
          </a:ln>
          <a:effectLst/>
        </p:spPr>
        <p:txBody>
          <a:bodyPr wrap="none" anchor="ctr"/>
          <a:lstStyle/>
          <a:p>
            <a:endParaRPr lang="en-US"/>
          </a:p>
        </p:txBody>
      </p:sp>
      <p:sp>
        <p:nvSpPr>
          <p:cNvPr id="191607" name="Oval 119"/>
          <p:cNvSpPr>
            <a:spLocks noChangeArrowheads="1"/>
          </p:cNvSpPr>
          <p:nvPr/>
        </p:nvSpPr>
        <p:spPr bwMode="auto">
          <a:xfrm>
            <a:off x="5513388" y="4025900"/>
            <a:ext cx="134937" cy="134938"/>
          </a:xfrm>
          <a:prstGeom prst="ellipse">
            <a:avLst/>
          </a:prstGeom>
          <a:solidFill>
            <a:srgbClr val="00FF00"/>
          </a:solidFill>
          <a:ln w="9525">
            <a:noFill/>
            <a:round/>
            <a:headEnd/>
            <a:tailEnd/>
          </a:ln>
          <a:effectLst/>
        </p:spPr>
        <p:txBody>
          <a:bodyPr wrap="none" anchor="ctr"/>
          <a:lstStyle/>
          <a:p>
            <a:endParaRPr lang="en-US"/>
          </a:p>
        </p:txBody>
      </p:sp>
      <p:sp>
        <p:nvSpPr>
          <p:cNvPr id="191608" name="Oval 120"/>
          <p:cNvSpPr>
            <a:spLocks noChangeArrowheads="1"/>
          </p:cNvSpPr>
          <p:nvPr/>
        </p:nvSpPr>
        <p:spPr bwMode="auto">
          <a:xfrm>
            <a:off x="8610600" y="4700588"/>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1609" name="Oval 121"/>
          <p:cNvSpPr>
            <a:spLocks noChangeArrowheads="1"/>
          </p:cNvSpPr>
          <p:nvPr/>
        </p:nvSpPr>
        <p:spPr bwMode="auto">
          <a:xfrm>
            <a:off x="4479925" y="4994275"/>
            <a:ext cx="134938" cy="134938"/>
          </a:xfrm>
          <a:prstGeom prst="ellipse">
            <a:avLst/>
          </a:prstGeom>
          <a:solidFill>
            <a:srgbClr val="66CCFF"/>
          </a:solidFill>
          <a:ln w="9525">
            <a:noFill/>
            <a:round/>
            <a:headEnd/>
            <a:tailEnd/>
          </a:ln>
          <a:effectLst/>
        </p:spPr>
        <p:txBody>
          <a:bodyPr wrap="none" anchor="ctr"/>
          <a:lstStyle/>
          <a:p>
            <a:endParaRPr lang="en-US"/>
          </a:p>
        </p:txBody>
      </p:sp>
      <p:sp>
        <p:nvSpPr>
          <p:cNvPr id="191610" name="Oval 122"/>
          <p:cNvSpPr>
            <a:spLocks noChangeArrowheads="1"/>
          </p:cNvSpPr>
          <p:nvPr/>
        </p:nvSpPr>
        <p:spPr bwMode="auto">
          <a:xfrm>
            <a:off x="7856538" y="52879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1611" name="Oval 123"/>
          <p:cNvSpPr>
            <a:spLocks noChangeArrowheads="1"/>
          </p:cNvSpPr>
          <p:nvPr/>
        </p:nvSpPr>
        <p:spPr bwMode="auto">
          <a:xfrm>
            <a:off x="4210050" y="558165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191612" name="Oval 124"/>
          <p:cNvSpPr>
            <a:spLocks noChangeArrowheads="1"/>
          </p:cNvSpPr>
          <p:nvPr/>
        </p:nvSpPr>
        <p:spPr bwMode="auto">
          <a:xfrm>
            <a:off x="2924175" y="5875338"/>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1613" name="Oval 125"/>
          <p:cNvSpPr>
            <a:spLocks noChangeArrowheads="1"/>
          </p:cNvSpPr>
          <p:nvPr/>
        </p:nvSpPr>
        <p:spPr bwMode="auto">
          <a:xfrm>
            <a:off x="6029325" y="6169025"/>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191614" name="Oval 126"/>
          <p:cNvSpPr>
            <a:spLocks noChangeArrowheads="1"/>
          </p:cNvSpPr>
          <p:nvPr/>
        </p:nvSpPr>
        <p:spPr bwMode="auto">
          <a:xfrm>
            <a:off x="5521325" y="646271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191615" name="AutoShape 127"/>
          <p:cNvCxnSpPr>
            <a:cxnSpLocks noChangeShapeType="1"/>
            <a:stCxn id="191600" idx="6"/>
            <a:endCxn id="191608" idx="2"/>
          </p:cNvCxnSpPr>
          <p:nvPr/>
        </p:nvCxnSpPr>
        <p:spPr bwMode="auto">
          <a:xfrm>
            <a:off x="5373688" y="4476750"/>
            <a:ext cx="3236912" cy="292100"/>
          </a:xfrm>
          <a:prstGeom prst="straightConnector1">
            <a:avLst/>
          </a:prstGeom>
          <a:noFill/>
          <a:ln w="9525">
            <a:solidFill>
              <a:schemeClr val="tx1"/>
            </a:solidFill>
            <a:round/>
            <a:headEnd/>
            <a:tailEnd/>
          </a:ln>
          <a:effectLst/>
        </p:spPr>
      </p:cxnSp>
      <p:cxnSp>
        <p:nvCxnSpPr>
          <p:cNvPr id="191616" name="AutoShape 128"/>
          <p:cNvCxnSpPr>
            <a:cxnSpLocks noChangeShapeType="1"/>
            <a:stCxn id="191608" idx="2"/>
            <a:endCxn id="191609" idx="6"/>
          </p:cNvCxnSpPr>
          <p:nvPr/>
        </p:nvCxnSpPr>
        <p:spPr bwMode="auto">
          <a:xfrm flipH="1">
            <a:off x="4614863" y="4768850"/>
            <a:ext cx="3995737" cy="293688"/>
          </a:xfrm>
          <a:prstGeom prst="straightConnector1">
            <a:avLst/>
          </a:prstGeom>
          <a:noFill/>
          <a:ln w="9525">
            <a:solidFill>
              <a:schemeClr val="tx1"/>
            </a:solidFill>
            <a:round/>
            <a:headEnd/>
            <a:tailEnd/>
          </a:ln>
          <a:effectLst/>
        </p:spPr>
      </p:cxnSp>
      <p:cxnSp>
        <p:nvCxnSpPr>
          <p:cNvPr id="191617" name="AutoShape 129"/>
          <p:cNvCxnSpPr>
            <a:cxnSpLocks noChangeShapeType="1"/>
            <a:stCxn id="191609" idx="6"/>
            <a:endCxn id="191610" idx="2"/>
          </p:cNvCxnSpPr>
          <p:nvPr/>
        </p:nvCxnSpPr>
        <p:spPr bwMode="auto">
          <a:xfrm>
            <a:off x="4614863" y="5062538"/>
            <a:ext cx="3241675" cy="293687"/>
          </a:xfrm>
          <a:prstGeom prst="straightConnector1">
            <a:avLst/>
          </a:prstGeom>
          <a:noFill/>
          <a:ln w="9525">
            <a:solidFill>
              <a:schemeClr val="tx1"/>
            </a:solidFill>
            <a:round/>
            <a:headEnd/>
            <a:tailEnd/>
          </a:ln>
          <a:effectLst/>
        </p:spPr>
      </p:cxnSp>
      <p:cxnSp>
        <p:nvCxnSpPr>
          <p:cNvPr id="191618" name="AutoShape 130"/>
          <p:cNvCxnSpPr>
            <a:cxnSpLocks noChangeShapeType="1"/>
            <a:stCxn id="191610" idx="2"/>
            <a:endCxn id="191611" idx="6"/>
          </p:cNvCxnSpPr>
          <p:nvPr/>
        </p:nvCxnSpPr>
        <p:spPr bwMode="auto">
          <a:xfrm flipH="1">
            <a:off x="4344988" y="5356225"/>
            <a:ext cx="3511550" cy="293688"/>
          </a:xfrm>
          <a:prstGeom prst="straightConnector1">
            <a:avLst/>
          </a:prstGeom>
          <a:noFill/>
          <a:ln w="9525">
            <a:solidFill>
              <a:schemeClr val="tx1"/>
            </a:solidFill>
            <a:round/>
            <a:headEnd/>
            <a:tailEnd/>
          </a:ln>
          <a:effectLst/>
        </p:spPr>
      </p:cxnSp>
      <p:cxnSp>
        <p:nvCxnSpPr>
          <p:cNvPr id="191619" name="AutoShape 131"/>
          <p:cNvCxnSpPr>
            <a:cxnSpLocks noChangeShapeType="1"/>
            <a:stCxn id="191611" idx="2"/>
            <a:endCxn id="191612" idx="6"/>
          </p:cNvCxnSpPr>
          <p:nvPr/>
        </p:nvCxnSpPr>
        <p:spPr bwMode="auto">
          <a:xfrm flipH="1">
            <a:off x="3059113" y="5649913"/>
            <a:ext cx="1150937" cy="293687"/>
          </a:xfrm>
          <a:prstGeom prst="straightConnector1">
            <a:avLst/>
          </a:prstGeom>
          <a:noFill/>
          <a:ln w="9525">
            <a:solidFill>
              <a:schemeClr val="tx1"/>
            </a:solidFill>
            <a:round/>
            <a:headEnd/>
            <a:tailEnd/>
          </a:ln>
          <a:effectLst/>
        </p:spPr>
      </p:cxnSp>
      <p:cxnSp>
        <p:nvCxnSpPr>
          <p:cNvPr id="191620" name="AutoShape 132"/>
          <p:cNvCxnSpPr>
            <a:cxnSpLocks noChangeShapeType="1"/>
            <a:stCxn id="191612" idx="6"/>
            <a:endCxn id="191613" idx="2"/>
          </p:cNvCxnSpPr>
          <p:nvPr/>
        </p:nvCxnSpPr>
        <p:spPr bwMode="auto">
          <a:xfrm>
            <a:off x="3059113" y="5943600"/>
            <a:ext cx="2970212" cy="293688"/>
          </a:xfrm>
          <a:prstGeom prst="straightConnector1">
            <a:avLst/>
          </a:prstGeom>
          <a:noFill/>
          <a:ln w="9525">
            <a:solidFill>
              <a:schemeClr val="tx1"/>
            </a:solidFill>
            <a:round/>
            <a:headEnd/>
            <a:tailEnd/>
          </a:ln>
          <a:effectLst/>
        </p:spPr>
      </p:cxnSp>
      <p:cxnSp>
        <p:nvCxnSpPr>
          <p:cNvPr id="191621" name="AutoShape 133"/>
          <p:cNvCxnSpPr>
            <a:cxnSpLocks noChangeShapeType="1"/>
            <a:stCxn id="191613" idx="2"/>
            <a:endCxn id="191614" idx="6"/>
          </p:cNvCxnSpPr>
          <p:nvPr/>
        </p:nvCxnSpPr>
        <p:spPr bwMode="auto">
          <a:xfrm flipH="1">
            <a:off x="5656263" y="6237288"/>
            <a:ext cx="373062" cy="293687"/>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582"/>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91588"/>
                                        </p:tgtEl>
                                        <p:attrNameLst>
                                          <p:attrName>style.visibility</p:attrName>
                                        </p:attrNameLst>
                                      </p:cBhvr>
                                      <p:to>
                                        <p:strVal val="visible"/>
                                      </p:to>
                                    </p:set>
                                    <p:anim calcmode="lin" valueType="num">
                                      <p:cBhvr additive="base">
                                        <p:cTn id="10" dur="500" fill="hold"/>
                                        <p:tgtEl>
                                          <p:spTgt spid="191588"/>
                                        </p:tgtEl>
                                        <p:attrNameLst>
                                          <p:attrName>ppt_x</p:attrName>
                                        </p:attrNameLst>
                                      </p:cBhvr>
                                      <p:tavLst>
                                        <p:tav tm="0">
                                          <p:val>
                                            <p:strVal val="0-#ppt_w/2"/>
                                          </p:val>
                                        </p:tav>
                                        <p:tav tm="100000">
                                          <p:val>
                                            <p:strVal val="#ppt_x"/>
                                          </p:val>
                                        </p:tav>
                                      </p:tavLst>
                                    </p:anim>
                                    <p:anim calcmode="lin" valueType="num">
                                      <p:cBhvr additive="base">
                                        <p:cTn id="11" dur="500" fill="hold"/>
                                        <p:tgtEl>
                                          <p:spTgt spid="19158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91587"/>
                                        </p:tgtEl>
                                        <p:attrNameLst>
                                          <p:attrName>style.visibility</p:attrName>
                                        </p:attrNameLst>
                                      </p:cBhvr>
                                      <p:to>
                                        <p:strVal val="visible"/>
                                      </p:to>
                                    </p:set>
                                    <p:anim calcmode="lin" valueType="num">
                                      <p:cBhvr additive="base">
                                        <p:cTn id="15" dur="500" fill="hold"/>
                                        <p:tgtEl>
                                          <p:spTgt spid="191587"/>
                                        </p:tgtEl>
                                        <p:attrNameLst>
                                          <p:attrName>ppt_x</p:attrName>
                                        </p:attrNameLst>
                                      </p:cBhvr>
                                      <p:tavLst>
                                        <p:tav tm="0">
                                          <p:val>
                                            <p:strVal val="0-#ppt_w/2"/>
                                          </p:val>
                                        </p:tav>
                                        <p:tav tm="100000">
                                          <p:val>
                                            <p:strVal val="#ppt_x"/>
                                          </p:val>
                                        </p:tav>
                                      </p:tavLst>
                                    </p:anim>
                                    <p:anim calcmode="lin" valueType="num">
                                      <p:cBhvr additive="base">
                                        <p:cTn id="16" dur="500" fill="hold"/>
                                        <p:tgtEl>
                                          <p:spTgt spid="19158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91586"/>
                                        </p:tgtEl>
                                        <p:attrNameLst>
                                          <p:attrName>style.visibility</p:attrName>
                                        </p:attrNameLst>
                                      </p:cBhvr>
                                      <p:to>
                                        <p:strVal val="visible"/>
                                      </p:to>
                                    </p:set>
                                    <p:anim calcmode="lin" valueType="num">
                                      <p:cBhvr additive="base">
                                        <p:cTn id="20" dur="500" fill="hold"/>
                                        <p:tgtEl>
                                          <p:spTgt spid="191586"/>
                                        </p:tgtEl>
                                        <p:attrNameLst>
                                          <p:attrName>ppt_x</p:attrName>
                                        </p:attrNameLst>
                                      </p:cBhvr>
                                      <p:tavLst>
                                        <p:tav tm="0">
                                          <p:val>
                                            <p:strVal val="0-#ppt_w/2"/>
                                          </p:val>
                                        </p:tav>
                                        <p:tav tm="100000">
                                          <p:val>
                                            <p:strVal val="#ppt_x"/>
                                          </p:val>
                                        </p:tav>
                                      </p:tavLst>
                                    </p:anim>
                                    <p:anim calcmode="lin" valueType="num">
                                      <p:cBhvr additive="base">
                                        <p:cTn id="21" dur="500" fill="hold"/>
                                        <p:tgtEl>
                                          <p:spTgt spid="19158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191585"/>
                                        </p:tgtEl>
                                        <p:attrNameLst>
                                          <p:attrName>style.visibility</p:attrName>
                                        </p:attrNameLst>
                                      </p:cBhvr>
                                      <p:to>
                                        <p:strVal val="visible"/>
                                      </p:to>
                                    </p:set>
                                    <p:anim calcmode="lin" valueType="num">
                                      <p:cBhvr additive="base">
                                        <p:cTn id="25" dur="500" fill="hold"/>
                                        <p:tgtEl>
                                          <p:spTgt spid="191585"/>
                                        </p:tgtEl>
                                        <p:attrNameLst>
                                          <p:attrName>ppt_x</p:attrName>
                                        </p:attrNameLst>
                                      </p:cBhvr>
                                      <p:tavLst>
                                        <p:tav tm="0">
                                          <p:val>
                                            <p:strVal val="0-#ppt_w/2"/>
                                          </p:val>
                                        </p:tav>
                                        <p:tav tm="100000">
                                          <p:val>
                                            <p:strVal val="#ppt_x"/>
                                          </p:val>
                                        </p:tav>
                                      </p:tavLst>
                                    </p:anim>
                                    <p:anim calcmode="lin" valueType="num">
                                      <p:cBhvr additive="base">
                                        <p:cTn id="26" dur="500" fill="hold"/>
                                        <p:tgtEl>
                                          <p:spTgt spid="19158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91584"/>
                                        </p:tgtEl>
                                        <p:attrNameLst>
                                          <p:attrName>style.visibility</p:attrName>
                                        </p:attrNameLst>
                                      </p:cBhvr>
                                      <p:to>
                                        <p:strVal val="visible"/>
                                      </p:to>
                                    </p:set>
                                    <p:anim calcmode="lin" valueType="num">
                                      <p:cBhvr additive="base">
                                        <p:cTn id="30" dur="500" fill="hold"/>
                                        <p:tgtEl>
                                          <p:spTgt spid="191584"/>
                                        </p:tgtEl>
                                        <p:attrNameLst>
                                          <p:attrName>ppt_x</p:attrName>
                                        </p:attrNameLst>
                                      </p:cBhvr>
                                      <p:tavLst>
                                        <p:tav tm="0">
                                          <p:val>
                                            <p:strVal val="0-#ppt_w/2"/>
                                          </p:val>
                                        </p:tav>
                                        <p:tav tm="100000">
                                          <p:val>
                                            <p:strVal val="#ppt_x"/>
                                          </p:val>
                                        </p:tav>
                                      </p:tavLst>
                                    </p:anim>
                                    <p:anim calcmode="lin" valueType="num">
                                      <p:cBhvr additive="base">
                                        <p:cTn id="31" dur="500" fill="hold"/>
                                        <p:tgtEl>
                                          <p:spTgt spid="191584"/>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191583"/>
                                        </p:tgtEl>
                                        <p:attrNameLst>
                                          <p:attrName>style.visibility</p:attrName>
                                        </p:attrNameLst>
                                      </p:cBhvr>
                                      <p:to>
                                        <p:strVal val="visible"/>
                                      </p:to>
                                    </p:set>
                                    <p:anim calcmode="lin" valueType="num">
                                      <p:cBhvr additive="base">
                                        <p:cTn id="35" dur="500" fill="hold"/>
                                        <p:tgtEl>
                                          <p:spTgt spid="191583"/>
                                        </p:tgtEl>
                                        <p:attrNameLst>
                                          <p:attrName>ppt_x</p:attrName>
                                        </p:attrNameLst>
                                      </p:cBhvr>
                                      <p:tavLst>
                                        <p:tav tm="0">
                                          <p:val>
                                            <p:strVal val="0-#ppt_w/2"/>
                                          </p:val>
                                        </p:tav>
                                        <p:tav tm="100000">
                                          <p:val>
                                            <p:strVal val="#ppt_x"/>
                                          </p:val>
                                        </p:tav>
                                      </p:tavLst>
                                    </p:anim>
                                    <p:anim calcmode="lin" valueType="num">
                                      <p:cBhvr additive="base">
                                        <p:cTn id="36" dur="500" fill="hold"/>
                                        <p:tgtEl>
                                          <p:spTgt spid="19158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91581"/>
                                        </p:tgtEl>
                                        <p:attrNameLst>
                                          <p:attrName>style.visibility</p:attrName>
                                        </p:attrNameLst>
                                      </p:cBhvr>
                                      <p:to>
                                        <p:strVal val="visible"/>
                                      </p:to>
                                    </p:set>
                                    <p:anim calcmode="lin" valueType="num">
                                      <p:cBhvr additive="base">
                                        <p:cTn id="40" dur="500" fill="hold"/>
                                        <p:tgtEl>
                                          <p:spTgt spid="191581"/>
                                        </p:tgtEl>
                                        <p:attrNameLst>
                                          <p:attrName>ppt_x</p:attrName>
                                        </p:attrNameLst>
                                      </p:cBhvr>
                                      <p:tavLst>
                                        <p:tav tm="0">
                                          <p:val>
                                            <p:strVal val="0-#ppt_w/2"/>
                                          </p:val>
                                        </p:tav>
                                        <p:tav tm="100000">
                                          <p:val>
                                            <p:strVal val="#ppt_x"/>
                                          </p:val>
                                        </p:tav>
                                      </p:tavLst>
                                    </p:anim>
                                    <p:anim calcmode="lin" valueType="num">
                                      <p:cBhvr additive="base">
                                        <p:cTn id="41" dur="500" fill="hold"/>
                                        <p:tgtEl>
                                          <p:spTgt spid="19158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155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1" nodeType="clickEffect">
                                  <p:stCondLst>
                                    <p:cond delay="0"/>
                                  </p:stCondLst>
                                  <p:childTnLst>
                                    <p:animClr clrSpc="rgb" dir="cw">
                                      <p:cBhvr override="childStyle">
                                        <p:cTn id="51" dur="500" fill="hold"/>
                                        <p:tgtEl>
                                          <p:spTgt spid="191588"/>
                                        </p:tgtEl>
                                        <p:attrNameLst>
                                          <p:attrName>style.color</p:attrName>
                                        </p:attrNameLst>
                                      </p:cBhvr>
                                      <p:to>
                                        <a:srgbClr val="C0C0C0"/>
                                      </p:to>
                                    </p:animClr>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91593"/>
                                        </p:tgtEl>
                                        <p:attrNameLst>
                                          <p:attrName>style.visibility</p:attrName>
                                        </p:attrNameLst>
                                      </p:cBhvr>
                                      <p:to>
                                        <p:strVal val="visible"/>
                                      </p:to>
                                    </p:set>
                                  </p:childTnLst>
                                </p:cTn>
                              </p:par>
                            </p:childTnLst>
                          </p:cTn>
                        </p:par>
                        <p:par>
                          <p:cTn id="55" fill="hold">
                            <p:stCondLst>
                              <p:cond delay="500"/>
                            </p:stCondLst>
                            <p:childTnLst>
                              <p:par>
                                <p:cTn id="56" presetID="3" presetClass="emph" presetSubtype="2" fill="hold" grpId="1" nodeType="afterEffect">
                                  <p:stCondLst>
                                    <p:cond delay="0"/>
                                  </p:stCondLst>
                                  <p:childTnLst>
                                    <p:animClr clrSpc="rgb" dir="cw">
                                      <p:cBhvr override="childStyle">
                                        <p:cTn id="57" dur="500" fill="hold"/>
                                        <p:tgtEl>
                                          <p:spTgt spid="191587"/>
                                        </p:tgtEl>
                                        <p:attrNameLst>
                                          <p:attrName>style.color</p:attrName>
                                        </p:attrNameLst>
                                      </p:cBhvr>
                                      <p:to>
                                        <a:srgbClr val="C0C0C0"/>
                                      </p:to>
                                    </p:animClr>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91594"/>
                                        </p:tgtEl>
                                        <p:attrNameLst>
                                          <p:attrName>style.visibility</p:attrName>
                                        </p:attrNameLst>
                                      </p:cBhvr>
                                      <p:to>
                                        <p:strVal val="visible"/>
                                      </p:to>
                                    </p:set>
                                  </p:childTnLst>
                                </p:cTn>
                              </p:par>
                            </p:childTnLst>
                          </p:cTn>
                        </p:par>
                        <p:par>
                          <p:cTn id="61" fill="hold">
                            <p:stCondLst>
                              <p:cond delay="1000"/>
                            </p:stCondLst>
                            <p:childTnLst>
                              <p:par>
                                <p:cTn id="62" presetID="3" presetClass="emph" presetSubtype="2" fill="hold" grpId="1" nodeType="afterEffect">
                                  <p:stCondLst>
                                    <p:cond delay="0"/>
                                  </p:stCondLst>
                                  <p:childTnLst>
                                    <p:animClr clrSpc="rgb" dir="cw">
                                      <p:cBhvr override="childStyle">
                                        <p:cTn id="63" dur="500" fill="hold"/>
                                        <p:tgtEl>
                                          <p:spTgt spid="191586"/>
                                        </p:tgtEl>
                                        <p:attrNameLst>
                                          <p:attrName>style.color</p:attrName>
                                        </p:attrNameLst>
                                      </p:cBhvr>
                                      <p:to>
                                        <a:srgbClr val="C0C0C0"/>
                                      </p:to>
                                    </p:animClr>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0"/>
                                          </p:stCondLst>
                                        </p:cTn>
                                        <p:tgtEl>
                                          <p:spTgt spid="191595"/>
                                        </p:tgtEl>
                                        <p:attrNameLst>
                                          <p:attrName>style.visibility</p:attrName>
                                        </p:attrNameLst>
                                      </p:cBhvr>
                                      <p:to>
                                        <p:strVal val="visible"/>
                                      </p:to>
                                    </p:set>
                                  </p:childTnLst>
                                </p:cTn>
                              </p:par>
                            </p:childTnLst>
                          </p:cTn>
                        </p:par>
                        <p:par>
                          <p:cTn id="67" fill="hold">
                            <p:stCondLst>
                              <p:cond delay="1500"/>
                            </p:stCondLst>
                            <p:childTnLst>
                              <p:par>
                                <p:cTn id="68" presetID="3" presetClass="emph" presetSubtype="2" fill="hold" grpId="1" nodeType="afterEffect">
                                  <p:stCondLst>
                                    <p:cond delay="0"/>
                                  </p:stCondLst>
                                  <p:childTnLst>
                                    <p:animClr clrSpc="rgb" dir="cw">
                                      <p:cBhvr override="childStyle">
                                        <p:cTn id="69" dur="500" fill="hold"/>
                                        <p:tgtEl>
                                          <p:spTgt spid="191585"/>
                                        </p:tgtEl>
                                        <p:attrNameLst>
                                          <p:attrName>style.color</p:attrName>
                                        </p:attrNameLst>
                                      </p:cBhvr>
                                      <p:to>
                                        <a:srgbClr val="C0C0C0"/>
                                      </p:to>
                                    </p:animClr>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191596"/>
                                        </p:tgtEl>
                                        <p:attrNameLst>
                                          <p:attrName>style.visibility</p:attrName>
                                        </p:attrNameLst>
                                      </p:cBhvr>
                                      <p:to>
                                        <p:strVal val="visible"/>
                                      </p:to>
                                    </p:set>
                                  </p:childTnLst>
                                </p:cTn>
                              </p:par>
                            </p:childTnLst>
                          </p:cTn>
                        </p:par>
                        <p:par>
                          <p:cTn id="73" fill="hold">
                            <p:stCondLst>
                              <p:cond delay="2000"/>
                            </p:stCondLst>
                            <p:childTnLst>
                              <p:par>
                                <p:cTn id="74" presetID="3" presetClass="emph" presetSubtype="2" fill="hold" grpId="1" nodeType="afterEffect">
                                  <p:stCondLst>
                                    <p:cond delay="0"/>
                                  </p:stCondLst>
                                  <p:childTnLst>
                                    <p:animClr clrSpc="rgb" dir="cw">
                                      <p:cBhvr override="childStyle">
                                        <p:cTn id="75" dur="500" fill="hold"/>
                                        <p:tgtEl>
                                          <p:spTgt spid="191584"/>
                                        </p:tgtEl>
                                        <p:attrNameLst>
                                          <p:attrName>style.color</p:attrName>
                                        </p:attrNameLst>
                                      </p:cBhvr>
                                      <p:to>
                                        <a:srgbClr val="C0C0C0"/>
                                      </p:to>
                                    </p:animClr>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91597"/>
                                        </p:tgtEl>
                                        <p:attrNameLst>
                                          <p:attrName>style.visibility</p:attrName>
                                        </p:attrNameLst>
                                      </p:cBhvr>
                                      <p:to>
                                        <p:strVal val="visible"/>
                                      </p:to>
                                    </p:set>
                                  </p:childTnLst>
                                </p:cTn>
                              </p:par>
                            </p:childTnLst>
                          </p:cTn>
                        </p:par>
                        <p:par>
                          <p:cTn id="79" fill="hold">
                            <p:stCondLst>
                              <p:cond delay="2500"/>
                            </p:stCondLst>
                            <p:childTnLst>
                              <p:par>
                                <p:cTn id="80" presetID="3" presetClass="emph" presetSubtype="2" fill="hold" grpId="1" nodeType="afterEffect">
                                  <p:stCondLst>
                                    <p:cond delay="0"/>
                                  </p:stCondLst>
                                  <p:childTnLst>
                                    <p:animClr clrSpc="rgb" dir="cw">
                                      <p:cBhvr override="childStyle">
                                        <p:cTn id="81" dur="500" fill="hold"/>
                                        <p:tgtEl>
                                          <p:spTgt spid="191583"/>
                                        </p:tgtEl>
                                        <p:attrNameLst>
                                          <p:attrName>style.color</p:attrName>
                                        </p:attrNameLst>
                                      </p:cBhvr>
                                      <p:to>
                                        <a:srgbClr val="C0C0C0"/>
                                      </p:to>
                                    </p:animClr>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191598"/>
                                        </p:tgtEl>
                                        <p:attrNameLst>
                                          <p:attrName>style.visibility</p:attrName>
                                        </p:attrNameLst>
                                      </p:cBhvr>
                                      <p:to>
                                        <p:strVal val="visible"/>
                                      </p:to>
                                    </p:set>
                                  </p:childTnLst>
                                </p:cTn>
                              </p:par>
                            </p:childTnLst>
                          </p:cTn>
                        </p:par>
                        <p:par>
                          <p:cTn id="85" fill="hold">
                            <p:stCondLst>
                              <p:cond delay="3000"/>
                            </p:stCondLst>
                            <p:childTnLst>
                              <p:par>
                                <p:cTn id="86" presetID="3" presetClass="emph" presetSubtype="2" fill="hold" grpId="1" nodeType="afterEffect">
                                  <p:stCondLst>
                                    <p:cond delay="0"/>
                                  </p:stCondLst>
                                  <p:childTnLst>
                                    <p:animClr clrSpc="rgb" dir="cw">
                                      <p:cBhvr override="childStyle">
                                        <p:cTn id="87" dur="500" fill="hold"/>
                                        <p:tgtEl>
                                          <p:spTgt spid="191581"/>
                                        </p:tgtEl>
                                        <p:attrNameLst>
                                          <p:attrName>style.color</p:attrName>
                                        </p:attrNameLst>
                                      </p:cBhvr>
                                      <p:to>
                                        <a:srgbClr val="C0C0C0"/>
                                      </p:to>
                                    </p:animClr>
                                  </p:childTnLst>
                                </p:cTn>
                              </p:par>
                            </p:childTnLst>
                          </p:cTn>
                        </p:par>
                        <p:par>
                          <p:cTn id="88" fill="hold">
                            <p:stCondLst>
                              <p:cond delay="3500"/>
                            </p:stCondLst>
                            <p:childTnLst>
                              <p:par>
                                <p:cTn id="89" presetID="1" presetClass="entr" presetSubtype="0" fill="hold" grpId="0" nodeType="afterEffect">
                                  <p:stCondLst>
                                    <p:cond delay="0"/>
                                  </p:stCondLst>
                                  <p:childTnLst>
                                    <p:set>
                                      <p:cBhvr>
                                        <p:cTn id="90" dur="1" fill="hold">
                                          <p:stCondLst>
                                            <p:cond delay="0"/>
                                          </p:stCondLst>
                                        </p:cTn>
                                        <p:tgtEl>
                                          <p:spTgt spid="1915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162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16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91605"/>
                                        </p:tgtEl>
                                        <p:attrNameLst>
                                          <p:attrName>style.visibility</p:attrName>
                                        </p:attrNameLst>
                                      </p:cBhvr>
                                      <p:to>
                                        <p:strVal val="visible"/>
                                      </p:to>
                                    </p:set>
                                    <p:animEffect transition="in" filter="dissolve">
                                      <p:cBhvr>
                                        <p:cTn id="105" dur="1000"/>
                                        <p:tgtEl>
                                          <p:spTgt spid="191605"/>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91604"/>
                                        </p:tgtEl>
                                        <p:attrNameLst>
                                          <p:attrName>style.visibility</p:attrName>
                                        </p:attrNameLst>
                                      </p:cBhvr>
                                      <p:to>
                                        <p:strVal val="visible"/>
                                      </p:to>
                                    </p:set>
                                    <p:animEffect transition="in" filter="dissolve">
                                      <p:cBhvr>
                                        <p:cTn id="108" dur="1000"/>
                                        <p:tgtEl>
                                          <p:spTgt spid="19160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91606"/>
                                        </p:tgtEl>
                                        <p:attrNameLst>
                                          <p:attrName>style.visibility</p:attrName>
                                        </p:attrNameLst>
                                      </p:cBhvr>
                                      <p:to>
                                        <p:strVal val="visible"/>
                                      </p:to>
                                    </p:set>
                                    <p:animEffect transition="in" filter="dissolve">
                                      <p:cBhvr>
                                        <p:cTn id="111" dur="1000"/>
                                        <p:tgtEl>
                                          <p:spTgt spid="19160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1603"/>
                                        </p:tgtEl>
                                        <p:attrNameLst>
                                          <p:attrName>style.visibility</p:attrName>
                                        </p:attrNameLst>
                                      </p:cBhvr>
                                      <p:to>
                                        <p:strVal val="visible"/>
                                      </p:to>
                                    </p:set>
                                    <p:animEffect transition="in" filter="dissolve">
                                      <p:cBhvr>
                                        <p:cTn id="114" dur="1000"/>
                                        <p:tgtEl>
                                          <p:spTgt spid="19160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91602"/>
                                        </p:tgtEl>
                                        <p:attrNameLst>
                                          <p:attrName>style.visibility</p:attrName>
                                        </p:attrNameLst>
                                      </p:cBhvr>
                                      <p:to>
                                        <p:strVal val="visible"/>
                                      </p:to>
                                    </p:set>
                                    <p:animEffect transition="in" filter="dissolve">
                                      <p:cBhvr>
                                        <p:cTn id="117" dur="1000"/>
                                        <p:tgtEl>
                                          <p:spTgt spid="1916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91601"/>
                                        </p:tgtEl>
                                        <p:attrNameLst>
                                          <p:attrName>style.visibility</p:attrName>
                                        </p:attrNameLst>
                                      </p:cBhvr>
                                      <p:to>
                                        <p:strVal val="visible"/>
                                      </p:to>
                                    </p:set>
                                    <p:animEffect transition="in" filter="dissolve">
                                      <p:cBhvr>
                                        <p:cTn id="120" dur="1000"/>
                                        <p:tgtEl>
                                          <p:spTgt spid="19160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91607"/>
                                        </p:tgtEl>
                                        <p:attrNameLst>
                                          <p:attrName>style.visibility</p:attrName>
                                        </p:attrNameLst>
                                      </p:cBhvr>
                                      <p:to>
                                        <p:strVal val="visible"/>
                                      </p:to>
                                    </p:set>
                                    <p:animEffect transition="in" filter="dissolve">
                                      <p:cBhvr>
                                        <p:cTn id="123" dur="1000"/>
                                        <p:tgtEl>
                                          <p:spTgt spid="19160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91615"/>
                                        </p:tgtEl>
                                        <p:attrNameLst>
                                          <p:attrName>style.visibility</p:attrName>
                                        </p:attrNameLst>
                                      </p:cBhvr>
                                      <p:to>
                                        <p:strVal val="visible"/>
                                      </p:to>
                                    </p:set>
                                    <p:animEffect transition="in" filter="wipe(left)">
                                      <p:cBhvr>
                                        <p:cTn id="128" dur="500"/>
                                        <p:tgtEl>
                                          <p:spTgt spid="191615"/>
                                        </p:tgtEl>
                                      </p:cBhvr>
                                    </p:animEffec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19160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91616"/>
                                        </p:tgtEl>
                                        <p:attrNameLst>
                                          <p:attrName>style.visibility</p:attrName>
                                        </p:attrNameLst>
                                      </p:cBhvr>
                                      <p:to>
                                        <p:strVal val="visible"/>
                                      </p:to>
                                    </p:set>
                                    <p:animEffect transition="in" filter="wipe(right)">
                                      <p:cBhvr>
                                        <p:cTn id="136" dur="500"/>
                                        <p:tgtEl>
                                          <p:spTgt spid="191616"/>
                                        </p:tgtEl>
                                      </p:cBhvr>
                                    </p:animEffec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191609"/>
                                        </p:tgtEl>
                                        <p:attrNameLst>
                                          <p:attrName>style.visibility</p:attrName>
                                        </p:attrNameLst>
                                      </p:cBhvr>
                                      <p:to>
                                        <p:strVal val="visible"/>
                                      </p:to>
                                    </p:set>
                                  </p:childTnLst>
                                </p:cTn>
                              </p:par>
                            </p:childTnLst>
                          </p:cTn>
                        </p:par>
                        <p:par>
                          <p:cTn id="140" fill="hold">
                            <p:stCondLst>
                              <p:cond delay="500"/>
                            </p:stCondLst>
                            <p:childTnLst>
                              <p:par>
                                <p:cTn id="141" presetID="22" presetClass="entr" presetSubtype="8" fill="hold" nodeType="afterEffect">
                                  <p:stCondLst>
                                    <p:cond delay="0"/>
                                  </p:stCondLst>
                                  <p:childTnLst>
                                    <p:set>
                                      <p:cBhvr>
                                        <p:cTn id="142" dur="1" fill="hold">
                                          <p:stCondLst>
                                            <p:cond delay="0"/>
                                          </p:stCondLst>
                                        </p:cTn>
                                        <p:tgtEl>
                                          <p:spTgt spid="191617"/>
                                        </p:tgtEl>
                                        <p:attrNameLst>
                                          <p:attrName>style.visibility</p:attrName>
                                        </p:attrNameLst>
                                      </p:cBhvr>
                                      <p:to>
                                        <p:strVal val="visible"/>
                                      </p:to>
                                    </p:set>
                                    <p:animEffect transition="in" filter="wipe(left)">
                                      <p:cBhvr>
                                        <p:cTn id="143" dur="500"/>
                                        <p:tgtEl>
                                          <p:spTgt spid="19161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91610"/>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2" fill="hold" nodeType="afterEffect">
                                  <p:stCondLst>
                                    <p:cond delay="0"/>
                                  </p:stCondLst>
                                  <p:childTnLst>
                                    <p:set>
                                      <p:cBhvr>
                                        <p:cTn id="149" dur="1" fill="hold">
                                          <p:stCondLst>
                                            <p:cond delay="0"/>
                                          </p:stCondLst>
                                        </p:cTn>
                                        <p:tgtEl>
                                          <p:spTgt spid="191618"/>
                                        </p:tgtEl>
                                        <p:attrNameLst>
                                          <p:attrName>style.visibility</p:attrName>
                                        </p:attrNameLst>
                                      </p:cBhvr>
                                      <p:to>
                                        <p:strVal val="visible"/>
                                      </p:to>
                                    </p:set>
                                    <p:animEffect transition="in" filter="wipe(right)">
                                      <p:cBhvr>
                                        <p:cTn id="150" dur="500"/>
                                        <p:tgtEl>
                                          <p:spTgt spid="191618"/>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91611"/>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2" fill="hold" nodeType="afterEffect">
                                  <p:stCondLst>
                                    <p:cond delay="0"/>
                                  </p:stCondLst>
                                  <p:childTnLst>
                                    <p:set>
                                      <p:cBhvr>
                                        <p:cTn id="156" dur="1" fill="hold">
                                          <p:stCondLst>
                                            <p:cond delay="0"/>
                                          </p:stCondLst>
                                        </p:cTn>
                                        <p:tgtEl>
                                          <p:spTgt spid="191619"/>
                                        </p:tgtEl>
                                        <p:attrNameLst>
                                          <p:attrName>style.visibility</p:attrName>
                                        </p:attrNameLst>
                                      </p:cBhvr>
                                      <p:to>
                                        <p:strVal val="visible"/>
                                      </p:to>
                                    </p:set>
                                    <p:animEffect transition="in" filter="wipe(right)">
                                      <p:cBhvr>
                                        <p:cTn id="157" dur="500"/>
                                        <p:tgtEl>
                                          <p:spTgt spid="191619"/>
                                        </p:tgtEl>
                                      </p:cBhvr>
                                    </p:animEffect>
                                  </p:childTnLst>
                                </p:cTn>
                              </p:par>
                            </p:childTnLst>
                          </p:cTn>
                        </p:par>
                        <p:par>
                          <p:cTn id="158" fill="hold">
                            <p:stCondLst>
                              <p:cond delay="2000"/>
                            </p:stCondLst>
                            <p:childTnLst>
                              <p:par>
                                <p:cTn id="159" presetID="1" presetClass="entr" presetSubtype="0" fill="hold" grpId="0" nodeType="afterEffect">
                                  <p:stCondLst>
                                    <p:cond delay="0"/>
                                  </p:stCondLst>
                                  <p:childTnLst>
                                    <p:set>
                                      <p:cBhvr>
                                        <p:cTn id="160" dur="1" fill="hold">
                                          <p:stCondLst>
                                            <p:cond delay="0"/>
                                          </p:stCondLst>
                                        </p:cTn>
                                        <p:tgtEl>
                                          <p:spTgt spid="191612"/>
                                        </p:tgtEl>
                                        <p:attrNameLst>
                                          <p:attrName>style.visibility</p:attrName>
                                        </p:attrNameLst>
                                      </p:cBhvr>
                                      <p:to>
                                        <p:strVal val="visible"/>
                                      </p:to>
                                    </p:set>
                                  </p:childTnLst>
                                </p:cTn>
                              </p:par>
                            </p:childTnLst>
                          </p:cTn>
                        </p:par>
                        <p:par>
                          <p:cTn id="161" fill="hold">
                            <p:stCondLst>
                              <p:cond delay="2000"/>
                            </p:stCondLst>
                            <p:childTnLst>
                              <p:par>
                                <p:cTn id="162" presetID="22" presetClass="entr" presetSubtype="8" fill="hold" nodeType="afterEffect">
                                  <p:stCondLst>
                                    <p:cond delay="0"/>
                                  </p:stCondLst>
                                  <p:childTnLst>
                                    <p:set>
                                      <p:cBhvr>
                                        <p:cTn id="163" dur="1" fill="hold">
                                          <p:stCondLst>
                                            <p:cond delay="0"/>
                                          </p:stCondLst>
                                        </p:cTn>
                                        <p:tgtEl>
                                          <p:spTgt spid="191620"/>
                                        </p:tgtEl>
                                        <p:attrNameLst>
                                          <p:attrName>style.visibility</p:attrName>
                                        </p:attrNameLst>
                                      </p:cBhvr>
                                      <p:to>
                                        <p:strVal val="visible"/>
                                      </p:to>
                                    </p:set>
                                    <p:animEffect transition="in" filter="wipe(left)">
                                      <p:cBhvr>
                                        <p:cTn id="164" dur="500"/>
                                        <p:tgtEl>
                                          <p:spTgt spid="191620"/>
                                        </p:tgtEl>
                                      </p:cBhvr>
                                    </p:animEffect>
                                  </p:childTnLst>
                                </p:cTn>
                              </p:par>
                            </p:childTnLst>
                          </p:cTn>
                        </p:par>
                        <p:par>
                          <p:cTn id="165" fill="hold">
                            <p:stCondLst>
                              <p:cond delay="2500"/>
                            </p:stCondLst>
                            <p:childTnLst>
                              <p:par>
                                <p:cTn id="166" presetID="1" presetClass="entr" presetSubtype="0" fill="hold" grpId="0" nodeType="afterEffect">
                                  <p:stCondLst>
                                    <p:cond delay="0"/>
                                  </p:stCondLst>
                                  <p:childTnLst>
                                    <p:set>
                                      <p:cBhvr>
                                        <p:cTn id="167" dur="1" fill="hold">
                                          <p:stCondLst>
                                            <p:cond delay="0"/>
                                          </p:stCondLst>
                                        </p:cTn>
                                        <p:tgtEl>
                                          <p:spTgt spid="191613"/>
                                        </p:tgtEl>
                                        <p:attrNameLst>
                                          <p:attrName>style.visibility</p:attrName>
                                        </p:attrNameLst>
                                      </p:cBhvr>
                                      <p:to>
                                        <p:strVal val="visible"/>
                                      </p:to>
                                    </p:set>
                                  </p:childTnLst>
                                </p:cTn>
                              </p:par>
                            </p:childTnLst>
                          </p:cTn>
                        </p:par>
                        <p:par>
                          <p:cTn id="168" fill="hold">
                            <p:stCondLst>
                              <p:cond delay="2500"/>
                            </p:stCondLst>
                            <p:childTnLst>
                              <p:par>
                                <p:cTn id="169" presetID="22" presetClass="entr" presetSubtype="2" fill="hold" nodeType="afterEffect">
                                  <p:stCondLst>
                                    <p:cond delay="0"/>
                                  </p:stCondLst>
                                  <p:childTnLst>
                                    <p:set>
                                      <p:cBhvr>
                                        <p:cTn id="170" dur="1" fill="hold">
                                          <p:stCondLst>
                                            <p:cond delay="0"/>
                                          </p:stCondLst>
                                        </p:cTn>
                                        <p:tgtEl>
                                          <p:spTgt spid="191621"/>
                                        </p:tgtEl>
                                        <p:attrNameLst>
                                          <p:attrName>style.visibility</p:attrName>
                                        </p:attrNameLst>
                                      </p:cBhvr>
                                      <p:to>
                                        <p:strVal val="visible"/>
                                      </p:to>
                                    </p:set>
                                    <p:animEffect transition="in" filter="wipe(right)">
                                      <p:cBhvr>
                                        <p:cTn id="171" dur="500"/>
                                        <p:tgtEl>
                                          <p:spTgt spid="191621"/>
                                        </p:tgtEl>
                                      </p:cBhvr>
                                    </p:animEffect>
                                  </p:childTnLst>
                                </p:cTn>
                              </p:par>
                            </p:childTnLst>
                          </p:cTn>
                        </p:par>
                        <p:par>
                          <p:cTn id="172" fill="hold">
                            <p:stCondLst>
                              <p:cond delay="3000"/>
                            </p:stCondLst>
                            <p:childTnLst>
                              <p:par>
                                <p:cTn id="173" presetID="1" presetClass="entr" presetSubtype="0" fill="hold" grpId="0" nodeType="afterEffect">
                                  <p:stCondLst>
                                    <p:cond delay="0"/>
                                  </p:stCondLst>
                                  <p:childTnLst>
                                    <p:set>
                                      <p:cBhvr>
                                        <p:cTn id="174" dur="1" fill="hold">
                                          <p:stCondLst>
                                            <p:cond delay="0"/>
                                          </p:stCondLst>
                                        </p:cTn>
                                        <p:tgtEl>
                                          <p:spTgt spid="19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81" grpId="0"/>
      <p:bldP spid="191581" grpId="1"/>
      <p:bldP spid="191582" grpId="0"/>
      <p:bldP spid="191583" grpId="0"/>
      <p:bldP spid="191583" grpId="1"/>
      <p:bldP spid="191584" grpId="0"/>
      <p:bldP spid="191584" grpId="1"/>
      <p:bldP spid="191585" grpId="0"/>
      <p:bldP spid="191585" grpId="1"/>
      <p:bldP spid="191586" grpId="0"/>
      <p:bldP spid="191586" grpId="1"/>
      <p:bldP spid="191587" grpId="0"/>
      <p:bldP spid="191587" grpId="1"/>
      <p:bldP spid="191588" grpId="0"/>
      <p:bldP spid="191588" grpId="1"/>
      <p:bldP spid="191593" grpId="0"/>
      <p:bldP spid="191594" grpId="0"/>
      <p:bldP spid="191595" grpId="0"/>
      <p:bldP spid="191596" grpId="0"/>
      <p:bldP spid="191597" grpId="0"/>
      <p:bldP spid="191598" grpId="0"/>
      <p:bldP spid="191599" grpId="0"/>
      <p:bldP spid="191600" grpId="0" animBg="1"/>
      <p:bldP spid="191601" grpId="0" animBg="1"/>
      <p:bldP spid="191602" grpId="0" animBg="1"/>
      <p:bldP spid="191603" grpId="0" animBg="1"/>
      <p:bldP spid="191604" grpId="0" animBg="1"/>
      <p:bldP spid="191605" grpId="0" animBg="1"/>
      <p:bldP spid="191606" grpId="0" animBg="1"/>
      <p:bldP spid="191607" grpId="0" animBg="1"/>
      <p:bldP spid="191608" grpId="0" animBg="1"/>
      <p:bldP spid="191609" grpId="0" animBg="1"/>
      <p:bldP spid="191610" grpId="0" animBg="1"/>
      <p:bldP spid="191611" grpId="0" animBg="1"/>
      <p:bldP spid="191612" grpId="0" animBg="1"/>
      <p:bldP spid="191613" grpId="0" animBg="1"/>
      <p:bldP spid="1916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dirty="0"/>
              <a:t>Shortest Seek Time First - SSTF</a:t>
            </a:r>
          </a:p>
        </p:txBody>
      </p:sp>
      <p:sp>
        <p:nvSpPr>
          <p:cNvPr id="4" name="Slide Number Placeholder 5"/>
          <p:cNvSpPr>
            <a:spLocks noGrp="1"/>
          </p:cNvSpPr>
          <p:nvPr>
            <p:ph type="sldNum" sz="quarter" idx="15"/>
          </p:nvPr>
        </p:nvSpPr>
        <p:spPr/>
        <p:txBody>
          <a:bodyPr/>
          <a:lstStyle/>
          <a:p>
            <a:fld id="{549D0BCB-CF27-4238-81AF-F53FE20D2829}" type="slidenum">
              <a:rPr lang="en-US"/>
              <a:pPr/>
              <a:t>31</a:t>
            </a:fld>
            <a:endParaRPr lang="en-US"/>
          </a:p>
        </p:txBody>
      </p:sp>
      <p:graphicFrame>
        <p:nvGraphicFramePr>
          <p:cNvPr id="7" name="Group 134"/>
          <p:cNvGraphicFramePr>
            <a:graphicFrameLocks noGrp="1"/>
          </p:cNvGraphicFramePr>
          <p:nvPr/>
        </p:nvGraphicFramePr>
        <p:xfrm>
          <a:off x="2057400" y="3429000"/>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2">
                  <a:extLst>
                    <a:ext uri="{9D8B030D-6E8A-4147-A177-3AD203B41FA5}">
                      <a16:colId xmlns:a16="http://schemas.microsoft.com/office/drawing/2014/main" val="20003"/>
                    </a:ext>
                  </a:extLst>
                </a:gridCol>
                <a:gridCol w="258763">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2">
                  <a:extLst>
                    <a:ext uri="{9D8B030D-6E8A-4147-A177-3AD203B41FA5}">
                      <a16:colId xmlns:a16="http://schemas.microsoft.com/office/drawing/2014/main" val="20006"/>
                    </a:ext>
                  </a:extLst>
                </a:gridCol>
                <a:gridCol w="258763">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2">
                  <a:extLst>
                    <a:ext uri="{9D8B030D-6E8A-4147-A177-3AD203B41FA5}">
                      <a16:colId xmlns:a16="http://schemas.microsoft.com/office/drawing/2014/main" val="20017"/>
                    </a:ext>
                  </a:extLst>
                </a:gridCol>
                <a:gridCol w="258763">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2">
                  <a:extLst>
                    <a:ext uri="{9D8B030D-6E8A-4147-A177-3AD203B41FA5}">
                      <a16:colId xmlns:a16="http://schemas.microsoft.com/office/drawing/2014/main" val="20020"/>
                    </a:ext>
                  </a:extLst>
                </a:gridCol>
                <a:gridCol w="258763">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8" name="Group 60"/>
          <p:cNvGrpSpPr>
            <a:grpSpLocks/>
          </p:cNvGrpSpPr>
          <p:nvPr/>
        </p:nvGrpSpPr>
        <p:grpSpPr bwMode="auto">
          <a:xfrm>
            <a:off x="1873250" y="2970212"/>
            <a:ext cx="6708775" cy="3140075"/>
            <a:chOff x="1519" y="1395"/>
            <a:chExt cx="4226" cy="1978"/>
          </a:xfrm>
        </p:grpSpPr>
        <p:grpSp>
          <p:nvGrpSpPr>
            <p:cNvPr id="9" name="Group 61"/>
            <p:cNvGrpSpPr>
              <a:grpSpLocks/>
            </p:cNvGrpSpPr>
            <p:nvPr/>
          </p:nvGrpSpPr>
          <p:grpSpPr bwMode="auto">
            <a:xfrm>
              <a:off x="1519" y="1961"/>
              <a:ext cx="212" cy="1412"/>
              <a:chOff x="60" y="2755"/>
              <a:chExt cx="212" cy="1412"/>
            </a:xfrm>
          </p:grpSpPr>
          <p:sp>
            <p:nvSpPr>
              <p:cNvPr id="17"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18"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0"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1"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2"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3"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4"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5"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6"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 name="Group 71"/>
          <p:cNvGraphicFramePr>
            <a:graphicFrameLocks noGrp="1"/>
          </p:cNvGraphicFramePr>
          <p:nvPr/>
        </p:nvGraphicFramePr>
        <p:xfrm>
          <a:off x="276225" y="3206750"/>
          <a:ext cx="292100" cy="2706689"/>
        </p:xfrm>
        <a:graphic>
          <a:graphicData uri="http://schemas.openxmlformats.org/drawingml/2006/table">
            <a:tbl>
              <a:tblPr/>
              <a:tblGrid>
                <a:gridCol w="292100">
                  <a:extLst>
                    <a:ext uri="{9D8B030D-6E8A-4147-A177-3AD203B41FA5}">
                      <a16:colId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0" name="Group 101"/>
          <p:cNvGrpSpPr>
            <a:grpSpLocks/>
          </p:cNvGrpSpPr>
          <p:nvPr/>
        </p:nvGrpSpPr>
        <p:grpSpPr bwMode="auto">
          <a:xfrm>
            <a:off x="425450" y="3033712"/>
            <a:ext cx="1103312" cy="3059113"/>
            <a:chOff x="607" y="1423"/>
            <a:chExt cx="695" cy="1927"/>
          </a:xfrm>
        </p:grpSpPr>
        <p:sp>
          <p:nvSpPr>
            <p:cNvPr id="21"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22"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23"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24" name="Text Box 105"/>
          <p:cNvSpPr txBox="1">
            <a:spLocks noChangeArrowheads="1"/>
          </p:cNvSpPr>
          <p:nvPr/>
        </p:nvSpPr>
        <p:spPr bwMode="auto">
          <a:xfrm>
            <a:off x="234950" y="560387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25" name="Text Box 106"/>
          <p:cNvSpPr txBox="1">
            <a:spLocks noChangeArrowheads="1"/>
          </p:cNvSpPr>
          <p:nvPr/>
        </p:nvSpPr>
        <p:spPr bwMode="auto">
          <a:xfrm>
            <a:off x="282575" y="5329237"/>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26" name="Text Box 107"/>
          <p:cNvSpPr txBox="1">
            <a:spLocks noChangeArrowheads="1"/>
          </p:cNvSpPr>
          <p:nvPr/>
        </p:nvSpPr>
        <p:spPr bwMode="auto">
          <a:xfrm>
            <a:off x="234950" y="50133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27" name="Text Box 108"/>
          <p:cNvSpPr txBox="1">
            <a:spLocks noChangeArrowheads="1"/>
          </p:cNvSpPr>
          <p:nvPr/>
        </p:nvSpPr>
        <p:spPr bwMode="auto">
          <a:xfrm>
            <a:off x="282575" y="47434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28" name="Text Box 109"/>
          <p:cNvSpPr txBox="1">
            <a:spLocks noChangeArrowheads="1"/>
          </p:cNvSpPr>
          <p:nvPr/>
        </p:nvSpPr>
        <p:spPr bwMode="auto">
          <a:xfrm>
            <a:off x="282575" y="4429125"/>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29" name="Text Box 110"/>
          <p:cNvSpPr txBox="1">
            <a:spLocks noChangeArrowheads="1"/>
          </p:cNvSpPr>
          <p:nvPr/>
        </p:nvSpPr>
        <p:spPr bwMode="auto">
          <a:xfrm>
            <a:off x="234950" y="4113212"/>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30" name="Text Box 111"/>
          <p:cNvSpPr txBox="1">
            <a:spLocks noChangeArrowheads="1"/>
          </p:cNvSpPr>
          <p:nvPr/>
        </p:nvSpPr>
        <p:spPr bwMode="auto">
          <a:xfrm>
            <a:off x="234950" y="3808412"/>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31" name="Oval 112"/>
          <p:cNvSpPr>
            <a:spLocks noChangeArrowheads="1"/>
          </p:cNvSpPr>
          <p:nvPr/>
        </p:nvSpPr>
        <p:spPr bwMode="auto">
          <a:xfrm>
            <a:off x="4700587" y="3889375"/>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 name="Oval 113"/>
          <p:cNvSpPr>
            <a:spLocks noChangeArrowheads="1"/>
          </p:cNvSpPr>
          <p:nvPr/>
        </p:nvSpPr>
        <p:spPr bwMode="auto">
          <a:xfrm>
            <a:off x="5483225" y="3502025"/>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33" name="Oval 114"/>
          <p:cNvSpPr>
            <a:spLocks noChangeArrowheads="1"/>
          </p:cNvSpPr>
          <p:nvPr/>
        </p:nvSpPr>
        <p:spPr bwMode="auto">
          <a:xfrm>
            <a:off x="2378075" y="3502025"/>
            <a:ext cx="134937" cy="134937"/>
          </a:xfrm>
          <a:prstGeom prst="ellipse">
            <a:avLst/>
          </a:prstGeom>
          <a:solidFill>
            <a:schemeClr val="tx1"/>
          </a:solidFill>
          <a:ln w="9525">
            <a:noFill/>
            <a:round/>
            <a:headEnd/>
            <a:tailEnd/>
          </a:ln>
          <a:effectLst/>
        </p:spPr>
        <p:txBody>
          <a:bodyPr wrap="none" anchor="ctr"/>
          <a:lstStyle/>
          <a:p>
            <a:endParaRPr lang="en-US"/>
          </a:p>
        </p:txBody>
      </p:sp>
      <p:sp>
        <p:nvSpPr>
          <p:cNvPr id="34" name="Oval 115"/>
          <p:cNvSpPr>
            <a:spLocks noChangeArrowheads="1"/>
          </p:cNvSpPr>
          <p:nvPr/>
        </p:nvSpPr>
        <p:spPr bwMode="auto">
          <a:xfrm>
            <a:off x="3673475" y="3502025"/>
            <a:ext cx="134937" cy="134937"/>
          </a:xfrm>
          <a:prstGeom prst="ellipse">
            <a:avLst/>
          </a:prstGeom>
          <a:solidFill>
            <a:srgbClr val="FF9933"/>
          </a:solidFill>
          <a:ln w="9525">
            <a:noFill/>
            <a:round/>
            <a:headEnd/>
            <a:tailEnd/>
          </a:ln>
          <a:effectLst/>
        </p:spPr>
        <p:txBody>
          <a:bodyPr wrap="none" anchor="ctr"/>
          <a:lstStyle/>
          <a:p>
            <a:endParaRPr lang="en-US"/>
          </a:p>
        </p:txBody>
      </p:sp>
      <p:sp>
        <p:nvSpPr>
          <p:cNvPr id="35" name="Oval 116"/>
          <p:cNvSpPr>
            <a:spLocks noChangeArrowheads="1"/>
          </p:cNvSpPr>
          <p:nvPr/>
        </p:nvSpPr>
        <p:spPr bwMode="auto">
          <a:xfrm>
            <a:off x="3943350" y="3502025"/>
            <a:ext cx="134937" cy="134937"/>
          </a:xfrm>
          <a:prstGeom prst="ellipse">
            <a:avLst/>
          </a:prstGeom>
          <a:solidFill>
            <a:srgbClr val="66CCFF"/>
          </a:solidFill>
          <a:ln w="9525">
            <a:noFill/>
            <a:round/>
            <a:headEnd/>
            <a:tailEnd/>
          </a:ln>
          <a:effectLst/>
        </p:spPr>
        <p:txBody>
          <a:bodyPr wrap="none" anchor="ctr"/>
          <a:lstStyle/>
          <a:p>
            <a:endParaRPr lang="en-US"/>
          </a:p>
        </p:txBody>
      </p:sp>
      <p:sp>
        <p:nvSpPr>
          <p:cNvPr id="36" name="Oval 117"/>
          <p:cNvSpPr>
            <a:spLocks noChangeArrowheads="1"/>
          </p:cNvSpPr>
          <p:nvPr/>
        </p:nvSpPr>
        <p:spPr bwMode="auto">
          <a:xfrm>
            <a:off x="8074025" y="3502025"/>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37" name="Oval 118"/>
          <p:cNvSpPr>
            <a:spLocks noChangeArrowheads="1"/>
          </p:cNvSpPr>
          <p:nvPr/>
        </p:nvSpPr>
        <p:spPr bwMode="auto">
          <a:xfrm>
            <a:off x="7310437" y="3502025"/>
            <a:ext cx="134938" cy="134937"/>
          </a:xfrm>
          <a:prstGeom prst="ellipse">
            <a:avLst/>
          </a:prstGeom>
          <a:solidFill>
            <a:srgbClr val="33CC33"/>
          </a:solidFill>
          <a:ln w="9525">
            <a:noFill/>
            <a:round/>
            <a:headEnd/>
            <a:tailEnd/>
          </a:ln>
          <a:effectLst/>
        </p:spPr>
        <p:txBody>
          <a:bodyPr wrap="none" anchor="ctr"/>
          <a:lstStyle/>
          <a:p>
            <a:endParaRPr lang="en-US"/>
          </a:p>
        </p:txBody>
      </p:sp>
      <p:sp>
        <p:nvSpPr>
          <p:cNvPr id="38" name="Oval 119"/>
          <p:cNvSpPr>
            <a:spLocks noChangeArrowheads="1"/>
          </p:cNvSpPr>
          <p:nvPr/>
        </p:nvSpPr>
        <p:spPr bwMode="auto">
          <a:xfrm>
            <a:off x="4975225" y="3506787"/>
            <a:ext cx="134937" cy="134938"/>
          </a:xfrm>
          <a:prstGeom prst="ellipse">
            <a:avLst/>
          </a:prstGeom>
          <a:solidFill>
            <a:srgbClr val="00FF00"/>
          </a:solidFill>
          <a:ln w="9525">
            <a:noFill/>
            <a:round/>
            <a:headEnd/>
            <a:tailEnd/>
          </a:ln>
          <a:effectLst/>
        </p:spPr>
        <p:txBody>
          <a:bodyPr wrap="none" anchor="ctr"/>
          <a:lstStyle/>
          <a:p>
            <a:endParaRPr lang="en-US"/>
          </a:p>
        </p:txBody>
      </p:sp>
      <p:sp>
        <p:nvSpPr>
          <p:cNvPr id="39" name="Oval 120"/>
          <p:cNvSpPr>
            <a:spLocks noChangeArrowheads="1"/>
          </p:cNvSpPr>
          <p:nvPr/>
        </p:nvSpPr>
        <p:spPr bwMode="auto">
          <a:xfrm>
            <a:off x="8072437" y="519906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1" name="Oval 122"/>
          <p:cNvSpPr>
            <a:spLocks noChangeArrowheads="1"/>
          </p:cNvSpPr>
          <p:nvPr/>
        </p:nvSpPr>
        <p:spPr bwMode="auto">
          <a:xfrm>
            <a:off x="7318375" y="49704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42" name="Oval 123"/>
          <p:cNvSpPr>
            <a:spLocks noChangeArrowheads="1"/>
          </p:cNvSpPr>
          <p:nvPr/>
        </p:nvSpPr>
        <p:spPr bwMode="auto">
          <a:xfrm>
            <a:off x="3671887" y="449580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43" name="Oval 124"/>
          <p:cNvSpPr>
            <a:spLocks noChangeArrowheads="1"/>
          </p:cNvSpPr>
          <p:nvPr/>
        </p:nvSpPr>
        <p:spPr bwMode="auto">
          <a:xfrm>
            <a:off x="2386012" y="4724400"/>
            <a:ext cx="134938" cy="134937"/>
          </a:xfrm>
          <a:prstGeom prst="ellipse">
            <a:avLst/>
          </a:prstGeom>
          <a:solidFill>
            <a:schemeClr val="tx1"/>
          </a:solidFill>
          <a:ln w="9525">
            <a:noFill/>
            <a:round/>
            <a:headEnd/>
            <a:tailEnd/>
          </a:ln>
          <a:effectLst/>
        </p:spPr>
        <p:txBody>
          <a:bodyPr wrap="none" anchor="ctr"/>
          <a:lstStyle/>
          <a:p>
            <a:endParaRPr lang="en-US"/>
          </a:p>
        </p:txBody>
      </p:sp>
      <p:sp>
        <p:nvSpPr>
          <p:cNvPr id="44" name="Oval 125"/>
          <p:cNvSpPr>
            <a:spLocks noChangeArrowheads="1"/>
          </p:cNvSpPr>
          <p:nvPr/>
        </p:nvSpPr>
        <p:spPr bwMode="auto">
          <a:xfrm>
            <a:off x="5491162" y="4132262"/>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45" name="Oval 126"/>
          <p:cNvSpPr>
            <a:spLocks noChangeArrowheads="1"/>
          </p:cNvSpPr>
          <p:nvPr/>
        </p:nvSpPr>
        <p:spPr bwMode="auto">
          <a:xfrm>
            <a:off x="4983162" y="397986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46" name="AutoShape 127"/>
          <p:cNvCxnSpPr>
            <a:cxnSpLocks noChangeShapeType="1"/>
            <a:stCxn id="31" idx="6"/>
            <a:endCxn id="45" idx="2"/>
          </p:cNvCxnSpPr>
          <p:nvPr/>
        </p:nvCxnSpPr>
        <p:spPr bwMode="auto">
          <a:xfrm>
            <a:off x="4835525" y="3956844"/>
            <a:ext cx="147637" cy="90488"/>
          </a:xfrm>
          <a:prstGeom prst="straightConnector1">
            <a:avLst/>
          </a:prstGeom>
          <a:noFill/>
          <a:ln w="9525">
            <a:solidFill>
              <a:schemeClr val="tx1"/>
            </a:solidFill>
            <a:round/>
            <a:headEnd/>
            <a:tailEnd/>
          </a:ln>
          <a:effectLst/>
        </p:spPr>
      </p:cxnSp>
      <p:cxnSp>
        <p:nvCxnSpPr>
          <p:cNvPr id="47" name="AutoShape 128"/>
          <p:cNvCxnSpPr>
            <a:cxnSpLocks noChangeShapeType="1"/>
            <a:stCxn id="39" idx="2"/>
            <a:endCxn id="41" idx="6"/>
          </p:cNvCxnSpPr>
          <p:nvPr/>
        </p:nvCxnSpPr>
        <p:spPr bwMode="auto">
          <a:xfrm rot="10800000">
            <a:off x="7453313" y="5037932"/>
            <a:ext cx="619125" cy="228600"/>
          </a:xfrm>
          <a:prstGeom prst="straightConnector1">
            <a:avLst/>
          </a:prstGeom>
          <a:noFill/>
          <a:ln w="9525">
            <a:solidFill>
              <a:schemeClr val="tx1"/>
            </a:solidFill>
            <a:round/>
            <a:headEnd/>
            <a:tailEnd/>
          </a:ln>
          <a:effectLst/>
        </p:spPr>
      </p:cxnSp>
      <p:cxnSp>
        <p:nvCxnSpPr>
          <p:cNvPr id="48" name="AutoShape 129"/>
          <p:cNvCxnSpPr>
            <a:cxnSpLocks noChangeShapeType="1"/>
            <a:stCxn id="43" idx="6"/>
            <a:endCxn id="41" idx="2"/>
          </p:cNvCxnSpPr>
          <p:nvPr/>
        </p:nvCxnSpPr>
        <p:spPr bwMode="auto">
          <a:xfrm>
            <a:off x="2520950" y="4791869"/>
            <a:ext cx="4797425" cy="246063"/>
          </a:xfrm>
          <a:prstGeom prst="straightConnector1">
            <a:avLst/>
          </a:prstGeom>
          <a:noFill/>
          <a:ln w="9525">
            <a:solidFill>
              <a:schemeClr val="tx1"/>
            </a:solidFill>
            <a:round/>
            <a:headEnd/>
            <a:tailEnd/>
          </a:ln>
          <a:effectLst/>
        </p:spPr>
      </p:cxnSp>
      <p:cxnSp>
        <p:nvCxnSpPr>
          <p:cNvPr id="49" name="AutoShape 130"/>
          <p:cNvCxnSpPr>
            <a:cxnSpLocks noChangeShapeType="1"/>
            <a:stCxn id="40" idx="3"/>
            <a:endCxn id="42" idx="7"/>
          </p:cNvCxnSpPr>
          <p:nvPr/>
        </p:nvCxnSpPr>
        <p:spPr bwMode="auto">
          <a:xfrm rot="5400000">
            <a:off x="3816433" y="4370471"/>
            <a:ext cx="115722" cy="174459"/>
          </a:xfrm>
          <a:prstGeom prst="straightConnector1">
            <a:avLst/>
          </a:prstGeom>
          <a:noFill/>
          <a:ln w="9525">
            <a:solidFill>
              <a:schemeClr val="tx1"/>
            </a:solidFill>
            <a:round/>
            <a:headEnd/>
            <a:tailEnd/>
          </a:ln>
          <a:effectLst/>
        </p:spPr>
      </p:cxnSp>
      <p:cxnSp>
        <p:nvCxnSpPr>
          <p:cNvPr id="50" name="AutoShape 131"/>
          <p:cNvCxnSpPr>
            <a:cxnSpLocks noChangeShapeType="1"/>
            <a:stCxn id="42" idx="2"/>
            <a:endCxn id="43" idx="6"/>
          </p:cNvCxnSpPr>
          <p:nvPr/>
        </p:nvCxnSpPr>
        <p:spPr bwMode="auto">
          <a:xfrm rot="10800000" flipV="1">
            <a:off x="2520951" y="4563269"/>
            <a:ext cx="1150937" cy="228600"/>
          </a:xfrm>
          <a:prstGeom prst="straightConnector1">
            <a:avLst/>
          </a:prstGeom>
          <a:noFill/>
          <a:ln w="9525">
            <a:solidFill>
              <a:schemeClr val="tx1"/>
            </a:solidFill>
            <a:round/>
            <a:headEnd/>
            <a:tailEnd/>
          </a:ln>
          <a:effectLst/>
        </p:spPr>
      </p:cxnSp>
      <p:cxnSp>
        <p:nvCxnSpPr>
          <p:cNvPr id="51" name="AutoShape 132"/>
          <p:cNvCxnSpPr>
            <a:cxnSpLocks noChangeShapeType="1"/>
            <a:stCxn id="40" idx="6"/>
            <a:endCxn id="44" idx="2"/>
          </p:cNvCxnSpPr>
          <p:nvPr/>
        </p:nvCxnSpPr>
        <p:spPr bwMode="auto">
          <a:xfrm flipV="1">
            <a:off x="4076700" y="4199731"/>
            <a:ext cx="1414462" cy="152400"/>
          </a:xfrm>
          <a:prstGeom prst="straightConnector1">
            <a:avLst/>
          </a:prstGeom>
          <a:noFill/>
          <a:ln w="9525">
            <a:solidFill>
              <a:schemeClr val="tx1"/>
            </a:solidFill>
            <a:round/>
            <a:headEnd/>
            <a:tailEnd/>
          </a:ln>
          <a:effectLst/>
        </p:spPr>
      </p:cxnSp>
      <p:cxnSp>
        <p:nvCxnSpPr>
          <p:cNvPr id="52" name="AutoShape 133"/>
          <p:cNvCxnSpPr>
            <a:cxnSpLocks noChangeShapeType="1"/>
            <a:stCxn id="44" idx="2"/>
            <a:endCxn id="45" idx="6"/>
          </p:cNvCxnSpPr>
          <p:nvPr/>
        </p:nvCxnSpPr>
        <p:spPr bwMode="auto">
          <a:xfrm rot="10800000">
            <a:off x="5118100" y="4047333"/>
            <a:ext cx="373062" cy="152399"/>
          </a:xfrm>
          <a:prstGeom prst="straightConnector1">
            <a:avLst/>
          </a:prstGeom>
          <a:noFill/>
          <a:ln w="9525">
            <a:solidFill>
              <a:schemeClr val="tx1"/>
            </a:solidFill>
            <a:round/>
            <a:headEnd/>
            <a:tailEnd/>
          </a:ln>
          <a:effectLst/>
        </p:spPr>
      </p:cxnSp>
      <p:sp>
        <p:nvSpPr>
          <p:cNvPr id="40" name="Oval 121"/>
          <p:cNvSpPr>
            <a:spLocks noChangeArrowheads="1"/>
          </p:cNvSpPr>
          <p:nvPr/>
        </p:nvSpPr>
        <p:spPr bwMode="auto">
          <a:xfrm>
            <a:off x="3941762" y="4284662"/>
            <a:ext cx="134938" cy="134938"/>
          </a:xfrm>
          <a:prstGeom prst="ellipse">
            <a:avLst/>
          </a:prstGeom>
          <a:solidFill>
            <a:srgbClr val="66CCFF"/>
          </a:solidFill>
          <a:ln w="9525">
            <a:noFill/>
            <a:round/>
            <a:headEnd/>
            <a:tailEnd/>
          </a:ln>
          <a:effectLst/>
        </p:spPr>
        <p:txBody>
          <a:bodyPr wrap="none" anchor="ctr"/>
          <a:lstStyle/>
          <a:p>
            <a:endParaRPr lang="en-US"/>
          </a:p>
        </p:txBody>
      </p:sp>
      <p:sp>
        <p:nvSpPr>
          <p:cNvPr id="76" name="TextBox 75"/>
          <p:cNvSpPr txBox="1"/>
          <p:nvPr/>
        </p:nvSpPr>
        <p:spPr>
          <a:xfrm>
            <a:off x="457200" y="1371600"/>
            <a:ext cx="7455567" cy="1538883"/>
          </a:xfrm>
          <a:prstGeom prst="rect">
            <a:avLst/>
          </a:prstGeom>
          <a:noFill/>
          <a:ln/>
        </p:spPr>
        <p:txBody>
          <a:bodyPr vert="horz" rIns="54000">
            <a:normAutofit/>
          </a:bodyPr>
          <a:lstStyle/>
          <a:p>
            <a:pPr marL="274320" indent="-274320">
              <a:spcBef>
                <a:spcPts val="600"/>
              </a:spcBef>
              <a:buClr>
                <a:schemeClr val="accent1"/>
              </a:buClr>
              <a:buSzPct val="70000"/>
              <a:buFont typeface="Wingdings"/>
              <a:buChar char=""/>
            </a:pPr>
            <a:r>
              <a:rPr lang="en-US" sz="2800" dirty="0" err="1"/>
              <a:t>Chọn</a:t>
            </a:r>
            <a:r>
              <a:rPr lang="en-US" sz="2800" dirty="0"/>
              <a:t>  </a:t>
            </a:r>
            <a:r>
              <a:rPr lang="en-US" sz="2800" dirty="0" err="1"/>
              <a:t>nhu</a:t>
            </a:r>
            <a:r>
              <a:rPr lang="en-US" sz="2800" dirty="0"/>
              <a:t> </a:t>
            </a:r>
            <a:r>
              <a:rPr lang="en-US" sz="2800" dirty="0" err="1"/>
              <a:t>cầu</a:t>
            </a:r>
            <a:r>
              <a:rPr lang="en-US" sz="2800" dirty="0"/>
              <a:t> </a:t>
            </a:r>
            <a:r>
              <a:rPr lang="en-US" sz="2800" dirty="0" err="1"/>
              <a:t>gần</a:t>
            </a:r>
            <a:r>
              <a:rPr lang="en-US" sz="2800" dirty="0"/>
              <a:t> </a:t>
            </a:r>
            <a:r>
              <a:rPr lang="en-US" sz="2800" dirty="0" err="1"/>
              <a:t>với</a:t>
            </a:r>
            <a:r>
              <a:rPr lang="en-US" sz="2800" dirty="0"/>
              <a:t> </a:t>
            </a:r>
            <a:r>
              <a:rPr lang="en-US" sz="2800" dirty="0" err="1"/>
              <a:t>vị</a:t>
            </a:r>
            <a:r>
              <a:rPr lang="en-US" sz="2800" dirty="0"/>
              <a:t> </a:t>
            </a:r>
            <a:r>
              <a:rPr lang="en-US" sz="2800" dirty="0" err="1"/>
              <a:t>trí</a:t>
            </a:r>
            <a:r>
              <a:rPr lang="en-US" sz="2800" dirty="0"/>
              <a:t> </a:t>
            </a:r>
            <a:r>
              <a:rPr lang="en-US" sz="2800" dirty="0" err="1"/>
              <a:t>hiện</a:t>
            </a:r>
            <a:r>
              <a:rPr lang="en-US" sz="2800" dirty="0"/>
              <a:t> </a:t>
            </a:r>
            <a:r>
              <a:rPr lang="en-US" sz="2800" dirty="0" err="1"/>
              <a:t>hành</a:t>
            </a:r>
            <a:r>
              <a:rPr lang="en-US" sz="2800" dirty="0"/>
              <a:t> </a:t>
            </a:r>
            <a:r>
              <a:rPr lang="en-US" sz="2800" dirty="0" err="1"/>
              <a:t>nhất</a:t>
            </a:r>
            <a:r>
              <a:rPr lang="en-US" sz="2800" dirty="0"/>
              <a:t>.</a:t>
            </a:r>
          </a:p>
          <a:p>
            <a:pPr marL="274320" indent="-274320">
              <a:spcBef>
                <a:spcPts val="600"/>
              </a:spcBef>
              <a:buClr>
                <a:schemeClr val="accent1"/>
              </a:buClr>
              <a:buSzPct val="70000"/>
            </a:pPr>
            <a:r>
              <a:rPr lang="en-US" sz="2800" dirty="0">
                <a:sym typeface="Wingdings" pitchFamily="2" charset="2"/>
              </a:rPr>
              <a:t> </a:t>
            </a:r>
            <a:r>
              <a:rPr lang="en-US" sz="2800" dirty="0" err="1">
                <a:sym typeface="Wingdings" pitchFamily="2" charset="2"/>
              </a:rPr>
              <a:t>Có</a:t>
            </a:r>
            <a:r>
              <a:rPr lang="en-US" sz="2800" dirty="0">
                <a:sym typeface="Wingdings" pitchFamily="2" charset="2"/>
              </a:rPr>
              <a:t> </a:t>
            </a:r>
            <a:r>
              <a:rPr lang="en-US" sz="2800" dirty="0" err="1">
                <a:sym typeface="Wingdings" pitchFamily="2" charset="2"/>
              </a:rPr>
              <a:t>nhiều</a:t>
            </a:r>
            <a:r>
              <a:rPr lang="en-US" sz="2800" dirty="0">
                <a:sym typeface="Wingdings" pitchFamily="2" charset="2"/>
              </a:rPr>
              <a:t> </a:t>
            </a:r>
            <a:r>
              <a:rPr lang="en-US" sz="2800" dirty="0" err="1">
                <a:sym typeface="Wingdings" pitchFamily="2" charset="2"/>
              </a:rPr>
              <a:t>yêu</a:t>
            </a:r>
            <a:r>
              <a:rPr lang="en-US" sz="2800" dirty="0">
                <a:sym typeface="Wingdings" pitchFamily="2" charset="2"/>
              </a:rPr>
              <a:t> </a:t>
            </a:r>
            <a:r>
              <a:rPr lang="en-US" sz="2800" dirty="0" err="1">
                <a:sym typeface="Wingdings" pitchFamily="2" charset="2"/>
              </a:rPr>
              <a:t>cầu</a:t>
            </a:r>
            <a:r>
              <a:rPr lang="en-US" sz="2800" dirty="0">
                <a:sym typeface="Wingdings" pitchFamily="2" charset="2"/>
              </a:rPr>
              <a:t> </a:t>
            </a:r>
            <a:r>
              <a:rPr lang="en-US" sz="2800" dirty="0" err="1">
                <a:sym typeface="Wingdings" pitchFamily="2" charset="2"/>
              </a:rPr>
              <a:t>chờ</a:t>
            </a:r>
            <a:r>
              <a:rPr lang="en-US" sz="2800" dirty="0">
                <a:sym typeface="Wingdings" pitchFamily="2" charset="2"/>
              </a:rPr>
              <a:t> ..</a:t>
            </a:r>
            <a:r>
              <a:rPr lang="en-US" sz="2800" dirty="0" err="1">
                <a:sym typeface="Wingdings" pitchFamily="2" charset="2"/>
              </a:rPr>
              <a:t>chờ</a:t>
            </a:r>
            <a:r>
              <a:rPr lang="en-US" sz="2800" dirty="0">
                <a:sym typeface="Wingdings" pitchFamily="2" charset="2"/>
              </a:rPr>
              <a:t>…</a:t>
            </a:r>
            <a:r>
              <a:rPr lang="en-US" sz="2800" dirty="0" err="1">
                <a:sym typeface="Wingdings" pitchFamily="2" charset="2"/>
              </a:rPr>
              <a:t>và</a:t>
            </a:r>
            <a:r>
              <a:rPr lang="en-US" sz="2800" dirty="0">
                <a:sym typeface="Wingdings" pitchFamily="2" charset="2"/>
              </a:rPr>
              <a:t> </a:t>
            </a:r>
            <a:r>
              <a:rPr lang="en-US" sz="2800" dirty="0" err="1">
                <a:sym typeface="Wingdings" pitchFamily="2" charset="2"/>
              </a:rPr>
              <a:t>chờ</a:t>
            </a:r>
            <a:r>
              <a:rPr lang="en-US" sz="2800" dirty="0">
                <a:sym typeface="Wingdings" pitchFamily="2" charset="2"/>
              </a:rPr>
              <a:t>…</a:t>
            </a:r>
            <a:endParaRPr lang="en-US" sz="2800" dirty="0"/>
          </a:p>
          <a:p>
            <a:pPr marL="274320" indent="-274320">
              <a:spcBef>
                <a:spcPts val="600"/>
              </a:spcBef>
              <a:buClr>
                <a:schemeClr val="accent1"/>
              </a:buClr>
              <a:buSzPct val="70000"/>
              <a:buFont typeface="Wingdings"/>
              <a:buChar char=""/>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blinds(horizontal)">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1000"/>
                                        <p:tgtEl>
                                          <p:spTgt spid="3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1000"/>
                                        <p:tgtEl>
                                          <p:spTgt spid="3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dissolve">
                                      <p:cBhvr>
                                        <p:cTn id="55" dur="1000"/>
                                        <p:tgtEl>
                                          <p:spTgt spid="3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1000"/>
                                        <p:tgtEl>
                                          <p:spTgt spid="3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dissolve">
                                      <p:cBhvr>
                                        <p:cTn id="61" dur="1000"/>
                                        <p:tgtEl>
                                          <p:spTgt spid="3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1000"/>
                                        <p:tgtEl>
                                          <p:spTgt spid="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dissolve">
                                      <p:cBhvr>
                                        <p:cTn id="67" dur="10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left)">
                                      <p:cBhvr>
                                        <p:cTn id="80" dur="500"/>
                                        <p:tgtEl>
                                          <p:spTgt spid="52"/>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right)">
                                      <p:cBhvr>
                                        <p:cTn id="88" dur="500"/>
                                        <p:tgtEl>
                                          <p:spTgt spid="51"/>
                                        </p:tgtEl>
                                      </p:cBhvr>
                                    </p:animEffec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par>
                          <p:cTn id="92" fill="hold">
                            <p:stCondLst>
                              <p:cond delay="500"/>
                            </p:stCondLst>
                            <p:childTnLst>
                              <p:par>
                                <p:cTn id="93" presetID="22" presetClass="entr" presetSubtype="2" fill="hold"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right)">
                                      <p:cBhvr>
                                        <p:cTn id="95" dur="500"/>
                                        <p:tgtEl>
                                          <p:spTgt spid="49"/>
                                        </p:tgtEl>
                                      </p:cBhvr>
                                    </p:animEffec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par>
                          <p:cTn id="99" fill="hold">
                            <p:stCondLst>
                              <p:cond delay="1000"/>
                            </p:stCondLst>
                            <p:childTnLst>
                              <p:par>
                                <p:cTn id="100" presetID="22" presetClass="entr" presetSubtype="2" fill="hold" nodeType="after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right)">
                                      <p:cBhvr>
                                        <p:cTn id="102" dur="500"/>
                                        <p:tgtEl>
                                          <p:spTgt spid="50"/>
                                        </p:tgtEl>
                                      </p:cBhvr>
                                    </p:animEffect>
                                  </p:childTnLst>
                                </p:cTn>
                              </p:par>
                            </p:childTnLst>
                          </p:cTn>
                        </p:par>
                        <p:par>
                          <p:cTn id="103" fill="hold">
                            <p:stCondLst>
                              <p:cond delay="1500"/>
                            </p:stCondLst>
                            <p:childTnLst>
                              <p:par>
                                <p:cTn id="104" presetID="1" presetClass="entr" presetSubtype="0" fill="hold" grpId="0" nodeType="afterEffect">
                                  <p:stCondLst>
                                    <p:cond delay="0"/>
                                  </p:stCondLst>
                                  <p:childTnLst>
                                    <p:set>
                                      <p:cBhvr>
                                        <p:cTn id="105" dur="1" fill="hold">
                                          <p:stCondLst>
                                            <p:cond delay="0"/>
                                          </p:stCondLst>
                                        </p:cTn>
                                        <p:tgtEl>
                                          <p:spTgt spid="43"/>
                                        </p:tgtEl>
                                        <p:attrNameLst>
                                          <p:attrName>style.visibility</p:attrName>
                                        </p:attrNameLst>
                                      </p:cBhvr>
                                      <p:to>
                                        <p:strVal val="visible"/>
                                      </p:to>
                                    </p:se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right)">
                                      <p:cBhvr>
                                        <p:cTn id="117" dur="500"/>
                                        <p:tgtEl>
                                          <p:spTgt spid="47"/>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76">
                                            <p:txEl>
                                              <p:pRg st="1" end="1"/>
                                            </p:txEl>
                                          </p:spTgt>
                                        </p:tgtEl>
                                        <p:attrNameLst>
                                          <p:attrName>style.visibility</p:attrName>
                                        </p:attrNameLst>
                                      </p:cBhvr>
                                      <p:to>
                                        <p:strVal val="visible"/>
                                      </p:to>
                                    </p:set>
                                    <p:animEffect transition="in" filter="blinds(horizontal)">
                                      <p:cBhvr>
                                        <p:cTn id="125"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2" grpId="0" animBg="1"/>
      <p:bldP spid="43" grpId="0" animBg="1"/>
      <p:bldP spid="44" grpId="0" animBg="1"/>
      <p:bldP spid="45"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sz="quarter" idx="1"/>
          </p:nvPr>
        </p:nvSpPr>
        <p:spPr/>
        <p:txBody>
          <a:bodyPr/>
          <a:lstStyle/>
          <a:p>
            <a:pPr lvl="0">
              <a:lnSpc>
                <a:spcPct val="90000"/>
              </a:lnSpc>
              <a:defRPr/>
            </a:pPr>
            <a:r>
              <a:rPr lang="en-US" sz="2000" dirty="0"/>
              <a:t>Di </a:t>
            </a:r>
            <a:r>
              <a:rPr lang="en-US" sz="2000" dirty="0" err="1"/>
              <a:t>chuy</a:t>
            </a:r>
            <a:r>
              <a:rPr lang="en-US" dirty="0" err="1"/>
              <a:t>ển</a:t>
            </a:r>
            <a:r>
              <a:rPr lang="en-US" dirty="0"/>
              <a:t> </a:t>
            </a:r>
            <a:r>
              <a:rPr lang="en-US" dirty="0" err="1"/>
              <a:t>đầu</a:t>
            </a:r>
            <a:r>
              <a:rPr lang="en-US" dirty="0"/>
              <a:t> </a:t>
            </a:r>
            <a:r>
              <a:rPr lang="en-US" dirty="0" err="1"/>
              <a:t>đọc</a:t>
            </a:r>
            <a:r>
              <a:rPr lang="en-US" dirty="0"/>
              <a:t> </a:t>
            </a:r>
            <a:r>
              <a:rPr lang="en-US" dirty="0" err="1"/>
              <a:t>về</a:t>
            </a:r>
            <a:r>
              <a:rPr lang="en-US" dirty="0"/>
              <a:t> 1 </a:t>
            </a:r>
            <a:r>
              <a:rPr lang="en-US" dirty="0" err="1"/>
              <a:t>phía</a:t>
            </a:r>
            <a:r>
              <a:rPr lang="en-US" dirty="0"/>
              <a:t> </a:t>
            </a:r>
            <a:r>
              <a:rPr lang="en-US" dirty="0" err="1"/>
              <a:t>của</a:t>
            </a:r>
            <a:r>
              <a:rPr lang="en-US" dirty="0"/>
              <a:t> </a:t>
            </a:r>
            <a:r>
              <a:rPr lang="en-US" dirty="0" err="1"/>
              <a:t>đĩa</a:t>
            </a:r>
            <a:r>
              <a:rPr lang="en-US" dirty="0"/>
              <a:t> </a:t>
            </a:r>
            <a:r>
              <a:rPr lang="en-US" dirty="0" err="1"/>
              <a:t>đến</a:t>
            </a:r>
            <a:r>
              <a:rPr lang="en-US" dirty="0"/>
              <a:t> block </a:t>
            </a:r>
            <a:r>
              <a:rPr lang="en-US" dirty="0" err="1"/>
              <a:t>xa</a:t>
            </a:r>
            <a:r>
              <a:rPr lang="en-US" dirty="0"/>
              <a:t> </a:t>
            </a:r>
            <a:r>
              <a:rPr lang="en-US" dirty="0" err="1"/>
              <a:t>nhất</a:t>
            </a:r>
            <a:r>
              <a:rPr lang="en-US" dirty="0"/>
              <a:t> </a:t>
            </a:r>
            <a:r>
              <a:rPr lang="en-US" dirty="0" err="1"/>
              <a:t>sau</a:t>
            </a:r>
            <a:r>
              <a:rPr lang="en-US" dirty="0"/>
              <a:t> </a:t>
            </a:r>
            <a:r>
              <a:rPr lang="en-US" dirty="0" err="1"/>
              <a:t>đó</a:t>
            </a:r>
            <a:r>
              <a:rPr lang="en-US" dirty="0"/>
              <a:t> </a:t>
            </a:r>
            <a:r>
              <a:rPr lang="en-US" dirty="0" err="1"/>
              <a:t>di</a:t>
            </a:r>
            <a:r>
              <a:rPr lang="en-US" dirty="0"/>
              <a:t> </a:t>
            </a:r>
            <a:r>
              <a:rPr lang="en-US" dirty="0" err="1"/>
              <a:t>chuyển</a:t>
            </a:r>
            <a:r>
              <a:rPr lang="en-US" dirty="0"/>
              <a:t> </a:t>
            </a:r>
            <a:r>
              <a:rPr lang="en-US" dirty="0" err="1"/>
              <a:t>về</a:t>
            </a:r>
            <a:r>
              <a:rPr lang="en-US" dirty="0"/>
              <a:t> </a:t>
            </a:r>
            <a:r>
              <a:rPr lang="en-US" dirty="0" err="1"/>
              <a:t>phía</a:t>
            </a:r>
            <a:r>
              <a:rPr lang="en-US" dirty="0"/>
              <a:t> </a:t>
            </a:r>
            <a:r>
              <a:rPr lang="en-US" dirty="0" err="1"/>
              <a:t>kia</a:t>
            </a:r>
            <a:r>
              <a:rPr lang="en-US" dirty="0"/>
              <a:t>.</a:t>
            </a:r>
            <a:endParaRPr lang="en-US" sz="2000" dirty="0"/>
          </a:p>
          <a:p>
            <a:pPr lvl="0">
              <a:lnSpc>
                <a:spcPct val="90000"/>
              </a:lnSpc>
              <a:defRPr/>
            </a:pPr>
            <a:r>
              <a:rPr lang="en-US" sz="2000" dirty="0" err="1"/>
              <a:t>C</a:t>
            </a:r>
            <a:r>
              <a:rPr lang="en-US" dirty="0" err="1"/>
              <a:t>òn</a:t>
            </a:r>
            <a:r>
              <a:rPr lang="en-US" dirty="0"/>
              <a:t> </a:t>
            </a:r>
            <a:r>
              <a:rPr lang="en-US" dirty="0" err="1"/>
              <a:t>gọi</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thang</a:t>
            </a:r>
            <a:r>
              <a:rPr lang="en-US" dirty="0"/>
              <a:t> </a:t>
            </a:r>
            <a:r>
              <a:rPr lang="en-US" dirty="0" err="1"/>
              <a:t>máy</a:t>
            </a:r>
            <a:r>
              <a:rPr lang="en-US" dirty="0"/>
              <a:t>.</a:t>
            </a:r>
            <a:endParaRPr lang="en-US" sz="2000"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32</a:t>
            </a:fld>
            <a:endParaRPr lang="en-US"/>
          </a:p>
        </p:txBody>
      </p:sp>
      <p:graphicFrame>
        <p:nvGraphicFramePr>
          <p:cNvPr id="8" name="Group 4"/>
          <p:cNvGraphicFramePr>
            <a:graphicFrameLocks/>
          </p:cNvGraphicFramePr>
          <p:nvPr/>
        </p:nvGraphicFramePr>
        <p:xfrm>
          <a:off x="1143000" y="38100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87"/>
          <p:cNvSpPr txBox="1">
            <a:spLocks noChangeArrowheads="1"/>
          </p:cNvSpPr>
          <p:nvPr/>
        </p:nvSpPr>
        <p:spPr bwMode="auto">
          <a:xfrm>
            <a:off x="1101725"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1" name="Text Box 89"/>
          <p:cNvSpPr txBox="1">
            <a:spLocks noChangeArrowheads="1"/>
          </p:cNvSpPr>
          <p:nvPr/>
        </p:nvSpPr>
        <p:spPr bwMode="auto">
          <a:xfrm>
            <a:off x="163195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folHlink"/>
                </a:solidFill>
                <a:latin typeface="Tahoma" pitchFamily="34" charset="0"/>
              </a:rPr>
              <a:t>14</a:t>
            </a:r>
          </a:p>
        </p:txBody>
      </p:sp>
      <p:sp>
        <p:nvSpPr>
          <p:cNvPr id="12" name="Text Box 90"/>
          <p:cNvSpPr txBox="1">
            <a:spLocks noChangeArrowheads="1"/>
          </p:cNvSpPr>
          <p:nvPr/>
        </p:nvSpPr>
        <p:spPr bwMode="auto">
          <a:xfrm>
            <a:off x="216217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3" name="Text Box 91"/>
          <p:cNvSpPr txBox="1">
            <a:spLocks noChangeArrowheads="1"/>
          </p:cNvSpPr>
          <p:nvPr/>
        </p:nvSpPr>
        <p:spPr bwMode="auto">
          <a:xfrm>
            <a:off x="2566987" y="28194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4" name="Text Box 92"/>
          <p:cNvSpPr txBox="1">
            <a:spLocks noChangeArrowheads="1"/>
          </p:cNvSpPr>
          <p:nvPr/>
        </p:nvSpPr>
        <p:spPr bwMode="auto">
          <a:xfrm>
            <a:off x="297180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33CC33"/>
                </a:solidFill>
                <a:latin typeface="Tahoma" pitchFamily="34" charset="0"/>
              </a:rPr>
              <a:t>21</a:t>
            </a:r>
          </a:p>
        </p:txBody>
      </p:sp>
      <p:sp>
        <p:nvSpPr>
          <p:cNvPr id="15" name="Text Box 93"/>
          <p:cNvSpPr txBox="1">
            <a:spLocks noChangeArrowheads="1"/>
          </p:cNvSpPr>
          <p:nvPr/>
        </p:nvSpPr>
        <p:spPr bwMode="auto">
          <a:xfrm>
            <a:off x="350202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6" name="Text Box 94"/>
          <p:cNvSpPr txBox="1">
            <a:spLocks noChangeArrowheads="1"/>
          </p:cNvSpPr>
          <p:nvPr/>
        </p:nvSpPr>
        <p:spPr bwMode="auto">
          <a:xfrm>
            <a:off x="3906837"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7" name="Oval 105"/>
          <p:cNvSpPr>
            <a:spLocks noChangeArrowheads="1"/>
          </p:cNvSpPr>
          <p:nvPr/>
        </p:nvSpPr>
        <p:spPr bwMode="auto">
          <a:xfrm>
            <a:off x="4398963" y="3886200"/>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8" name="Oval 106"/>
          <p:cNvSpPr>
            <a:spLocks noChangeArrowheads="1"/>
          </p:cNvSpPr>
          <p:nvPr/>
        </p:nvSpPr>
        <p:spPr bwMode="auto">
          <a:xfrm>
            <a:off x="1465263" y="3898900"/>
            <a:ext cx="134937" cy="134938"/>
          </a:xfrm>
          <a:prstGeom prst="ellipse">
            <a:avLst/>
          </a:prstGeom>
          <a:solidFill>
            <a:schemeClr val="tx1"/>
          </a:solidFill>
          <a:ln w="9525">
            <a:noFill/>
            <a:round/>
            <a:headEnd/>
            <a:tailEnd/>
          </a:ln>
          <a:effectLst/>
        </p:spPr>
        <p:txBody>
          <a:bodyPr wrap="none" anchor="ctr"/>
          <a:lstStyle/>
          <a:p>
            <a:endParaRPr lang="en-US"/>
          </a:p>
        </p:txBody>
      </p:sp>
      <p:sp>
        <p:nvSpPr>
          <p:cNvPr id="29" name="Oval 107"/>
          <p:cNvSpPr>
            <a:spLocks noChangeArrowheads="1"/>
          </p:cNvSpPr>
          <p:nvPr/>
        </p:nvSpPr>
        <p:spPr bwMode="auto">
          <a:xfrm>
            <a:off x="2722563" y="3898900"/>
            <a:ext cx="134937" cy="134938"/>
          </a:xfrm>
          <a:prstGeom prst="ellipse">
            <a:avLst/>
          </a:prstGeom>
          <a:solidFill>
            <a:srgbClr val="FF9933"/>
          </a:solidFill>
          <a:ln w="9525">
            <a:noFill/>
            <a:round/>
            <a:headEnd/>
            <a:tailEnd/>
          </a:ln>
          <a:effectLst/>
        </p:spPr>
        <p:txBody>
          <a:bodyPr wrap="none" anchor="ctr"/>
          <a:lstStyle/>
          <a:p>
            <a:endParaRPr lang="en-US"/>
          </a:p>
        </p:txBody>
      </p:sp>
      <p:sp>
        <p:nvSpPr>
          <p:cNvPr id="30" name="Oval 108"/>
          <p:cNvSpPr>
            <a:spLocks noChangeArrowheads="1"/>
          </p:cNvSpPr>
          <p:nvPr/>
        </p:nvSpPr>
        <p:spPr bwMode="auto">
          <a:xfrm>
            <a:off x="2951163" y="3898900"/>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1" name="Oval 109"/>
          <p:cNvSpPr>
            <a:spLocks noChangeArrowheads="1"/>
          </p:cNvSpPr>
          <p:nvPr/>
        </p:nvSpPr>
        <p:spPr bwMode="auto">
          <a:xfrm>
            <a:off x="6875463" y="3898900"/>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2" name="Oval 110"/>
          <p:cNvSpPr>
            <a:spLocks noChangeArrowheads="1"/>
          </p:cNvSpPr>
          <p:nvPr/>
        </p:nvSpPr>
        <p:spPr bwMode="auto">
          <a:xfrm>
            <a:off x="6172200" y="3898900"/>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3" name="Oval 111"/>
          <p:cNvSpPr>
            <a:spLocks noChangeArrowheads="1"/>
          </p:cNvSpPr>
          <p:nvPr/>
        </p:nvSpPr>
        <p:spPr bwMode="auto">
          <a:xfrm>
            <a:off x="3951288" y="3903663"/>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4" name="Oval 112"/>
          <p:cNvSpPr>
            <a:spLocks noChangeArrowheads="1"/>
          </p:cNvSpPr>
          <p:nvPr/>
        </p:nvSpPr>
        <p:spPr bwMode="auto">
          <a:xfrm>
            <a:off x="1362075" y="6067425"/>
            <a:ext cx="134938" cy="134938"/>
          </a:xfrm>
          <a:prstGeom prst="ellipse">
            <a:avLst/>
          </a:prstGeom>
          <a:solidFill>
            <a:schemeClr val="tx1"/>
          </a:solidFill>
          <a:ln w="9525">
            <a:noFill/>
            <a:round/>
            <a:headEnd/>
            <a:tailEnd/>
          </a:ln>
          <a:effectLst/>
        </p:spPr>
        <p:txBody>
          <a:bodyPr wrap="none" anchor="ctr"/>
          <a:lstStyle/>
          <a:p>
            <a:endParaRPr lang="en-US"/>
          </a:p>
        </p:txBody>
      </p:sp>
      <p:sp>
        <p:nvSpPr>
          <p:cNvPr id="35" name="Line 113"/>
          <p:cNvSpPr>
            <a:spLocks noChangeShapeType="1"/>
          </p:cNvSpPr>
          <p:nvPr/>
        </p:nvSpPr>
        <p:spPr bwMode="auto">
          <a:xfrm>
            <a:off x="3609975" y="4181475"/>
            <a:ext cx="265113" cy="0"/>
          </a:xfrm>
          <a:prstGeom prst="line">
            <a:avLst/>
          </a:prstGeom>
          <a:noFill/>
          <a:ln w="9525">
            <a:solidFill>
              <a:schemeClr val="tx1"/>
            </a:solidFill>
            <a:round/>
            <a:headEnd/>
            <a:tailEnd type="triangle" w="med" len="med"/>
          </a:ln>
          <a:effectLst/>
        </p:spPr>
        <p:txBody>
          <a:bodyPr/>
          <a:lstStyle/>
          <a:p>
            <a:endParaRPr lang="en-US"/>
          </a:p>
        </p:txBody>
      </p:sp>
      <p:sp>
        <p:nvSpPr>
          <p:cNvPr id="36" name="Line 114"/>
          <p:cNvSpPr>
            <a:spLocks noChangeShapeType="1"/>
          </p:cNvSpPr>
          <p:nvPr/>
        </p:nvSpPr>
        <p:spPr bwMode="auto">
          <a:xfrm>
            <a:off x="3757613" y="4329113"/>
            <a:ext cx="265112" cy="87312"/>
          </a:xfrm>
          <a:prstGeom prst="line">
            <a:avLst/>
          </a:prstGeom>
          <a:noFill/>
          <a:ln w="9525">
            <a:solidFill>
              <a:schemeClr val="tx1"/>
            </a:solidFill>
            <a:round/>
            <a:headEnd/>
            <a:tailEnd/>
          </a:ln>
          <a:effectLst/>
        </p:spPr>
        <p:txBody>
          <a:bodyPr/>
          <a:lstStyle/>
          <a:p>
            <a:endParaRPr lang="en-US"/>
          </a:p>
        </p:txBody>
      </p:sp>
      <p:sp>
        <p:nvSpPr>
          <p:cNvPr id="37" name="Line 115"/>
          <p:cNvSpPr>
            <a:spLocks noChangeShapeType="1"/>
          </p:cNvSpPr>
          <p:nvPr/>
        </p:nvSpPr>
        <p:spPr bwMode="auto">
          <a:xfrm>
            <a:off x="4025901" y="4410075"/>
            <a:ext cx="431800" cy="85725"/>
          </a:xfrm>
          <a:prstGeom prst="line">
            <a:avLst/>
          </a:prstGeom>
          <a:noFill/>
          <a:ln w="9525">
            <a:solidFill>
              <a:schemeClr val="tx1"/>
            </a:solidFill>
            <a:round/>
            <a:headEnd/>
            <a:tailEnd/>
          </a:ln>
          <a:effectLst/>
        </p:spPr>
        <p:txBody>
          <a:bodyPr/>
          <a:lstStyle/>
          <a:p>
            <a:endParaRPr lang="en-US"/>
          </a:p>
        </p:txBody>
      </p:sp>
      <p:sp>
        <p:nvSpPr>
          <p:cNvPr id="38" name="Line 116"/>
          <p:cNvSpPr>
            <a:spLocks noChangeShapeType="1"/>
          </p:cNvSpPr>
          <p:nvPr/>
        </p:nvSpPr>
        <p:spPr bwMode="auto">
          <a:xfrm>
            <a:off x="4457701" y="4495801"/>
            <a:ext cx="1790700" cy="457200"/>
          </a:xfrm>
          <a:prstGeom prst="line">
            <a:avLst/>
          </a:prstGeom>
          <a:noFill/>
          <a:ln w="9525">
            <a:solidFill>
              <a:schemeClr val="tx1"/>
            </a:solidFill>
            <a:round/>
            <a:headEnd/>
            <a:tailEnd/>
          </a:ln>
          <a:effectLst/>
        </p:spPr>
        <p:txBody>
          <a:bodyPr/>
          <a:lstStyle/>
          <a:p>
            <a:endParaRPr lang="en-US"/>
          </a:p>
        </p:txBody>
      </p:sp>
      <p:sp>
        <p:nvSpPr>
          <p:cNvPr id="39" name="Line 117"/>
          <p:cNvSpPr>
            <a:spLocks noChangeShapeType="1"/>
          </p:cNvSpPr>
          <p:nvPr/>
        </p:nvSpPr>
        <p:spPr bwMode="auto">
          <a:xfrm>
            <a:off x="6248400" y="4953000"/>
            <a:ext cx="685800" cy="228600"/>
          </a:xfrm>
          <a:prstGeom prst="line">
            <a:avLst/>
          </a:prstGeom>
          <a:noFill/>
          <a:ln w="9525">
            <a:solidFill>
              <a:schemeClr val="tx1"/>
            </a:solidFill>
            <a:round/>
            <a:headEnd/>
            <a:tailEnd/>
          </a:ln>
          <a:effectLst/>
        </p:spPr>
        <p:txBody>
          <a:bodyPr/>
          <a:lstStyle/>
          <a:p>
            <a:endParaRPr lang="en-US"/>
          </a:p>
        </p:txBody>
      </p:sp>
      <p:sp>
        <p:nvSpPr>
          <p:cNvPr id="40" name="Line 118"/>
          <p:cNvSpPr>
            <a:spLocks noChangeShapeType="1"/>
          </p:cNvSpPr>
          <p:nvPr/>
        </p:nvSpPr>
        <p:spPr bwMode="auto">
          <a:xfrm>
            <a:off x="6934200" y="5181601"/>
            <a:ext cx="647700" cy="152400"/>
          </a:xfrm>
          <a:prstGeom prst="line">
            <a:avLst/>
          </a:prstGeom>
          <a:noFill/>
          <a:ln w="9525">
            <a:solidFill>
              <a:schemeClr val="tx1"/>
            </a:solidFill>
            <a:round/>
            <a:headEnd/>
            <a:tailEnd/>
          </a:ln>
          <a:effectLst/>
        </p:spPr>
        <p:txBody>
          <a:bodyPr/>
          <a:lstStyle/>
          <a:p>
            <a:endParaRPr lang="en-US"/>
          </a:p>
        </p:txBody>
      </p:sp>
      <p:sp>
        <p:nvSpPr>
          <p:cNvPr id="41" name="Line 119"/>
          <p:cNvSpPr>
            <a:spLocks noChangeShapeType="1"/>
          </p:cNvSpPr>
          <p:nvPr/>
        </p:nvSpPr>
        <p:spPr bwMode="auto">
          <a:xfrm flipH="1">
            <a:off x="2979737" y="5334000"/>
            <a:ext cx="4602162" cy="557213"/>
          </a:xfrm>
          <a:prstGeom prst="line">
            <a:avLst/>
          </a:prstGeom>
          <a:noFill/>
          <a:ln w="9525">
            <a:solidFill>
              <a:schemeClr val="tx1"/>
            </a:solidFill>
            <a:round/>
            <a:headEnd/>
            <a:tailEnd/>
          </a:ln>
          <a:effectLst/>
        </p:spPr>
        <p:txBody>
          <a:bodyPr/>
          <a:lstStyle/>
          <a:p>
            <a:endParaRPr lang="en-US"/>
          </a:p>
        </p:txBody>
      </p:sp>
      <p:sp>
        <p:nvSpPr>
          <p:cNvPr id="42" name="Line 120"/>
          <p:cNvSpPr>
            <a:spLocks noChangeShapeType="1"/>
          </p:cNvSpPr>
          <p:nvPr/>
        </p:nvSpPr>
        <p:spPr bwMode="auto">
          <a:xfrm flipH="1">
            <a:off x="2735263" y="5884863"/>
            <a:ext cx="257175" cy="47625"/>
          </a:xfrm>
          <a:prstGeom prst="line">
            <a:avLst/>
          </a:prstGeom>
          <a:noFill/>
          <a:ln w="9525">
            <a:solidFill>
              <a:schemeClr val="tx1"/>
            </a:solidFill>
            <a:round/>
            <a:headEnd/>
            <a:tailEnd/>
          </a:ln>
          <a:effectLst/>
        </p:spPr>
        <p:txBody>
          <a:bodyPr/>
          <a:lstStyle/>
          <a:p>
            <a:endParaRPr lang="en-US"/>
          </a:p>
        </p:txBody>
      </p:sp>
      <p:sp>
        <p:nvSpPr>
          <p:cNvPr id="43" name="Line 121"/>
          <p:cNvSpPr>
            <a:spLocks noChangeShapeType="1"/>
          </p:cNvSpPr>
          <p:nvPr/>
        </p:nvSpPr>
        <p:spPr bwMode="auto">
          <a:xfrm flipH="1">
            <a:off x="1449388" y="5954713"/>
            <a:ext cx="1230312" cy="166687"/>
          </a:xfrm>
          <a:prstGeom prst="line">
            <a:avLst/>
          </a:prstGeom>
          <a:noFill/>
          <a:ln w="9525">
            <a:solidFill>
              <a:schemeClr val="tx1"/>
            </a:solidFill>
            <a:round/>
            <a:headEnd/>
            <a:tailEnd/>
          </a:ln>
          <a:effectLst/>
        </p:spPr>
        <p:txBody>
          <a:bodyPr/>
          <a:lstStyle/>
          <a:p>
            <a:endParaRPr lang="en-US"/>
          </a:p>
        </p:txBody>
      </p:sp>
      <p:sp>
        <p:nvSpPr>
          <p:cNvPr id="45" name="Oval 123"/>
          <p:cNvSpPr>
            <a:spLocks noChangeArrowheads="1"/>
          </p:cNvSpPr>
          <p:nvPr/>
        </p:nvSpPr>
        <p:spPr bwMode="auto">
          <a:xfrm>
            <a:off x="3686175" y="4257675"/>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 name="Oval 124"/>
          <p:cNvSpPr>
            <a:spLocks noChangeArrowheads="1"/>
          </p:cNvSpPr>
          <p:nvPr/>
        </p:nvSpPr>
        <p:spPr bwMode="auto">
          <a:xfrm>
            <a:off x="6858000" y="510540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7" name="Oval 125"/>
          <p:cNvSpPr>
            <a:spLocks noChangeArrowheads="1"/>
          </p:cNvSpPr>
          <p:nvPr/>
        </p:nvSpPr>
        <p:spPr bwMode="auto">
          <a:xfrm>
            <a:off x="2914650" y="5822950"/>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8" name="Oval 126"/>
          <p:cNvSpPr>
            <a:spLocks noChangeArrowheads="1"/>
          </p:cNvSpPr>
          <p:nvPr/>
        </p:nvSpPr>
        <p:spPr bwMode="auto">
          <a:xfrm>
            <a:off x="6172200" y="48942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9" name="Oval 127"/>
          <p:cNvSpPr>
            <a:spLocks noChangeArrowheads="1"/>
          </p:cNvSpPr>
          <p:nvPr/>
        </p:nvSpPr>
        <p:spPr bwMode="auto">
          <a:xfrm>
            <a:off x="2647950" y="5868988"/>
            <a:ext cx="134938" cy="134937"/>
          </a:xfrm>
          <a:prstGeom prst="ellipse">
            <a:avLst/>
          </a:prstGeom>
          <a:solidFill>
            <a:srgbClr val="FF9933"/>
          </a:solidFill>
          <a:ln w="9525">
            <a:noFill/>
            <a:round/>
            <a:headEnd/>
            <a:tailEnd/>
          </a:ln>
          <a:effectLst/>
        </p:spPr>
        <p:txBody>
          <a:bodyPr wrap="none" anchor="ctr"/>
          <a:lstStyle/>
          <a:p>
            <a:endParaRPr lang="en-US"/>
          </a:p>
        </p:txBody>
      </p:sp>
      <p:sp>
        <p:nvSpPr>
          <p:cNvPr id="50" name="Oval 128"/>
          <p:cNvSpPr>
            <a:spLocks noChangeArrowheads="1"/>
          </p:cNvSpPr>
          <p:nvPr/>
        </p:nvSpPr>
        <p:spPr bwMode="auto">
          <a:xfrm>
            <a:off x="4381500" y="4419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51" name="Oval 129"/>
          <p:cNvSpPr>
            <a:spLocks noChangeArrowheads="1"/>
          </p:cNvSpPr>
          <p:nvPr/>
        </p:nvSpPr>
        <p:spPr bwMode="auto">
          <a:xfrm>
            <a:off x="3949700" y="4343400"/>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3" name="Text Box 131"/>
          <p:cNvSpPr txBox="1">
            <a:spLocks noChangeArrowheads="1"/>
          </p:cNvSpPr>
          <p:nvPr/>
        </p:nvSpPr>
        <p:spPr bwMode="auto">
          <a:xfrm>
            <a:off x="381000" y="2286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sp>
        <p:nvSpPr>
          <p:cNvPr id="52"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54"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dissolve">
                                      <p:cBhvr>
                                        <p:cTn id="14" dur="500"/>
                                        <p:tgtEl>
                                          <p:spTgt spid="5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0-#ppt_w/2"/>
                                          </p:val>
                                        </p:tav>
                                        <p:tav tm="100000">
                                          <p:val>
                                            <p:strVal val="#ppt_x"/>
                                          </p:val>
                                        </p:tav>
                                      </p:tavLst>
                                    </p:anim>
                                    <p:anim calcmode="lin" valueType="num">
                                      <p:cBhvr additive="base">
                                        <p:cTn id="54" dur="500" fill="hold"/>
                                        <p:tgtEl>
                                          <p:spTgt spid="1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0-#ppt_w/2"/>
                                          </p:val>
                                        </p:tav>
                                        <p:tav tm="100000">
                                          <p:val>
                                            <p:strVal val="#ppt_x"/>
                                          </p:val>
                                        </p:tav>
                                      </p:tavLst>
                                    </p:anim>
                                    <p:anim calcmode="lin" valueType="num">
                                      <p:cBhvr additive="base">
                                        <p:cTn id="81" dur="500" fill="hold"/>
                                        <p:tgtEl>
                                          <p:spTgt spid="10"/>
                                        </p:tgtEl>
                                        <p:attrNameLst>
                                          <p:attrName>ppt_y</p:attrName>
                                        </p:attrNameLst>
                                      </p:cBhvr>
                                      <p:tavLst>
                                        <p:tav tm="0">
                                          <p:val>
                                            <p:strVal val="#ppt_y"/>
                                          </p:val>
                                        </p:tav>
                                        <p:tav tm="100000">
                                          <p:val>
                                            <p:strVal val="#ppt_y"/>
                                          </p:val>
                                        </p:tav>
                                      </p:tavLst>
                                    </p:anim>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left)">
                                      <p:cBhvr>
                                        <p:cTn id="89" dur="500"/>
                                        <p:tgtEl>
                                          <p:spTgt spid="36"/>
                                        </p:tgtEl>
                                      </p:cBhvr>
                                    </p:animEffec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par>
                          <p:cTn id="107" fill="hold">
                            <p:stCondLst>
                              <p:cond delay="1500"/>
                            </p:stCondLst>
                            <p:childTnLst>
                              <p:par>
                                <p:cTn id="108" presetID="22" presetClass="entr" presetSubtype="8" fill="hold" grpId="0" nodeType="after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childTnLst>
                                </p:cTn>
                              </p:par>
                            </p:childTnLst>
                          </p:cTn>
                        </p:par>
                        <p:par>
                          <p:cTn id="114" fill="hold">
                            <p:stCondLst>
                              <p:cond delay="2000"/>
                            </p:stCondLst>
                            <p:childTnLst>
                              <p:par>
                                <p:cTn id="115" presetID="22" presetClass="entr" presetSubtype="8"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left)">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right)">
                                      <p:cBhvr>
                                        <p:cTn id="122" dur="500"/>
                                        <p:tgtEl>
                                          <p:spTgt spid="41"/>
                                        </p:tgtEl>
                                      </p:cBhvr>
                                    </p:animEffec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7"/>
                                        </p:tgtEl>
                                        <p:attrNameLst>
                                          <p:attrName>style.visibility</p:attrName>
                                        </p:attrNameLst>
                                      </p:cBhvr>
                                      <p:to>
                                        <p:strVal val="visible"/>
                                      </p:to>
                                    </p:set>
                                  </p:childTnLst>
                                </p:cTn>
                              </p:par>
                            </p:childTnLst>
                          </p:cTn>
                        </p:par>
                        <p:par>
                          <p:cTn id="126" fill="hold">
                            <p:stCondLst>
                              <p:cond delay="500"/>
                            </p:stCondLst>
                            <p:childTnLst>
                              <p:par>
                                <p:cTn id="127" presetID="22" presetClass="entr" presetSubtype="2" fill="hold" grpId="0" nodeType="afterEffect">
                                  <p:stCondLst>
                                    <p:cond delay="0"/>
                                  </p:stCondLst>
                                  <p:childTnLst>
                                    <p:set>
                                      <p:cBhvr>
                                        <p:cTn id="128" dur="1" fill="hold">
                                          <p:stCondLst>
                                            <p:cond delay="0"/>
                                          </p:stCondLst>
                                        </p:cTn>
                                        <p:tgtEl>
                                          <p:spTgt spid="42"/>
                                        </p:tgtEl>
                                        <p:attrNameLst>
                                          <p:attrName>style.visibility</p:attrName>
                                        </p:attrNameLst>
                                      </p:cBhvr>
                                      <p:to>
                                        <p:strVal val="visible"/>
                                      </p:to>
                                    </p:set>
                                    <p:animEffect transition="in" filter="wipe(right)">
                                      <p:cBhvr>
                                        <p:cTn id="129" dur="500"/>
                                        <p:tgtEl>
                                          <p:spTgt spid="42"/>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49"/>
                                        </p:tgtEl>
                                        <p:attrNameLst>
                                          <p:attrName>style.visibility</p:attrName>
                                        </p:attrNameLst>
                                      </p:cBhvr>
                                      <p:to>
                                        <p:strVal val="visible"/>
                                      </p:to>
                                    </p:set>
                                  </p:childTnLst>
                                </p:cTn>
                              </p:par>
                            </p:childTnLst>
                          </p:cTn>
                        </p:par>
                        <p:par>
                          <p:cTn id="133" fill="hold">
                            <p:stCondLst>
                              <p:cond delay="1000"/>
                            </p:stCondLst>
                            <p:childTnLst>
                              <p:par>
                                <p:cTn id="134" presetID="22" presetClass="entr" presetSubtype="2"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right)">
                                      <p:cBhvr>
                                        <p:cTn id="136" dur="500"/>
                                        <p:tgtEl>
                                          <p:spTgt spid="43"/>
                                        </p:tgtEl>
                                      </p:cBhvr>
                                    </p:animEffect>
                                  </p:childTnLst>
                                </p:cTn>
                              </p:par>
                            </p:childTnLst>
                          </p:cTn>
                        </p:par>
                        <p:par>
                          <p:cTn id="137" fill="hold">
                            <p:stCondLst>
                              <p:cond delay="1500"/>
                            </p:stCondLst>
                            <p:childTnLst>
                              <p:par>
                                <p:cTn id="138" presetID="1" presetClass="entr" presetSubtype="0" fill="hold" grpId="0" nodeType="afterEffect">
                                  <p:stCondLst>
                                    <p:cond delay="0"/>
                                  </p:stCondLst>
                                  <p:childTnLst>
                                    <p:set>
                                      <p:cBhvr>
                                        <p:cTn id="13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P spid="48" grpId="0" animBg="1"/>
      <p:bldP spid="49" grpId="0" animBg="1"/>
      <p:bldP spid="50" grpId="0" animBg="1"/>
      <p:bldP spid="51" grpId="0" animBg="1"/>
      <p:bldP spid="53" grpId="0"/>
      <p:bldP spid="52" grpId="0"/>
      <p:bldP spid="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304800" y="228600"/>
            <a:ext cx="7793038" cy="762000"/>
          </a:xfrm>
        </p:spPr>
        <p:txBody>
          <a:bodyPr/>
          <a:lstStyle/>
          <a:p>
            <a:r>
              <a:rPr lang="en-US" dirty="0"/>
              <a:t>SCAN vs. FCFS</a:t>
            </a:r>
          </a:p>
        </p:txBody>
      </p:sp>
      <p:sp>
        <p:nvSpPr>
          <p:cNvPr id="193539" name="Rectangle 3"/>
          <p:cNvSpPr>
            <a:spLocks noGrp="1" noChangeArrowheads="1"/>
          </p:cNvSpPr>
          <p:nvPr>
            <p:ph sz="quarter" idx="1"/>
          </p:nvPr>
        </p:nvSpPr>
        <p:spPr>
          <a:xfrm>
            <a:off x="228600" y="1436688"/>
            <a:ext cx="1981200" cy="4964112"/>
          </a:xfrm>
        </p:spPr>
        <p:txBody>
          <a:bodyPr>
            <a:normAutofit/>
          </a:bodyPr>
          <a:lstStyle/>
          <a:p>
            <a:pPr>
              <a:lnSpc>
                <a:spcPct val="90000"/>
              </a:lnSpc>
            </a:pP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SCAN </a:t>
            </a:r>
            <a:r>
              <a:rPr lang="en-US" dirty="0" err="1"/>
              <a:t>tốt</a:t>
            </a:r>
            <a:r>
              <a:rPr lang="en-US" dirty="0"/>
              <a:t> </a:t>
            </a:r>
            <a:r>
              <a:rPr lang="en-US" dirty="0" err="1"/>
              <a:t>hơn</a:t>
            </a:r>
            <a:r>
              <a:rPr lang="en-US" dirty="0"/>
              <a:t> FCFS </a:t>
            </a:r>
            <a:r>
              <a:rPr lang="en-US" dirty="0" err="1"/>
              <a:t>vì</a:t>
            </a:r>
            <a:r>
              <a:rPr lang="en-US" dirty="0"/>
              <a:t> </a:t>
            </a:r>
            <a:r>
              <a:rPr lang="en-US" dirty="0" err="1"/>
              <a:t>hạn</a:t>
            </a:r>
            <a:r>
              <a:rPr lang="en-US" dirty="0"/>
              <a:t> </a:t>
            </a:r>
            <a:r>
              <a:rPr lang="en-US" dirty="0" err="1"/>
              <a:t>chế</a:t>
            </a:r>
            <a:r>
              <a:rPr lang="en-US" dirty="0"/>
              <a:t> </a:t>
            </a:r>
            <a:r>
              <a:rPr lang="en-US" dirty="0" err="1"/>
              <a:t>sự</a:t>
            </a:r>
            <a:r>
              <a:rPr lang="en-US" dirty="0"/>
              <a:t> </a:t>
            </a:r>
            <a:r>
              <a:rPr lang="en-US" dirty="0" err="1"/>
              <a:t>di</a:t>
            </a:r>
            <a:r>
              <a:rPr lang="en-US" dirty="0"/>
              <a:t> </a:t>
            </a:r>
            <a:r>
              <a:rPr lang="en-US" dirty="0" err="1"/>
              <a:t>chuyển</a:t>
            </a:r>
            <a:r>
              <a:rPr lang="en-US" dirty="0"/>
              <a:t> </a:t>
            </a:r>
            <a:r>
              <a:rPr lang="en-US" dirty="0" err="1"/>
              <a:t>của</a:t>
            </a:r>
            <a:r>
              <a:rPr lang="en-US" dirty="0"/>
              <a:t> </a:t>
            </a:r>
            <a:r>
              <a:rPr lang="en-US" dirty="0" err="1"/>
              <a:t>đầu</a:t>
            </a:r>
            <a:r>
              <a:rPr lang="en-US" dirty="0"/>
              <a:t> </a:t>
            </a:r>
            <a:r>
              <a:rPr lang="en-US" dirty="0" err="1"/>
              <a:t>đọc</a:t>
            </a:r>
            <a:r>
              <a:rPr lang="en-US" dirty="0"/>
              <a:t> </a:t>
            </a:r>
            <a:r>
              <a:rPr lang="en-US" dirty="0" err="1"/>
              <a:t>đĩa</a:t>
            </a:r>
            <a:r>
              <a:rPr lang="en-US" dirty="0"/>
              <a:t> </a:t>
            </a:r>
          </a:p>
        </p:txBody>
      </p:sp>
      <p:sp>
        <p:nvSpPr>
          <p:cNvPr id="113" name="Slide Number Placeholder 5"/>
          <p:cNvSpPr>
            <a:spLocks noGrp="1"/>
          </p:cNvSpPr>
          <p:nvPr>
            <p:ph type="sldNum" sz="quarter" idx="15"/>
          </p:nvPr>
        </p:nvSpPr>
        <p:spPr/>
        <p:txBody>
          <a:bodyPr/>
          <a:lstStyle/>
          <a:p>
            <a:fld id="{850F5376-3DE6-4EA9-AC14-6F0F258C0538}" type="slidenum">
              <a:rPr lang="en-US"/>
              <a:pPr/>
              <a:t>33</a:t>
            </a:fld>
            <a:endParaRPr lang="en-US"/>
          </a:p>
        </p:txBody>
      </p:sp>
      <p:graphicFrame>
        <p:nvGraphicFramePr>
          <p:cNvPr id="193649" name="Group 113"/>
          <p:cNvGraphicFramePr>
            <a:graphicFrameLocks noGrp="1"/>
          </p:cNvGraphicFramePr>
          <p:nvPr/>
        </p:nvGraphicFramePr>
        <p:xfrm>
          <a:off x="2619375" y="1525588"/>
          <a:ext cx="6480175" cy="304800"/>
        </p:xfrm>
        <a:graphic>
          <a:graphicData uri="http://schemas.openxmlformats.org/drawingml/2006/table">
            <a:tbl>
              <a:tblPr/>
              <a:tblGrid>
                <a:gridCol w="260350">
                  <a:extLst>
                    <a:ext uri="{9D8B030D-6E8A-4147-A177-3AD203B41FA5}">
                      <a16:colId xmlns:a16="http://schemas.microsoft.com/office/drawing/2014/main" val="20000"/>
                    </a:ext>
                  </a:extLst>
                </a:gridCol>
                <a:gridCol w="257175">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58763">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58763">
                  <a:extLst>
                    <a:ext uri="{9D8B030D-6E8A-4147-A177-3AD203B41FA5}">
                      <a16:colId xmlns:a16="http://schemas.microsoft.com/office/drawing/2014/main" val="20006"/>
                    </a:ext>
                  </a:extLst>
                </a:gridCol>
                <a:gridCol w="258762">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60350">
                  <a:extLst>
                    <a:ext uri="{9D8B030D-6E8A-4147-A177-3AD203B41FA5}">
                      <a16:colId xmlns:a16="http://schemas.microsoft.com/office/drawing/2014/main" val="20010"/>
                    </a:ext>
                  </a:extLst>
                </a:gridCol>
                <a:gridCol w="260350">
                  <a:extLst>
                    <a:ext uri="{9D8B030D-6E8A-4147-A177-3AD203B41FA5}">
                      <a16:colId xmlns:a16="http://schemas.microsoft.com/office/drawing/2014/main" val="20011"/>
                    </a:ext>
                  </a:extLst>
                </a:gridCol>
                <a:gridCol w="257175">
                  <a:extLst>
                    <a:ext uri="{9D8B030D-6E8A-4147-A177-3AD203B41FA5}">
                      <a16:colId xmlns:a16="http://schemas.microsoft.com/office/drawing/2014/main" val="20012"/>
                    </a:ext>
                  </a:extLst>
                </a:gridCol>
                <a:gridCol w="260350">
                  <a:extLst>
                    <a:ext uri="{9D8B030D-6E8A-4147-A177-3AD203B41FA5}">
                      <a16:colId xmlns:a16="http://schemas.microsoft.com/office/drawing/2014/main" val="20013"/>
                    </a:ext>
                  </a:extLst>
                </a:gridCol>
                <a:gridCol w="260350">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60350">
                  <a:extLst>
                    <a:ext uri="{9D8B030D-6E8A-4147-A177-3AD203B41FA5}">
                      <a16:colId xmlns:a16="http://schemas.microsoft.com/office/drawing/2014/main" val="20016"/>
                    </a:ext>
                  </a:extLst>
                </a:gridCol>
                <a:gridCol w="258763">
                  <a:extLst>
                    <a:ext uri="{9D8B030D-6E8A-4147-A177-3AD203B41FA5}">
                      <a16:colId xmlns:a16="http://schemas.microsoft.com/office/drawing/2014/main" val="20017"/>
                    </a:ext>
                  </a:extLst>
                </a:gridCol>
                <a:gridCol w="258762">
                  <a:extLst>
                    <a:ext uri="{9D8B030D-6E8A-4147-A177-3AD203B41FA5}">
                      <a16:colId xmlns:a16="http://schemas.microsoft.com/office/drawing/2014/main" val="20018"/>
                    </a:ext>
                  </a:extLst>
                </a:gridCol>
                <a:gridCol w="260350">
                  <a:extLst>
                    <a:ext uri="{9D8B030D-6E8A-4147-A177-3AD203B41FA5}">
                      <a16:colId xmlns:a16="http://schemas.microsoft.com/office/drawing/2014/main" val="20019"/>
                    </a:ext>
                  </a:extLst>
                </a:gridCol>
                <a:gridCol w="258763">
                  <a:extLst>
                    <a:ext uri="{9D8B030D-6E8A-4147-A177-3AD203B41FA5}">
                      <a16:colId xmlns:a16="http://schemas.microsoft.com/office/drawing/2014/main" val="20020"/>
                    </a:ext>
                  </a:extLst>
                </a:gridCol>
                <a:gridCol w="258762">
                  <a:extLst>
                    <a:ext uri="{9D8B030D-6E8A-4147-A177-3AD203B41FA5}">
                      <a16:colId xmlns:a16="http://schemas.microsoft.com/office/drawing/2014/main" val="20021"/>
                    </a:ext>
                  </a:extLst>
                </a:gridCol>
                <a:gridCol w="260350">
                  <a:extLst>
                    <a:ext uri="{9D8B030D-6E8A-4147-A177-3AD203B41FA5}">
                      <a16:colId xmlns:a16="http://schemas.microsoft.com/office/drawing/2014/main" val="20022"/>
                    </a:ext>
                  </a:extLst>
                </a:gridCol>
                <a:gridCol w="257175">
                  <a:extLst>
                    <a:ext uri="{9D8B030D-6E8A-4147-A177-3AD203B41FA5}">
                      <a16:colId xmlns:a16="http://schemas.microsoft.com/office/drawing/2014/main" val="20023"/>
                    </a:ext>
                  </a:extLst>
                </a:gridCol>
                <a:gridCol w="260350">
                  <a:extLst>
                    <a:ext uri="{9D8B030D-6E8A-4147-A177-3AD203B41FA5}">
                      <a16:colId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3594" name="Oval 58"/>
          <p:cNvSpPr>
            <a:spLocks noChangeArrowheads="1"/>
          </p:cNvSpPr>
          <p:nvPr/>
        </p:nvSpPr>
        <p:spPr bwMode="auto">
          <a:xfrm>
            <a:off x="6045200" y="1598613"/>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193595" name="Oval 59"/>
          <p:cNvSpPr>
            <a:spLocks noChangeArrowheads="1"/>
          </p:cNvSpPr>
          <p:nvPr/>
        </p:nvSpPr>
        <p:spPr bwMode="auto">
          <a:xfrm>
            <a:off x="2940050" y="1598613"/>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3596" name="Oval 60"/>
          <p:cNvSpPr>
            <a:spLocks noChangeArrowheads="1"/>
          </p:cNvSpPr>
          <p:nvPr/>
        </p:nvSpPr>
        <p:spPr bwMode="auto">
          <a:xfrm>
            <a:off x="4235450" y="1598613"/>
            <a:ext cx="134938" cy="134937"/>
          </a:xfrm>
          <a:prstGeom prst="ellipse">
            <a:avLst/>
          </a:prstGeom>
          <a:solidFill>
            <a:srgbClr val="FF9933"/>
          </a:solidFill>
          <a:ln w="9525">
            <a:noFill/>
            <a:round/>
            <a:headEnd/>
            <a:tailEnd/>
          </a:ln>
          <a:effectLst/>
        </p:spPr>
        <p:txBody>
          <a:bodyPr wrap="none" anchor="ctr"/>
          <a:lstStyle/>
          <a:p>
            <a:endParaRPr lang="en-US"/>
          </a:p>
        </p:txBody>
      </p:sp>
      <p:sp>
        <p:nvSpPr>
          <p:cNvPr id="193597" name="Oval 61"/>
          <p:cNvSpPr>
            <a:spLocks noChangeArrowheads="1"/>
          </p:cNvSpPr>
          <p:nvPr/>
        </p:nvSpPr>
        <p:spPr bwMode="auto">
          <a:xfrm>
            <a:off x="4505325" y="1598613"/>
            <a:ext cx="134938" cy="134937"/>
          </a:xfrm>
          <a:prstGeom prst="ellipse">
            <a:avLst/>
          </a:prstGeom>
          <a:solidFill>
            <a:srgbClr val="66CCFF"/>
          </a:solidFill>
          <a:ln w="9525">
            <a:noFill/>
            <a:round/>
            <a:headEnd/>
            <a:tailEnd/>
          </a:ln>
          <a:effectLst/>
        </p:spPr>
        <p:txBody>
          <a:bodyPr wrap="none" anchor="ctr"/>
          <a:lstStyle/>
          <a:p>
            <a:endParaRPr lang="en-US"/>
          </a:p>
        </p:txBody>
      </p:sp>
      <p:sp>
        <p:nvSpPr>
          <p:cNvPr id="193598" name="Oval 62"/>
          <p:cNvSpPr>
            <a:spLocks noChangeArrowheads="1"/>
          </p:cNvSpPr>
          <p:nvPr/>
        </p:nvSpPr>
        <p:spPr bwMode="auto">
          <a:xfrm>
            <a:off x="8636000" y="159861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3599" name="Oval 63"/>
          <p:cNvSpPr>
            <a:spLocks noChangeArrowheads="1"/>
          </p:cNvSpPr>
          <p:nvPr/>
        </p:nvSpPr>
        <p:spPr bwMode="auto">
          <a:xfrm>
            <a:off x="7872413" y="159861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3600" name="Oval 64"/>
          <p:cNvSpPr>
            <a:spLocks noChangeArrowheads="1"/>
          </p:cNvSpPr>
          <p:nvPr/>
        </p:nvSpPr>
        <p:spPr bwMode="auto">
          <a:xfrm>
            <a:off x="5537200" y="1603375"/>
            <a:ext cx="134938" cy="134938"/>
          </a:xfrm>
          <a:prstGeom prst="ellipse">
            <a:avLst/>
          </a:prstGeom>
          <a:solidFill>
            <a:srgbClr val="00FF00"/>
          </a:solidFill>
          <a:ln w="9525">
            <a:noFill/>
            <a:round/>
            <a:headEnd/>
            <a:tailEnd/>
          </a:ln>
          <a:effectLst/>
        </p:spPr>
        <p:txBody>
          <a:bodyPr wrap="none" anchor="ctr"/>
          <a:lstStyle/>
          <a:p>
            <a:endParaRPr lang="en-US"/>
          </a:p>
        </p:txBody>
      </p:sp>
      <p:sp>
        <p:nvSpPr>
          <p:cNvPr id="193601" name="Text Box 65"/>
          <p:cNvSpPr txBox="1">
            <a:spLocks noChangeArrowheads="1"/>
          </p:cNvSpPr>
          <p:nvPr/>
        </p:nvSpPr>
        <p:spPr bwMode="auto">
          <a:xfrm>
            <a:off x="7691438" y="1066800"/>
            <a:ext cx="1347164" cy="307777"/>
          </a:xfrm>
          <a:prstGeom prst="rect">
            <a:avLst/>
          </a:prstGeom>
          <a:noFill/>
          <a:ln w="9525">
            <a:noFill/>
            <a:miter lim="800000"/>
            <a:headEnd/>
            <a:tailEnd/>
          </a:ln>
          <a:effectLst/>
        </p:spPr>
        <p:txBody>
          <a:bodyPr wrap="none">
            <a:spAutoFit/>
          </a:bodyPr>
          <a:lstStyle/>
          <a:p>
            <a:pPr algn="l" eaLnBrk="0" hangingPunct="0"/>
            <a:r>
              <a:rPr lang="en-US" sz="1400" i="1" dirty="0">
                <a:solidFill>
                  <a:schemeClr val="folHlink"/>
                </a:solidFill>
                <a:latin typeface="Tahoma" pitchFamily="34" charset="0"/>
              </a:rPr>
              <a:t>Sector number</a:t>
            </a:r>
          </a:p>
        </p:txBody>
      </p:sp>
      <p:sp>
        <p:nvSpPr>
          <p:cNvPr id="193602" name="Text Box 66"/>
          <p:cNvSpPr txBox="1">
            <a:spLocks noChangeArrowheads="1"/>
          </p:cNvSpPr>
          <p:nvPr/>
        </p:nvSpPr>
        <p:spPr bwMode="auto">
          <a:xfrm>
            <a:off x="2619375"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3603" name="Text Box 67"/>
          <p:cNvSpPr txBox="1">
            <a:spLocks noChangeArrowheads="1"/>
          </p:cNvSpPr>
          <p:nvPr/>
        </p:nvSpPr>
        <p:spPr bwMode="auto">
          <a:xfrm>
            <a:off x="3657600"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3604" name="Text Box 68"/>
          <p:cNvSpPr txBox="1">
            <a:spLocks noChangeArrowheads="1"/>
          </p:cNvSpPr>
          <p:nvPr/>
        </p:nvSpPr>
        <p:spPr bwMode="auto">
          <a:xfrm>
            <a:off x="49006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3605" name="Text Box 69"/>
          <p:cNvSpPr txBox="1">
            <a:spLocks noChangeArrowheads="1"/>
          </p:cNvSpPr>
          <p:nvPr/>
        </p:nvSpPr>
        <p:spPr bwMode="auto">
          <a:xfrm>
            <a:off x="618490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3606" name="Text Box 70"/>
          <p:cNvSpPr txBox="1">
            <a:spLocks noChangeArrowheads="1"/>
          </p:cNvSpPr>
          <p:nvPr/>
        </p:nvSpPr>
        <p:spPr bwMode="auto">
          <a:xfrm>
            <a:off x="74787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3607" name="Text Box 71"/>
          <p:cNvSpPr txBox="1">
            <a:spLocks noChangeArrowheads="1"/>
          </p:cNvSpPr>
          <p:nvPr/>
        </p:nvSpPr>
        <p:spPr bwMode="auto">
          <a:xfrm>
            <a:off x="879475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nvGrpSpPr>
          <p:cNvPr id="2" name="Group 72"/>
          <p:cNvGrpSpPr>
            <a:grpSpLocks/>
          </p:cNvGrpSpPr>
          <p:nvPr/>
        </p:nvGrpSpPr>
        <p:grpSpPr bwMode="auto">
          <a:xfrm>
            <a:off x="2435225" y="4610100"/>
            <a:ext cx="6477000" cy="2241550"/>
            <a:chOff x="1421" y="2686"/>
            <a:chExt cx="4080" cy="1412"/>
          </a:xfrm>
        </p:grpSpPr>
        <p:grpSp>
          <p:nvGrpSpPr>
            <p:cNvPr id="3" name="Group 73"/>
            <p:cNvGrpSpPr>
              <a:grpSpLocks/>
            </p:cNvGrpSpPr>
            <p:nvPr/>
          </p:nvGrpSpPr>
          <p:grpSpPr bwMode="auto">
            <a:xfrm>
              <a:off x="1421" y="2686"/>
              <a:ext cx="212" cy="1412"/>
              <a:chOff x="60" y="2755"/>
              <a:chExt cx="212" cy="1412"/>
            </a:xfrm>
          </p:grpSpPr>
          <p:sp>
            <p:nvSpPr>
              <p:cNvPr id="193610" name="Text Box 74"/>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11" name="Line 75"/>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76"/>
            <p:cNvGrpSpPr>
              <a:grpSpLocks/>
            </p:cNvGrpSpPr>
            <p:nvPr/>
          </p:nvGrpSpPr>
          <p:grpSpPr bwMode="auto">
            <a:xfrm>
              <a:off x="1744" y="2699"/>
              <a:ext cx="3757" cy="1225"/>
              <a:chOff x="1744" y="2699"/>
              <a:chExt cx="3757" cy="1225"/>
            </a:xfrm>
          </p:grpSpPr>
          <p:sp>
            <p:nvSpPr>
              <p:cNvPr id="193613" name="Line 77"/>
              <p:cNvSpPr>
                <a:spLocks noChangeShapeType="1"/>
              </p:cNvSpPr>
              <p:nvPr/>
            </p:nvSpPr>
            <p:spPr bwMode="auto">
              <a:xfrm>
                <a:off x="3253" y="2744"/>
                <a:ext cx="167" cy="55"/>
              </a:xfrm>
              <a:prstGeom prst="line">
                <a:avLst/>
              </a:prstGeom>
              <a:noFill/>
              <a:ln w="38100">
                <a:solidFill>
                  <a:schemeClr val="hlink"/>
                </a:solidFill>
                <a:round/>
                <a:headEnd/>
                <a:tailEnd/>
              </a:ln>
              <a:effectLst/>
            </p:spPr>
            <p:txBody>
              <a:bodyPr/>
              <a:lstStyle/>
              <a:p>
                <a:endParaRPr lang="en-US"/>
              </a:p>
            </p:txBody>
          </p:sp>
          <p:sp>
            <p:nvSpPr>
              <p:cNvPr id="193614" name="Line 78"/>
              <p:cNvSpPr>
                <a:spLocks noChangeShapeType="1"/>
              </p:cNvSpPr>
              <p:nvPr/>
            </p:nvSpPr>
            <p:spPr bwMode="auto">
              <a:xfrm>
                <a:off x="3422" y="2795"/>
                <a:ext cx="322" cy="80"/>
              </a:xfrm>
              <a:prstGeom prst="line">
                <a:avLst/>
              </a:prstGeom>
              <a:noFill/>
              <a:ln w="38100">
                <a:solidFill>
                  <a:schemeClr val="hlink"/>
                </a:solidFill>
                <a:round/>
                <a:headEnd/>
                <a:tailEnd/>
              </a:ln>
              <a:effectLst/>
            </p:spPr>
            <p:txBody>
              <a:bodyPr/>
              <a:lstStyle/>
              <a:p>
                <a:endParaRPr lang="en-US"/>
              </a:p>
            </p:txBody>
          </p:sp>
          <p:sp>
            <p:nvSpPr>
              <p:cNvPr id="193615" name="Line 79"/>
              <p:cNvSpPr>
                <a:spLocks noChangeShapeType="1"/>
              </p:cNvSpPr>
              <p:nvPr/>
            </p:nvSpPr>
            <p:spPr bwMode="auto">
              <a:xfrm>
                <a:off x="3740" y="2883"/>
                <a:ext cx="1140" cy="297"/>
              </a:xfrm>
              <a:prstGeom prst="line">
                <a:avLst/>
              </a:prstGeom>
              <a:noFill/>
              <a:ln w="38100">
                <a:solidFill>
                  <a:schemeClr val="hlink"/>
                </a:solidFill>
                <a:round/>
                <a:headEnd/>
                <a:tailEnd/>
              </a:ln>
              <a:effectLst/>
            </p:spPr>
            <p:txBody>
              <a:bodyPr/>
              <a:lstStyle/>
              <a:p>
                <a:endParaRPr lang="en-US"/>
              </a:p>
            </p:txBody>
          </p:sp>
          <p:sp>
            <p:nvSpPr>
              <p:cNvPr id="193616" name="Line 80"/>
              <p:cNvSpPr>
                <a:spLocks noChangeShapeType="1"/>
              </p:cNvSpPr>
              <p:nvPr/>
            </p:nvSpPr>
            <p:spPr bwMode="auto">
              <a:xfrm>
                <a:off x="4891" y="3181"/>
                <a:ext cx="483" cy="141"/>
              </a:xfrm>
              <a:prstGeom prst="line">
                <a:avLst/>
              </a:prstGeom>
              <a:noFill/>
              <a:ln w="38100">
                <a:solidFill>
                  <a:schemeClr val="hlink"/>
                </a:solidFill>
                <a:round/>
                <a:headEnd/>
                <a:tailEnd/>
              </a:ln>
              <a:effectLst/>
            </p:spPr>
            <p:txBody>
              <a:bodyPr/>
              <a:lstStyle/>
              <a:p>
                <a:endParaRPr lang="en-US"/>
              </a:p>
            </p:txBody>
          </p:sp>
          <p:sp>
            <p:nvSpPr>
              <p:cNvPr id="193617" name="Line 81"/>
              <p:cNvSpPr>
                <a:spLocks noChangeShapeType="1"/>
              </p:cNvSpPr>
              <p:nvPr/>
            </p:nvSpPr>
            <p:spPr bwMode="auto">
              <a:xfrm>
                <a:off x="5363" y="3315"/>
                <a:ext cx="136" cy="42"/>
              </a:xfrm>
              <a:prstGeom prst="line">
                <a:avLst/>
              </a:prstGeom>
              <a:noFill/>
              <a:ln w="38100">
                <a:solidFill>
                  <a:schemeClr val="hlink"/>
                </a:solidFill>
                <a:round/>
                <a:headEnd/>
                <a:tailEnd/>
              </a:ln>
              <a:effectLst/>
            </p:spPr>
            <p:txBody>
              <a:bodyPr/>
              <a:lstStyle/>
              <a:p>
                <a:endParaRPr lang="en-US"/>
              </a:p>
            </p:txBody>
          </p:sp>
          <p:sp>
            <p:nvSpPr>
              <p:cNvPr id="193618" name="Line 82"/>
              <p:cNvSpPr>
                <a:spLocks noChangeShapeType="1"/>
              </p:cNvSpPr>
              <p:nvPr/>
            </p:nvSpPr>
            <p:spPr bwMode="auto">
              <a:xfrm flipH="1">
                <a:off x="2763" y="3357"/>
                <a:ext cx="2738" cy="371"/>
              </a:xfrm>
              <a:prstGeom prst="line">
                <a:avLst/>
              </a:prstGeom>
              <a:noFill/>
              <a:ln w="38100">
                <a:solidFill>
                  <a:schemeClr val="hlink"/>
                </a:solidFill>
                <a:round/>
                <a:headEnd/>
                <a:tailEnd/>
              </a:ln>
              <a:effectLst/>
            </p:spPr>
            <p:txBody>
              <a:bodyPr/>
              <a:lstStyle/>
              <a:p>
                <a:endParaRPr lang="en-US"/>
              </a:p>
            </p:txBody>
          </p:sp>
          <p:sp>
            <p:nvSpPr>
              <p:cNvPr id="193619" name="Line 83"/>
              <p:cNvSpPr>
                <a:spLocks noChangeShapeType="1"/>
              </p:cNvSpPr>
              <p:nvPr/>
            </p:nvSpPr>
            <p:spPr bwMode="auto">
              <a:xfrm flipH="1">
                <a:off x="2609" y="3724"/>
                <a:ext cx="162" cy="30"/>
              </a:xfrm>
              <a:prstGeom prst="line">
                <a:avLst/>
              </a:prstGeom>
              <a:noFill/>
              <a:ln w="38100">
                <a:solidFill>
                  <a:schemeClr val="hlink"/>
                </a:solidFill>
                <a:round/>
                <a:headEnd/>
                <a:tailEnd/>
              </a:ln>
              <a:effectLst/>
            </p:spPr>
            <p:txBody>
              <a:bodyPr/>
              <a:lstStyle/>
              <a:p>
                <a:endParaRPr lang="en-US"/>
              </a:p>
            </p:txBody>
          </p:sp>
          <p:sp>
            <p:nvSpPr>
              <p:cNvPr id="193620" name="Line 84"/>
              <p:cNvSpPr>
                <a:spLocks noChangeShapeType="1"/>
              </p:cNvSpPr>
              <p:nvPr/>
            </p:nvSpPr>
            <p:spPr bwMode="auto">
              <a:xfrm flipH="1">
                <a:off x="1799" y="3768"/>
                <a:ext cx="775" cy="105"/>
              </a:xfrm>
              <a:prstGeom prst="line">
                <a:avLst/>
              </a:prstGeom>
              <a:noFill/>
              <a:ln w="38100">
                <a:solidFill>
                  <a:schemeClr val="hlink"/>
                </a:solidFill>
                <a:round/>
                <a:headEnd/>
                <a:tailEnd/>
              </a:ln>
              <a:effectLst/>
            </p:spPr>
            <p:txBody>
              <a:bodyPr/>
              <a:lstStyle/>
              <a:p>
                <a:endParaRPr lang="en-US"/>
              </a:p>
            </p:txBody>
          </p:sp>
          <p:sp>
            <p:nvSpPr>
              <p:cNvPr id="193621" name="Oval 85"/>
              <p:cNvSpPr>
                <a:spLocks noChangeArrowheads="1"/>
              </p:cNvSpPr>
              <p:nvPr/>
            </p:nvSpPr>
            <p:spPr bwMode="auto">
              <a:xfrm>
                <a:off x="3208" y="2699"/>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22" name="Oval 86"/>
              <p:cNvSpPr>
                <a:spLocks noChangeArrowheads="1"/>
              </p:cNvSpPr>
              <p:nvPr/>
            </p:nvSpPr>
            <p:spPr bwMode="auto">
              <a:xfrm>
                <a:off x="5332" y="3272"/>
                <a:ext cx="85" cy="85"/>
              </a:xfrm>
              <a:prstGeom prst="ellipse">
                <a:avLst/>
              </a:prstGeom>
              <a:solidFill>
                <a:schemeClr val="hlink"/>
              </a:solidFill>
              <a:ln w="9525">
                <a:noFill/>
                <a:round/>
                <a:headEnd/>
                <a:tailEnd/>
              </a:ln>
              <a:effectLst/>
            </p:spPr>
            <p:txBody>
              <a:bodyPr wrap="none" anchor="ctr"/>
              <a:lstStyle/>
              <a:p>
                <a:endParaRPr lang="en-US"/>
              </a:p>
            </p:txBody>
          </p:sp>
          <p:sp>
            <p:nvSpPr>
              <p:cNvPr id="193623" name="Oval 87"/>
              <p:cNvSpPr>
                <a:spLocks noChangeArrowheads="1"/>
              </p:cNvSpPr>
              <p:nvPr/>
            </p:nvSpPr>
            <p:spPr bwMode="auto">
              <a:xfrm>
                <a:off x="2722" y="3685"/>
                <a:ext cx="85" cy="85"/>
              </a:xfrm>
              <a:prstGeom prst="ellipse">
                <a:avLst/>
              </a:prstGeom>
              <a:solidFill>
                <a:srgbClr val="66CCFF"/>
              </a:solidFill>
              <a:ln w="9525">
                <a:noFill/>
                <a:round/>
                <a:headEnd/>
                <a:tailEnd/>
              </a:ln>
              <a:effectLst/>
            </p:spPr>
            <p:txBody>
              <a:bodyPr wrap="none" anchor="ctr"/>
              <a:lstStyle/>
              <a:p>
                <a:endParaRPr lang="en-US"/>
              </a:p>
            </p:txBody>
          </p:sp>
          <p:sp>
            <p:nvSpPr>
              <p:cNvPr id="193624" name="Oval 88"/>
              <p:cNvSpPr>
                <a:spLocks noChangeArrowheads="1"/>
              </p:cNvSpPr>
              <p:nvPr/>
            </p:nvSpPr>
            <p:spPr bwMode="auto">
              <a:xfrm>
                <a:off x="4843" y="3141"/>
                <a:ext cx="85" cy="85"/>
              </a:xfrm>
              <a:prstGeom prst="ellipse">
                <a:avLst/>
              </a:prstGeom>
              <a:solidFill>
                <a:srgbClr val="33CC33"/>
              </a:solidFill>
              <a:ln w="9525">
                <a:noFill/>
                <a:round/>
                <a:headEnd/>
                <a:tailEnd/>
              </a:ln>
              <a:effectLst/>
            </p:spPr>
            <p:txBody>
              <a:bodyPr wrap="none" anchor="ctr"/>
              <a:lstStyle/>
              <a:p>
                <a:endParaRPr lang="en-US"/>
              </a:p>
            </p:txBody>
          </p:sp>
          <p:sp>
            <p:nvSpPr>
              <p:cNvPr id="193625" name="Oval 89"/>
              <p:cNvSpPr>
                <a:spLocks noChangeArrowheads="1"/>
              </p:cNvSpPr>
              <p:nvPr/>
            </p:nvSpPr>
            <p:spPr bwMode="auto">
              <a:xfrm>
                <a:off x="2554" y="3714"/>
                <a:ext cx="85" cy="85"/>
              </a:xfrm>
              <a:prstGeom prst="ellipse">
                <a:avLst/>
              </a:prstGeom>
              <a:solidFill>
                <a:srgbClr val="FF9933"/>
              </a:solidFill>
              <a:ln w="9525">
                <a:noFill/>
                <a:round/>
                <a:headEnd/>
                <a:tailEnd/>
              </a:ln>
              <a:effectLst/>
            </p:spPr>
            <p:txBody>
              <a:bodyPr wrap="none" anchor="ctr"/>
              <a:lstStyle/>
              <a:p>
                <a:endParaRPr lang="en-US"/>
              </a:p>
            </p:txBody>
          </p:sp>
          <p:sp>
            <p:nvSpPr>
              <p:cNvPr id="193626" name="Oval 90"/>
              <p:cNvSpPr>
                <a:spLocks noChangeArrowheads="1"/>
              </p:cNvSpPr>
              <p:nvPr/>
            </p:nvSpPr>
            <p:spPr bwMode="auto">
              <a:xfrm>
                <a:off x="3692" y="2836"/>
                <a:ext cx="85" cy="85"/>
              </a:xfrm>
              <a:prstGeom prst="ellipse">
                <a:avLst/>
              </a:prstGeom>
              <a:solidFill>
                <a:schemeClr val="folHlink"/>
              </a:solidFill>
              <a:ln w="9525">
                <a:noFill/>
                <a:round/>
                <a:headEnd/>
                <a:tailEnd/>
              </a:ln>
              <a:effectLst/>
            </p:spPr>
            <p:txBody>
              <a:bodyPr wrap="none" anchor="ctr"/>
              <a:lstStyle/>
              <a:p>
                <a:endParaRPr lang="en-US"/>
              </a:p>
            </p:txBody>
          </p:sp>
          <p:sp>
            <p:nvSpPr>
              <p:cNvPr id="193627" name="Oval 91"/>
              <p:cNvSpPr>
                <a:spLocks noChangeArrowheads="1"/>
              </p:cNvSpPr>
              <p:nvPr/>
            </p:nvSpPr>
            <p:spPr bwMode="auto">
              <a:xfrm>
                <a:off x="3374" y="2753"/>
                <a:ext cx="85" cy="85"/>
              </a:xfrm>
              <a:prstGeom prst="ellipse">
                <a:avLst/>
              </a:prstGeom>
              <a:solidFill>
                <a:srgbClr val="00FF00"/>
              </a:solidFill>
              <a:ln w="9525">
                <a:noFill/>
                <a:round/>
                <a:headEnd/>
                <a:tailEnd/>
              </a:ln>
              <a:effectLst/>
            </p:spPr>
            <p:txBody>
              <a:bodyPr wrap="none" anchor="ctr"/>
              <a:lstStyle/>
              <a:p>
                <a:endParaRPr lang="en-US"/>
              </a:p>
            </p:txBody>
          </p:sp>
          <p:sp>
            <p:nvSpPr>
              <p:cNvPr id="193628" name="Oval 92"/>
              <p:cNvSpPr>
                <a:spLocks noChangeArrowheads="1"/>
              </p:cNvSpPr>
              <p:nvPr/>
            </p:nvSpPr>
            <p:spPr bwMode="auto">
              <a:xfrm>
                <a:off x="1744" y="3839"/>
                <a:ext cx="85" cy="85"/>
              </a:xfrm>
              <a:prstGeom prst="ellipse">
                <a:avLst/>
              </a:prstGeom>
              <a:solidFill>
                <a:schemeClr val="tx1"/>
              </a:solidFill>
              <a:ln w="9525">
                <a:noFill/>
                <a:round/>
                <a:headEnd/>
                <a:tailEnd/>
              </a:ln>
              <a:effectLst/>
            </p:spPr>
            <p:txBody>
              <a:bodyPr wrap="none" anchor="ctr"/>
              <a:lstStyle/>
              <a:p>
                <a:endParaRPr lang="en-US"/>
              </a:p>
            </p:txBody>
          </p:sp>
        </p:grpSp>
      </p:grpSp>
      <p:grpSp>
        <p:nvGrpSpPr>
          <p:cNvPr id="5" name="Group 93"/>
          <p:cNvGrpSpPr>
            <a:grpSpLocks/>
          </p:cNvGrpSpPr>
          <p:nvPr/>
        </p:nvGrpSpPr>
        <p:grpSpPr bwMode="auto">
          <a:xfrm>
            <a:off x="2435225" y="1965325"/>
            <a:ext cx="6334125" cy="2241550"/>
            <a:chOff x="1534" y="1020"/>
            <a:chExt cx="3990" cy="1412"/>
          </a:xfrm>
        </p:grpSpPr>
        <p:cxnSp>
          <p:nvCxnSpPr>
            <p:cNvPr id="193630" name="AutoShape 94"/>
            <p:cNvCxnSpPr>
              <a:cxnSpLocks noChangeShapeType="1"/>
              <a:endCxn id="193648" idx="6"/>
            </p:cNvCxnSpPr>
            <p:nvPr/>
          </p:nvCxnSpPr>
          <p:spPr bwMode="auto">
            <a:xfrm flipH="1">
              <a:off x="3583" y="2205"/>
              <a:ext cx="235" cy="185"/>
            </a:xfrm>
            <a:prstGeom prst="straightConnector1">
              <a:avLst/>
            </a:prstGeom>
            <a:noFill/>
            <a:ln w="38100">
              <a:solidFill>
                <a:schemeClr val="accent2"/>
              </a:solidFill>
              <a:round/>
              <a:headEnd/>
              <a:tailEnd/>
            </a:ln>
            <a:effectLst/>
          </p:spPr>
        </p:cxnSp>
        <p:grpSp>
          <p:nvGrpSpPr>
            <p:cNvPr id="6" name="Group 95"/>
            <p:cNvGrpSpPr>
              <a:grpSpLocks/>
            </p:cNvGrpSpPr>
            <p:nvPr/>
          </p:nvGrpSpPr>
          <p:grpSpPr bwMode="auto">
            <a:xfrm>
              <a:off x="1534" y="1020"/>
              <a:ext cx="212" cy="1412"/>
              <a:chOff x="60" y="2755"/>
              <a:chExt cx="212" cy="1412"/>
            </a:xfrm>
          </p:grpSpPr>
          <p:sp>
            <p:nvSpPr>
              <p:cNvPr id="193632" name="Text Box 96"/>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33" name="Line 97"/>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7" name="Group 98"/>
            <p:cNvGrpSpPr>
              <a:grpSpLocks/>
            </p:cNvGrpSpPr>
            <p:nvPr/>
          </p:nvGrpSpPr>
          <p:grpSpPr bwMode="auto">
            <a:xfrm>
              <a:off x="1857" y="1033"/>
              <a:ext cx="3667" cy="1194"/>
              <a:chOff x="1744" y="1033"/>
              <a:chExt cx="3667" cy="1194"/>
            </a:xfrm>
          </p:grpSpPr>
          <p:sp>
            <p:nvSpPr>
              <p:cNvPr id="193635" name="Oval 99"/>
              <p:cNvSpPr>
                <a:spLocks noChangeArrowheads="1"/>
              </p:cNvSpPr>
              <p:nvPr/>
            </p:nvSpPr>
            <p:spPr bwMode="auto">
              <a:xfrm>
                <a:off x="3202" y="1033"/>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36" name="Oval 100"/>
              <p:cNvSpPr>
                <a:spLocks noChangeArrowheads="1"/>
              </p:cNvSpPr>
              <p:nvPr/>
            </p:nvSpPr>
            <p:spPr bwMode="auto">
              <a:xfrm>
                <a:off x="5326" y="1217"/>
                <a:ext cx="85" cy="85"/>
              </a:xfrm>
              <a:prstGeom prst="ellipse">
                <a:avLst/>
              </a:prstGeom>
              <a:solidFill>
                <a:schemeClr val="hlink"/>
              </a:solidFill>
              <a:ln w="9525">
                <a:noFill/>
                <a:round/>
                <a:headEnd/>
                <a:tailEnd/>
              </a:ln>
              <a:effectLst/>
            </p:spPr>
            <p:txBody>
              <a:bodyPr wrap="none" anchor="ctr"/>
              <a:lstStyle/>
              <a:p>
                <a:endParaRPr lang="en-US"/>
              </a:p>
            </p:txBody>
          </p:sp>
          <p:sp>
            <p:nvSpPr>
              <p:cNvPr id="193637" name="Oval 101"/>
              <p:cNvSpPr>
                <a:spLocks noChangeArrowheads="1"/>
              </p:cNvSpPr>
              <p:nvPr/>
            </p:nvSpPr>
            <p:spPr bwMode="auto">
              <a:xfrm>
                <a:off x="2724" y="1402"/>
                <a:ext cx="85" cy="85"/>
              </a:xfrm>
              <a:prstGeom prst="ellipse">
                <a:avLst/>
              </a:prstGeom>
              <a:solidFill>
                <a:srgbClr val="66CCFF"/>
              </a:solidFill>
              <a:ln w="9525">
                <a:noFill/>
                <a:round/>
                <a:headEnd/>
                <a:tailEnd/>
              </a:ln>
              <a:effectLst/>
            </p:spPr>
            <p:txBody>
              <a:bodyPr wrap="none" anchor="ctr"/>
              <a:lstStyle/>
              <a:p>
                <a:endParaRPr lang="en-US"/>
              </a:p>
            </p:txBody>
          </p:sp>
          <p:sp>
            <p:nvSpPr>
              <p:cNvPr id="193638" name="Oval 102"/>
              <p:cNvSpPr>
                <a:spLocks noChangeArrowheads="1"/>
              </p:cNvSpPr>
              <p:nvPr/>
            </p:nvSpPr>
            <p:spPr bwMode="auto">
              <a:xfrm>
                <a:off x="4851" y="1587"/>
                <a:ext cx="85" cy="85"/>
              </a:xfrm>
              <a:prstGeom prst="ellipse">
                <a:avLst/>
              </a:prstGeom>
              <a:solidFill>
                <a:srgbClr val="33CC33"/>
              </a:solidFill>
              <a:ln w="9525">
                <a:noFill/>
                <a:round/>
                <a:headEnd/>
                <a:tailEnd/>
              </a:ln>
              <a:effectLst/>
            </p:spPr>
            <p:txBody>
              <a:bodyPr wrap="none" anchor="ctr"/>
              <a:lstStyle/>
              <a:p>
                <a:endParaRPr lang="en-US"/>
              </a:p>
            </p:txBody>
          </p:sp>
          <p:sp>
            <p:nvSpPr>
              <p:cNvPr id="193639" name="Oval 103"/>
              <p:cNvSpPr>
                <a:spLocks noChangeArrowheads="1"/>
              </p:cNvSpPr>
              <p:nvPr/>
            </p:nvSpPr>
            <p:spPr bwMode="auto">
              <a:xfrm>
                <a:off x="2554" y="1772"/>
                <a:ext cx="85" cy="85"/>
              </a:xfrm>
              <a:prstGeom prst="ellipse">
                <a:avLst/>
              </a:prstGeom>
              <a:solidFill>
                <a:srgbClr val="FF9933"/>
              </a:solidFill>
              <a:ln w="9525">
                <a:noFill/>
                <a:round/>
                <a:headEnd/>
                <a:tailEnd/>
              </a:ln>
              <a:effectLst/>
            </p:spPr>
            <p:txBody>
              <a:bodyPr wrap="none" anchor="ctr"/>
              <a:lstStyle/>
              <a:p>
                <a:endParaRPr lang="en-US"/>
              </a:p>
            </p:txBody>
          </p:sp>
          <p:sp>
            <p:nvSpPr>
              <p:cNvPr id="193640" name="Oval 104"/>
              <p:cNvSpPr>
                <a:spLocks noChangeArrowheads="1"/>
              </p:cNvSpPr>
              <p:nvPr/>
            </p:nvSpPr>
            <p:spPr bwMode="auto">
              <a:xfrm>
                <a:off x="1744" y="1957"/>
                <a:ext cx="85" cy="85"/>
              </a:xfrm>
              <a:prstGeom prst="ellipse">
                <a:avLst/>
              </a:prstGeom>
              <a:solidFill>
                <a:schemeClr val="tx1"/>
              </a:solidFill>
              <a:ln w="9525">
                <a:noFill/>
                <a:round/>
                <a:headEnd/>
                <a:tailEnd/>
              </a:ln>
              <a:effectLst/>
            </p:spPr>
            <p:txBody>
              <a:bodyPr wrap="none" anchor="ctr"/>
              <a:lstStyle/>
              <a:p>
                <a:endParaRPr lang="en-US"/>
              </a:p>
            </p:txBody>
          </p:sp>
          <p:sp>
            <p:nvSpPr>
              <p:cNvPr id="193641" name="Oval 105"/>
              <p:cNvSpPr>
                <a:spLocks noChangeArrowheads="1"/>
              </p:cNvSpPr>
              <p:nvPr/>
            </p:nvSpPr>
            <p:spPr bwMode="auto">
              <a:xfrm>
                <a:off x="3700" y="2142"/>
                <a:ext cx="85" cy="85"/>
              </a:xfrm>
              <a:prstGeom prst="ellipse">
                <a:avLst/>
              </a:prstGeom>
              <a:solidFill>
                <a:schemeClr val="folHlink"/>
              </a:solidFill>
              <a:ln w="9525">
                <a:noFill/>
                <a:round/>
                <a:headEnd/>
                <a:tailEnd/>
              </a:ln>
              <a:effectLst/>
            </p:spPr>
            <p:txBody>
              <a:bodyPr wrap="none" anchor="ctr"/>
              <a:lstStyle/>
              <a:p>
                <a:endParaRPr lang="en-US"/>
              </a:p>
            </p:txBody>
          </p:sp>
          <p:cxnSp>
            <p:nvCxnSpPr>
              <p:cNvPr id="193642" name="AutoShape 106"/>
              <p:cNvCxnSpPr>
                <a:cxnSpLocks noChangeShapeType="1"/>
                <a:stCxn id="193635" idx="6"/>
                <a:endCxn id="193636" idx="2"/>
              </p:cNvCxnSpPr>
              <p:nvPr/>
            </p:nvCxnSpPr>
            <p:spPr bwMode="auto">
              <a:xfrm>
                <a:off x="3287" y="1076"/>
                <a:ext cx="2039" cy="184"/>
              </a:xfrm>
              <a:prstGeom prst="straightConnector1">
                <a:avLst/>
              </a:prstGeom>
              <a:noFill/>
              <a:ln w="38100">
                <a:solidFill>
                  <a:schemeClr val="accent2"/>
                </a:solidFill>
                <a:round/>
                <a:headEnd/>
                <a:tailEnd/>
              </a:ln>
              <a:effectLst/>
            </p:spPr>
          </p:cxnSp>
          <p:cxnSp>
            <p:nvCxnSpPr>
              <p:cNvPr id="193643" name="AutoShape 107"/>
              <p:cNvCxnSpPr>
                <a:cxnSpLocks noChangeShapeType="1"/>
                <a:stCxn id="193636" idx="2"/>
                <a:endCxn id="193637" idx="6"/>
              </p:cNvCxnSpPr>
              <p:nvPr/>
            </p:nvCxnSpPr>
            <p:spPr bwMode="auto">
              <a:xfrm flipH="1">
                <a:off x="2809" y="1260"/>
                <a:ext cx="2517" cy="185"/>
              </a:xfrm>
              <a:prstGeom prst="straightConnector1">
                <a:avLst/>
              </a:prstGeom>
              <a:noFill/>
              <a:ln w="38100">
                <a:solidFill>
                  <a:schemeClr val="accent2"/>
                </a:solidFill>
                <a:round/>
                <a:headEnd/>
                <a:tailEnd/>
              </a:ln>
              <a:effectLst/>
            </p:spPr>
          </p:cxnSp>
          <p:cxnSp>
            <p:nvCxnSpPr>
              <p:cNvPr id="193644" name="AutoShape 108"/>
              <p:cNvCxnSpPr>
                <a:cxnSpLocks noChangeShapeType="1"/>
                <a:stCxn id="193637" idx="6"/>
                <a:endCxn id="193638" idx="2"/>
              </p:cNvCxnSpPr>
              <p:nvPr/>
            </p:nvCxnSpPr>
            <p:spPr bwMode="auto">
              <a:xfrm>
                <a:off x="2809" y="1445"/>
                <a:ext cx="2042" cy="185"/>
              </a:xfrm>
              <a:prstGeom prst="straightConnector1">
                <a:avLst/>
              </a:prstGeom>
              <a:noFill/>
              <a:ln w="38100">
                <a:solidFill>
                  <a:schemeClr val="accent2"/>
                </a:solidFill>
                <a:round/>
                <a:headEnd/>
                <a:tailEnd/>
              </a:ln>
              <a:effectLst/>
            </p:spPr>
          </p:cxnSp>
          <p:cxnSp>
            <p:nvCxnSpPr>
              <p:cNvPr id="193645" name="AutoShape 109"/>
              <p:cNvCxnSpPr>
                <a:cxnSpLocks noChangeShapeType="1"/>
                <a:stCxn id="193638" idx="2"/>
                <a:endCxn id="193639" idx="6"/>
              </p:cNvCxnSpPr>
              <p:nvPr/>
            </p:nvCxnSpPr>
            <p:spPr bwMode="auto">
              <a:xfrm flipH="1">
                <a:off x="2639" y="1630"/>
                <a:ext cx="2212" cy="185"/>
              </a:xfrm>
              <a:prstGeom prst="straightConnector1">
                <a:avLst/>
              </a:prstGeom>
              <a:noFill/>
              <a:ln w="38100">
                <a:solidFill>
                  <a:schemeClr val="accent2"/>
                </a:solidFill>
                <a:round/>
                <a:headEnd/>
                <a:tailEnd/>
              </a:ln>
              <a:effectLst/>
            </p:spPr>
          </p:cxnSp>
          <p:cxnSp>
            <p:nvCxnSpPr>
              <p:cNvPr id="193646" name="AutoShape 110"/>
              <p:cNvCxnSpPr>
                <a:cxnSpLocks noChangeShapeType="1"/>
                <a:stCxn id="193639" idx="2"/>
                <a:endCxn id="193640" idx="6"/>
              </p:cNvCxnSpPr>
              <p:nvPr/>
            </p:nvCxnSpPr>
            <p:spPr bwMode="auto">
              <a:xfrm flipH="1">
                <a:off x="1829" y="1815"/>
                <a:ext cx="725" cy="185"/>
              </a:xfrm>
              <a:prstGeom prst="straightConnector1">
                <a:avLst/>
              </a:prstGeom>
              <a:noFill/>
              <a:ln w="38100">
                <a:solidFill>
                  <a:schemeClr val="accent2"/>
                </a:solidFill>
                <a:round/>
                <a:headEnd/>
                <a:tailEnd/>
              </a:ln>
              <a:effectLst/>
            </p:spPr>
          </p:cxnSp>
          <p:cxnSp>
            <p:nvCxnSpPr>
              <p:cNvPr id="193647" name="AutoShape 111"/>
              <p:cNvCxnSpPr>
                <a:cxnSpLocks noChangeShapeType="1"/>
                <a:stCxn id="193640" idx="6"/>
                <a:endCxn id="193641" idx="2"/>
              </p:cNvCxnSpPr>
              <p:nvPr/>
            </p:nvCxnSpPr>
            <p:spPr bwMode="auto">
              <a:xfrm>
                <a:off x="1829" y="2000"/>
                <a:ext cx="1871" cy="185"/>
              </a:xfrm>
              <a:prstGeom prst="straightConnector1">
                <a:avLst/>
              </a:prstGeom>
              <a:noFill/>
              <a:ln w="38100">
                <a:solidFill>
                  <a:schemeClr val="accent2"/>
                </a:solidFill>
                <a:round/>
                <a:headEnd/>
                <a:tailEnd/>
              </a:ln>
              <a:effectLst/>
            </p:spPr>
          </p:cxnSp>
        </p:grpSp>
        <p:sp>
          <p:nvSpPr>
            <p:cNvPr id="193648" name="Oval 112"/>
            <p:cNvSpPr>
              <a:spLocks noChangeArrowheads="1"/>
            </p:cNvSpPr>
            <p:nvPr/>
          </p:nvSpPr>
          <p:spPr bwMode="auto">
            <a:xfrm>
              <a:off x="3498" y="2347"/>
              <a:ext cx="85" cy="85"/>
            </a:xfrm>
            <a:prstGeom prst="ellipse">
              <a:avLst/>
            </a:prstGeom>
            <a:solidFill>
              <a:srgbClr val="00FF00"/>
            </a:solidFill>
            <a:ln w="9525">
              <a:no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C-SCAN</a:t>
            </a:r>
          </a:p>
        </p:txBody>
      </p:sp>
      <p:sp>
        <p:nvSpPr>
          <p:cNvPr id="195587" name="Rectangle 3"/>
          <p:cNvSpPr>
            <a:spLocks noGrp="1" noChangeArrowheads="1"/>
          </p:cNvSpPr>
          <p:nvPr>
            <p:ph sz="quarter" idx="1"/>
          </p:nvPr>
        </p:nvSpPr>
        <p:spPr/>
        <p:txBody>
          <a:bodyPr/>
          <a:lstStyle/>
          <a:p>
            <a:r>
              <a:rPr lang="en-US" dirty="0" err="1"/>
              <a:t>Nguyên</a:t>
            </a:r>
            <a:r>
              <a:rPr lang="en-US" dirty="0"/>
              <a:t> </a:t>
            </a:r>
            <a:r>
              <a:rPr lang="en-US" dirty="0" err="1"/>
              <a:t>tắc</a:t>
            </a:r>
            <a:r>
              <a:rPr lang="en-US" dirty="0"/>
              <a:t>:</a:t>
            </a:r>
          </a:p>
          <a:p>
            <a:pPr lvl="1"/>
            <a:r>
              <a:rPr lang="en-US" dirty="0" err="1"/>
              <a:t>Tương</a:t>
            </a:r>
            <a:r>
              <a:rPr lang="en-US" dirty="0"/>
              <a:t> </a:t>
            </a:r>
            <a:r>
              <a:rPr lang="en-US" dirty="0" err="1"/>
              <a:t>tự</a:t>
            </a:r>
            <a:r>
              <a:rPr lang="en-US" dirty="0"/>
              <a:t> </a:t>
            </a:r>
            <a:r>
              <a:rPr lang="en-US" dirty="0" err="1"/>
              <a:t>thuật</a:t>
            </a:r>
            <a:r>
              <a:rPr lang="en-US" dirty="0"/>
              <a:t> </a:t>
            </a:r>
            <a:r>
              <a:rPr lang="en-US" dirty="0" err="1"/>
              <a:t>toán</a:t>
            </a:r>
            <a:r>
              <a:rPr lang="en-US" dirty="0"/>
              <a:t> SCAN.</a:t>
            </a:r>
          </a:p>
          <a:p>
            <a:pPr lvl="1"/>
            <a:r>
              <a:rPr lang="en-US" dirty="0" err="1"/>
              <a:t>Chỉ</a:t>
            </a:r>
            <a:r>
              <a:rPr lang="en-US" dirty="0"/>
              <a:t> </a:t>
            </a:r>
            <a:r>
              <a:rPr lang="en-US" dirty="0" err="1"/>
              <a:t>khác</a:t>
            </a:r>
            <a:r>
              <a:rPr lang="en-US" dirty="0"/>
              <a:t> </a:t>
            </a:r>
            <a:r>
              <a:rPr lang="en-US" dirty="0" err="1"/>
              <a:t>khi</a:t>
            </a:r>
            <a:r>
              <a:rPr lang="en-US" dirty="0"/>
              <a:t> </a:t>
            </a:r>
            <a:r>
              <a:rPr lang="en-US" dirty="0" err="1"/>
              <a:t>di</a:t>
            </a:r>
            <a:r>
              <a:rPr lang="en-US" dirty="0"/>
              <a:t> </a:t>
            </a:r>
            <a:r>
              <a:rPr lang="en-US" dirty="0" err="1"/>
              <a:t>chuyển</a:t>
            </a:r>
            <a:r>
              <a:rPr lang="en-US" dirty="0"/>
              <a:t> </a:t>
            </a:r>
            <a:r>
              <a:rPr lang="en-US" dirty="0" err="1"/>
              <a:t>đến</a:t>
            </a:r>
            <a:r>
              <a:rPr lang="en-US" dirty="0"/>
              <a:t> 1 </a:t>
            </a:r>
            <a:r>
              <a:rPr lang="en-US" dirty="0" err="1"/>
              <a:t>đầu</a:t>
            </a:r>
            <a:r>
              <a:rPr lang="en-US" dirty="0"/>
              <a:t> </a:t>
            </a:r>
            <a:r>
              <a:rPr lang="en-US" dirty="0" err="1"/>
              <a:t>của</a:t>
            </a:r>
            <a:r>
              <a:rPr lang="en-US" dirty="0"/>
              <a:t> </a:t>
            </a:r>
            <a:r>
              <a:rPr lang="en-US" dirty="0" err="1"/>
              <a:t>đĩa</a:t>
            </a:r>
            <a:r>
              <a:rPr lang="en-US" dirty="0"/>
              <a:t> </a:t>
            </a:r>
            <a:r>
              <a:rPr lang="en-US" dirty="0" err="1"/>
              <a:t>thì</a:t>
            </a:r>
            <a:r>
              <a:rPr lang="en-US" dirty="0"/>
              <a:t> </a:t>
            </a:r>
            <a:r>
              <a:rPr lang="en-US" dirty="0" err="1"/>
              <a:t>trở</a:t>
            </a:r>
            <a:r>
              <a:rPr lang="en-US" dirty="0"/>
              <a:t> </a:t>
            </a:r>
            <a:r>
              <a:rPr lang="en-US" dirty="0" err="1"/>
              <a:t>về</a:t>
            </a:r>
            <a:r>
              <a:rPr lang="en-US" dirty="0"/>
              <a:t>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của</a:t>
            </a:r>
            <a:r>
              <a:rPr lang="en-US" dirty="0"/>
              <a:t> </a:t>
            </a:r>
            <a:r>
              <a:rPr lang="en-US" dirty="0" err="1"/>
              <a:t>đĩa</a:t>
            </a:r>
            <a:r>
              <a:rPr lang="en-US" dirty="0"/>
              <a:t>.</a:t>
            </a:r>
          </a:p>
          <a:p>
            <a:pPr lvl="1"/>
            <a:endParaRPr lang="en-US" dirty="0"/>
          </a:p>
        </p:txBody>
      </p:sp>
      <p:sp>
        <p:nvSpPr>
          <p:cNvPr id="4" name="Slide Number Placeholder 5"/>
          <p:cNvSpPr>
            <a:spLocks noGrp="1"/>
          </p:cNvSpPr>
          <p:nvPr>
            <p:ph type="sldNum" sz="quarter" idx="15"/>
          </p:nvPr>
        </p:nvSpPr>
        <p:spPr/>
        <p:txBody>
          <a:bodyPr/>
          <a:lstStyle/>
          <a:p>
            <a:fld id="{B2642B3D-D460-4701-8FFE-DCCBDDA960ED}" type="slidenum">
              <a:rPr lang="en-US"/>
              <a:pPr/>
              <a:t>34</a:t>
            </a:fld>
            <a:endParaRPr lang="en-US"/>
          </a:p>
        </p:txBody>
      </p:sp>
      <p:graphicFrame>
        <p:nvGraphicFramePr>
          <p:cNvPr id="7" name="Group 4"/>
          <p:cNvGraphicFramePr>
            <a:graphicFrameLocks/>
          </p:cNvGraphicFramePr>
          <p:nvPr/>
        </p:nvGraphicFramePr>
        <p:xfrm>
          <a:off x="1282700" y="36576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Text Box 87"/>
          <p:cNvSpPr txBox="1">
            <a:spLocks noChangeArrowheads="1"/>
          </p:cNvSpPr>
          <p:nvPr/>
        </p:nvSpPr>
        <p:spPr bwMode="auto">
          <a:xfrm>
            <a:off x="1181100"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0" name="Text Box 89"/>
          <p:cNvSpPr txBox="1">
            <a:spLocks noChangeArrowheads="1"/>
          </p:cNvSpPr>
          <p:nvPr/>
        </p:nvSpPr>
        <p:spPr bwMode="auto">
          <a:xfrm>
            <a:off x="171132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1" name="Text Box 90"/>
          <p:cNvSpPr txBox="1">
            <a:spLocks noChangeArrowheads="1"/>
          </p:cNvSpPr>
          <p:nvPr/>
        </p:nvSpPr>
        <p:spPr bwMode="auto">
          <a:xfrm>
            <a:off x="224155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2" name="Text Box 91"/>
          <p:cNvSpPr txBox="1">
            <a:spLocks noChangeArrowheads="1"/>
          </p:cNvSpPr>
          <p:nvPr/>
        </p:nvSpPr>
        <p:spPr bwMode="auto">
          <a:xfrm>
            <a:off x="2646362" y="30480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3" name="Text Box 92"/>
          <p:cNvSpPr txBox="1">
            <a:spLocks noChangeArrowheads="1"/>
          </p:cNvSpPr>
          <p:nvPr/>
        </p:nvSpPr>
        <p:spPr bwMode="auto">
          <a:xfrm>
            <a:off x="305117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4" name="Text Box 93"/>
          <p:cNvSpPr txBox="1">
            <a:spLocks noChangeArrowheads="1"/>
          </p:cNvSpPr>
          <p:nvPr/>
        </p:nvSpPr>
        <p:spPr bwMode="auto">
          <a:xfrm>
            <a:off x="358140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5" name="Text Box 94"/>
          <p:cNvSpPr txBox="1">
            <a:spLocks noChangeArrowheads="1"/>
          </p:cNvSpPr>
          <p:nvPr/>
        </p:nvSpPr>
        <p:spPr bwMode="auto">
          <a:xfrm>
            <a:off x="3986212"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6" name="Oval 105"/>
          <p:cNvSpPr>
            <a:spLocks noChangeArrowheads="1"/>
          </p:cNvSpPr>
          <p:nvPr/>
        </p:nvSpPr>
        <p:spPr bwMode="auto">
          <a:xfrm>
            <a:off x="4538663" y="3743324"/>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566863" y="3743324"/>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844800" y="3743324"/>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3090863" y="3743324"/>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7035800" y="3743324"/>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6273800" y="3743324"/>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4090988" y="3743325"/>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566862" y="57070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749675" y="39989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897313" y="41465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4165600" y="42275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670425" y="43672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497638" y="4840287"/>
            <a:ext cx="766762" cy="223838"/>
          </a:xfrm>
          <a:prstGeom prst="line">
            <a:avLst/>
          </a:prstGeom>
          <a:noFill/>
          <a:ln w="9525">
            <a:solidFill>
              <a:schemeClr val="tx1"/>
            </a:solidFill>
            <a:round/>
            <a:headEnd/>
            <a:tailEnd/>
          </a:ln>
          <a:effectLst/>
        </p:spPr>
        <p:txBody>
          <a:bodyPr/>
          <a:lstStyle/>
          <a:p>
            <a:endParaRPr lang="en-US"/>
          </a:p>
        </p:txBody>
      </p:sp>
      <p:sp>
        <p:nvSpPr>
          <p:cNvPr id="39" name="Line 118"/>
          <p:cNvSpPr>
            <a:spLocks noChangeShapeType="1"/>
          </p:cNvSpPr>
          <p:nvPr/>
        </p:nvSpPr>
        <p:spPr bwMode="auto">
          <a:xfrm>
            <a:off x="7246938" y="5053012"/>
            <a:ext cx="215900" cy="66675"/>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0799" y="5119687"/>
            <a:ext cx="6145212" cy="511175"/>
          </a:xfrm>
          <a:prstGeom prst="line">
            <a:avLst/>
          </a:prstGeom>
          <a:noFill/>
          <a:ln w="9525">
            <a:solidFill>
              <a:schemeClr val="tx1"/>
            </a:solidFill>
            <a:round/>
            <a:headEnd/>
            <a:tailEnd/>
          </a:ln>
          <a:effectLst/>
        </p:spPr>
        <p:txBody>
          <a:bodyPr/>
          <a:lstStyle/>
          <a:p>
            <a:endParaRPr lang="en-US"/>
          </a:p>
        </p:txBody>
      </p:sp>
      <p:sp>
        <p:nvSpPr>
          <p:cNvPr id="43" name="Oval 123"/>
          <p:cNvSpPr>
            <a:spLocks noChangeArrowheads="1"/>
          </p:cNvSpPr>
          <p:nvPr/>
        </p:nvSpPr>
        <p:spPr bwMode="auto">
          <a:xfrm>
            <a:off x="3825875" y="40751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 name="Oval 124"/>
          <p:cNvSpPr>
            <a:spLocks noChangeArrowheads="1"/>
          </p:cNvSpPr>
          <p:nvPr/>
        </p:nvSpPr>
        <p:spPr bwMode="auto">
          <a:xfrm>
            <a:off x="7112000" y="49847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5" name="Oval 125"/>
          <p:cNvSpPr>
            <a:spLocks noChangeArrowheads="1"/>
          </p:cNvSpPr>
          <p:nvPr/>
        </p:nvSpPr>
        <p:spPr bwMode="auto">
          <a:xfrm>
            <a:off x="3073400" y="6105524"/>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6" name="Oval 126"/>
          <p:cNvSpPr>
            <a:spLocks noChangeArrowheads="1"/>
          </p:cNvSpPr>
          <p:nvPr/>
        </p:nvSpPr>
        <p:spPr bwMode="auto">
          <a:xfrm>
            <a:off x="6273800" y="47164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7" name="Oval 127"/>
          <p:cNvSpPr>
            <a:spLocks noChangeArrowheads="1"/>
          </p:cNvSpPr>
          <p:nvPr/>
        </p:nvSpPr>
        <p:spPr bwMode="auto">
          <a:xfrm>
            <a:off x="2787650" y="59531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8" name="Oval 128"/>
          <p:cNvSpPr>
            <a:spLocks noChangeArrowheads="1"/>
          </p:cNvSpPr>
          <p:nvPr/>
        </p:nvSpPr>
        <p:spPr bwMode="auto">
          <a:xfrm>
            <a:off x="4594225" y="4292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9" name="Oval 129"/>
          <p:cNvSpPr>
            <a:spLocks noChangeArrowheads="1"/>
          </p:cNvSpPr>
          <p:nvPr/>
        </p:nvSpPr>
        <p:spPr bwMode="auto">
          <a:xfrm>
            <a:off x="4089400" y="41608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0" name="Text Box 131"/>
          <p:cNvSpPr txBox="1">
            <a:spLocks noChangeArrowheads="1"/>
          </p:cNvSpPr>
          <p:nvPr/>
        </p:nvSpPr>
        <p:spPr bwMode="auto">
          <a:xfrm>
            <a:off x="76200" y="2574925"/>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2" name="Straight Connector 51"/>
          <p:cNvCxnSpPr>
            <a:stCxn id="40" idx="1"/>
            <a:endCxn id="33" idx="1"/>
          </p:cNvCxnSpPr>
          <p:nvPr/>
        </p:nvCxnSpPr>
        <p:spPr>
          <a:xfrm rot="16200000" flipH="1">
            <a:off x="1405730" y="5545930"/>
            <a:ext cx="95961" cy="265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6"/>
            <a:endCxn id="47" idx="1"/>
          </p:cNvCxnSpPr>
          <p:nvPr/>
        </p:nvCxnSpPr>
        <p:spPr>
          <a:xfrm>
            <a:off x="1701800" y="5774531"/>
            <a:ext cx="1105611" cy="198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6"/>
            <a:endCxn id="45" idx="1"/>
          </p:cNvCxnSpPr>
          <p:nvPr/>
        </p:nvCxnSpPr>
        <p:spPr>
          <a:xfrm>
            <a:off x="2922588" y="6020594"/>
            <a:ext cx="170573" cy="10469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66"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dissolv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0-#ppt_w/2"/>
                                          </p:val>
                                        </p:tav>
                                        <p:tav tm="100000">
                                          <p:val>
                                            <p:strVal val="#ppt_x"/>
                                          </p:val>
                                        </p:tav>
                                      </p:tavLst>
                                    </p:anim>
                                    <p:anim calcmode="lin" valueType="num">
                                      <p:cBhvr additive="base">
                                        <p:cTn id="70" dur="500" fill="hold"/>
                                        <p:tgtEl>
                                          <p:spTgt spid="10"/>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0-#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left)">
                                      <p:cBhvr>
                                        <p:cTn id="87" dur="500"/>
                                        <p:tgtEl>
                                          <p:spTgt spid="35"/>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1500"/>
                            </p:stCondLst>
                            <p:childTnLst>
                              <p:par>
                                <p:cTn id="103" presetID="1" presetClass="entr" presetSubtype="0"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childTnLst>
                          </p:cTn>
                        </p:par>
                        <p:par>
                          <p:cTn id="105" fill="hold">
                            <p:stCondLst>
                              <p:cond delay="1500"/>
                            </p:stCondLst>
                            <p:childTnLst>
                              <p:par>
                                <p:cTn id="106" presetID="22" presetClass="entr" presetSubtype="8" fill="hold" grpId="0"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childTnLst>
                          </p:cTn>
                        </p:par>
                        <p:par>
                          <p:cTn id="112" fill="hold">
                            <p:stCondLst>
                              <p:cond delay="2000"/>
                            </p:stCondLst>
                            <p:childTnLst>
                              <p:par>
                                <p:cTn id="113" presetID="22" presetClass="entr" presetSubtype="8" fill="hold" grpId="0" nodeType="after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right)">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strips(downRight)">
                                      <p:cBhvr>
                                        <p:cTn id="125" dur="500"/>
                                        <p:tgtEl>
                                          <p:spTgt spid="52"/>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3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8" presetClass="entr" presetSubtype="6" fill="hold"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strips(downRight)">
                                      <p:cBhvr>
                                        <p:cTn id="133" dur="500"/>
                                        <p:tgtEl>
                                          <p:spTgt spid="55"/>
                                        </p:tgtEl>
                                      </p:cBhvr>
                                    </p:animEffec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8" presetClass="entr" presetSubtype="6" fill="hold" nodeType="click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strips(downRight)">
                                      <p:cBhvr>
                                        <p:cTn id="141" dur="500"/>
                                        <p:tgtEl>
                                          <p:spTgt spid="61"/>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P spid="45" grpId="0" animBg="1"/>
      <p:bldP spid="46" grpId="0" animBg="1"/>
      <p:bldP spid="47" grpId="0" animBg="1"/>
      <p:bldP spid="48" grpId="0" animBg="1"/>
      <p:bldP spid="49" grpId="0" animBg="1"/>
      <p:bldP spid="50" grpId="0"/>
      <p:bldP spid="65" grpId="0"/>
      <p:bldP spid="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LOOK – C-LOOK</a:t>
            </a:r>
          </a:p>
        </p:txBody>
      </p:sp>
      <p:sp>
        <p:nvSpPr>
          <p:cNvPr id="199683" name="Rectangle 3"/>
          <p:cNvSpPr>
            <a:spLocks noGrp="1" noChangeArrowheads="1"/>
          </p:cNvSpPr>
          <p:nvPr>
            <p:ph sz="quarter" idx="1"/>
          </p:nvPr>
        </p:nvSpPr>
        <p:spPr/>
        <p:txBody>
          <a:bodyPr/>
          <a:lstStyle/>
          <a:p>
            <a:r>
              <a:rPr lang="en-US" dirty="0" err="1"/>
              <a:t>Nhận</a:t>
            </a:r>
            <a:r>
              <a:rPr lang="en-US" dirty="0"/>
              <a:t> </a:t>
            </a:r>
            <a:r>
              <a:rPr lang="en-US" dirty="0" err="1"/>
              <a:t>xét</a:t>
            </a:r>
            <a:r>
              <a:rPr lang="en-US" dirty="0"/>
              <a:t>:</a:t>
            </a:r>
          </a:p>
          <a:p>
            <a:pPr lvl="1"/>
            <a:r>
              <a:rPr lang="en-US" dirty="0" err="1"/>
              <a:t>Hai</a:t>
            </a:r>
            <a:r>
              <a:rPr lang="en-US" dirty="0"/>
              <a:t> </a:t>
            </a:r>
            <a:r>
              <a:rPr lang="en-US" dirty="0" err="1"/>
              <a:t>thuật</a:t>
            </a:r>
            <a:r>
              <a:rPr lang="en-US" dirty="0"/>
              <a:t> </a:t>
            </a:r>
            <a:r>
              <a:rPr lang="en-US" dirty="0" err="1"/>
              <a:t>toán</a:t>
            </a:r>
            <a:r>
              <a:rPr lang="en-US" dirty="0"/>
              <a:t> </a:t>
            </a:r>
            <a:r>
              <a:rPr lang="en-US" dirty="0" err="1"/>
              <a:t>lập</a:t>
            </a:r>
            <a:r>
              <a:rPr lang="en-US" dirty="0"/>
              <a:t> </a:t>
            </a:r>
            <a:r>
              <a:rPr lang="en-US" dirty="0" err="1"/>
              <a:t>lịch</a:t>
            </a:r>
            <a:r>
              <a:rPr lang="en-US" dirty="0"/>
              <a:t> SCAN </a:t>
            </a:r>
            <a:r>
              <a:rPr lang="en-US" dirty="0" err="1"/>
              <a:t>và</a:t>
            </a:r>
            <a:r>
              <a:rPr lang="en-US" dirty="0"/>
              <a:t> C-SCAN </a:t>
            </a:r>
            <a:r>
              <a:rPr lang="en-US" dirty="0" err="1"/>
              <a:t>luôn</a:t>
            </a:r>
            <a:r>
              <a:rPr lang="en-US" dirty="0"/>
              <a:t> </a:t>
            </a:r>
            <a:r>
              <a:rPr lang="en-US" dirty="0" err="1"/>
              <a:t>luôn</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của</a:t>
            </a:r>
            <a:r>
              <a:rPr lang="en-US" dirty="0"/>
              <a:t> </a:t>
            </a:r>
            <a:r>
              <a:rPr lang="en-US" dirty="0" err="1"/>
              <a:t>đĩa</a:t>
            </a:r>
            <a:r>
              <a:rPr lang="en-US" dirty="0"/>
              <a:t> </a:t>
            </a:r>
            <a:r>
              <a:rPr lang="en-US" dirty="0" err="1"/>
              <a:t>từ</a:t>
            </a:r>
            <a:r>
              <a:rPr lang="en-US" dirty="0"/>
              <a:t> </a:t>
            </a:r>
            <a:r>
              <a:rPr lang="en-US" dirty="0" err="1"/>
              <a:t>đầu</a:t>
            </a:r>
            <a:r>
              <a:rPr lang="en-US" dirty="0"/>
              <a:t> </a:t>
            </a:r>
            <a:r>
              <a:rPr lang="en-US" dirty="0" err="1"/>
              <a:t>này</a:t>
            </a:r>
            <a:r>
              <a:rPr lang="en-US" dirty="0"/>
              <a:t> sang </a:t>
            </a:r>
            <a:r>
              <a:rPr lang="en-US" dirty="0" err="1"/>
              <a:t>đầu</a:t>
            </a:r>
            <a:r>
              <a:rPr lang="en-US" dirty="0"/>
              <a:t> </a:t>
            </a:r>
            <a:r>
              <a:rPr lang="en-US" dirty="0" err="1"/>
              <a:t>kia</a:t>
            </a:r>
            <a:r>
              <a:rPr lang="en-US" dirty="0"/>
              <a:t> </a:t>
            </a:r>
            <a:r>
              <a:rPr lang="en-US" dirty="0" err="1"/>
              <a:t>và</a:t>
            </a:r>
            <a:r>
              <a:rPr lang="en-US" dirty="0"/>
              <a:t> </a:t>
            </a:r>
            <a:r>
              <a:rPr lang="en-US" dirty="0" err="1"/>
              <a:t>di</a:t>
            </a:r>
            <a:r>
              <a:rPr lang="en-US" dirty="0"/>
              <a:t> </a:t>
            </a:r>
            <a:r>
              <a:rPr lang="en-US" dirty="0" err="1"/>
              <a:t>chuyển</a:t>
            </a:r>
            <a:r>
              <a:rPr lang="en-US" dirty="0"/>
              <a:t> </a:t>
            </a:r>
            <a:r>
              <a:rPr lang="en-US" dirty="0" err="1"/>
              <a:t>đến</a:t>
            </a:r>
            <a:r>
              <a:rPr lang="en-US" dirty="0"/>
              <a:t> </a:t>
            </a:r>
            <a:r>
              <a:rPr lang="en-US" dirty="0" err="1"/>
              <a:t>khối</a:t>
            </a:r>
            <a:r>
              <a:rPr lang="en-US" dirty="0"/>
              <a:t> </a:t>
            </a:r>
            <a:r>
              <a:rPr lang="en-US" dirty="0" err="1"/>
              <a:t>cuối</a:t>
            </a:r>
            <a:r>
              <a:rPr lang="en-US" dirty="0"/>
              <a:t> </a:t>
            </a:r>
            <a:r>
              <a:rPr lang="en-US" dirty="0" err="1"/>
              <a:t>cùng</a:t>
            </a:r>
            <a:r>
              <a:rPr lang="en-US" dirty="0"/>
              <a:t> ở </a:t>
            </a:r>
            <a:r>
              <a:rPr lang="en-US" dirty="0" err="1"/>
              <a:t>mỗi</a:t>
            </a:r>
            <a:r>
              <a:rPr lang="en-US" dirty="0"/>
              <a:t> </a:t>
            </a:r>
            <a:r>
              <a:rPr lang="en-US" dirty="0" err="1"/>
              <a:t>hướng</a:t>
            </a:r>
            <a:r>
              <a:rPr lang="en-US" dirty="0"/>
              <a:t>.</a:t>
            </a:r>
          </a:p>
          <a:p>
            <a:r>
              <a:rPr lang="en-US" dirty="0" err="1"/>
              <a:t>Nguyên</a:t>
            </a:r>
            <a:r>
              <a:rPr lang="en-US" dirty="0"/>
              <a:t> </a:t>
            </a:r>
            <a:r>
              <a:rPr lang="en-US" dirty="0" err="1"/>
              <a:t>tắc</a:t>
            </a:r>
            <a:r>
              <a:rPr lang="en-US" dirty="0"/>
              <a:t>:</a:t>
            </a:r>
          </a:p>
          <a:p>
            <a:pPr lvl="1"/>
            <a:r>
              <a:rPr lang="en-US" dirty="0" err="1"/>
              <a:t>Giống</a:t>
            </a:r>
            <a:r>
              <a:rPr lang="en-US" dirty="0"/>
              <a:t> SCAN </a:t>
            </a:r>
            <a:r>
              <a:rPr lang="en-US" dirty="0" err="1"/>
              <a:t>và</a:t>
            </a:r>
            <a:r>
              <a:rPr lang="en-US" dirty="0"/>
              <a:t> C-SCAN </a:t>
            </a:r>
            <a:r>
              <a:rPr lang="en-US" dirty="0" err="1"/>
              <a:t>nhưng</a:t>
            </a:r>
            <a:r>
              <a:rPr lang="en-US" dirty="0"/>
              <a:t> </a:t>
            </a:r>
            <a:r>
              <a:rPr lang="en-US" dirty="0" err="1"/>
              <a:t>chỉ</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đến</a:t>
            </a:r>
            <a:r>
              <a:rPr lang="en-US" dirty="0"/>
              <a:t> </a:t>
            </a:r>
            <a:r>
              <a:rPr lang="en-US" dirty="0" err="1"/>
              <a:t>khối</a:t>
            </a:r>
            <a:r>
              <a:rPr lang="en-US" dirty="0"/>
              <a:t> </a:t>
            </a:r>
            <a:r>
              <a:rPr lang="en-US" dirty="0" err="1"/>
              <a:t>xa</a:t>
            </a:r>
            <a:r>
              <a:rPr lang="en-US" dirty="0"/>
              <a:t> </a:t>
            </a:r>
            <a:r>
              <a:rPr lang="en-US" dirty="0" err="1"/>
              <a:t>nhất</a:t>
            </a:r>
            <a:r>
              <a:rPr lang="en-US" dirty="0"/>
              <a:t> </a:t>
            </a:r>
            <a:r>
              <a:rPr lang="en-US" dirty="0" err="1"/>
              <a:t>chứ</a:t>
            </a:r>
            <a:r>
              <a:rPr lang="en-US" dirty="0"/>
              <a:t> </a:t>
            </a:r>
            <a:r>
              <a:rPr lang="en-US" dirty="0" err="1"/>
              <a:t>không</a:t>
            </a:r>
            <a:r>
              <a:rPr lang="en-US" dirty="0"/>
              <a:t> </a:t>
            </a:r>
            <a:r>
              <a:rPr lang="en-US" dirty="0" err="1"/>
              <a:t>đến</a:t>
            </a:r>
            <a:r>
              <a:rPr lang="en-US" dirty="0"/>
              <a:t> </a:t>
            </a:r>
            <a:r>
              <a:rPr lang="en-US" dirty="0" err="1"/>
              <a:t>cuối</a:t>
            </a:r>
            <a:r>
              <a:rPr lang="en-US" dirty="0"/>
              <a:t>.</a:t>
            </a:r>
          </a:p>
        </p:txBody>
      </p:sp>
      <p:sp>
        <p:nvSpPr>
          <p:cNvPr id="4" name="Slide Number Placeholder 5"/>
          <p:cNvSpPr>
            <a:spLocks noGrp="1"/>
          </p:cNvSpPr>
          <p:nvPr>
            <p:ph type="sldNum" sz="quarter" idx="15"/>
          </p:nvPr>
        </p:nvSpPr>
        <p:spPr/>
        <p:txBody>
          <a:bodyPr/>
          <a:lstStyle/>
          <a:p>
            <a:fld id="{CAD068A3-BDA8-4D6F-BAF7-E661CAAFAF06}"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a:t>LOOK – C-LOOK</a:t>
            </a:r>
          </a:p>
        </p:txBody>
      </p:sp>
      <p:sp>
        <p:nvSpPr>
          <p:cNvPr id="4" name="Slide Number Placeholder 5"/>
          <p:cNvSpPr>
            <a:spLocks noGrp="1"/>
          </p:cNvSpPr>
          <p:nvPr>
            <p:ph type="sldNum" sz="quarter" idx="15"/>
          </p:nvPr>
        </p:nvSpPr>
        <p:spPr/>
        <p:txBody>
          <a:bodyPr/>
          <a:lstStyle/>
          <a:p>
            <a:fld id="{96CA7B5A-1C52-48D5-B0E9-F2D84134DEEA}" type="slidenum">
              <a:rPr lang="en-US"/>
              <a:pPr/>
              <a:t>36</a:t>
            </a:fld>
            <a:endParaRPr lang="en-US"/>
          </a:p>
        </p:txBody>
      </p:sp>
      <p:graphicFrame>
        <p:nvGraphicFramePr>
          <p:cNvPr id="7" name="Group 4"/>
          <p:cNvGraphicFramePr>
            <a:graphicFrameLocks/>
          </p:cNvGraphicFramePr>
          <p:nvPr/>
        </p:nvGraphicFramePr>
        <p:xfrm>
          <a:off x="990600" y="3429000"/>
          <a:ext cx="6184900" cy="304800"/>
        </p:xfrm>
        <a:graphic>
          <a:graphicData uri="http://schemas.openxmlformats.org/drawingml/2006/table">
            <a:tbl>
              <a:tblPr/>
              <a:tblGrid>
                <a:gridCol w="249238">
                  <a:extLst>
                    <a:ext uri="{9D8B030D-6E8A-4147-A177-3AD203B41FA5}">
                      <a16:colId xmlns:a16="http://schemas.microsoft.com/office/drawing/2014/main" val="20000"/>
                    </a:ext>
                  </a:extLst>
                </a:gridCol>
                <a:gridCol w="2444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6063">
                  <a:extLst>
                    <a:ext uri="{9D8B030D-6E8A-4147-A177-3AD203B41FA5}">
                      <a16:colId xmlns:a16="http://schemas.microsoft.com/office/drawing/2014/main" val="20003"/>
                    </a:ext>
                  </a:extLst>
                </a:gridCol>
                <a:gridCol w="247650">
                  <a:extLst>
                    <a:ext uri="{9D8B030D-6E8A-4147-A177-3AD203B41FA5}">
                      <a16:colId xmlns:a16="http://schemas.microsoft.com/office/drawing/2014/main" val="20004"/>
                    </a:ext>
                  </a:extLst>
                </a:gridCol>
                <a:gridCol w="247650">
                  <a:extLst>
                    <a:ext uri="{9D8B030D-6E8A-4147-A177-3AD203B41FA5}">
                      <a16:colId xmlns:a16="http://schemas.microsoft.com/office/drawing/2014/main" val="20005"/>
                    </a:ext>
                  </a:extLst>
                </a:gridCol>
                <a:gridCol w="247650">
                  <a:extLst>
                    <a:ext uri="{9D8B030D-6E8A-4147-A177-3AD203B41FA5}">
                      <a16:colId xmlns:a16="http://schemas.microsoft.com/office/drawing/2014/main" val="20006"/>
                    </a:ext>
                  </a:extLst>
                </a:gridCol>
                <a:gridCol w="246062">
                  <a:extLst>
                    <a:ext uri="{9D8B030D-6E8A-4147-A177-3AD203B41FA5}">
                      <a16:colId xmlns:a16="http://schemas.microsoft.com/office/drawing/2014/main" val="20007"/>
                    </a:ext>
                  </a:extLst>
                </a:gridCol>
                <a:gridCol w="249238">
                  <a:extLst>
                    <a:ext uri="{9D8B030D-6E8A-4147-A177-3AD203B41FA5}">
                      <a16:colId xmlns:a16="http://schemas.microsoft.com/office/drawing/2014/main" val="20008"/>
                    </a:ext>
                  </a:extLst>
                </a:gridCol>
                <a:gridCol w="246062">
                  <a:extLst>
                    <a:ext uri="{9D8B030D-6E8A-4147-A177-3AD203B41FA5}">
                      <a16:colId xmlns:a16="http://schemas.microsoft.com/office/drawing/2014/main" val="20009"/>
                    </a:ext>
                  </a:extLst>
                </a:gridCol>
                <a:gridCol w="247650">
                  <a:extLst>
                    <a:ext uri="{9D8B030D-6E8A-4147-A177-3AD203B41FA5}">
                      <a16:colId xmlns:a16="http://schemas.microsoft.com/office/drawing/2014/main" val="20010"/>
                    </a:ext>
                  </a:extLst>
                </a:gridCol>
                <a:gridCol w="249238">
                  <a:extLst>
                    <a:ext uri="{9D8B030D-6E8A-4147-A177-3AD203B41FA5}">
                      <a16:colId xmlns:a16="http://schemas.microsoft.com/office/drawing/2014/main" val="20011"/>
                    </a:ext>
                  </a:extLst>
                </a:gridCol>
                <a:gridCol w="244475">
                  <a:extLst>
                    <a:ext uri="{9D8B030D-6E8A-4147-A177-3AD203B41FA5}">
                      <a16:colId xmlns:a16="http://schemas.microsoft.com/office/drawing/2014/main" val="20012"/>
                    </a:ext>
                  </a:extLst>
                </a:gridCol>
                <a:gridCol w="249237">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46063">
                  <a:extLst>
                    <a:ext uri="{9D8B030D-6E8A-4147-A177-3AD203B41FA5}">
                      <a16:colId xmlns:a16="http://schemas.microsoft.com/office/drawing/2014/main" val="20015"/>
                    </a:ext>
                  </a:extLst>
                </a:gridCol>
                <a:gridCol w="249237">
                  <a:extLst>
                    <a:ext uri="{9D8B030D-6E8A-4147-A177-3AD203B41FA5}">
                      <a16:colId xmlns:a16="http://schemas.microsoft.com/office/drawing/2014/main" val="20016"/>
                    </a:ext>
                  </a:extLst>
                </a:gridCol>
                <a:gridCol w="246063">
                  <a:extLst>
                    <a:ext uri="{9D8B030D-6E8A-4147-A177-3AD203B41FA5}">
                      <a16:colId xmlns:a16="http://schemas.microsoft.com/office/drawing/2014/main" val="20017"/>
                    </a:ext>
                  </a:extLst>
                </a:gridCol>
                <a:gridCol w="247650">
                  <a:extLst>
                    <a:ext uri="{9D8B030D-6E8A-4147-A177-3AD203B41FA5}">
                      <a16:colId xmlns:a16="http://schemas.microsoft.com/office/drawing/2014/main" val="20018"/>
                    </a:ext>
                  </a:extLst>
                </a:gridCol>
                <a:gridCol w="247650">
                  <a:extLst>
                    <a:ext uri="{9D8B030D-6E8A-4147-A177-3AD203B41FA5}">
                      <a16:colId xmlns:a16="http://schemas.microsoft.com/office/drawing/2014/main" val="20019"/>
                    </a:ext>
                  </a:extLst>
                </a:gridCol>
                <a:gridCol w="247650">
                  <a:extLst>
                    <a:ext uri="{9D8B030D-6E8A-4147-A177-3AD203B41FA5}">
                      <a16:colId xmlns:a16="http://schemas.microsoft.com/office/drawing/2014/main" val="20020"/>
                    </a:ext>
                  </a:extLst>
                </a:gridCol>
                <a:gridCol w="246062">
                  <a:extLst>
                    <a:ext uri="{9D8B030D-6E8A-4147-A177-3AD203B41FA5}">
                      <a16:colId xmlns:a16="http://schemas.microsoft.com/office/drawing/2014/main" val="20021"/>
                    </a:ext>
                  </a:extLst>
                </a:gridCol>
                <a:gridCol w="249238">
                  <a:extLst>
                    <a:ext uri="{9D8B030D-6E8A-4147-A177-3AD203B41FA5}">
                      <a16:colId xmlns:a16="http://schemas.microsoft.com/office/drawing/2014/main" val="20022"/>
                    </a:ext>
                  </a:extLst>
                </a:gridCol>
                <a:gridCol w="244475">
                  <a:extLst>
                    <a:ext uri="{9D8B030D-6E8A-4147-A177-3AD203B41FA5}">
                      <a16:colId xmlns:a16="http://schemas.microsoft.com/office/drawing/2014/main" val="20023"/>
                    </a:ext>
                  </a:extLst>
                </a:gridCol>
                <a:gridCol w="249237">
                  <a:extLst>
                    <a:ext uri="{9D8B030D-6E8A-4147-A177-3AD203B41FA5}">
                      <a16:colId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Oval 105"/>
          <p:cNvSpPr>
            <a:spLocks noChangeArrowheads="1"/>
          </p:cNvSpPr>
          <p:nvPr/>
        </p:nvSpPr>
        <p:spPr bwMode="auto">
          <a:xfrm>
            <a:off x="4306888" y="3498849"/>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274763" y="3498849"/>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497138" y="3498849"/>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2767013" y="3498849"/>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6743700" y="3498849"/>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5981700" y="3498849"/>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3798888" y="3498849"/>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274762" y="54784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457575" y="37703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605213" y="39179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3873500" y="39989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378325" y="41386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205538" y="4611687"/>
            <a:ext cx="766762" cy="223838"/>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8736" y="4852987"/>
            <a:ext cx="5562601" cy="685800"/>
          </a:xfrm>
          <a:prstGeom prst="line">
            <a:avLst/>
          </a:prstGeom>
          <a:noFill/>
          <a:ln w="9525">
            <a:solidFill>
              <a:schemeClr val="tx1"/>
            </a:solidFill>
            <a:round/>
            <a:headEnd/>
            <a:tailEnd/>
          </a:ln>
          <a:effectLst/>
        </p:spPr>
        <p:txBody>
          <a:bodyPr/>
          <a:lstStyle/>
          <a:p>
            <a:endParaRPr lang="en-US"/>
          </a:p>
        </p:txBody>
      </p:sp>
      <p:sp>
        <p:nvSpPr>
          <p:cNvPr id="41" name="Oval 123"/>
          <p:cNvSpPr>
            <a:spLocks noChangeArrowheads="1"/>
          </p:cNvSpPr>
          <p:nvPr/>
        </p:nvSpPr>
        <p:spPr bwMode="auto">
          <a:xfrm>
            <a:off x="3533775" y="38465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Oval 124"/>
          <p:cNvSpPr>
            <a:spLocks noChangeArrowheads="1"/>
          </p:cNvSpPr>
          <p:nvPr/>
        </p:nvSpPr>
        <p:spPr bwMode="auto">
          <a:xfrm>
            <a:off x="6819900" y="47561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3" name="Oval 125"/>
          <p:cNvSpPr>
            <a:spLocks noChangeArrowheads="1"/>
          </p:cNvSpPr>
          <p:nvPr/>
        </p:nvSpPr>
        <p:spPr bwMode="auto">
          <a:xfrm>
            <a:off x="2776538" y="5784849"/>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4" name="Oval 126"/>
          <p:cNvSpPr>
            <a:spLocks noChangeArrowheads="1"/>
          </p:cNvSpPr>
          <p:nvPr/>
        </p:nvSpPr>
        <p:spPr bwMode="auto">
          <a:xfrm>
            <a:off x="5981700" y="44878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5" name="Oval 127"/>
          <p:cNvSpPr>
            <a:spLocks noChangeArrowheads="1"/>
          </p:cNvSpPr>
          <p:nvPr/>
        </p:nvSpPr>
        <p:spPr bwMode="auto">
          <a:xfrm>
            <a:off x="2495550" y="57245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6" name="Oval 128"/>
          <p:cNvSpPr>
            <a:spLocks noChangeArrowheads="1"/>
          </p:cNvSpPr>
          <p:nvPr/>
        </p:nvSpPr>
        <p:spPr bwMode="auto">
          <a:xfrm>
            <a:off x="4302125" y="40640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7" name="Oval 129"/>
          <p:cNvSpPr>
            <a:spLocks noChangeArrowheads="1"/>
          </p:cNvSpPr>
          <p:nvPr/>
        </p:nvSpPr>
        <p:spPr bwMode="auto">
          <a:xfrm>
            <a:off x="3797300" y="39322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48" name="Text Box 131"/>
          <p:cNvSpPr txBox="1">
            <a:spLocks noChangeArrowheads="1"/>
          </p:cNvSpPr>
          <p:nvPr/>
        </p:nvSpPr>
        <p:spPr bwMode="auto">
          <a:xfrm>
            <a:off x="304800" y="1905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0" name="Straight Connector 49"/>
          <p:cNvCxnSpPr>
            <a:stCxn id="40" idx="1"/>
            <a:endCxn id="45" idx="1"/>
          </p:cNvCxnSpPr>
          <p:nvPr/>
        </p:nvCxnSpPr>
        <p:spPr>
          <a:xfrm rot="16200000" flipH="1">
            <a:off x="1819273" y="5048249"/>
            <a:ext cx="205499" cy="118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6"/>
            <a:endCxn id="43" idx="2"/>
          </p:cNvCxnSpPr>
          <p:nvPr/>
        </p:nvCxnSpPr>
        <p:spPr>
          <a:xfrm>
            <a:off x="2630488" y="5791994"/>
            <a:ext cx="146050" cy="603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 Box 87"/>
          <p:cNvSpPr txBox="1">
            <a:spLocks noChangeArrowheads="1"/>
          </p:cNvSpPr>
          <p:nvPr/>
        </p:nvSpPr>
        <p:spPr bwMode="auto">
          <a:xfrm>
            <a:off x="1277938"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rgbClr val="00FF00"/>
                </a:solidFill>
                <a:latin typeface="Tahoma" pitchFamily="34" charset="0"/>
              </a:rPr>
              <a:t>12</a:t>
            </a:r>
          </a:p>
        </p:txBody>
      </p:sp>
      <p:sp>
        <p:nvSpPr>
          <p:cNvPr id="62" name="Text Box 89"/>
          <p:cNvSpPr txBox="1">
            <a:spLocks noChangeArrowheads="1"/>
          </p:cNvSpPr>
          <p:nvPr/>
        </p:nvSpPr>
        <p:spPr bwMode="auto">
          <a:xfrm>
            <a:off x="180816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chemeClr val="folHlink"/>
                </a:solidFill>
                <a:latin typeface="Tahoma" pitchFamily="34" charset="0"/>
              </a:rPr>
              <a:t>14</a:t>
            </a:r>
          </a:p>
        </p:txBody>
      </p:sp>
      <p:sp>
        <p:nvSpPr>
          <p:cNvPr id="63" name="Text Box 90"/>
          <p:cNvSpPr txBox="1">
            <a:spLocks noChangeArrowheads="1"/>
          </p:cNvSpPr>
          <p:nvPr/>
        </p:nvSpPr>
        <p:spPr bwMode="auto">
          <a:xfrm>
            <a:off x="233838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chemeClr val="tx1"/>
                </a:solidFill>
                <a:latin typeface="Tahoma" pitchFamily="34" charset="0"/>
              </a:rPr>
              <a:t>2</a:t>
            </a:r>
          </a:p>
        </p:txBody>
      </p:sp>
      <p:sp>
        <p:nvSpPr>
          <p:cNvPr id="64" name="Text Box 91"/>
          <p:cNvSpPr txBox="1">
            <a:spLocks noChangeArrowheads="1"/>
          </p:cNvSpPr>
          <p:nvPr/>
        </p:nvSpPr>
        <p:spPr bwMode="auto">
          <a:xfrm>
            <a:off x="2743200" y="2438400"/>
            <a:ext cx="309563" cy="366713"/>
          </a:xfrm>
          <a:prstGeom prst="rect">
            <a:avLst/>
          </a:prstGeom>
          <a:noFill/>
          <a:ln w="9525">
            <a:noFill/>
            <a:miter lim="800000"/>
            <a:headEnd/>
            <a:tailEnd/>
          </a:ln>
          <a:effectLst/>
        </p:spPr>
        <p:txBody>
          <a:bodyPr wrap="square">
            <a:spAutoFit/>
          </a:bodyPr>
          <a:lstStyle/>
          <a:p>
            <a:pPr algn="l" eaLnBrk="0" hangingPunct="0"/>
            <a:r>
              <a:rPr lang="en-US" sz="1800">
                <a:solidFill>
                  <a:srgbClr val="FF6600"/>
                </a:solidFill>
                <a:latin typeface="Tahoma" pitchFamily="34" charset="0"/>
              </a:rPr>
              <a:t>7</a:t>
            </a:r>
          </a:p>
        </p:txBody>
      </p:sp>
      <p:sp>
        <p:nvSpPr>
          <p:cNvPr id="65" name="Text Box 92"/>
          <p:cNvSpPr txBox="1">
            <a:spLocks noChangeArrowheads="1"/>
          </p:cNvSpPr>
          <p:nvPr/>
        </p:nvSpPr>
        <p:spPr bwMode="auto">
          <a:xfrm>
            <a:off x="314801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rgbClr val="33CC33"/>
                </a:solidFill>
                <a:latin typeface="Tahoma" pitchFamily="34" charset="0"/>
              </a:rPr>
              <a:t>21</a:t>
            </a:r>
          </a:p>
        </p:txBody>
      </p:sp>
      <p:sp>
        <p:nvSpPr>
          <p:cNvPr id="66" name="Text Box 93"/>
          <p:cNvSpPr txBox="1">
            <a:spLocks noChangeArrowheads="1"/>
          </p:cNvSpPr>
          <p:nvPr/>
        </p:nvSpPr>
        <p:spPr bwMode="auto">
          <a:xfrm>
            <a:off x="367823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rgbClr val="66CCFF"/>
                </a:solidFill>
                <a:latin typeface="Tahoma" pitchFamily="34" charset="0"/>
              </a:rPr>
              <a:t>8</a:t>
            </a:r>
          </a:p>
        </p:txBody>
      </p:sp>
      <p:sp>
        <p:nvSpPr>
          <p:cNvPr id="67" name="Text Box 94"/>
          <p:cNvSpPr txBox="1">
            <a:spLocks noChangeArrowheads="1"/>
          </p:cNvSpPr>
          <p:nvPr/>
        </p:nvSpPr>
        <p:spPr bwMode="auto">
          <a:xfrm>
            <a:off x="4083050"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chemeClr val="hlink"/>
                </a:solidFill>
                <a:latin typeface="Tahoma" pitchFamily="34" charset="0"/>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0-#ppt_w/2"/>
                                          </p:val>
                                        </p:tav>
                                        <p:tav tm="100000">
                                          <p:val>
                                            <p:strVal val="#ppt_x"/>
                                          </p:val>
                                        </p:tav>
                                      </p:tavLst>
                                    </p:anim>
                                    <p:anim calcmode="lin" valueType="num">
                                      <p:cBhvr additive="base">
                                        <p:cTn id="27" dur="500" fill="hold"/>
                                        <p:tgtEl>
                                          <p:spTgt spid="6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0-#ppt_w/2"/>
                                          </p:val>
                                        </p:tav>
                                        <p:tav tm="100000">
                                          <p:val>
                                            <p:strVal val="#ppt_x"/>
                                          </p:val>
                                        </p:tav>
                                      </p:tavLst>
                                    </p:anim>
                                    <p:anim calcmode="lin" valueType="num">
                                      <p:cBhvr additive="base">
                                        <p:cTn id="36" dur="500" fill="hold"/>
                                        <p:tgtEl>
                                          <p:spTgt spid="6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fill="hold"/>
                                        <p:tgtEl>
                                          <p:spTgt spid="64"/>
                                        </p:tgtEl>
                                        <p:attrNameLst>
                                          <p:attrName>ppt_x</p:attrName>
                                        </p:attrNameLst>
                                      </p:cBhvr>
                                      <p:tavLst>
                                        <p:tav tm="0">
                                          <p:val>
                                            <p:strVal val="0-#ppt_w/2"/>
                                          </p:val>
                                        </p:tav>
                                        <p:tav tm="100000">
                                          <p:val>
                                            <p:strVal val="#ppt_x"/>
                                          </p:val>
                                        </p:tav>
                                      </p:tavLst>
                                    </p:anim>
                                    <p:anim calcmode="lin" valueType="num">
                                      <p:cBhvr additive="base">
                                        <p:cTn id="45" dur="500" fill="hold"/>
                                        <p:tgtEl>
                                          <p:spTgt spid="6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0-#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500" fill="hold"/>
                                        <p:tgtEl>
                                          <p:spTgt spid="62"/>
                                        </p:tgtEl>
                                        <p:attrNameLst>
                                          <p:attrName>ppt_x</p:attrName>
                                        </p:attrNameLst>
                                      </p:cBhvr>
                                      <p:tavLst>
                                        <p:tav tm="0">
                                          <p:val>
                                            <p:strVal val="0-#ppt_w/2"/>
                                          </p:val>
                                        </p:tav>
                                        <p:tav tm="100000">
                                          <p:val>
                                            <p:strVal val="#ppt_x"/>
                                          </p:val>
                                        </p:tav>
                                      </p:tavLst>
                                    </p:anim>
                                    <p:anim calcmode="lin" valueType="num">
                                      <p:cBhvr additive="base">
                                        <p:cTn id="63" dur="50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fill="hold"/>
                                        <p:tgtEl>
                                          <p:spTgt spid="61"/>
                                        </p:tgtEl>
                                        <p:attrNameLst>
                                          <p:attrName>ppt_x</p:attrName>
                                        </p:attrNameLst>
                                      </p:cBhvr>
                                      <p:tavLst>
                                        <p:tav tm="0">
                                          <p:val>
                                            <p:strVal val="0-#ppt_w/2"/>
                                          </p:val>
                                        </p:tav>
                                        <p:tav tm="100000">
                                          <p:val>
                                            <p:strVal val="#ppt_x"/>
                                          </p:val>
                                        </p:tav>
                                      </p:tavLst>
                                    </p:anim>
                                    <p:anim calcmode="lin" valueType="num">
                                      <p:cBhvr additive="base">
                                        <p:cTn id="72" dur="500" fill="hold"/>
                                        <p:tgtEl>
                                          <p:spTgt spid="6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1500"/>
                            </p:stCondLst>
                            <p:childTnLst>
                              <p:par>
                                <p:cTn id="96" presetID="1"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par>
                          <p:cTn id="98" fill="hold">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left)">
                                      <p:cBhvr>
                                        <p:cTn id="101" dur="500"/>
                                        <p:tgtEl>
                                          <p:spTgt spid="38"/>
                                        </p:tgtEl>
                                      </p:cBhvr>
                                    </p:animEffect>
                                  </p:childTnLst>
                                </p:cTn>
                              </p:par>
                            </p:childTnLst>
                          </p:cTn>
                        </p:par>
                        <p:par>
                          <p:cTn id="102" fill="hold">
                            <p:stCondLst>
                              <p:cond delay="2000"/>
                            </p:stCondLst>
                            <p:childTnLst>
                              <p:par>
                                <p:cTn id="103" presetID="1" presetClass="entr" presetSubtype="0"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500"/>
                                        <p:tgtEl>
                                          <p:spTgt spid="40"/>
                                        </p:tgtEl>
                                      </p:cBhvr>
                                    </p:animEffec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strips(downRight)">
                                      <p:cBhvr>
                                        <p:cTn id="117" dur="500"/>
                                        <p:tgtEl>
                                          <p:spTgt spid="50"/>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strips(downRight)">
                                      <p:cBhvr>
                                        <p:cTn id="125" dur="500"/>
                                        <p:tgtEl>
                                          <p:spTgt spid="51"/>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0" grpId="0" animBg="1"/>
      <p:bldP spid="41" grpId="0" animBg="1"/>
      <p:bldP spid="42" grpId="0" animBg="1"/>
      <p:bldP spid="43" grpId="0" animBg="1"/>
      <p:bldP spid="44" grpId="0" animBg="1"/>
      <p:bldP spid="45" grpId="0" animBg="1"/>
      <p:bldP spid="46" grpId="0" animBg="1"/>
      <p:bldP spid="47" grpId="0" animBg="1"/>
      <p:bldP spid="48" grpId="0"/>
      <p:bldP spid="61" grpId="0"/>
      <p:bldP spid="62" grpId="0"/>
      <p:bldP spid="63" grpId="0"/>
      <p:bldP spid="64" grpId="0"/>
      <p:bldP spid="65" grpId="0"/>
      <p:bldP spid="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Đĩa</a:t>
            </a:r>
            <a:r>
              <a:rPr lang="en-US" dirty="0"/>
              <a:t> </a:t>
            </a:r>
            <a:r>
              <a:rPr lang="en-US" dirty="0" err="1"/>
              <a:t>từ</a:t>
            </a:r>
            <a:r>
              <a:rPr lang="en-US" dirty="0"/>
              <a:t> - </a:t>
            </a:r>
            <a:r>
              <a:rPr lang="en-US" dirty="0" err="1"/>
              <a:t>phân</a:t>
            </a:r>
            <a:r>
              <a:rPr lang="en-US" dirty="0"/>
              <a:t> </a:t>
            </a:r>
            <a:r>
              <a:rPr lang="en-US" dirty="0" err="1"/>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37</a:t>
            </a:fld>
            <a:endParaRPr lang="en-US"/>
          </a:p>
        </p:txBody>
      </p:sp>
      <p:pic>
        <p:nvPicPr>
          <p:cNvPr id="8" name="Content Placeholder 7" descr="harddisk type.gif"/>
          <p:cNvPicPr>
            <a:picLocks noGrp="1" noChangeAspect="1"/>
          </p:cNvPicPr>
          <p:nvPr>
            <p:ph sz="quarter" idx="1"/>
          </p:nvPr>
        </p:nvPicPr>
        <p:blipFill>
          <a:blip r:embed="rId3"/>
          <a:stretch>
            <a:fillRect/>
          </a:stretch>
        </p:blipFill>
        <p:spPr>
          <a:xfrm>
            <a:off x="1524000" y="990600"/>
            <a:ext cx="6332240" cy="5483225"/>
          </a:xfrm>
        </p:spPr>
      </p:pic>
      <p:sp>
        <p:nvSpPr>
          <p:cNvPr id="9" name="Oval 8"/>
          <p:cNvSpPr/>
          <p:nvPr/>
        </p:nvSpPr>
        <p:spPr>
          <a:xfrm>
            <a:off x="1447800" y="25146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24000" y="38100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838200"/>
            <a:ext cx="609600"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type</a:t>
            </a:r>
          </a:p>
        </p:txBody>
      </p:sp>
      <p:sp>
        <p:nvSpPr>
          <p:cNvPr id="3" name="Content Placeholder 2"/>
          <p:cNvSpPr>
            <a:spLocks noGrp="1"/>
          </p:cNvSpPr>
          <p:nvPr>
            <p:ph sz="quarter" idx="1"/>
          </p:nvPr>
        </p:nvSpPr>
        <p:spPr/>
        <p:txBody>
          <a:bodyPr/>
          <a:lstStyle/>
          <a:p>
            <a:r>
              <a:rPr lang="en-US" dirty="0" err="1"/>
              <a:t>Tối</a:t>
            </a:r>
            <a:r>
              <a:rPr lang="en-US" dirty="0"/>
              <a:t> </a:t>
            </a:r>
            <a:r>
              <a:rPr lang="en-US" dirty="0" err="1"/>
              <a:t>đa</a:t>
            </a:r>
            <a:r>
              <a:rPr lang="en-US" dirty="0"/>
              <a:t> 4 </a:t>
            </a:r>
            <a:r>
              <a:rPr lang="en-US" dirty="0" err="1"/>
              <a:t>phân</a:t>
            </a:r>
            <a:r>
              <a:rPr lang="en-US" dirty="0"/>
              <a:t> </a:t>
            </a:r>
            <a:r>
              <a:rPr lang="en-US" dirty="0" err="1"/>
              <a:t>vùng</a:t>
            </a:r>
            <a:r>
              <a:rPr lang="en-US" dirty="0"/>
              <a:t> (partition)</a:t>
            </a:r>
          </a:p>
          <a:p>
            <a:r>
              <a:rPr lang="en-US" dirty="0" err="1"/>
              <a:t>Loại</a:t>
            </a:r>
            <a:r>
              <a:rPr lang="en-US" dirty="0"/>
              <a:t> partition</a:t>
            </a:r>
          </a:p>
          <a:p>
            <a:pPr lvl="1"/>
            <a:r>
              <a:rPr lang="en-US" dirty="0"/>
              <a:t>Primary</a:t>
            </a:r>
          </a:p>
          <a:p>
            <a:pPr lvl="2"/>
            <a:r>
              <a:rPr lang="en-US" dirty="0" err="1"/>
              <a:t>Mỗi</a:t>
            </a:r>
            <a:r>
              <a:rPr lang="en-US" dirty="0"/>
              <a:t> </a:t>
            </a:r>
            <a:r>
              <a:rPr lang="en-US" dirty="0" err="1"/>
              <a:t>phân</a:t>
            </a:r>
            <a:r>
              <a:rPr lang="en-US" dirty="0"/>
              <a:t> </a:t>
            </a:r>
            <a:r>
              <a:rPr lang="en-US" dirty="0" err="1"/>
              <a:t>vùng</a:t>
            </a:r>
            <a:r>
              <a:rPr lang="en-US" dirty="0"/>
              <a:t>: </a:t>
            </a:r>
            <a:r>
              <a:rPr lang="en-US" dirty="0" err="1"/>
              <a:t>ấn</a:t>
            </a:r>
            <a:r>
              <a:rPr lang="en-US" dirty="0"/>
              <a:t> </a:t>
            </a:r>
            <a:r>
              <a:rPr lang="en-US" dirty="0" err="1"/>
              <a:t>định</a:t>
            </a:r>
            <a:r>
              <a:rPr lang="en-US" dirty="0"/>
              <a:t> 1 </a:t>
            </a:r>
            <a:r>
              <a:rPr lang="en-US" dirty="0" err="1"/>
              <a:t>ký</a:t>
            </a:r>
            <a:r>
              <a:rPr lang="en-US" dirty="0"/>
              <a:t> </a:t>
            </a:r>
            <a:r>
              <a:rPr lang="en-US" dirty="0" err="1"/>
              <a:t>tự</a:t>
            </a:r>
            <a:endParaRPr lang="en-US" dirty="0"/>
          </a:p>
          <a:p>
            <a:pPr lvl="1"/>
            <a:r>
              <a:rPr lang="en-US" dirty="0"/>
              <a:t>Extended</a:t>
            </a:r>
          </a:p>
          <a:p>
            <a:pPr lvl="2"/>
            <a:r>
              <a:rPr lang="en-US" dirty="0" err="1"/>
              <a:t>Có</a:t>
            </a:r>
            <a:r>
              <a:rPr lang="en-US" dirty="0"/>
              <a:t> </a:t>
            </a:r>
            <a:r>
              <a:rPr lang="en-US" dirty="0" err="1"/>
              <a:t>thể</a:t>
            </a:r>
            <a:r>
              <a:rPr lang="en-US" dirty="0"/>
              <a:t> </a:t>
            </a:r>
            <a:r>
              <a:rPr lang="en-US" dirty="0" err="1"/>
              <a:t>tạo</a:t>
            </a:r>
            <a:r>
              <a:rPr lang="en-US" dirty="0"/>
              <a:t> </a:t>
            </a:r>
            <a:r>
              <a:rPr lang="en-US" dirty="0" err="1"/>
              <a:t>nhiều</a:t>
            </a:r>
            <a:r>
              <a:rPr lang="en-US" dirty="0"/>
              <a:t> </a:t>
            </a:r>
            <a:r>
              <a:rPr lang="en-US" dirty="0" err="1"/>
              <a:t>logicial</a:t>
            </a:r>
            <a:r>
              <a:rPr lang="en-US" dirty="0"/>
              <a:t> drive, </a:t>
            </a:r>
            <a:r>
              <a:rPr lang="en-US" dirty="0" err="1"/>
              <a:t>ấn</a:t>
            </a:r>
            <a:r>
              <a:rPr lang="en-US" dirty="0"/>
              <a:t> </a:t>
            </a:r>
            <a:r>
              <a:rPr lang="en-US" dirty="0" err="1"/>
              <a:t>định</a:t>
            </a:r>
            <a:r>
              <a:rPr lang="en-US" dirty="0"/>
              <a:t> 1 </a:t>
            </a:r>
            <a:r>
              <a:rPr lang="en-US" dirty="0" err="1"/>
              <a:t>ký</a:t>
            </a:r>
            <a:r>
              <a:rPr lang="en-US" dirty="0"/>
              <a:t> </a:t>
            </a:r>
            <a:r>
              <a:rPr lang="en-US" dirty="0" err="1"/>
              <a:t>tự</a:t>
            </a:r>
            <a:r>
              <a:rPr lang="en-US" dirty="0"/>
              <a:t> </a:t>
            </a:r>
            <a:r>
              <a:rPr lang="en-US" dirty="0" err="1"/>
              <a:t>cho</a:t>
            </a:r>
            <a:r>
              <a:rPr lang="en-US" dirty="0"/>
              <a:t> </a:t>
            </a:r>
            <a:r>
              <a:rPr lang="en-US" dirty="0" err="1"/>
              <a:t>mỗi</a:t>
            </a:r>
            <a:r>
              <a:rPr lang="en-US" dirty="0"/>
              <a:t> logical drive</a:t>
            </a:r>
          </a:p>
        </p:txBody>
      </p:sp>
      <p:sp>
        <p:nvSpPr>
          <p:cNvPr id="5" name="Slide Number Placeholder 4"/>
          <p:cNvSpPr>
            <a:spLocks noGrp="1"/>
          </p:cNvSpPr>
          <p:nvPr>
            <p:ph type="sldNum" sz="quarter" idx="15"/>
          </p:nvPr>
        </p:nvSpPr>
        <p:spPr/>
        <p:txBody>
          <a:bodyPr/>
          <a:lstStyle/>
          <a:p>
            <a:fld id="{AE9F012D-5E39-4C30-9E0D-C3E8FE30521F}" type="slidenum">
              <a:rPr lang="en-US" smtClean="0"/>
              <a:pPr/>
              <a:t>38</a:t>
            </a:fld>
            <a:endParaRPr lang="en-US"/>
          </a:p>
        </p:txBody>
      </p:sp>
      <p:pic>
        <p:nvPicPr>
          <p:cNvPr id="77826" name="Picture 2" descr="D:\Teaching\MMT\Document\Practice\Softs\Simulation Win2k Server\Webfiles\Mod12\12_01_01c.gif"/>
          <p:cNvPicPr>
            <a:picLocks noChangeAspect="1" noChangeArrowheads="1"/>
          </p:cNvPicPr>
          <p:nvPr/>
        </p:nvPicPr>
        <p:blipFill>
          <a:blip r:embed="rId3"/>
          <a:srcRect/>
          <a:stretch>
            <a:fillRect/>
          </a:stretch>
        </p:blipFill>
        <p:spPr bwMode="auto">
          <a:xfrm>
            <a:off x="2743200" y="3657600"/>
            <a:ext cx="3581400" cy="294246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type</a:t>
            </a:r>
          </a:p>
        </p:txBody>
      </p:sp>
      <p:sp>
        <p:nvSpPr>
          <p:cNvPr id="3" name="Content Placeholder 2"/>
          <p:cNvSpPr>
            <a:spLocks noGrp="1"/>
          </p:cNvSpPr>
          <p:nvPr>
            <p:ph sz="quarter" idx="1"/>
          </p:nvPr>
        </p:nvSpPr>
        <p:spPr/>
        <p:txBody>
          <a:bodyPr/>
          <a:lstStyle/>
          <a:p>
            <a:r>
              <a:rPr lang="en-US" dirty="0" err="1"/>
              <a:t>Chia</a:t>
            </a:r>
            <a:r>
              <a:rPr lang="en-US" dirty="0"/>
              <a:t> </a:t>
            </a:r>
            <a:r>
              <a:rPr lang="en-US" dirty="0" err="1"/>
              <a:t>thành</a:t>
            </a:r>
            <a:r>
              <a:rPr lang="en-US" dirty="0"/>
              <a:t> </a:t>
            </a:r>
            <a:r>
              <a:rPr lang="en-US" dirty="0" err="1"/>
              <a:t>nhiều</a:t>
            </a:r>
            <a:r>
              <a:rPr lang="en-US" dirty="0"/>
              <a:t> volume</a:t>
            </a:r>
          </a:p>
          <a:p>
            <a:pPr lvl="1"/>
            <a:r>
              <a:rPr lang="en-US" dirty="0" err="1"/>
              <a:t>Không</a:t>
            </a:r>
            <a:r>
              <a:rPr lang="en-US" dirty="0"/>
              <a:t> </a:t>
            </a:r>
            <a:r>
              <a:rPr lang="en-US" dirty="0" err="1"/>
              <a:t>bị</a:t>
            </a:r>
            <a:r>
              <a:rPr lang="en-US" dirty="0"/>
              <a:t> </a:t>
            </a:r>
            <a:r>
              <a:rPr lang="en-US" dirty="0" err="1"/>
              <a:t>giới</a:t>
            </a:r>
            <a:r>
              <a:rPr lang="en-US" dirty="0"/>
              <a:t> </a:t>
            </a:r>
            <a:r>
              <a:rPr lang="en-US" dirty="0" err="1"/>
              <a:t>hạn</a:t>
            </a:r>
            <a:r>
              <a:rPr lang="en-US" dirty="0"/>
              <a:t> </a:t>
            </a:r>
            <a:r>
              <a:rPr lang="en-US" dirty="0" err="1"/>
              <a:t>số</a:t>
            </a:r>
            <a:r>
              <a:rPr lang="en-US" dirty="0"/>
              <a:t> </a:t>
            </a:r>
            <a:r>
              <a:rPr lang="en-US" dirty="0" err="1"/>
              <a:t>lượng</a:t>
            </a:r>
            <a:endParaRPr lang="en-US" dirty="0"/>
          </a:p>
          <a:p>
            <a:r>
              <a:rPr lang="en-US" dirty="0" err="1"/>
              <a:t>Loại</a:t>
            </a:r>
            <a:r>
              <a:rPr lang="en-US" dirty="0"/>
              <a:t> Volume</a:t>
            </a:r>
          </a:p>
          <a:p>
            <a:pPr lvl="1"/>
            <a:r>
              <a:rPr lang="en-US" dirty="0"/>
              <a:t>Simple</a:t>
            </a:r>
          </a:p>
          <a:p>
            <a:pPr lvl="1"/>
            <a:endParaRPr lang="en-US" dirty="0"/>
          </a:p>
          <a:p>
            <a:pPr lvl="1"/>
            <a:r>
              <a:rPr lang="en-US" dirty="0"/>
              <a:t>Striped</a:t>
            </a:r>
          </a:p>
          <a:p>
            <a:pPr lvl="1"/>
            <a:endParaRPr lang="en-US" dirty="0"/>
          </a:p>
          <a:p>
            <a:pPr lvl="1"/>
            <a:r>
              <a:rPr lang="en-US" dirty="0"/>
              <a:t>Spanned</a:t>
            </a:r>
          </a:p>
          <a:p>
            <a:pPr lvl="1"/>
            <a:endParaRPr lang="en-US" dirty="0"/>
          </a:p>
          <a:p>
            <a:pPr lvl="1"/>
            <a:r>
              <a:rPr lang="en-US" dirty="0"/>
              <a:t>Mirrored (RAID-1)</a:t>
            </a:r>
          </a:p>
          <a:p>
            <a:pPr lvl="1"/>
            <a:endParaRPr lang="en-US" dirty="0"/>
          </a:p>
          <a:p>
            <a:pPr lvl="1"/>
            <a:r>
              <a:rPr lang="en-US" dirty="0"/>
              <a:t>Redundant Array of Independent Disks (RAID-5)</a:t>
            </a:r>
          </a:p>
        </p:txBody>
      </p:sp>
      <p:sp>
        <p:nvSpPr>
          <p:cNvPr id="5" name="Slide Number Placeholder 4"/>
          <p:cNvSpPr>
            <a:spLocks noGrp="1"/>
          </p:cNvSpPr>
          <p:nvPr>
            <p:ph type="sldNum" sz="quarter" idx="15"/>
          </p:nvPr>
        </p:nvSpPr>
        <p:spPr/>
        <p:txBody>
          <a:bodyPr/>
          <a:lstStyle/>
          <a:p>
            <a:fld id="{AE9F012D-5E39-4C30-9E0D-C3E8FE30521F}" type="slidenum">
              <a:rPr lang="en-US" smtClean="0"/>
              <a:pPr/>
              <a:t>39</a:t>
            </a:fld>
            <a:endParaRPr lang="en-US"/>
          </a:p>
        </p:txBody>
      </p:sp>
      <p:pic>
        <p:nvPicPr>
          <p:cNvPr id="78850" name="Picture 2" descr="D:\Teaching\MMT\Document\Practice\Softs\Simulation Win2k Server\Webfiles\Mod12\12_01_02b.gif"/>
          <p:cNvPicPr>
            <a:picLocks noChangeAspect="1" noChangeArrowheads="1"/>
          </p:cNvPicPr>
          <p:nvPr/>
        </p:nvPicPr>
        <p:blipFill>
          <a:blip r:embed="rId3"/>
          <a:srcRect/>
          <a:stretch>
            <a:fillRect/>
          </a:stretch>
        </p:blipFill>
        <p:spPr bwMode="auto">
          <a:xfrm>
            <a:off x="2590800" y="2209800"/>
            <a:ext cx="1123950" cy="609600"/>
          </a:xfrm>
          <a:prstGeom prst="rect">
            <a:avLst/>
          </a:prstGeom>
          <a:noFill/>
        </p:spPr>
      </p:pic>
      <p:pic>
        <p:nvPicPr>
          <p:cNvPr id="78851" name="Picture 3" descr="D:\Teaching\MMT\Document\Practice\Softs\Simulation Win2k Server\Webfiles\Mod12\12_01_02c.gif"/>
          <p:cNvPicPr>
            <a:picLocks noChangeAspect="1" noChangeArrowheads="1"/>
          </p:cNvPicPr>
          <p:nvPr/>
        </p:nvPicPr>
        <p:blipFill>
          <a:blip r:embed="rId4"/>
          <a:srcRect/>
          <a:stretch>
            <a:fillRect/>
          </a:stretch>
        </p:blipFill>
        <p:spPr bwMode="auto">
          <a:xfrm>
            <a:off x="3657600" y="2819400"/>
            <a:ext cx="1371600" cy="695325"/>
          </a:xfrm>
          <a:prstGeom prst="rect">
            <a:avLst/>
          </a:prstGeom>
          <a:noFill/>
        </p:spPr>
      </p:pic>
      <p:pic>
        <p:nvPicPr>
          <p:cNvPr id="78852" name="Picture 4" descr="D:\Teaching\MMT\Document\Practice\Softs\Simulation Win2k Server\Webfiles\Mod12\12_01_02d.gif"/>
          <p:cNvPicPr>
            <a:picLocks noChangeAspect="1" noChangeArrowheads="1"/>
          </p:cNvPicPr>
          <p:nvPr/>
        </p:nvPicPr>
        <p:blipFill>
          <a:blip r:embed="rId5"/>
          <a:srcRect/>
          <a:stretch>
            <a:fillRect/>
          </a:stretch>
        </p:blipFill>
        <p:spPr bwMode="auto">
          <a:xfrm>
            <a:off x="4924425" y="3581400"/>
            <a:ext cx="1323975" cy="819150"/>
          </a:xfrm>
          <a:prstGeom prst="rect">
            <a:avLst/>
          </a:prstGeom>
          <a:noFill/>
        </p:spPr>
      </p:pic>
      <p:pic>
        <p:nvPicPr>
          <p:cNvPr id="78853" name="Picture 5" descr="D:\Teaching\MMT\Document\Practice\Softs\Simulation Win2k Server\Webfiles\Mod12\12_01_02e.gif"/>
          <p:cNvPicPr>
            <a:picLocks noChangeAspect="1" noChangeArrowheads="1"/>
          </p:cNvPicPr>
          <p:nvPr/>
        </p:nvPicPr>
        <p:blipFill>
          <a:blip r:embed="rId6"/>
          <a:srcRect/>
          <a:stretch>
            <a:fillRect/>
          </a:stretch>
        </p:blipFill>
        <p:spPr bwMode="auto">
          <a:xfrm>
            <a:off x="6162675" y="4343400"/>
            <a:ext cx="1304925" cy="723900"/>
          </a:xfrm>
          <a:prstGeom prst="rect">
            <a:avLst/>
          </a:prstGeom>
          <a:noFill/>
        </p:spPr>
      </p:pic>
      <p:pic>
        <p:nvPicPr>
          <p:cNvPr id="78854" name="Picture 6" descr="D:\Teaching\MMT\Document\Practice\Softs\Simulation Win2k Server\Webfiles\Mod12\12_01_02f.gif"/>
          <p:cNvPicPr>
            <a:picLocks noChangeAspect="1" noChangeArrowheads="1"/>
          </p:cNvPicPr>
          <p:nvPr/>
        </p:nvPicPr>
        <p:blipFill>
          <a:blip r:embed="rId7"/>
          <a:srcRect/>
          <a:stretch>
            <a:fillRect/>
          </a:stretch>
        </p:blipFill>
        <p:spPr bwMode="auto">
          <a:xfrm>
            <a:off x="7305675" y="5029200"/>
            <a:ext cx="1381125" cy="809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8850"/>
                                        </p:tgtEl>
                                        <p:attrNameLst>
                                          <p:attrName>style.visibility</p:attrName>
                                        </p:attrNameLst>
                                      </p:cBhvr>
                                      <p:to>
                                        <p:strVal val="visible"/>
                                      </p:to>
                                    </p:set>
                                    <p:animEffect transition="in" filter="dissolve">
                                      <p:cBhvr>
                                        <p:cTn id="23" dur="500"/>
                                        <p:tgtEl>
                                          <p:spTgt spid="788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8851"/>
                                        </p:tgtEl>
                                        <p:attrNameLst>
                                          <p:attrName>style.visibility</p:attrName>
                                        </p:attrNameLst>
                                      </p:cBhvr>
                                      <p:to>
                                        <p:strVal val="visible"/>
                                      </p:to>
                                    </p:set>
                                    <p:animEffect transition="in" filter="dissolve">
                                      <p:cBhvr>
                                        <p:cTn id="31" dur="500"/>
                                        <p:tgtEl>
                                          <p:spTgt spid="7885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78852"/>
                                        </p:tgtEl>
                                        <p:attrNameLst>
                                          <p:attrName>style.visibility</p:attrName>
                                        </p:attrNameLst>
                                      </p:cBhvr>
                                      <p:to>
                                        <p:strVal val="visible"/>
                                      </p:to>
                                    </p:set>
                                    <p:animEffect transition="in" filter="dissolve">
                                      <p:cBhvr>
                                        <p:cTn id="39" dur="500"/>
                                        <p:tgtEl>
                                          <p:spTgt spid="78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78853"/>
                                        </p:tgtEl>
                                        <p:attrNameLst>
                                          <p:attrName>style.visibility</p:attrName>
                                        </p:attrNameLst>
                                      </p:cBhvr>
                                      <p:to>
                                        <p:strVal val="visible"/>
                                      </p:to>
                                    </p:set>
                                    <p:animEffect transition="in" filter="dissolve">
                                      <p:cBhvr>
                                        <p:cTn id="47" dur="500"/>
                                        <p:tgtEl>
                                          <p:spTgt spid="788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linds(horizontal)">
                                      <p:cBhvr>
                                        <p:cTn id="52" dur="500"/>
                                        <p:tgtEl>
                                          <p:spTgt spid="3">
                                            <p:txEl>
                                              <p:pRg st="11" end="11"/>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78854"/>
                                        </p:tgtEl>
                                        <p:attrNameLst>
                                          <p:attrName>style.visibility</p:attrName>
                                        </p:attrNameLst>
                                      </p:cBhvr>
                                      <p:to>
                                        <p:strVal val="visible"/>
                                      </p:to>
                                    </p:set>
                                    <p:animEffect transition="in" filter="dissolve">
                                      <p:cBhvr>
                                        <p:cTn id="55"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pic>
        <p:nvPicPr>
          <p:cNvPr id="7" name="Content Placeholder 6" descr="document.gif"/>
          <p:cNvPicPr>
            <a:picLocks noGrp="1" noChangeAspect="1"/>
          </p:cNvPicPr>
          <p:nvPr>
            <p:ph sz="quarter" idx="1"/>
          </p:nvPr>
        </p:nvPicPr>
        <p:blipFill>
          <a:blip r:embed="rId3"/>
          <a:stretch>
            <a:fillRect/>
          </a:stretch>
        </p:blipFill>
        <p:spPr>
          <a:xfrm>
            <a:off x="914400" y="1752600"/>
            <a:ext cx="2242868" cy="1828800"/>
          </a:xfrm>
        </p:spPr>
      </p:pic>
      <p:sp>
        <p:nvSpPr>
          <p:cNvPr id="5" name="Slide Number Placeholder 4"/>
          <p:cNvSpPr>
            <a:spLocks noGrp="1"/>
          </p:cNvSpPr>
          <p:nvPr>
            <p:ph type="sldNum" sz="quarter" idx="15"/>
          </p:nvPr>
        </p:nvSpPr>
        <p:spPr/>
        <p:txBody>
          <a:bodyPr/>
          <a:lstStyle/>
          <a:p>
            <a:fld id="{AE9F012D-5E39-4C30-9E0D-C3E8FE30521F}" type="slidenum">
              <a:rPr lang="en-US" smtClean="0"/>
              <a:pPr/>
              <a:t>4</a:t>
            </a:fld>
            <a:endParaRPr lang="en-US"/>
          </a:p>
        </p:txBody>
      </p:sp>
      <p:sp>
        <p:nvSpPr>
          <p:cNvPr id="8" name="Right Arrow 7"/>
          <p:cNvSpPr/>
          <p:nvPr/>
        </p:nvSpPr>
        <p:spPr>
          <a:xfrm>
            <a:off x="3505200" y="2209800"/>
            <a:ext cx="1524000" cy="533400"/>
          </a:xfrm>
          <a:prstGeom prst="rightArrow">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j0238268"/>
          <p:cNvPicPr>
            <a:picLocks noChangeAspect="1" noChangeArrowheads="1"/>
          </p:cNvPicPr>
          <p:nvPr/>
        </p:nvPicPr>
        <p:blipFill>
          <a:blip r:embed="rId4"/>
          <a:srcRect/>
          <a:stretch>
            <a:fillRect/>
          </a:stretch>
        </p:blipFill>
        <p:spPr bwMode="auto">
          <a:xfrm>
            <a:off x="5715000" y="1828800"/>
            <a:ext cx="2197996" cy="1828800"/>
          </a:xfrm>
          <a:prstGeom prst="rect">
            <a:avLst/>
          </a:prstGeom>
          <a:noFill/>
        </p:spPr>
      </p:pic>
      <p:sp>
        <p:nvSpPr>
          <p:cNvPr id="10" name="TextBox 9"/>
          <p:cNvSpPr txBox="1"/>
          <p:nvPr/>
        </p:nvSpPr>
        <p:spPr>
          <a:xfrm>
            <a:off x="1600200" y="3962400"/>
            <a:ext cx="5739072" cy="147732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pP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Tìm</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kiếm</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thông</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tin???</a:t>
            </a:r>
          </a:p>
          <a:p>
            <a:pPr algn="ctr">
              <a:lnSpc>
                <a:spcPct val="150000"/>
              </a:lnSpc>
            </a:pP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Làm</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sao</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biết</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được</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block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nào</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còn</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trống</a:t>
            </a:r>
            <a:r>
              <a:rPr lang="en-US" sz="2000" b="1" spc="50" dirty="0">
                <a:ln w="11430"/>
                <a:solidFill>
                  <a:schemeClr val="accent1">
                    <a:lumMod val="75000"/>
                  </a:schemeClr>
                </a:solidFill>
                <a:effectLst>
                  <a:outerShdw blurRad="76200" dist="50800" dir="5400000" algn="tl" rotWithShape="0">
                    <a:srgbClr val="000000">
                      <a:alpha val="65000"/>
                    </a:srgbClr>
                  </a:outerShdw>
                </a:effectLst>
              </a:rPr>
              <a:t>???</a:t>
            </a:r>
          </a:p>
          <a:p>
            <a:pPr algn="ctr">
              <a:lnSpc>
                <a:spcPct val="150000"/>
              </a:lnSpc>
            </a:pP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Quyền</a:t>
            </a:r>
            <a:r>
              <a:rPr lang="en-US" sz="2000" b="1" spc="50" dirty="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a:ln w="11430"/>
                <a:solidFill>
                  <a:schemeClr val="accent1">
                    <a:lumMod val="75000"/>
                  </a:schemeClr>
                </a:solidFill>
                <a:effectLst>
                  <a:outerShdw blurRad="76200" dist="50800" dir="5400000" algn="tl" rotWithShape="0">
                    <a:srgbClr val="000000">
                      <a:alpha val="65000"/>
                    </a:srgbClr>
                  </a:outerShdw>
                </a:effectLst>
              </a:rPr>
              <a:t>hạn</a:t>
            </a:r>
            <a:r>
              <a:rPr lang="en-US" sz="2000" b="1" spc="50" dirty="0">
                <a:ln w="11430"/>
                <a:solidFill>
                  <a:schemeClr val="accent1">
                    <a:lumMod val="75000"/>
                  </a:schemeClr>
                </a:solidFill>
                <a:effectLst>
                  <a:outerShdw blurRad="76200" dist="50800" dir="5400000" algn="tl" rotWithShape="0">
                    <a:srgbClr val="000000">
                      <a:alpha val="65000"/>
                    </a:srgbClr>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blinds(horizontal)">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blinds(horizontal)">
                                      <p:cBhvr>
                                        <p:cTn id="3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rot="10800000" flipV="1">
            <a:off x="609600" y="1905000"/>
            <a:ext cx="4419600" cy="2438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Đĩa</a:t>
            </a:r>
            <a:r>
              <a:rPr lang="en-US" dirty="0"/>
              <a:t> </a:t>
            </a:r>
            <a:r>
              <a:rPr lang="en-US" dirty="0" err="1"/>
              <a:t>từ</a:t>
            </a:r>
            <a:r>
              <a:rPr lang="en-US" dirty="0"/>
              <a:t> - </a:t>
            </a:r>
            <a:r>
              <a:rPr lang="en-US" dirty="0" err="1"/>
              <a:t>Cấu</a:t>
            </a:r>
            <a:r>
              <a:rPr lang="en-US" dirty="0"/>
              <a:t> </a:t>
            </a:r>
            <a:r>
              <a:rPr lang="en-US" dirty="0" err="1"/>
              <a:t>trúc</a:t>
            </a:r>
            <a:endParaRPr lang="en-US" dirty="0"/>
          </a:p>
        </p:txBody>
      </p:sp>
      <p:graphicFrame>
        <p:nvGraphicFramePr>
          <p:cNvPr id="8" name="Content Placeholder 7"/>
          <p:cNvGraphicFramePr>
            <a:graphicFrameLocks noGrp="1"/>
          </p:cNvGraphicFramePr>
          <p:nvPr>
            <p:ph sz="quarter" idx="1"/>
          </p:nvPr>
        </p:nvGraphicFramePr>
        <p:xfrm>
          <a:off x="381000" y="1524000"/>
          <a:ext cx="7696200" cy="37084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pPr algn="ctr"/>
                      <a:r>
                        <a:rPr lang="en-US" dirty="0">
                          <a:solidFill>
                            <a:schemeClr val="tx1"/>
                          </a:solidFill>
                        </a:rPr>
                        <a:t>MBR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solidFill>
                            <a:schemeClr val="tx1"/>
                          </a:solidFill>
                        </a:rPr>
                        <a:t>Partition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Partition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Partition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Partition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40</a:t>
            </a:fld>
            <a:endParaRPr lang="en-US"/>
          </a:p>
        </p:txBody>
      </p:sp>
      <p:cxnSp>
        <p:nvCxnSpPr>
          <p:cNvPr id="13" name="Straight Connector 12"/>
          <p:cNvCxnSpPr/>
          <p:nvPr/>
        </p:nvCxnSpPr>
        <p:spPr>
          <a:xfrm rot="16200000" flipH="1">
            <a:off x="266700" y="2019300"/>
            <a:ext cx="685800" cy="4572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05000" y="1905000"/>
            <a:ext cx="3352800" cy="6858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838200" y="2590800"/>
          <a:ext cx="4419600" cy="3708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r>
                        <a:rPr lang="en-US" dirty="0"/>
                        <a:t>Boot</a:t>
                      </a:r>
                      <a:r>
                        <a:rPr lang="en-US" baseline="0" dirty="0"/>
                        <a:t>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Partition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Signature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3" name="Straight Connector 22"/>
          <p:cNvCxnSpPr/>
          <p:nvPr/>
        </p:nvCxnSpPr>
        <p:spPr>
          <a:xfrm rot="16200000" flipH="1">
            <a:off x="6172200" y="2286000"/>
            <a:ext cx="2438400" cy="1676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09600" y="4343400"/>
          <a:ext cx="7620000" cy="370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2971800">
                  <a:extLst>
                    <a:ext uri="{9D8B030D-6E8A-4147-A177-3AD203B41FA5}">
                      <a16:colId xmlns:a16="http://schemas.microsoft.com/office/drawing/2014/main" val="20004"/>
                    </a:ext>
                  </a:extLst>
                </a:gridCol>
              </a:tblGrid>
              <a:tr h="370840">
                <a:tc>
                  <a:txBody>
                    <a:bodyPr/>
                    <a:lstStyle/>
                    <a:p>
                      <a:pPr algn="ctr"/>
                      <a:r>
                        <a:rPr lang="en-US" dirty="0"/>
                        <a:t>Boot sector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RDET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8" name="TextBox 27"/>
          <p:cNvSpPr txBox="1"/>
          <p:nvPr/>
        </p:nvSpPr>
        <p:spPr>
          <a:xfrm>
            <a:off x="1905000" y="3048000"/>
            <a:ext cx="2377574" cy="369332"/>
          </a:xfrm>
          <a:prstGeom prst="rect">
            <a:avLst/>
          </a:prstGeom>
          <a:noFill/>
        </p:spPr>
        <p:txBody>
          <a:bodyPr wrap="none" rtlCol="0">
            <a:spAutoFit/>
          </a:bodyPr>
          <a:lstStyle/>
          <a:p>
            <a:r>
              <a:rPr lang="en-US" b="1" dirty="0"/>
              <a:t>Master Boot Record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par>
                                <p:cTn id="13" presetID="18"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Right)">
                                      <p:cBhvr>
                                        <p:cTn id="15" dur="500"/>
                                        <p:tgtEl>
                                          <p:spTgt spid="1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500"/>
                                        <p:tgtEl>
                                          <p:spTgt spid="21"/>
                                        </p:tgtEl>
                                      </p:cBhvr>
                                    </p:animEffect>
                                  </p:childTnLst>
                                </p:cTn>
                              </p:par>
                              <p:par>
                                <p:cTn id="38" presetID="18" presetClass="entr" presetSubtype="6"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downRight)">
                                      <p:cBhvr>
                                        <p:cTn id="40" dur="500"/>
                                        <p:tgtEl>
                                          <p:spTgt spid="23"/>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Boot Record</a:t>
            </a:r>
          </a:p>
        </p:txBody>
      </p:sp>
      <p:graphicFrame>
        <p:nvGraphicFramePr>
          <p:cNvPr id="7" name="Content Placeholder 6"/>
          <p:cNvGraphicFramePr>
            <a:graphicFrameLocks noGrp="1"/>
          </p:cNvGraphicFramePr>
          <p:nvPr>
            <p:ph sz="quarter" idx="1"/>
          </p:nvPr>
        </p:nvGraphicFramePr>
        <p:xfrm>
          <a:off x="914400" y="1524000"/>
          <a:ext cx="7086600" cy="4523016"/>
        </p:xfrm>
        <a:graphic>
          <a:graphicData uri="http://schemas.openxmlformats.org/drawingml/2006/table">
            <a:tbl>
              <a:tblPr/>
              <a:tblGrid>
                <a:gridCol w="94165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438713">
                  <a:extLst>
                    <a:ext uri="{9D8B030D-6E8A-4147-A177-3AD203B41FA5}">
                      <a16:colId xmlns:a16="http://schemas.microsoft.com/office/drawing/2014/main" val="20003"/>
                    </a:ext>
                  </a:extLst>
                </a:gridCol>
                <a:gridCol w="1582028">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65760">
                <a:tc gridSpan="3">
                  <a:txBody>
                    <a:bodyPr/>
                    <a:lstStyle/>
                    <a:p>
                      <a:pPr algn="ctr"/>
                      <a:r>
                        <a:rPr lang="en-US" sz="1800" b="1" dirty="0"/>
                        <a:t>Address</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dirty="0"/>
                        <a:t>Description</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800" b="1" dirty="0"/>
                        <a:t>Size in</a:t>
                      </a:r>
                      <a:br>
                        <a:rPr lang="en-US" sz="1800" b="1" dirty="0"/>
                      </a:br>
                      <a:r>
                        <a:rPr lang="en-US" sz="1800" b="1" dirty="0">
                          <a:hlinkClick r:id="rId3" tooltip="Byte"/>
                        </a:rPr>
                        <a:t>bytes</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ctr"/>
                      <a:r>
                        <a:rPr lang="en-US" sz="1800" b="1" dirty="0">
                          <a:hlinkClick r:id="rId4" tooltip="Hexadecimal"/>
                        </a:rPr>
                        <a:t>Hex</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5" tooltip="Octal"/>
                        </a:rPr>
                        <a:t>Oct</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6" tooltip="Decimal"/>
                        </a:rPr>
                        <a:t>Dec</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65760">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Code Area</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440</a:t>
                      </a:r>
                      <a:br>
                        <a:rPr lang="en-US" sz="1800"/>
                      </a:br>
                      <a:r>
                        <a:rPr lang="en-US" sz="1800"/>
                        <a:t>(max. 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algn="ctr"/>
                      <a:r>
                        <a:rPr lang="en-US" sz="1800"/>
                        <a:t>01B8</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0670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Optional Disk signature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r>
                        <a:rPr lang="en-US" sz="1800"/>
                        <a:t>01BC</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444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Usually Nulls; 0x0000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r>
                        <a:rPr lang="en-US" sz="1800"/>
                        <a:t>01BE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Table of primary partitions</a:t>
                      </a:r>
                      <a:br>
                        <a:rPr lang="en-US" sz="1800" dirty="0"/>
                      </a:br>
                      <a:r>
                        <a:rPr lang="en-US" sz="1800" dirty="0"/>
                        <a:t>(Four 16-byte entries, IBM Partition Table scheme)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dirty="0"/>
                        <a:t>64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5760">
                <a:tc>
                  <a:txBody>
                    <a:bodyPr/>
                    <a:lstStyle/>
                    <a:p>
                      <a:pPr algn="ctr"/>
                      <a:r>
                        <a:rPr lang="en-US" sz="1800"/>
                        <a:t>01FE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510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55h</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dirty="0"/>
                        <a:t>MBR signature;</a:t>
                      </a:r>
                      <a:br>
                        <a:rPr lang="en-US" sz="1800" dirty="0"/>
                      </a:br>
                      <a:r>
                        <a:rPr lang="en-US" sz="1800" dirty="0"/>
                        <a:t>0xAA55</a:t>
                      </a:r>
                      <a:r>
                        <a:rPr lang="en-US" sz="1800" baseline="30000" dirty="0">
                          <a:hlinkClick r:id="rId7"/>
                        </a:rPr>
                        <a:t>[1]</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760">
                <a:tc>
                  <a:txBody>
                    <a:bodyPr/>
                    <a:lstStyle/>
                    <a:p>
                      <a:pPr algn="ctr"/>
                      <a:r>
                        <a:rPr lang="en-US" sz="1800"/>
                        <a:t>01FF</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0777</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511</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t>AAh</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365760">
                <a:tc gridSpan="5">
                  <a:txBody>
                    <a:bodyPr/>
                    <a:lstStyle/>
                    <a:p>
                      <a:pPr algn="r"/>
                      <a:r>
                        <a:rPr lang="en-US" sz="1800" dirty="0"/>
                        <a:t>MBR, total size: 446 + 64 + 2 =</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800" dirty="0"/>
                        <a:t>512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41</a:t>
            </a:fld>
            <a:endParaRPr lang="en-US"/>
          </a:p>
        </p:txBody>
      </p:sp>
      <p:sp>
        <p:nvSpPr>
          <p:cNvPr id="8" name="TextBox 7"/>
          <p:cNvSpPr txBox="1"/>
          <p:nvPr/>
        </p:nvSpPr>
        <p:spPr>
          <a:xfrm>
            <a:off x="5638800" y="6172200"/>
            <a:ext cx="1654620" cy="323165"/>
          </a:xfrm>
          <a:prstGeom prst="rect">
            <a:avLst/>
          </a:prstGeom>
          <a:noFill/>
        </p:spPr>
        <p:txBody>
          <a:bodyPr wrap="none" rtlCol="0">
            <a:spAutoFit/>
          </a:bodyPr>
          <a:lstStyle/>
          <a:p>
            <a:r>
              <a:rPr lang="en-US" sz="1500" i="1" dirty="0" err="1"/>
              <a:t>Nguồn</a:t>
            </a:r>
            <a:r>
              <a:rPr lang="en-US" sz="1500" i="1" dirty="0"/>
              <a:t>: </a:t>
            </a:r>
            <a:r>
              <a:rPr lang="en-US" sz="1500" i="1" dirty="0" err="1"/>
              <a:t>wikipedia</a:t>
            </a:r>
            <a:endParaRPr lang="en-US" sz="1500"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phân</a:t>
            </a:r>
            <a:r>
              <a:rPr lang="en-US" dirty="0"/>
              <a:t> </a:t>
            </a:r>
            <a:r>
              <a:rPr lang="en-US" dirty="0" err="1"/>
              <a:t>vùng</a:t>
            </a:r>
            <a:r>
              <a:rPr lang="en-US" dirty="0"/>
              <a:t> - 1</a:t>
            </a:r>
          </a:p>
        </p:txBody>
      </p:sp>
      <p:graphicFrame>
        <p:nvGraphicFramePr>
          <p:cNvPr id="7" name="Content Placeholder 6"/>
          <p:cNvGraphicFramePr>
            <a:graphicFrameLocks noGrp="1"/>
          </p:cNvGraphicFramePr>
          <p:nvPr>
            <p:ph sz="quarter" idx="1"/>
          </p:nvPr>
        </p:nvGraphicFramePr>
        <p:xfrm>
          <a:off x="609601" y="1080276"/>
          <a:ext cx="7924798" cy="5244324"/>
        </p:xfrm>
        <a:graphic>
          <a:graphicData uri="http://schemas.openxmlformats.org/drawingml/2006/table">
            <a:tbl>
              <a:tblPr>
                <a:tableStyleId>{2D5ABB26-0587-4C30-8999-92F81FD0307C}</a:tableStyleId>
              </a:tblPr>
              <a:tblGrid>
                <a:gridCol w="677258">
                  <a:extLst>
                    <a:ext uri="{9D8B030D-6E8A-4147-A177-3AD203B41FA5}">
                      <a16:colId xmlns:a16="http://schemas.microsoft.com/office/drawing/2014/main" val="20000"/>
                    </a:ext>
                  </a:extLst>
                </a:gridCol>
                <a:gridCol w="1303941">
                  <a:extLst>
                    <a:ext uri="{9D8B030D-6E8A-4147-A177-3AD203B41FA5}">
                      <a16:colId xmlns:a16="http://schemas.microsoft.com/office/drawing/2014/main" val="20001"/>
                    </a:ext>
                  </a:extLst>
                </a:gridCol>
                <a:gridCol w="5943599">
                  <a:extLst>
                    <a:ext uri="{9D8B030D-6E8A-4147-A177-3AD203B41FA5}">
                      <a16:colId xmlns:a16="http://schemas.microsoft.com/office/drawing/2014/main" val="20002"/>
                    </a:ext>
                  </a:extLst>
                </a:gridCol>
              </a:tblGrid>
              <a:tr h="365760">
                <a:tc>
                  <a:txBody>
                    <a:bodyPr/>
                    <a:lstStyle/>
                    <a:p>
                      <a:pPr algn="ctr"/>
                      <a:r>
                        <a:rPr lang="en-US" sz="1600" b="1" dirty="0"/>
                        <a:t>Offset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Field length</a:t>
                      </a:r>
                      <a:br>
                        <a:rPr lang="en-US" sz="1600" b="1" dirty="0"/>
                      </a:br>
                      <a:r>
                        <a:rPr lang="en-US" sz="1600" b="1" dirty="0"/>
                        <a:t>(bytes)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Description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ctr"/>
                      <a:r>
                        <a:rPr lang="en-US" sz="1600"/>
                        <a:t>0x00</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status</a:t>
                      </a:r>
                      <a:r>
                        <a:rPr lang="en-US" sz="1600" baseline="30000" dirty="0">
                          <a:hlinkClick r:id="rId3"/>
                        </a:rPr>
                        <a:t>[7]</a:t>
                      </a:r>
                      <a:r>
                        <a:rPr lang="en-US" sz="1600" dirty="0"/>
                        <a:t> (0x80 = bootable, 0x00 = non-bootable, other = invalid</a:t>
                      </a:r>
                      <a:r>
                        <a:rPr lang="en-US" sz="1600" baseline="30000" dirty="0">
                          <a:hlinkClick r:id="rId3"/>
                        </a:rPr>
                        <a:t>[8]</a:t>
                      </a:r>
                      <a:r>
                        <a:rPr lang="en-US" sz="1600" dirty="0"/>
                        <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pPr algn="ctr"/>
                      <a:r>
                        <a:rPr lang="en-US" sz="1600" dirty="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4" tooltip="Cylinder-head-sector"/>
                        </a:rPr>
                        <a:t>CHS address</a:t>
                      </a:r>
                      <a:r>
                        <a:rPr lang="en-US" sz="1600" dirty="0"/>
                        <a:t> of first </a:t>
                      </a:r>
                      <a:r>
                        <a:rPr lang="en-US" sz="1600" dirty="0">
                          <a:hlinkClick r:id="rId4" tooltip="Cylinder-head-sector"/>
                        </a:rPr>
                        <a:t>block</a:t>
                      </a:r>
                      <a:r>
                        <a:rPr lang="en-US" sz="1600" dirty="0"/>
                        <a:t> in partition.</a:t>
                      </a:r>
                      <a:r>
                        <a:rPr lang="en-US" sz="1600" baseline="30000" dirty="0">
                          <a:hlinkClick r:id="rId3"/>
                        </a:rPr>
                        <a:t>[9]</a:t>
                      </a:r>
                      <a:br>
                        <a:rPr lang="en-US" sz="1600" dirty="0"/>
                      </a:br>
                      <a:r>
                        <a:rPr lang="en-US" sz="1600" dirty="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algn="ctr"/>
                      <a:r>
                        <a:rPr lang="en-US" sz="160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r>
                        <a:rPr lang="en-US" sz="1600" baseline="30000" dirty="0">
                          <a:hlinkClick r:id="rId3"/>
                        </a:rPr>
                        <a:t>[10]</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r>
                        <a:rPr lang="en-US" sz="1600"/>
                        <a:t>0x02</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sector is in bits 5–0</a:t>
                      </a:r>
                      <a:r>
                        <a:rPr lang="en-US" sz="1600" baseline="30000" dirty="0">
                          <a:hlinkClick r:id="rId3"/>
                        </a:rPr>
                        <a:t>[11]</a:t>
                      </a:r>
                      <a:r>
                        <a:rPr lang="en-US" sz="1600" dirty="0"/>
                        <a:t>;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r>
                        <a:rPr lang="en-US" sz="1600"/>
                        <a:t>0x03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r>
                        <a:rPr lang="en-US" sz="1600" baseline="30000">
                          <a:hlinkClick r:id="rId3"/>
                        </a:rPr>
                        <a:t>[12]</a:t>
                      </a:r>
                      <a:endParaRPr lang="en-US" sz="160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5760">
                <a:tc>
                  <a:txBody>
                    <a:bodyPr/>
                    <a:lstStyle/>
                    <a:p>
                      <a:pPr algn="ctr"/>
                      <a:r>
                        <a:rPr lang="en-US" sz="1600" dirty="0"/>
                        <a:t>0x04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5" tooltip="Partition type"/>
                        </a:rPr>
                        <a:t>partition type</a:t>
                      </a:r>
                      <a:r>
                        <a:rPr lang="en-US" sz="1600" baseline="30000" dirty="0">
                          <a:hlinkClick r:id="rId3"/>
                        </a:rPr>
                        <a:t>[13]</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4" tooltip="Cylinder-head-sector"/>
                        </a:rPr>
                        <a:t>CHS address</a:t>
                      </a:r>
                      <a:r>
                        <a:rPr lang="en-US" sz="1600" dirty="0"/>
                        <a:t> of last </a:t>
                      </a:r>
                      <a:r>
                        <a:rPr lang="en-US" sz="1600" dirty="0">
                          <a:hlinkClick r:id="rId4" tooltip="Cylinder-head-sector"/>
                        </a:rPr>
                        <a:t>block</a:t>
                      </a:r>
                      <a:r>
                        <a:rPr lang="en-US" sz="1600" dirty="0"/>
                        <a:t> in partition.</a:t>
                      </a:r>
                      <a:r>
                        <a:rPr lang="en-US" sz="1600" baseline="30000" dirty="0">
                          <a:hlinkClick r:id="rId3"/>
                        </a:rPr>
                        <a:t>[14]</a:t>
                      </a:r>
                      <a:br>
                        <a:rPr lang="en-US" sz="1600" dirty="0"/>
                      </a:br>
                      <a:r>
                        <a:rPr lang="en-US" sz="1600" dirty="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760">
                <a:tc>
                  <a:txBody>
                    <a:bodyPr/>
                    <a:lstStyle/>
                    <a:p>
                      <a:pPr algn="ctr"/>
                      <a:r>
                        <a:rPr lang="en-US" sz="1600"/>
                        <a:t>0x06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sector is in bits 5–0;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5760">
                <a:tc>
                  <a:txBody>
                    <a:bodyPr/>
                    <a:lstStyle/>
                    <a:p>
                      <a:pPr algn="ctr"/>
                      <a:r>
                        <a:rPr lang="en-US" sz="1600"/>
                        <a:t>0x07</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5760">
                <a:tc>
                  <a:txBody>
                    <a:bodyPr/>
                    <a:lstStyle/>
                    <a:p>
                      <a:pPr algn="ctr"/>
                      <a:r>
                        <a:rPr lang="en-US" sz="1600" dirty="0"/>
                        <a:t>0x08</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hlinkClick r:id="rId6" tooltip="Logical block addressing"/>
                        </a:rPr>
                        <a:t>LBA</a:t>
                      </a:r>
                      <a:r>
                        <a:rPr lang="en-US" sz="1600"/>
                        <a:t> of first sector in the partition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5760">
                <a:tc>
                  <a:txBody>
                    <a:bodyPr/>
                    <a:lstStyle/>
                    <a:p>
                      <a:pPr algn="ctr"/>
                      <a:r>
                        <a:rPr lang="en-US" sz="1600" dirty="0"/>
                        <a:t>0x0C</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a:t>
                      </a:r>
                      <a:r>
                        <a:rPr lang="en-US" sz="1600" dirty="0">
                          <a:hlinkClick r:id="rId4" tooltip="Cylinder-head-sector"/>
                        </a:rPr>
                        <a:t>blocks</a:t>
                      </a:r>
                      <a:r>
                        <a:rPr lang="en-US" sz="1600" dirty="0"/>
                        <a:t> in partition, in little-endian format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42</a:t>
            </a:fld>
            <a:endParaRPr lang="en-US"/>
          </a:p>
        </p:txBody>
      </p:sp>
      <p:sp>
        <p:nvSpPr>
          <p:cNvPr id="8" name="TextBox 7"/>
          <p:cNvSpPr txBox="1"/>
          <p:nvPr/>
        </p:nvSpPr>
        <p:spPr>
          <a:xfrm>
            <a:off x="6705600" y="6324600"/>
            <a:ext cx="1654620" cy="323165"/>
          </a:xfrm>
          <a:prstGeom prst="rect">
            <a:avLst/>
          </a:prstGeom>
          <a:noFill/>
        </p:spPr>
        <p:txBody>
          <a:bodyPr wrap="none" rtlCol="0">
            <a:spAutoFit/>
          </a:bodyPr>
          <a:lstStyle/>
          <a:p>
            <a:r>
              <a:rPr lang="en-US" sz="1500" i="1" dirty="0" err="1"/>
              <a:t>Nguồn</a:t>
            </a:r>
            <a:r>
              <a:rPr lang="en-US" sz="1500" i="1" dirty="0"/>
              <a:t>: </a:t>
            </a:r>
            <a:r>
              <a:rPr lang="en-US" sz="1500" i="1" dirty="0" err="1"/>
              <a:t>wikipedia</a:t>
            </a:r>
            <a:endParaRPr lang="en-US" sz="1500" i="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phân</a:t>
            </a:r>
            <a:r>
              <a:rPr lang="en-US" dirty="0"/>
              <a:t> </a:t>
            </a:r>
            <a:r>
              <a:rPr lang="en-US" dirty="0" err="1"/>
              <a:t>vùng</a:t>
            </a:r>
            <a:r>
              <a:rPr lang="en-US" dirty="0"/>
              <a:t> - 2</a:t>
            </a:r>
          </a:p>
        </p:txBody>
      </p:sp>
      <p:sp>
        <p:nvSpPr>
          <p:cNvPr id="5" name="Slide Number Placeholder 4"/>
          <p:cNvSpPr>
            <a:spLocks noGrp="1"/>
          </p:cNvSpPr>
          <p:nvPr>
            <p:ph type="sldNum" sz="quarter" idx="15"/>
          </p:nvPr>
        </p:nvSpPr>
        <p:spPr/>
        <p:txBody>
          <a:bodyPr/>
          <a:lstStyle/>
          <a:p>
            <a:fld id="{AE9F012D-5E39-4C30-9E0D-C3E8FE30521F}" type="slidenum">
              <a:rPr lang="en-US" smtClean="0"/>
              <a:pPr/>
              <a:t>43</a:t>
            </a:fld>
            <a:endParaRPr lang="en-US"/>
          </a:p>
        </p:txBody>
      </p:sp>
      <p:sp>
        <p:nvSpPr>
          <p:cNvPr id="7" name="Content Placeholder 6"/>
          <p:cNvSpPr txBox="1">
            <a:spLocks noGrp="1"/>
          </p:cNvSpPr>
          <p:nvPr>
            <p:ph sz="quarter" idx="1"/>
          </p:nvPr>
        </p:nvSpPr>
        <p:spPr>
          <a:xfrm>
            <a:off x="457200" y="990600"/>
            <a:ext cx="7696200" cy="3148554"/>
          </a:xfrm>
          <a:prstGeom prst="rect">
            <a:avLst/>
          </a:prstGeom>
          <a:noFill/>
        </p:spPr>
        <p:txBody>
          <a:bodyPr wrap="square" rtlCol="0">
            <a:spAutoFit/>
          </a:bodyPr>
          <a:lstStyle/>
          <a:p>
            <a:r>
              <a:rPr lang="en-US" dirty="0"/>
              <a:t>Type:</a:t>
            </a:r>
          </a:p>
          <a:p>
            <a:pPr lvl="1"/>
            <a:r>
              <a:rPr lang="en-US" dirty="0"/>
              <a:t>0x07 : </a:t>
            </a:r>
            <a:r>
              <a:rPr lang="en-US" dirty="0" err="1"/>
              <a:t>Phân</a:t>
            </a:r>
            <a:r>
              <a:rPr lang="en-US" dirty="0"/>
              <a:t> </a:t>
            </a:r>
            <a:r>
              <a:rPr lang="en-US" dirty="0" err="1"/>
              <a:t>vùng</a:t>
            </a:r>
            <a:r>
              <a:rPr lang="en-US" dirty="0"/>
              <a:t> </a:t>
            </a:r>
            <a:r>
              <a:rPr lang="en-US" dirty="0" err="1"/>
              <a:t>chứa</a:t>
            </a:r>
            <a:r>
              <a:rPr lang="en-US" dirty="0"/>
              <a:t> “Windows”</a:t>
            </a:r>
          </a:p>
          <a:p>
            <a:pPr lvl="1"/>
            <a:r>
              <a:rPr lang="en-US" dirty="0"/>
              <a:t>0x83 : </a:t>
            </a:r>
            <a:r>
              <a:rPr lang="en-US" dirty="0" err="1"/>
              <a:t>Phân</a:t>
            </a:r>
            <a:r>
              <a:rPr lang="en-US" dirty="0"/>
              <a:t> </a:t>
            </a:r>
            <a:r>
              <a:rPr lang="en-US" dirty="0" err="1"/>
              <a:t>vùng</a:t>
            </a:r>
            <a:r>
              <a:rPr lang="en-US" dirty="0"/>
              <a:t> </a:t>
            </a:r>
            <a:r>
              <a:rPr lang="en-US" dirty="0" err="1"/>
              <a:t>chứa</a:t>
            </a:r>
            <a:r>
              <a:rPr lang="en-US" dirty="0"/>
              <a:t> “Linux”</a:t>
            </a:r>
          </a:p>
          <a:p>
            <a:pPr lvl="1"/>
            <a:r>
              <a:rPr lang="en-US" dirty="0"/>
              <a:t>0x00 : </a:t>
            </a:r>
            <a:r>
              <a:rPr lang="en-US" dirty="0" err="1"/>
              <a:t>Phân</a:t>
            </a:r>
            <a:r>
              <a:rPr lang="en-US" dirty="0"/>
              <a:t> </a:t>
            </a:r>
            <a:r>
              <a:rPr lang="en-US" dirty="0" err="1"/>
              <a:t>vùng</a:t>
            </a:r>
            <a:r>
              <a:rPr lang="en-US" dirty="0"/>
              <a:t> </a:t>
            </a:r>
            <a:r>
              <a:rPr lang="en-US" dirty="0" err="1"/>
              <a:t>không</a:t>
            </a:r>
            <a:r>
              <a:rPr lang="en-US" dirty="0"/>
              <a:t> </a:t>
            </a:r>
            <a:r>
              <a:rPr lang="en-US" dirty="0" err="1"/>
              <a:t>sử</a:t>
            </a:r>
            <a:r>
              <a:rPr lang="en-US" dirty="0"/>
              <a:t> </a:t>
            </a:r>
            <a:r>
              <a:rPr lang="en-US" dirty="0" err="1"/>
              <a:t>dụng</a:t>
            </a:r>
            <a:r>
              <a:rPr lang="en-US" dirty="0"/>
              <a:t>.</a:t>
            </a:r>
          </a:p>
          <a:p>
            <a:pPr>
              <a:buNone/>
            </a:pPr>
            <a:endParaRPr lang="en-US" sz="2000" dirty="0"/>
          </a:p>
          <a:p>
            <a:pPr>
              <a:buNone/>
            </a:pPr>
            <a:r>
              <a:rPr lang="en-US" sz="2000" i="1" dirty="0" err="1"/>
              <a:t>Tham</a:t>
            </a:r>
            <a:r>
              <a:rPr lang="en-US" sz="2000" i="1" dirty="0"/>
              <a:t> </a:t>
            </a:r>
            <a:r>
              <a:rPr lang="en-US" sz="2000" i="1" dirty="0" err="1"/>
              <a:t>khảo</a:t>
            </a:r>
            <a:r>
              <a:rPr lang="en-US" sz="2000" i="1" dirty="0"/>
              <a:t> </a:t>
            </a:r>
            <a:r>
              <a:rPr lang="en-US" sz="2000" i="1" dirty="0" err="1"/>
              <a:t>thêm</a:t>
            </a:r>
            <a:r>
              <a:rPr lang="en-US" sz="2000" i="1" dirty="0"/>
              <a:t>: http://www.win.tue.nl/~aeb/partitions/partition_types-1.html</a:t>
            </a:r>
            <a:endParaRPr lang="en-US" i="1"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dirty="0"/>
              <a:t>Master Boot Record – </a:t>
            </a:r>
            <a:r>
              <a:rPr lang="en-US" dirty="0" err="1"/>
              <a:t>Ví</a:t>
            </a:r>
            <a:r>
              <a:rPr lang="en-US" dirty="0"/>
              <a:t> </a:t>
            </a:r>
            <a:r>
              <a:rPr lang="en-US" dirty="0" err="1"/>
              <a:t>dụ</a:t>
            </a:r>
            <a:r>
              <a:rPr lang="en-US" dirty="0"/>
              <a:t> - 1</a:t>
            </a:r>
          </a:p>
        </p:txBody>
      </p:sp>
      <p:sp>
        <p:nvSpPr>
          <p:cNvPr id="4" name="Slide Number Placeholder 5"/>
          <p:cNvSpPr>
            <a:spLocks noGrp="1"/>
          </p:cNvSpPr>
          <p:nvPr>
            <p:ph type="sldNum" sz="quarter" idx="15"/>
          </p:nvPr>
        </p:nvSpPr>
        <p:spPr/>
        <p:txBody>
          <a:bodyPr/>
          <a:lstStyle/>
          <a:p>
            <a:fld id="{2953B444-F6F8-4DB8-8B20-86F536B5D31B}" type="slidenum">
              <a:rPr lang="en-US"/>
              <a:pPr/>
              <a:t>44</a:t>
            </a:fld>
            <a:endParaRPr lang="en-US"/>
          </a:p>
        </p:txBody>
      </p:sp>
      <p:sp>
        <p:nvSpPr>
          <p:cNvPr id="7" name="Content Placeholder 6"/>
          <p:cNvSpPr>
            <a:spLocks noGrp="1"/>
          </p:cNvSpPr>
          <p:nvPr>
            <p:ph sz="quarter" idx="1"/>
          </p:nvPr>
        </p:nvSpPr>
        <p:spPr/>
        <p:txBody>
          <a:bodyPr/>
          <a:lstStyle/>
          <a:p>
            <a:endParaRPr lang="en-US"/>
          </a:p>
        </p:txBody>
      </p:sp>
      <p:pic>
        <p:nvPicPr>
          <p:cNvPr id="79875" name="Picture 3" descr="D:\Teaching\HDH\MBR.bmp"/>
          <p:cNvPicPr>
            <a:picLocks noChangeAspect="1" noChangeArrowheads="1"/>
          </p:cNvPicPr>
          <p:nvPr/>
        </p:nvPicPr>
        <p:blipFill>
          <a:blip r:embed="rId2"/>
          <a:srcRect/>
          <a:stretch>
            <a:fillRect/>
          </a:stretch>
        </p:blipFill>
        <p:spPr bwMode="auto">
          <a:xfrm>
            <a:off x="838200" y="990600"/>
            <a:ext cx="6858000" cy="564279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Boot Record – </a:t>
            </a:r>
            <a:r>
              <a:rPr lang="en-US" dirty="0" err="1"/>
              <a:t>Ví</a:t>
            </a:r>
            <a:r>
              <a:rPr lang="en-US" dirty="0"/>
              <a:t> </a:t>
            </a:r>
            <a:r>
              <a:rPr lang="en-US" dirty="0" err="1"/>
              <a:t>dụ</a:t>
            </a:r>
            <a:r>
              <a:rPr lang="en-US" dirty="0"/>
              <a:t> - 2</a:t>
            </a:r>
          </a:p>
        </p:txBody>
      </p:sp>
      <p:graphicFrame>
        <p:nvGraphicFramePr>
          <p:cNvPr id="7" name="Content Placeholder 6"/>
          <p:cNvGraphicFramePr>
            <a:graphicFrameLocks noGrp="1"/>
          </p:cNvGraphicFramePr>
          <p:nvPr>
            <p:ph sz="quarter" idx="1"/>
          </p:nvPr>
        </p:nvGraphicFramePr>
        <p:xfrm>
          <a:off x="228600" y="1447800"/>
          <a:ext cx="8686800" cy="1483360"/>
        </p:xfrm>
        <a:graphic>
          <a:graphicData uri="http://schemas.openxmlformats.org/drawingml/2006/table">
            <a:tbl>
              <a:tblPr firstRow="1" bandRow="1">
                <a:tableStyleId>{5C22544A-7EE6-4342-B048-85BDC9FD1C3A}</a:tableStyleId>
              </a:tblPr>
              <a:tblGrid>
                <a:gridCol w="741218">
                  <a:extLst>
                    <a:ext uri="{9D8B030D-6E8A-4147-A177-3AD203B41FA5}">
                      <a16:colId xmlns:a16="http://schemas.microsoft.com/office/drawing/2014/main" val="20000"/>
                    </a:ext>
                  </a:extLst>
                </a:gridCol>
                <a:gridCol w="477982">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1239980">
                  <a:extLst>
                    <a:ext uri="{9D8B030D-6E8A-4147-A177-3AD203B41FA5}">
                      <a16:colId xmlns:a16="http://schemas.microsoft.com/office/drawing/2014/main" val="20009"/>
                    </a:ext>
                  </a:extLst>
                </a:gridCol>
                <a:gridCol w="1274620">
                  <a:extLst>
                    <a:ext uri="{9D8B030D-6E8A-4147-A177-3AD203B41FA5}">
                      <a16:colId xmlns:a16="http://schemas.microsoft.com/office/drawing/2014/main" val="20010"/>
                    </a:ext>
                  </a:extLst>
                </a:gridCol>
              </a:tblGrid>
              <a:tr h="370840">
                <a:tc rowSpan="2">
                  <a:txBody>
                    <a:bodyPr/>
                    <a:lstStyle/>
                    <a:p>
                      <a:pPr algn="ctr"/>
                      <a:r>
                        <a:rPr lang="en-US" dirty="0"/>
                        <a:t>Partition</a:t>
                      </a:r>
                    </a:p>
                  </a:txBody>
                  <a:tcPr/>
                </a:tc>
                <a:tc gridSpan="3">
                  <a:txBody>
                    <a:bodyPr/>
                    <a:lstStyle/>
                    <a:p>
                      <a:pPr algn="ctr"/>
                      <a:r>
                        <a:rPr lang="en-US" dirty="0"/>
                        <a:t>Starting</a:t>
                      </a:r>
                    </a:p>
                  </a:txBody>
                  <a:tcPr>
                    <a:solidFill>
                      <a:schemeClr val="accent2">
                        <a:lumMod val="60000"/>
                        <a:lumOff val="4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dirty="0"/>
                        <a:t>Ending</a:t>
                      </a:r>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a:t>Status</a:t>
                      </a:r>
                    </a:p>
                  </a:txBody>
                  <a:tcPr>
                    <a:solidFill>
                      <a:schemeClr val="accent2">
                        <a:lumMod val="60000"/>
                        <a:lumOff val="40000"/>
                      </a:schemeClr>
                    </a:solidFill>
                  </a:tcPr>
                </a:tc>
                <a:tc rowSpan="2">
                  <a:txBody>
                    <a:bodyPr/>
                    <a:lstStyle/>
                    <a:p>
                      <a:pPr algn="ctr"/>
                      <a:r>
                        <a:rPr lang="en-US" dirty="0"/>
                        <a:t>Type</a:t>
                      </a:r>
                    </a:p>
                  </a:txBody>
                  <a:tcPr/>
                </a:tc>
                <a:tc rowSpan="2">
                  <a:txBody>
                    <a:bodyPr/>
                    <a:lstStyle/>
                    <a:p>
                      <a:pPr algn="ctr"/>
                      <a:r>
                        <a:rPr lang="en-US" dirty="0"/>
                        <a:t>First sector</a:t>
                      </a:r>
                    </a:p>
                  </a:txBody>
                  <a:tcPr>
                    <a:solidFill>
                      <a:schemeClr val="accent2">
                        <a:lumMod val="60000"/>
                        <a:lumOff val="40000"/>
                      </a:schemeClr>
                    </a:solidFill>
                  </a:tcPr>
                </a:tc>
                <a:tc rowSpan="2">
                  <a:txBody>
                    <a:bodyPr/>
                    <a:lstStyle/>
                    <a:p>
                      <a:pPr algn="ctr"/>
                      <a:r>
                        <a:rPr lang="en-US" dirty="0"/>
                        <a:t>Sector#</a:t>
                      </a:r>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a:t>H</a:t>
                      </a:r>
                    </a:p>
                  </a:txBody>
                  <a:tcPr>
                    <a:solidFill>
                      <a:schemeClr val="accent2">
                        <a:lumMod val="60000"/>
                        <a:lumOff val="40000"/>
                      </a:schemeClr>
                    </a:solidFill>
                  </a:tcPr>
                </a:tc>
                <a:tc>
                  <a:txBody>
                    <a:bodyPr/>
                    <a:lstStyle/>
                    <a:p>
                      <a:pPr algn="ctr"/>
                      <a:r>
                        <a:rPr lang="en-US" dirty="0"/>
                        <a:t>T</a:t>
                      </a:r>
                    </a:p>
                  </a:txBody>
                  <a:tcPr>
                    <a:solidFill>
                      <a:schemeClr val="accent2">
                        <a:lumMod val="60000"/>
                        <a:lumOff val="40000"/>
                      </a:schemeClr>
                    </a:solidFill>
                  </a:tcPr>
                </a:tc>
                <a:tc>
                  <a:txBody>
                    <a:bodyPr/>
                    <a:lstStyle/>
                    <a:p>
                      <a:pPr algn="ctr"/>
                      <a:r>
                        <a:rPr lang="en-US" dirty="0"/>
                        <a:t>S</a:t>
                      </a:r>
                    </a:p>
                  </a:txBody>
                  <a:tcPr>
                    <a:solidFill>
                      <a:schemeClr val="accent2">
                        <a:lumMod val="60000"/>
                        <a:lumOff val="40000"/>
                      </a:schemeClr>
                    </a:solidFill>
                  </a:tcPr>
                </a:tc>
                <a:tc>
                  <a:txBody>
                    <a:bodyPr/>
                    <a:lstStyle/>
                    <a:p>
                      <a:pPr algn="ctr"/>
                      <a:r>
                        <a:rPr lang="en-US" dirty="0"/>
                        <a:t>H</a:t>
                      </a:r>
                    </a:p>
                  </a:txBody>
                  <a:tcPr/>
                </a:tc>
                <a:tc>
                  <a:txBody>
                    <a:bodyPr/>
                    <a:lstStyle/>
                    <a:p>
                      <a:pPr algn="ctr"/>
                      <a:r>
                        <a:rPr lang="en-US" dirty="0"/>
                        <a:t>T</a:t>
                      </a:r>
                    </a:p>
                  </a:txBody>
                  <a:tcPr/>
                </a:tc>
                <a:tc>
                  <a:txBody>
                    <a:bodyPr/>
                    <a:lstStyle/>
                    <a:p>
                      <a:pPr algn="ctr"/>
                      <a:r>
                        <a:rPr lang="en-US" dirty="0"/>
                        <a:t>S</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solidFill>
                      <a:schemeClr val="accent2">
                        <a:lumMod val="60000"/>
                        <a:lumOff val="40000"/>
                      </a:schemeClr>
                    </a:solidFill>
                  </a:tcPr>
                </a:tc>
                <a:tc>
                  <a:txBody>
                    <a:bodyPr/>
                    <a:lstStyle/>
                    <a:p>
                      <a:r>
                        <a:rPr lang="en-US" dirty="0"/>
                        <a:t>0</a:t>
                      </a:r>
                    </a:p>
                  </a:txBody>
                  <a:tcPr>
                    <a:solidFill>
                      <a:schemeClr val="accent2">
                        <a:lumMod val="60000"/>
                        <a:lumOff val="40000"/>
                      </a:schemeClr>
                    </a:solidFill>
                  </a:tcPr>
                </a:tc>
                <a:tc>
                  <a:txBody>
                    <a:bodyPr/>
                    <a:lstStyle/>
                    <a:p>
                      <a:r>
                        <a:rPr lang="en-US" dirty="0"/>
                        <a:t>1</a:t>
                      </a:r>
                    </a:p>
                  </a:txBody>
                  <a:tcPr>
                    <a:solidFill>
                      <a:schemeClr val="accent2">
                        <a:lumMod val="60000"/>
                        <a:lumOff val="40000"/>
                      </a:schemeClr>
                    </a:solidFill>
                  </a:tcPr>
                </a:tc>
                <a:tc>
                  <a:txBody>
                    <a:bodyPr/>
                    <a:lstStyle/>
                    <a:p>
                      <a:r>
                        <a:rPr lang="en-US" dirty="0"/>
                        <a:t>254</a:t>
                      </a:r>
                    </a:p>
                  </a:txBody>
                  <a:tcPr/>
                </a:tc>
                <a:tc>
                  <a:txBody>
                    <a:bodyPr/>
                    <a:lstStyle/>
                    <a:p>
                      <a:r>
                        <a:rPr lang="en-US" dirty="0"/>
                        <a:t>1023</a:t>
                      </a:r>
                    </a:p>
                  </a:txBody>
                  <a:tcPr/>
                </a:tc>
                <a:tc>
                  <a:txBody>
                    <a:bodyPr/>
                    <a:lstStyle/>
                    <a:p>
                      <a:r>
                        <a:rPr lang="en-US" dirty="0"/>
                        <a:t>63</a:t>
                      </a:r>
                    </a:p>
                  </a:txBody>
                  <a:tcPr/>
                </a:tc>
                <a:tc>
                  <a:txBody>
                    <a:bodyPr/>
                    <a:lstStyle/>
                    <a:p>
                      <a:r>
                        <a:rPr lang="en-US" dirty="0"/>
                        <a:t>0x80</a:t>
                      </a:r>
                    </a:p>
                  </a:txBody>
                  <a:tcPr>
                    <a:solidFill>
                      <a:schemeClr val="accent2">
                        <a:lumMod val="60000"/>
                        <a:lumOff val="40000"/>
                      </a:schemeClr>
                    </a:solidFill>
                  </a:tcPr>
                </a:tc>
                <a:tc>
                  <a:txBody>
                    <a:bodyPr/>
                    <a:lstStyle/>
                    <a:p>
                      <a:r>
                        <a:rPr lang="en-US" dirty="0"/>
                        <a:t>0x0C</a:t>
                      </a:r>
                    </a:p>
                  </a:txBody>
                  <a:tcPr/>
                </a:tc>
                <a:tc>
                  <a:txBody>
                    <a:bodyPr/>
                    <a:lstStyle/>
                    <a:p>
                      <a:r>
                        <a:rPr lang="en-US" dirty="0"/>
                        <a:t>63</a:t>
                      </a:r>
                    </a:p>
                  </a:txBody>
                  <a:tcPr>
                    <a:solidFill>
                      <a:schemeClr val="accent2">
                        <a:lumMod val="60000"/>
                        <a:lumOff val="40000"/>
                      </a:schemeClr>
                    </a:solidFill>
                  </a:tcPr>
                </a:tc>
                <a:tc>
                  <a:txBody>
                    <a:bodyPr/>
                    <a:lstStyle/>
                    <a:p>
                      <a:r>
                        <a:rPr lang="en-US" dirty="0"/>
                        <a:t>78140097</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0</a:t>
                      </a:r>
                    </a:p>
                  </a:txBody>
                  <a:tcPr>
                    <a:solidFill>
                      <a:schemeClr val="accent2">
                        <a:lumMod val="60000"/>
                        <a:lumOff val="40000"/>
                      </a:schemeClr>
                    </a:solidFill>
                  </a:tcPr>
                </a:tc>
                <a:tc>
                  <a:txBody>
                    <a:bodyPr/>
                    <a:lstStyle/>
                    <a:p>
                      <a:r>
                        <a:rPr lang="en-US" dirty="0"/>
                        <a:t>1023</a:t>
                      </a:r>
                    </a:p>
                  </a:txBody>
                  <a:tcPr>
                    <a:solidFill>
                      <a:schemeClr val="accent2">
                        <a:lumMod val="60000"/>
                        <a:lumOff val="40000"/>
                      </a:schemeClr>
                    </a:solidFill>
                  </a:tcPr>
                </a:tc>
                <a:tc>
                  <a:txBody>
                    <a:bodyPr/>
                    <a:lstStyle/>
                    <a:p>
                      <a:r>
                        <a:rPr lang="en-US" dirty="0"/>
                        <a:t>1</a:t>
                      </a:r>
                    </a:p>
                  </a:txBody>
                  <a:tcPr>
                    <a:solidFill>
                      <a:schemeClr val="accent2">
                        <a:lumMod val="60000"/>
                        <a:lumOff val="40000"/>
                      </a:schemeClr>
                    </a:solidFill>
                  </a:tcPr>
                </a:tc>
                <a:tc>
                  <a:txBody>
                    <a:bodyPr/>
                    <a:lstStyle/>
                    <a:p>
                      <a:r>
                        <a:rPr lang="en-US" dirty="0"/>
                        <a:t>254</a:t>
                      </a:r>
                    </a:p>
                  </a:txBody>
                  <a:tcPr/>
                </a:tc>
                <a:tc>
                  <a:txBody>
                    <a:bodyPr/>
                    <a:lstStyle/>
                    <a:p>
                      <a:r>
                        <a:rPr lang="en-US" dirty="0"/>
                        <a:t>1023</a:t>
                      </a:r>
                    </a:p>
                  </a:txBody>
                  <a:tcPr/>
                </a:tc>
                <a:tc>
                  <a:txBody>
                    <a:bodyPr/>
                    <a:lstStyle/>
                    <a:p>
                      <a:r>
                        <a:rPr lang="en-US" dirty="0"/>
                        <a:t>63</a:t>
                      </a:r>
                    </a:p>
                  </a:txBody>
                  <a:tcPr/>
                </a:tc>
                <a:tc>
                  <a:txBody>
                    <a:bodyPr/>
                    <a:lstStyle/>
                    <a:p>
                      <a:r>
                        <a:rPr lang="en-US" dirty="0"/>
                        <a:t>0x00</a:t>
                      </a:r>
                    </a:p>
                  </a:txBody>
                  <a:tcPr>
                    <a:solidFill>
                      <a:schemeClr val="accent2">
                        <a:lumMod val="60000"/>
                        <a:lumOff val="40000"/>
                      </a:schemeClr>
                    </a:solidFill>
                  </a:tcPr>
                </a:tc>
                <a:tc>
                  <a:txBody>
                    <a:bodyPr/>
                    <a:lstStyle/>
                    <a:p>
                      <a:r>
                        <a:rPr lang="en-US" dirty="0"/>
                        <a:t>0x0F</a:t>
                      </a:r>
                    </a:p>
                  </a:txBody>
                  <a:tcPr/>
                </a:tc>
                <a:tc>
                  <a:txBody>
                    <a:bodyPr/>
                    <a:lstStyle/>
                    <a:p>
                      <a:r>
                        <a:rPr lang="en-US" dirty="0"/>
                        <a:t>78140160</a:t>
                      </a:r>
                    </a:p>
                  </a:txBody>
                  <a:tcPr>
                    <a:solidFill>
                      <a:schemeClr val="accent2">
                        <a:lumMod val="60000"/>
                        <a:lumOff val="40000"/>
                      </a:schemeClr>
                    </a:solidFill>
                  </a:tcPr>
                </a:tc>
                <a:tc>
                  <a:txBody>
                    <a:bodyPr/>
                    <a:lstStyle/>
                    <a:p>
                      <a:r>
                        <a:rPr lang="en-US" dirty="0"/>
                        <a:t>78156225</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381000"/>
            <a:ext cx="8486775" cy="762000"/>
          </a:xfrm>
        </p:spPr>
        <p:txBody>
          <a:bodyPr/>
          <a:lstStyle/>
          <a:p>
            <a:r>
              <a:rPr lang="en-US" sz="3200" dirty="0" err="1"/>
              <a:t>Quá</a:t>
            </a:r>
            <a:r>
              <a:rPr lang="en-US" sz="3200" dirty="0"/>
              <a:t> </a:t>
            </a:r>
            <a:r>
              <a:rPr lang="en-US" sz="3200" dirty="0" err="1"/>
              <a:t>trình</a:t>
            </a:r>
            <a:r>
              <a:rPr lang="en-US" sz="3200" dirty="0"/>
              <a:t> boot </a:t>
            </a:r>
            <a:r>
              <a:rPr lang="en-US" sz="3200" dirty="0" err="1"/>
              <a:t>hệ</a:t>
            </a:r>
            <a:r>
              <a:rPr lang="en-US" sz="3200" dirty="0"/>
              <a:t> </a:t>
            </a:r>
            <a:r>
              <a:rPr lang="en-US" sz="3200" dirty="0" err="1"/>
              <a:t>thống</a:t>
            </a:r>
            <a:endParaRPr lang="en-US" sz="3200" dirty="0"/>
          </a:p>
        </p:txBody>
      </p:sp>
      <p:sp>
        <p:nvSpPr>
          <p:cNvPr id="217091" name="Rectangle 3"/>
          <p:cNvSpPr>
            <a:spLocks noGrp="1" noChangeArrowheads="1"/>
          </p:cNvSpPr>
          <p:nvPr>
            <p:ph sz="quarter" idx="1"/>
          </p:nvPr>
        </p:nvSpPr>
        <p:spPr>
          <a:xfrm>
            <a:off x="228600" y="1143000"/>
            <a:ext cx="8726488" cy="5181600"/>
          </a:xfrm>
        </p:spPr>
        <p:txBody>
          <a:bodyPr/>
          <a:lstStyle/>
          <a:p>
            <a:pPr marL="457200" indent="-457200">
              <a:buFont typeface="+mj-lt"/>
              <a:buAutoNum type="arabicPeriod"/>
            </a:pPr>
            <a:r>
              <a:rPr lang="en-US" dirty="0"/>
              <a:t>POST (Power-On-Self-Test)</a:t>
            </a:r>
          </a:p>
          <a:p>
            <a:pPr marL="457200" indent="-457200">
              <a:buFont typeface="+mj-lt"/>
              <a:buAutoNum type="arabicPeriod"/>
            </a:pPr>
            <a:r>
              <a:rPr lang="en-US" dirty="0" err="1"/>
              <a:t>Tải</a:t>
            </a:r>
            <a:r>
              <a:rPr lang="en-US" dirty="0"/>
              <a:t> MBR </a:t>
            </a:r>
            <a:r>
              <a:rPr lang="en-US" dirty="0" err="1"/>
              <a:t>để</a:t>
            </a:r>
            <a:r>
              <a:rPr lang="en-US" dirty="0"/>
              <a:t> </a:t>
            </a:r>
            <a:r>
              <a:rPr lang="en-US" dirty="0" err="1"/>
              <a:t>đọc</a:t>
            </a:r>
            <a:r>
              <a:rPr lang="en-US" dirty="0"/>
              <a:t> </a:t>
            </a:r>
            <a:r>
              <a:rPr lang="en-US" dirty="0" err="1"/>
              <a:t>thông</a:t>
            </a:r>
            <a:r>
              <a:rPr lang="en-US" dirty="0"/>
              <a:t> tin </a:t>
            </a:r>
            <a:r>
              <a:rPr lang="en-US" dirty="0" err="1"/>
              <a:t>bảng</a:t>
            </a:r>
            <a:r>
              <a:rPr lang="en-US" dirty="0"/>
              <a:t> </a:t>
            </a:r>
            <a:r>
              <a:rPr lang="en-US" dirty="0" err="1"/>
              <a:t>phân</a:t>
            </a:r>
            <a:r>
              <a:rPr lang="en-US" dirty="0"/>
              <a:t> </a:t>
            </a:r>
            <a:r>
              <a:rPr lang="en-US" dirty="0" err="1"/>
              <a:t>vùng</a:t>
            </a:r>
            <a:r>
              <a:rPr lang="en-US" dirty="0"/>
              <a:t>.</a:t>
            </a:r>
          </a:p>
          <a:p>
            <a:pPr marL="457200" indent="-457200">
              <a:buFont typeface="+mj-lt"/>
              <a:buAutoNum type="arabicPeriod"/>
            </a:pPr>
            <a:r>
              <a:rPr lang="en-US" dirty="0" err="1"/>
              <a:t>Tìm</a:t>
            </a:r>
            <a:r>
              <a:rPr lang="en-US" dirty="0"/>
              <a:t> </a:t>
            </a:r>
            <a:r>
              <a:rPr lang="en-US" dirty="0" err="1"/>
              <a:t>phân</a:t>
            </a:r>
            <a:r>
              <a:rPr lang="en-US" dirty="0"/>
              <a:t> </a:t>
            </a:r>
            <a:r>
              <a:rPr lang="en-US" dirty="0" err="1"/>
              <a:t>vùng</a:t>
            </a:r>
            <a:r>
              <a:rPr lang="en-US" dirty="0"/>
              <a:t> “active”.</a:t>
            </a:r>
          </a:p>
          <a:p>
            <a:pPr marL="457200" indent="-457200">
              <a:buFont typeface="+mj-lt"/>
              <a:buAutoNum type="arabicPeriod"/>
            </a:pPr>
            <a:r>
              <a:rPr lang="en-US" dirty="0" err="1"/>
              <a:t>Chuyển</a:t>
            </a:r>
            <a:r>
              <a:rPr lang="en-US" dirty="0"/>
              <a:t> </a:t>
            </a:r>
            <a:r>
              <a:rPr lang="en-US" dirty="0" err="1"/>
              <a:t>quyền</a:t>
            </a:r>
            <a:r>
              <a:rPr lang="en-US" dirty="0"/>
              <a:t> </a:t>
            </a:r>
            <a:r>
              <a:rPr lang="en-US" dirty="0" err="1"/>
              <a:t>điều</a:t>
            </a:r>
            <a:r>
              <a:rPr lang="en-US" dirty="0"/>
              <a:t> </a:t>
            </a:r>
            <a:r>
              <a:rPr lang="en-US" dirty="0" err="1"/>
              <a:t>khiển</a:t>
            </a:r>
            <a:r>
              <a:rPr lang="en-US" dirty="0"/>
              <a:t> </a:t>
            </a:r>
            <a:r>
              <a:rPr lang="en-US" dirty="0" err="1"/>
              <a:t>về</a:t>
            </a:r>
            <a:r>
              <a:rPr lang="en-US" dirty="0"/>
              <a:t> </a:t>
            </a:r>
            <a:r>
              <a:rPr lang="en-US" dirty="0" err="1"/>
              <a:t>cho</a:t>
            </a:r>
            <a:r>
              <a:rPr lang="en-US" dirty="0"/>
              <a:t> </a:t>
            </a:r>
            <a:r>
              <a:rPr lang="en-US" dirty="0" err="1"/>
              <a:t>đoạn</a:t>
            </a:r>
            <a:r>
              <a:rPr lang="en-US" dirty="0"/>
              <a:t> </a:t>
            </a:r>
            <a:r>
              <a:rPr lang="en-US" dirty="0" err="1"/>
              <a:t>mã</a:t>
            </a:r>
            <a:r>
              <a:rPr lang="en-US" dirty="0"/>
              <a:t> </a:t>
            </a:r>
            <a:r>
              <a:rPr lang="en-US" dirty="0" err="1"/>
              <a:t>chương</a:t>
            </a:r>
            <a:r>
              <a:rPr lang="en-US" dirty="0"/>
              <a:t> </a:t>
            </a:r>
            <a:r>
              <a:rPr lang="en-US" dirty="0" err="1"/>
              <a:t>trình</a:t>
            </a:r>
            <a:r>
              <a:rPr lang="en-US" dirty="0"/>
              <a:t> </a:t>
            </a:r>
            <a:r>
              <a:rPr lang="en-US" dirty="0" err="1"/>
              <a:t>nằm</a:t>
            </a:r>
            <a:r>
              <a:rPr lang="en-US" dirty="0"/>
              <a:t> </a:t>
            </a:r>
            <a:r>
              <a:rPr lang="en-US" dirty="0" err="1"/>
              <a:t>trong</a:t>
            </a:r>
            <a:r>
              <a:rPr lang="en-US" dirty="0"/>
              <a:t> Boot Record </a:t>
            </a:r>
            <a:r>
              <a:rPr lang="en-US" dirty="0" err="1"/>
              <a:t>của</a:t>
            </a:r>
            <a:r>
              <a:rPr lang="en-US" dirty="0"/>
              <a:t> </a:t>
            </a:r>
            <a:r>
              <a:rPr lang="en-US" dirty="0" err="1"/>
              <a:t>phân</a:t>
            </a:r>
            <a:r>
              <a:rPr lang="en-US" dirty="0"/>
              <a:t> </a:t>
            </a:r>
            <a:r>
              <a:rPr lang="en-US" dirty="0" err="1"/>
              <a:t>vùng</a:t>
            </a:r>
            <a:r>
              <a:rPr lang="en-US" dirty="0"/>
              <a:t> “active”</a:t>
            </a:r>
          </a:p>
          <a:p>
            <a:pPr marL="457200" indent="-457200">
              <a:buFont typeface="+mj-lt"/>
              <a:buAutoNum type="arabicPeriod"/>
            </a:pPr>
            <a:r>
              <a:rPr lang="en-US" dirty="0" err="1"/>
              <a:t>Tải</a:t>
            </a:r>
            <a:r>
              <a:rPr lang="en-US" dirty="0"/>
              <a:t> HĐH </a:t>
            </a:r>
            <a:r>
              <a:rPr lang="en-US" dirty="0" err="1"/>
              <a:t>tại</a:t>
            </a:r>
            <a:r>
              <a:rPr lang="en-US" dirty="0"/>
              <a:t> </a:t>
            </a:r>
            <a:r>
              <a:rPr lang="en-US" dirty="0" err="1"/>
              <a:t>phân</a:t>
            </a:r>
            <a:r>
              <a:rPr lang="en-US" dirty="0"/>
              <a:t> </a:t>
            </a:r>
            <a:r>
              <a:rPr lang="en-US" dirty="0" err="1"/>
              <a:t>vùng</a:t>
            </a:r>
            <a:r>
              <a:rPr lang="en-US" dirty="0"/>
              <a:t> “active”. </a:t>
            </a:r>
          </a:p>
          <a:p>
            <a:pPr marL="457200" indent="-457200">
              <a:buNone/>
            </a:pPr>
            <a:endParaRPr lang="en-US" dirty="0"/>
          </a:p>
        </p:txBody>
      </p:sp>
      <p:sp>
        <p:nvSpPr>
          <p:cNvPr id="4" name="Slide Number Placeholder 5"/>
          <p:cNvSpPr>
            <a:spLocks noGrp="1"/>
          </p:cNvSpPr>
          <p:nvPr>
            <p:ph type="sldNum" sz="quarter" idx="15"/>
          </p:nvPr>
        </p:nvSpPr>
        <p:spPr/>
        <p:txBody>
          <a:bodyPr/>
          <a:lstStyle/>
          <a:p>
            <a:fld id="{C8957B90-A4C1-4E5E-B052-9315F2273CBD}" type="slidenum">
              <a:rPr lang="en-US"/>
              <a:pPr/>
              <a:t>46</a:t>
            </a:fld>
            <a:endParaRPr lang="en-US"/>
          </a:p>
        </p:txBody>
      </p:sp>
      <p:pic>
        <p:nvPicPr>
          <p:cNvPr id="7" name="Content Placeholder 7" descr="poweron.jpg"/>
          <p:cNvPicPr>
            <a:picLocks noChangeAspect="1"/>
          </p:cNvPicPr>
          <p:nvPr/>
        </p:nvPicPr>
        <p:blipFill>
          <a:blip r:embed="rId3"/>
          <a:stretch>
            <a:fillRect/>
          </a:stretch>
        </p:blipFill>
        <p:spPr>
          <a:xfrm>
            <a:off x="838200" y="3971925"/>
            <a:ext cx="828675" cy="828675"/>
          </a:xfrm>
          <a:prstGeom prst="rect">
            <a:avLst/>
          </a:prstGeom>
        </p:spPr>
      </p:pic>
      <p:sp>
        <p:nvSpPr>
          <p:cNvPr id="8" name="TextBox 7"/>
          <p:cNvSpPr txBox="1"/>
          <p:nvPr/>
        </p:nvSpPr>
        <p:spPr>
          <a:xfrm>
            <a:off x="745708" y="4916269"/>
            <a:ext cx="1159292" cy="646331"/>
          </a:xfrm>
          <a:prstGeom prst="rect">
            <a:avLst/>
          </a:prstGeom>
          <a:noFill/>
        </p:spPr>
        <p:txBody>
          <a:bodyPr wrap="none" rtlCol="0">
            <a:spAutoFit/>
          </a:bodyPr>
          <a:lstStyle/>
          <a:p>
            <a:r>
              <a:rPr lang="en-US" dirty="0"/>
              <a:t>Power on</a:t>
            </a:r>
          </a:p>
          <a:p>
            <a:r>
              <a:rPr lang="en-US" dirty="0"/>
              <a:t>Reboot</a:t>
            </a:r>
          </a:p>
        </p:txBody>
      </p:sp>
      <p:sp>
        <p:nvSpPr>
          <p:cNvPr id="9" name="Right Arrow 8"/>
          <p:cNvSpPr/>
          <p:nvPr/>
        </p:nvSpPr>
        <p:spPr>
          <a:xfrm>
            <a:off x="1752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95600" y="4103727"/>
            <a:ext cx="25908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a:ln w="11430"/>
                <a:solidFill>
                  <a:schemeClr val="accent1">
                    <a:lumMod val="75000"/>
                  </a:schemeClr>
                </a:solidFill>
                <a:effectLst>
                  <a:outerShdw blurRad="50800" dist="39000" dir="5460000" algn="tl">
                    <a:srgbClr val="000000">
                      <a:alpha val="38000"/>
                    </a:srgbClr>
                  </a:outerShdw>
                </a:effectLst>
              </a:rPr>
              <a:t>Bootstrap </a:t>
            </a:r>
          </a:p>
        </p:txBody>
      </p:sp>
      <p:sp>
        <p:nvSpPr>
          <p:cNvPr id="11" name="TextBox 10"/>
          <p:cNvSpPr txBox="1"/>
          <p:nvPr/>
        </p:nvSpPr>
        <p:spPr>
          <a:xfrm>
            <a:off x="618902" y="5553670"/>
            <a:ext cx="7153498" cy="923330"/>
          </a:xfrm>
          <a:prstGeom prst="rect">
            <a:avLst/>
          </a:prstGeom>
          <a:noFill/>
        </p:spPr>
        <p:txBody>
          <a:bodyPr wrap="none" rtlCol="0">
            <a:spAutoFit/>
          </a:bodyPr>
          <a:lstStyle/>
          <a:p>
            <a:pPr algn="ctr"/>
            <a:r>
              <a:rPr lang="en-US" dirty="0" err="1"/>
              <a:t>Khởi</a:t>
            </a:r>
            <a:r>
              <a:rPr lang="en-US" dirty="0"/>
              <a:t> </a:t>
            </a:r>
            <a:r>
              <a:rPr lang="en-US" dirty="0" err="1"/>
              <a:t>tạo</a:t>
            </a:r>
            <a:r>
              <a:rPr lang="en-US" dirty="0"/>
              <a:t> </a:t>
            </a:r>
            <a:r>
              <a:rPr lang="en-US" dirty="0" err="1"/>
              <a:t>hệ</a:t>
            </a:r>
            <a:r>
              <a:rPr lang="en-US" dirty="0"/>
              <a:t> </a:t>
            </a:r>
            <a:r>
              <a:rPr lang="en-US" dirty="0" err="1"/>
              <a:t>thống</a:t>
            </a:r>
            <a:endParaRPr lang="en-US" dirty="0"/>
          </a:p>
          <a:p>
            <a:pPr algn="ctr"/>
            <a:r>
              <a:rPr lang="en-US" dirty="0"/>
              <a:t>CPU, device controller, main memory, load </a:t>
            </a:r>
            <a:r>
              <a:rPr lang="en-US" dirty="0" err="1"/>
              <a:t>đoạn</a:t>
            </a:r>
            <a:r>
              <a:rPr lang="en-US" dirty="0"/>
              <a:t> code </a:t>
            </a:r>
            <a:r>
              <a:rPr lang="en-US" dirty="0" err="1"/>
              <a:t>khởi</a:t>
            </a:r>
            <a:r>
              <a:rPr lang="en-US" dirty="0"/>
              <a:t> </a:t>
            </a:r>
            <a:r>
              <a:rPr lang="en-US" dirty="0" err="1"/>
              <a:t>động</a:t>
            </a:r>
            <a:r>
              <a:rPr lang="en-US" dirty="0"/>
              <a:t> </a:t>
            </a:r>
            <a:r>
              <a:rPr lang="en-US" dirty="0" err="1"/>
              <a:t>hđh</a:t>
            </a:r>
            <a:endParaRPr lang="en-US" dirty="0"/>
          </a:p>
          <a:p>
            <a:pPr algn="ctr"/>
            <a:endParaRPr lang="en-US" dirty="0"/>
          </a:p>
        </p:txBody>
      </p:sp>
      <p:cxnSp>
        <p:nvCxnSpPr>
          <p:cNvPr id="12" name="Straight Arrow Connector 11"/>
          <p:cNvCxnSpPr>
            <a:stCxn id="11" idx="0"/>
            <a:endCxn id="10" idx="2"/>
          </p:cNvCxnSpPr>
          <p:nvPr/>
        </p:nvCxnSpPr>
        <p:spPr>
          <a:xfrm rot="16200000" flipV="1">
            <a:off x="3745354" y="5103372"/>
            <a:ext cx="895945" cy="4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5181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00800" y="4124325"/>
            <a:ext cx="9906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a:ln w="11430"/>
                <a:solidFill>
                  <a:schemeClr val="accent1">
                    <a:lumMod val="75000"/>
                  </a:schemeClr>
                </a:solidFill>
                <a:effectLst>
                  <a:outerShdw blurRad="50800" dist="39000" dir="5460000" algn="tl">
                    <a:srgbClr val="000000">
                      <a:alpha val="38000"/>
                    </a:srgbClr>
                  </a:outerShdw>
                </a:effectLst>
              </a:rPr>
              <a: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35" dur="500"/>
                                        <p:tgtEl>
                                          <p:spTgt spid="21709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40" dur="500"/>
                                        <p:tgtEl>
                                          <p:spTgt spid="21709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45" dur="500"/>
                                        <p:tgtEl>
                                          <p:spTgt spid="217091">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50" dur="500"/>
                                        <p:tgtEl>
                                          <p:spTgt spid="217091">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8" grpId="0"/>
      <p:bldP spid="9" grpId="0" animBg="1"/>
      <p:bldP spid="10" grpId="0"/>
      <p:bldP spid="11" grpId="0"/>
      <p:bldP spid="13" grpId="0" animBg="1"/>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a:t>Nội</a:t>
            </a:r>
            <a:r>
              <a:rPr lang="en-US" sz="4000" dirty="0"/>
              <a:t> dung</a:t>
            </a:r>
          </a:p>
        </p:txBody>
      </p:sp>
      <p:sp>
        <p:nvSpPr>
          <p:cNvPr id="105475" name="Rectangle 3"/>
          <p:cNvSpPr>
            <a:spLocks noGrp="1" noChangeArrowheads="1"/>
          </p:cNvSpPr>
          <p:nvPr>
            <p:ph sz="quarter" idx="1"/>
          </p:nvPr>
        </p:nvSpPr>
        <p:spPr/>
        <p:txBody>
          <a:bodyPr/>
          <a:lstStyle/>
          <a:p>
            <a:r>
              <a:rPr lang="en-US" dirty="0" err="1">
                <a:solidFill>
                  <a:schemeClr val="bg1">
                    <a:lumMod val="95000"/>
                  </a:schemeClr>
                </a:solidFill>
              </a:rPr>
              <a:t>Giới</a:t>
            </a:r>
            <a:r>
              <a:rPr lang="en-US" dirty="0">
                <a:solidFill>
                  <a:schemeClr val="bg1">
                    <a:lumMod val="95000"/>
                  </a:schemeClr>
                </a:solidFill>
              </a:rPr>
              <a:t> </a:t>
            </a:r>
            <a:r>
              <a:rPr lang="en-US" dirty="0" err="1">
                <a:solidFill>
                  <a:schemeClr val="bg1">
                    <a:lumMod val="95000"/>
                  </a:schemeClr>
                </a:solidFill>
              </a:rPr>
              <a:t>thiệu</a:t>
            </a:r>
            <a:endParaRPr lang="en-US" dirty="0">
              <a:solidFill>
                <a:schemeClr val="bg1">
                  <a:lumMod val="95000"/>
                </a:schemeClr>
              </a:solidFill>
            </a:endParaRPr>
          </a:p>
          <a:p>
            <a:r>
              <a:rPr lang="en-US" dirty="0" err="1">
                <a:solidFill>
                  <a:schemeClr val="bg1">
                    <a:lumMod val="95000"/>
                  </a:schemeClr>
                </a:solidFill>
              </a:rPr>
              <a:t>Tập</a:t>
            </a:r>
            <a:r>
              <a:rPr lang="en-US" dirty="0">
                <a:solidFill>
                  <a:schemeClr val="bg1">
                    <a:lumMod val="95000"/>
                  </a:schemeClr>
                </a:solidFill>
              </a:rPr>
              <a:t> tin – </a:t>
            </a:r>
            <a:r>
              <a:rPr lang="en-US" dirty="0" err="1">
                <a:solidFill>
                  <a:schemeClr val="bg1">
                    <a:lumMod val="95000"/>
                  </a:schemeClr>
                </a:solidFill>
              </a:rPr>
              <a:t>Thư</a:t>
            </a:r>
            <a:r>
              <a:rPr lang="en-US" dirty="0">
                <a:solidFill>
                  <a:schemeClr val="bg1">
                    <a:lumMod val="95000"/>
                  </a:schemeClr>
                </a:solidFill>
              </a:rPr>
              <a:t> </a:t>
            </a:r>
            <a:r>
              <a:rPr lang="en-US" dirty="0" err="1">
                <a:solidFill>
                  <a:schemeClr val="bg1">
                    <a:lumMod val="95000"/>
                  </a:schemeClr>
                </a:solidFill>
              </a:rPr>
              <a:t>mục</a:t>
            </a:r>
            <a:endParaRPr lang="en-US" dirty="0">
              <a:solidFill>
                <a:schemeClr val="bg1">
                  <a:lumMod val="95000"/>
                </a:schemeClr>
              </a:solidFill>
            </a:endParaRPr>
          </a:p>
          <a:p>
            <a:r>
              <a:rPr lang="en-US" dirty="0" err="1">
                <a:solidFill>
                  <a:schemeClr val="bg1">
                    <a:lumMod val="95000"/>
                  </a:schemeClr>
                </a:solidFill>
              </a:rPr>
              <a:t>Đĩa</a:t>
            </a:r>
            <a:r>
              <a:rPr lang="en-US" dirty="0">
                <a:solidFill>
                  <a:schemeClr val="bg1">
                    <a:lumMod val="95000"/>
                  </a:schemeClr>
                </a:solidFill>
              </a:rPr>
              <a:t> </a:t>
            </a:r>
            <a:r>
              <a:rPr lang="en-US" dirty="0" err="1">
                <a:solidFill>
                  <a:schemeClr val="bg1">
                    <a:lumMod val="95000"/>
                  </a:schemeClr>
                </a:solidFill>
              </a:rPr>
              <a:t>từ</a:t>
            </a:r>
            <a:endParaRPr lang="en-US" dirty="0">
              <a:solidFill>
                <a:schemeClr val="bg1">
                  <a:lumMod val="95000"/>
                </a:schemeClr>
              </a:solidFill>
            </a:endParaRPr>
          </a:p>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a:p>
            <a:r>
              <a:rPr lang="en-US" dirty="0"/>
              <a:t>Minh </a:t>
            </a:r>
            <a:r>
              <a:rPr lang="en-US" dirty="0" err="1"/>
              <a:t>họa</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Slide Number Placeholder 5"/>
          <p:cNvSpPr>
            <a:spLocks noGrp="1"/>
          </p:cNvSpPr>
          <p:nvPr>
            <p:ph type="sldNum" sz="quarter" idx="15"/>
          </p:nvPr>
        </p:nvSpPr>
        <p:spPr/>
        <p:txBody>
          <a:bodyPr/>
          <a:lstStyle/>
          <a:p>
            <a:fld id="{CC75DB43-4573-4448-8E2E-F1CB5F90DADB}" type="slidenum">
              <a:rPr lang="en-US"/>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3" end="3"/>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3" name="Content Placeholder 2"/>
          <p:cNvSpPr>
            <a:spLocks noGrp="1"/>
          </p:cNvSpPr>
          <p:nvPr>
            <p:ph sz="quarter" idx="1"/>
          </p:nvPr>
        </p:nvSpPr>
        <p:spPr/>
        <p:txBody>
          <a:bodyPr/>
          <a:lstStyle/>
          <a:p>
            <a:r>
              <a:rPr lang="en-US" dirty="0" err="1"/>
              <a:t>Hệ</a:t>
            </a:r>
            <a:r>
              <a:rPr lang="en-US" dirty="0"/>
              <a:t> </a:t>
            </a:r>
            <a:r>
              <a:rPr lang="en-US" dirty="0" err="1"/>
              <a:t>thống</a:t>
            </a:r>
            <a:r>
              <a:rPr lang="en-US" dirty="0"/>
              <a:t> </a:t>
            </a:r>
            <a:r>
              <a:rPr lang="en-US" dirty="0" err="1"/>
              <a:t>tập</a:t>
            </a:r>
            <a:r>
              <a:rPr lang="en-US" dirty="0"/>
              <a:t> tin </a:t>
            </a:r>
            <a:r>
              <a:rPr lang="en-US" dirty="0" err="1"/>
              <a:t>chứa</a:t>
            </a:r>
            <a:r>
              <a:rPr lang="en-US" dirty="0"/>
              <a:t> </a:t>
            </a:r>
            <a:r>
              <a:rPr lang="en-US" dirty="0" err="1"/>
              <a:t>thông</a:t>
            </a:r>
            <a:r>
              <a:rPr lang="en-US" dirty="0"/>
              <a:t> tin </a:t>
            </a:r>
            <a:r>
              <a:rPr lang="en-US" dirty="0" err="1"/>
              <a:t>gì</a:t>
            </a:r>
            <a:r>
              <a:rPr lang="en-US" dirty="0"/>
              <a:t>?</a:t>
            </a:r>
          </a:p>
          <a:p>
            <a:r>
              <a:rPr lang="en-US" dirty="0" err="1"/>
              <a:t>Thành</a:t>
            </a:r>
            <a:r>
              <a:rPr lang="en-US" dirty="0"/>
              <a:t> </a:t>
            </a:r>
            <a:r>
              <a:rPr lang="en-US" dirty="0" err="1"/>
              <a:t>phần</a:t>
            </a:r>
            <a:endParaRPr lang="en-US" dirty="0"/>
          </a:p>
          <a:p>
            <a:r>
              <a:rPr lang="en-US" dirty="0" err="1"/>
              <a:t>Phương</a:t>
            </a:r>
            <a:r>
              <a:rPr lang="en-US" dirty="0"/>
              <a:t> </a:t>
            </a:r>
            <a:r>
              <a:rPr lang="en-US" dirty="0" err="1"/>
              <a:t>pháp</a:t>
            </a:r>
            <a:r>
              <a:rPr lang="en-US" dirty="0"/>
              <a:t> </a:t>
            </a:r>
            <a:r>
              <a:rPr lang="en-US" dirty="0" err="1"/>
              <a:t>cấp</a:t>
            </a:r>
            <a:r>
              <a:rPr lang="en-US" dirty="0"/>
              <a:t> </a:t>
            </a:r>
            <a:r>
              <a:rPr lang="en-US" dirty="0" err="1"/>
              <a:t>pháp</a:t>
            </a:r>
            <a:r>
              <a:rPr lang="en-US" dirty="0"/>
              <a:t> </a:t>
            </a:r>
            <a:r>
              <a:rPr lang="en-US" dirty="0" err="1"/>
              <a:t>vùng</a:t>
            </a:r>
            <a:r>
              <a:rPr lang="en-US" dirty="0"/>
              <a:t> </a:t>
            </a:r>
            <a:r>
              <a:rPr lang="en-US" dirty="0" err="1"/>
              <a:t>nhớ</a:t>
            </a:r>
            <a:endParaRPr lang="en-US" dirty="0"/>
          </a:p>
          <a:p>
            <a:r>
              <a:rPr lang="en-US" dirty="0" err="1"/>
              <a:t>Quản</a:t>
            </a:r>
            <a:r>
              <a:rPr lang="en-US" dirty="0"/>
              <a:t> </a:t>
            </a:r>
            <a:r>
              <a:rPr lang="en-US" dirty="0" err="1"/>
              <a:t>lý</a:t>
            </a:r>
            <a:r>
              <a:rPr lang="en-US" dirty="0"/>
              <a:t> </a:t>
            </a:r>
            <a:r>
              <a:rPr lang="en-US" dirty="0" err="1"/>
              <a:t>không</a:t>
            </a:r>
            <a:r>
              <a:rPr lang="en-US" dirty="0"/>
              <a:t> </a:t>
            </a:r>
            <a:r>
              <a:rPr lang="en-US" dirty="0" err="1"/>
              <a:t>gian</a:t>
            </a:r>
            <a:r>
              <a:rPr lang="en-US" dirty="0"/>
              <a:t> </a:t>
            </a:r>
            <a:r>
              <a:rPr lang="en-US" dirty="0" err="1"/>
              <a:t>đĩa</a:t>
            </a:r>
            <a:r>
              <a:rPr lang="en-US" dirty="0"/>
              <a:t> </a:t>
            </a:r>
            <a:r>
              <a:rPr lang="en-US" dirty="0" err="1"/>
              <a:t>trống</a:t>
            </a:r>
            <a:endParaRPr lang="en-US" dirty="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3" name="Content Placeholder 2"/>
          <p:cNvSpPr>
            <a:spLocks noGrp="1"/>
          </p:cNvSpPr>
          <p:nvPr>
            <p:ph sz="quarter" idx="1"/>
          </p:nvPr>
        </p:nvSpPr>
        <p:spPr/>
        <p:txBody>
          <a:bodyPr/>
          <a:lstStyle/>
          <a:p>
            <a:pPr>
              <a:lnSpc>
                <a:spcPct val="150000"/>
              </a:lnSpc>
            </a:pPr>
            <a:r>
              <a:rPr lang="en-US" dirty="0" err="1"/>
              <a:t>Hệ</a:t>
            </a:r>
            <a:r>
              <a:rPr lang="en-US" dirty="0"/>
              <a:t> </a:t>
            </a:r>
            <a:r>
              <a:rPr lang="en-US" dirty="0" err="1"/>
              <a:t>thống</a:t>
            </a:r>
            <a:r>
              <a:rPr lang="en-US" dirty="0"/>
              <a:t> </a:t>
            </a:r>
            <a:r>
              <a:rPr lang="en-US" dirty="0" err="1"/>
              <a:t>tập</a:t>
            </a:r>
            <a:r>
              <a:rPr lang="en-US" dirty="0"/>
              <a:t> tin </a:t>
            </a:r>
            <a:r>
              <a:rPr lang="en-US" dirty="0" err="1"/>
              <a:t>chứa</a:t>
            </a:r>
            <a:r>
              <a:rPr lang="en-US" dirty="0"/>
              <a:t>:</a:t>
            </a:r>
          </a:p>
          <a:p>
            <a:pPr lvl="1">
              <a:lnSpc>
                <a:spcPct val="150000"/>
              </a:lnSpc>
            </a:pPr>
            <a:r>
              <a:rPr lang="en-US" dirty="0" err="1"/>
              <a:t>Cách</a:t>
            </a:r>
            <a:r>
              <a:rPr lang="en-US" dirty="0"/>
              <a:t> boot </a:t>
            </a:r>
            <a:r>
              <a:rPr lang="en-US" dirty="0" err="1"/>
              <a:t>hệ</a:t>
            </a:r>
            <a:r>
              <a:rPr lang="en-US" dirty="0"/>
              <a:t> </a:t>
            </a:r>
            <a:r>
              <a:rPr lang="en-US" dirty="0" err="1"/>
              <a:t>điều</a:t>
            </a:r>
            <a:r>
              <a:rPr lang="en-US" dirty="0"/>
              <a:t> </a:t>
            </a:r>
            <a:r>
              <a:rPr lang="en-US" dirty="0" err="1"/>
              <a:t>hành</a:t>
            </a:r>
            <a:endParaRPr lang="en-US" dirty="0"/>
          </a:p>
          <a:p>
            <a:pPr lvl="1">
              <a:lnSpc>
                <a:spcPct val="150000"/>
              </a:lnSpc>
            </a:pPr>
            <a:r>
              <a:rPr lang="en-US" dirty="0" err="1"/>
              <a:t>Tổng</a:t>
            </a:r>
            <a:r>
              <a:rPr lang="en-US" dirty="0"/>
              <a:t> </a:t>
            </a:r>
            <a:r>
              <a:rPr lang="en-US" dirty="0" err="1"/>
              <a:t>số</a:t>
            </a:r>
            <a:r>
              <a:rPr lang="en-US" dirty="0"/>
              <a:t> block</a:t>
            </a:r>
          </a:p>
          <a:p>
            <a:pPr lvl="1">
              <a:lnSpc>
                <a:spcPct val="150000"/>
              </a:lnSpc>
            </a:pPr>
            <a:r>
              <a:rPr lang="en-US" dirty="0"/>
              <a:t>Block </a:t>
            </a:r>
            <a:r>
              <a:rPr lang="en-US" dirty="0" err="1"/>
              <a:t>trống</a:t>
            </a:r>
            <a:endParaRPr lang="en-US" dirty="0"/>
          </a:p>
          <a:p>
            <a:pPr lvl="1">
              <a:lnSpc>
                <a:spcPct val="150000"/>
              </a:lnSpc>
            </a:pPr>
            <a:r>
              <a:rPr lang="en-US" dirty="0" err="1"/>
              <a:t>Cấu</a:t>
            </a:r>
            <a:r>
              <a:rPr lang="en-US" dirty="0"/>
              <a:t> </a:t>
            </a:r>
            <a:r>
              <a:rPr lang="en-US" dirty="0" err="1"/>
              <a:t>trúc</a:t>
            </a:r>
            <a:r>
              <a:rPr lang="en-US" dirty="0"/>
              <a:t> </a:t>
            </a:r>
            <a:r>
              <a:rPr lang="en-US" dirty="0" err="1"/>
              <a:t>cây</a:t>
            </a:r>
            <a:r>
              <a:rPr lang="en-US" dirty="0"/>
              <a:t> </a:t>
            </a:r>
            <a:r>
              <a:rPr lang="en-US" dirty="0" err="1"/>
              <a:t>thư</a:t>
            </a:r>
            <a:r>
              <a:rPr lang="en-US" dirty="0"/>
              <a:t> </a:t>
            </a:r>
            <a:r>
              <a:rPr lang="en-US" dirty="0" err="1"/>
              <a:t>mục</a:t>
            </a:r>
            <a:r>
              <a:rPr lang="en-US" dirty="0"/>
              <a:t> (</a:t>
            </a:r>
            <a:r>
              <a:rPr lang="en-US" dirty="0" err="1"/>
              <a:t>thư</a:t>
            </a:r>
            <a:r>
              <a:rPr lang="en-US" dirty="0"/>
              <a:t> </a:t>
            </a:r>
            <a:r>
              <a:rPr lang="en-US" dirty="0" err="1"/>
              <a:t>mục</a:t>
            </a:r>
            <a:r>
              <a:rPr lang="en-US" dirty="0"/>
              <a:t>, </a:t>
            </a:r>
            <a:r>
              <a:rPr lang="en-US" dirty="0" err="1"/>
              <a:t>tập</a:t>
            </a:r>
            <a:r>
              <a:rPr lang="en-US" dirty="0"/>
              <a:t> tin)</a:t>
            </a:r>
          </a:p>
          <a:p>
            <a:pPr lvl="1">
              <a:lnSpc>
                <a:spcPct val="150000"/>
              </a:lnSpc>
            </a:pP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tập</a:t>
            </a:r>
            <a:r>
              <a:rPr lang="en-US" dirty="0"/>
              <a:t> tin</a:t>
            </a:r>
          </a:p>
        </p:txBody>
      </p:sp>
      <p:sp>
        <p:nvSpPr>
          <p:cNvPr id="3" name="Content Placeholder 2"/>
          <p:cNvSpPr>
            <a:spLocks noGrp="1"/>
          </p:cNvSpPr>
          <p:nvPr>
            <p:ph sz="quarter" idx="1"/>
          </p:nvPr>
        </p:nvSpPr>
        <p:spPr/>
        <p:txBody>
          <a:bodyPr>
            <a:normAutofit/>
          </a:bodyPr>
          <a:lstStyle/>
          <a:p>
            <a:r>
              <a:rPr lang="en-US" dirty="0" err="1"/>
              <a:t>cung</a:t>
            </a:r>
            <a:r>
              <a:rPr lang="en-US" dirty="0"/>
              <a:t> </a:t>
            </a:r>
            <a:r>
              <a:rPr lang="en-US" dirty="0" err="1"/>
              <a:t>cấp</a:t>
            </a:r>
            <a:r>
              <a:rPr lang="en-US" dirty="0"/>
              <a:t> </a:t>
            </a:r>
            <a:r>
              <a:rPr lang="en-US" dirty="0" err="1"/>
              <a:t>cơ</a:t>
            </a:r>
            <a:r>
              <a:rPr lang="en-US" dirty="0"/>
              <a:t> </a:t>
            </a:r>
            <a:r>
              <a:rPr lang="en-US" dirty="0" err="1"/>
              <a:t>chế</a:t>
            </a:r>
            <a:endParaRPr lang="en-US" dirty="0"/>
          </a:p>
          <a:p>
            <a:pPr lvl="1"/>
            <a:r>
              <a:rPr lang="en-US" dirty="0" err="1"/>
              <a:t>lưu</a:t>
            </a:r>
            <a:r>
              <a:rPr lang="en-US" dirty="0"/>
              <a:t> </a:t>
            </a:r>
            <a:r>
              <a:rPr lang="en-US" dirty="0" err="1"/>
              <a:t>trữ</a:t>
            </a:r>
            <a:endParaRPr lang="en-US" dirty="0"/>
          </a:p>
          <a:p>
            <a:pPr lvl="1"/>
            <a:r>
              <a:rPr lang="en-US" dirty="0" err="1"/>
              <a:t>truy</a:t>
            </a:r>
            <a:r>
              <a:rPr lang="en-US" dirty="0"/>
              <a:t> </a:t>
            </a:r>
            <a:r>
              <a:rPr lang="en-US" dirty="0" err="1"/>
              <a:t>cập</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trên</a:t>
            </a:r>
            <a:r>
              <a:rPr lang="en-US" dirty="0"/>
              <a:t> </a:t>
            </a:r>
            <a:r>
              <a:rPr lang="en-US" dirty="0" err="1"/>
              <a:t>đĩa</a:t>
            </a:r>
            <a:endParaRPr lang="en-US" dirty="0"/>
          </a:p>
          <a:p>
            <a:r>
              <a:rPr lang="en-US" dirty="0" err="1"/>
              <a:t>Đơn</a:t>
            </a:r>
            <a:r>
              <a:rPr lang="en-US" dirty="0"/>
              <a:t> </a:t>
            </a:r>
            <a:r>
              <a:rPr lang="en-US" dirty="0" err="1"/>
              <a:t>vị</a:t>
            </a:r>
            <a:r>
              <a:rPr lang="en-US" dirty="0"/>
              <a:t> </a:t>
            </a:r>
            <a:r>
              <a:rPr lang="en-US" dirty="0" err="1"/>
              <a:t>lưu</a:t>
            </a:r>
            <a:r>
              <a:rPr lang="en-US" dirty="0"/>
              <a:t> </a:t>
            </a:r>
            <a:r>
              <a:rPr lang="en-US" dirty="0" err="1"/>
              <a:t>trữ</a:t>
            </a:r>
            <a:r>
              <a:rPr lang="en-US" dirty="0"/>
              <a:t>: </a:t>
            </a:r>
            <a:r>
              <a:rPr lang="en-US" dirty="0" err="1"/>
              <a:t>tập</a:t>
            </a:r>
            <a:r>
              <a:rPr lang="en-US" dirty="0"/>
              <a:t> tin (file)</a:t>
            </a:r>
          </a:p>
          <a:p>
            <a:pPr lvl="1"/>
            <a:r>
              <a:rPr lang="en-US" dirty="0" err="1"/>
              <a:t>Thư</a:t>
            </a:r>
            <a:r>
              <a:rPr lang="en-US" dirty="0"/>
              <a:t> </a:t>
            </a:r>
            <a:r>
              <a:rPr lang="en-US" dirty="0" err="1"/>
              <a:t>mục</a:t>
            </a:r>
            <a:r>
              <a:rPr lang="en-US" dirty="0"/>
              <a:t> </a:t>
            </a:r>
            <a:r>
              <a:rPr lang="en-US" dirty="0" err="1"/>
              <a:t>là</a:t>
            </a:r>
            <a:r>
              <a:rPr lang="en-US" dirty="0"/>
              <a:t> 1 </a:t>
            </a:r>
            <a:r>
              <a:rPr lang="en-US" dirty="0" err="1"/>
              <a:t>dạng</a:t>
            </a:r>
            <a:r>
              <a:rPr lang="en-US" dirty="0"/>
              <a:t> </a:t>
            </a:r>
            <a:r>
              <a:rPr lang="en-US" dirty="0" err="1"/>
              <a:t>tập</a:t>
            </a:r>
            <a:r>
              <a:rPr lang="en-US" dirty="0"/>
              <a:t> tin </a:t>
            </a:r>
            <a:r>
              <a:rPr lang="en-US" dirty="0" err="1"/>
              <a:t>đặc</a:t>
            </a:r>
            <a:r>
              <a:rPr lang="en-US" dirty="0"/>
              <a:t> </a:t>
            </a:r>
            <a:r>
              <a:rPr lang="en-US" dirty="0" err="1"/>
              <a:t>biệt</a:t>
            </a:r>
            <a:endParaRPr lang="en-US" dirty="0"/>
          </a:p>
          <a:p>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hiện</a:t>
            </a:r>
            <a:r>
              <a:rPr lang="en-US" dirty="0"/>
              <a:t> nay:</a:t>
            </a:r>
          </a:p>
          <a:p>
            <a:pPr lvl="1"/>
            <a:r>
              <a:rPr lang="en-US" dirty="0"/>
              <a:t>FAT: FAT12, FAT16, FAT32</a:t>
            </a:r>
          </a:p>
          <a:p>
            <a:pPr lvl="1"/>
            <a:r>
              <a:rPr lang="en-US" dirty="0"/>
              <a:t>NTFS</a:t>
            </a:r>
          </a:p>
          <a:p>
            <a:pPr lvl="1"/>
            <a:r>
              <a:rPr lang="en-US" dirty="0"/>
              <a:t>Ext2, ext</a:t>
            </a:r>
          </a:p>
          <a:p>
            <a:pPr lvl="1"/>
            <a:r>
              <a:rPr lang="en-US" dirty="0" err="1"/>
              <a:t>Vfat</a:t>
            </a:r>
            <a:endParaRPr lang="en-US" dirty="0"/>
          </a:p>
          <a:p>
            <a:pPr lvl="1"/>
            <a:r>
              <a:rPr lang="en-US" dirty="0"/>
              <a:t>…</a:t>
            </a:r>
          </a:p>
          <a:p>
            <a:pPr lvl="2"/>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3" name="Content Placeholder 2"/>
          <p:cNvSpPr>
            <a:spLocks noGrp="1"/>
          </p:cNvSpPr>
          <p:nvPr>
            <p:ph sz="quarter" idx="1"/>
          </p:nvPr>
        </p:nvSpPr>
        <p:spPr/>
        <p:txBody>
          <a:bodyPr/>
          <a:lstStyle/>
          <a:p>
            <a:pPr>
              <a:lnSpc>
                <a:spcPct val="150000"/>
              </a:lnSpc>
            </a:pP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tập</a:t>
            </a:r>
            <a:r>
              <a:rPr lang="en-US" dirty="0"/>
              <a:t> tin</a:t>
            </a:r>
          </a:p>
          <a:p>
            <a:pPr lvl="1"/>
            <a:r>
              <a:rPr lang="en-US" dirty="0"/>
              <a:t>Boot control block</a:t>
            </a:r>
          </a:p>
          <a:p>
            <a:pPr lvl="2"/>
            <a:r>
              <a:rPr lang="en-US" dirty="0" err="1"/>
              <a:t>Thông</a:t>
            </a:r>
            <a:r>
              <a:rPr lang="en-US" dirty="0"/>
              <a:t> tin </a:t>
            </a:r>
            <a:r>
              <a:rPr lang="en-US" dirty="0" err="1"/>
              <a:t>để</a:t>
            </a:r>
            <a:r>
              <a:rPr lang="en-US" dirty="0"/>
              <a:t> boot </a:t>
            </a:r>
            <a:r>
              <a:rPr lang="en-US" dirty="0" err="1"/>
              <a:t>hđh</a:t>
            </a:r>
            <a:r>
              <a:rPr lang="en-US" dirty="0"/>
              <a:t> </a:t>
            </a:r>
            <a:r>
              <a:rPr lang="en-US" dirty="0" err="1"/>
              <a:t>từ</a:t>
            </a:r>
            <a:r>
              <a:rPr lang="en-US" dirty="0"/>
              <a:t> volume </a:t>
            </a:r>
            <a:r>
              <a:rPr lang="en-US" dirty="0" err="1"/>
              <a:t>này</a:t>
            </a:r>
            <a:endParaRPr lang="en-US" dirty="0"/>
          </a:p>
          <a:p>
            <a:pPr lvl="2"/>
            <a:r>
              <a:rPr lang="en-US" dirty="0"/>
              <a:t>UFS: boot block, NTFS: partition boot sector, FAT: boot sector</a:t>
            </a:r>
          </a:p>
          <a:p>
            <a:pPr lvl="1"/>
            <a:r>
              <a:rPr lang="en-US" dirty="0"/>
              <a:t>Volume control block</a:t>
            </a:r>
          </a:p>
          <a:p>
            <a:pPr lvl="2"/>
            <a:r>
              <a:rPr lang="en-US" dirty="0" err="1"/>
              <a:t>Thông</a:t>
            </a:r>
            <a:r>
              <a:rPr lang="en-US" dirty="0"/>
              <a:t> tin chi </a:t>
            </a:r>
            <a:r>
              <a:rPr lang="en-US" dirty="0" err="1"/>
              <a:t>tiết</a:t>
            </a:r>
            <a:r>
              <a:rPr lang="en-US" dirty="0"/>
              <a:t> volume</a:t>
            </a:r>
          </a:p>
          <a:p>
            <a:pPr lvl="2"/>
            <a:r>
              <a:rPr lang="en-US" dirty="0"/>
              <a:t>UFS: superblock, NTFS: master file table, FAT: boot sector</a:t>
            </a:r>
          </a:p>
          <a:p>
            <a:pPr lvl="1"/>
            <a:r>
              <a:rPr lang="en-US" dirty="0"/>
              <a:t>File control block</a:t>
            </a:r>
          </a:p>
          <a:p>
            <a:pPr lvl="2"/>
            <a:r>
              <a:rPr lang="en-US" dirty="0" err="1"/>
              <a:t>Tổ</a:t>
            </a:r>
            <a:r>
              <a:rPr lang="en-US" dirty="0"/>
              <a:t> </a:t>
            </a:r>
            <a:r>
              <a:rPr lang="en-US" dirty="0" err="1"/>
              <a:t>chức</a:t>
            </a:r>
            <a:r>
              <a:rPr lang="en-US" dirty="0"/>
              <a:t>: </a:t>
            </a:r>
            <a:r>
              <a:rPr lang="en-US" dirty="0" err="1"/>
              <a:t>tổ</a:t>
            </a:r>
            <a:r>
              <a:rPr lang="en-US" dirty="0"/>
              <a:t> </a:t>
            </a:r>
            <a:r>
              <a:rPr lang="en-US" dirty="0" err="1"/>
              <a:t>chức</a:t>
            </a:r>
            <a:r>
              <a:rPr lang="en-US" dirty="0"/>
              <a:t> </a:t>
            </a:r>
            <a:r>
              <a:rPr lang="en-US" dirty="0" err="1"/>
              <a:t>các</a:t>
            </a:r>
            <a:r>
              <a:rPr lang="en-US" dirty="0"/>
              <a:t> </a:t>
            </a:r>
            <a:r>
              <a:rPr lang="en-US" dirty="0" err="1"/>
              <a:t>tập</a:t>
            </a:r>
            <a:r>
              <a:rPr lang="en-US" dirty="0"/>
              <a:t> tin </a:t>
            </a:r>
            <a:r>
              <a:rPr lang="en-US" dirty="0" err="1"/>
              <a:t>ntn</a:t>
            </a:r>
            <a:r>
              <a:rPr lang="en-US" dirty="0"/>
              <a:t>?</a:t>
            </a:r>
          </a:p>
          <a:p>
            <a:pPr lvl="2"/>
            <a:r>
              <a:rPr lang="en-US" dirty="0"/>
              <a:t>File: </a:t>
            </a:r>
            <a:r>
              <a:rPr lang="en-US" dirty="0" err="1"/>
              <a:t>thông</a:t>
            </a:r>
            <a:r>
              <a:rPr lang="en-US" dirty="0"/>
              <a:t> tin chi </a:t>
            </a:r>
            <a:r>
              <a:rPr lang="en-US" dirty="0" err="1"/>
              <a:t>tiết</a:t>
            </a:r>
            <a:r>
              <a:rPr lang="en-US" dirty="0"/>
              <a:t> </a:t>
            </a:r>
            <a:r>
              <a:rPr lang="en-US" dirty="0" err="1"/>
              <a:t>của</a:t>
            </a:r>
            <a:r>
              <a:rPr lang="en-US" dirty="0"/>
              <a:t> 1 </a:t>
            </a:r>
            <a:r>
              <a:rPr lang="en-US" dirty="0" err="1"/>
              <a:t>tập</a:t>
            </a:r>
            <a:r>
              <a:rPr lang="en-US" dirty="0"/>
              <a:t> tin</a:t>
            </a:r>
          </a:p>
          <a:p>
            <a:pPr lvl="2"/>
            <a:r>
              <a:rPr lang="en-US" dirty="0"/>
              <a:t>UFS: </a:t>
            </a:r>
            <a:r>
              <a:rPr lang="en-US" dirty="0" err="1"/>
              <a:t>inode</a:t>
            </a:r>
            <a:r>
              <a:rPr lang="en-US" dirty="0"/>
              <a:t>, NTFS: master file table, FAT: FAT&amp;RDET</a:t>
            </a:r>
          </a:p>
        </p:txBody>
      </p:sp>
      <p:sp>
        <p:nvSpPr>
          <p:cNvPr id="5" name="Slide Number Placeholder 4"/>
          <p:cNvSpPr>
            <a:spLocks noGrp="1"/>
          </p:cNvSpPr>
          <p:nvPr>
            <p:ph type="sldNum" sz="quarter" idx="15"/>
          </p:nvPr>
        </p:nvSpPr>
        <p:spPr/>
        <p:txBody>
          <a:bodyPr/>
          <a:lstStyle/>
          <a:p>
            <a:fld id="{AE9F012D-5E39-4C30-9E0D-C3E8FE30521F}"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pic>
        <p:nvPicPr>
          <p:cNvPr id="7" name="Content Placeholder 6" descr="document.gif"/>
          <p:cNvPicPr>
            <a:picLocks noGrp="1" noChangeAspect="1"/>
          </p:cNvPicPr>
          <p:nvPr>
            <p:ph sz="quarter" idx="1"/>
          </p:nvPr>
        </p:nvPicPr>
        <p:blipFill>
          <a:blip r:embed="rId3">
            <a:duotone>
              <a:schemeClr val="bg2">
                <a:shade val="45000"/>
                <a:satMod val="135000"/>
              </a:schemeClr>
              <a:prstClr val="white"/>
            </a:duotone>
          </a:blip>
          <a:stretch>
            <a:fillRect/>
          </a:stretch>
        </p:blipFill>
        <p:spPr>
          <a:xfrm>
            <a:off x="1066800" y="1752600"/>
            <a:ext cx="560717" cy="457200"/>
          </a:xfrm>
        </p:spPr>
      </p:pic>
      <p:sp>
        <p:nvSpPr>
          <p:cNvPr id="5" name="Slide Number Placeholder 4"/>
          <p:cNvSpPr>
            <a:spLocks noGrp="1"/>
          </p:cNvSpPr>
          <p:nvPr>
            <p:ph type="sldNum" sz="quarter" idx="15"/>
          </p:nvPr>
        </p:nvSpPr>
        <p:spPr/>
        <p:txBody>
          <a:bodyPr/>
          <a:lstStyle/>
          <a:p>
            <a:fld id="{AE9F012D-5E39-4C30-9E0D-C3E8FE30521F}" type="slidenum">
              <a:rPr lang="en-US" smtClean="0"/>
              <a:pPr/>
              <a:t>51</a:t>
            </a:fld>
            <a:endParaRPr lang="en-US"/>
          </a:p>
        </p:txBody>
      </p:sp>
      <p:pic>
        <p:nvPicPr>
          <p:cNvPr id="8" name="Content Placeholder 6" descr="document.gif"/>
          <p:cNvPicPr>
            <a:picLocks noChangeAspect="1"/>
          </p:cNvPicPr>
          <p:nvPr/>
        </p:nvPicPr>
        <p:blipFill>
          <a:blip r:embed="rId3">
            <a:duotone>
              <a:schemeClr val="accent2">
                <a:shade val="45000"/>
                <a:satMod val="135000"/>
              </a:schemeClr>
              <a:prstClr val="white"/>
            </a:duotone>
          </a:blip>
          <a:stretch>
            <a:fillRect/>
          </a:stretch>
        </p:blipFill>
        <p:spPr>
          <a:xfrm>
            <a:off x="1143000" y="2514600"/>
            <a:ext cx="560717" cy="457200"/>
          </a:xfrm>
          <a:prstGeom prst="rect">
            <a:avLst/>
          </a:prstGeom>
        </p:spPr>
      </p:pic>
      <p:pic>
        <p:nvPicPr>
          <p:cNvPr id="9" name="Content Placeholder 6" descr="document.gif"/>
          <p:cNvPicPr>
            <a:picLocks noChangeAspect="1"/>
          </p:cNvPicPr>
          <p:nvPr/>
        </p:nvPicPr>
        <p:blipFill>
          <a:blip r:embed="rId3">
            <a:duotone>
              <a:schemeClr val="bg2">
                <a:shade val="45000"/>
                <a:satMod val="135000"/>
              </a:schemeClr>
              <a:prstClr val="white"/>
            </a:duotone>
          </a:blip>
          <a:stretch>
            <a:fillRect/>
          </a:stretch>
        </p:blipFill>
        <p:spPr>
          <a:xfrm>
            <a:off x="1905000" y="2362200"/>
            <a:ext cx="560717" cy="457200"/>
          </a:xfrm>
          <a:prstGeom prst="rect">
            <a:avLst/>
          </a:prstGeom>
        </p:spPr>
      </p:pic>
      <p:pic>
        <p:nvPicPr>
          <p:cNvPr id="10" name="Content Placeholder 6" descr="document.gif"/>
          <p:cNvPicPr>
            <a:picLocks noChangeAspect="1"/>
          </p:cNvPicPr>
          <p:nvPr/>
        </p:nvPicPr>
        <p:blipFill>
          <a:blip r:embed="rId3"/>
          <a:stretch>
            <a:fillRect/>
          </a:stretch>
        </p:blipFill>
        <p:spPr>
          <a:xfrm>
            <a:off x="1981200" y="3124200"/>
            <a:ext cx="560717" cy="457200"/>
          </a:xfrm>
          <a:prstGeom prst="rect">
            <a:avLst/>
          </a:prstGeom>
        </p:spPr>
      </p:pic>
      <p:pic>
        <p:nvPicPr>
          <p:cNvPr id="11" name="Content Placeholder 6" descr="document.gif"/>
          <p:cNvPicPr>
            <a:picLocks noChangeAspect="1"/>
          </p:cNvPicPr>
          <p:nvPr/>
        </p:nvPicPr>
        <p:blipFill>
          <a:blip r:embed="rId3">
            <a:duotone>
              <a:schemeClr val="bg2">
                <a:shade val="45000"/>
                <a:satMod val="135000"/>
              </a:schemeClr>
              <a:prstClr val="white"/>
            </a:duotone>
          </a:blip>
          <a:stretch>
            <a:fillRect/>
          </a:stretch>
        </p:blipFill>
        <p:spPr>
          <a:xfrm>
            <a:off x="2743200" y="2133600"/>
            <a:ext cx="560717" cy="457200"/>
          </a:xfrm>
          <a:prstGeom prst="rect">
            <a:avLst/>
          </a:prstGeom>
        </p:spPr>
      </p:pic>
      <p:pic>
        <p:nvPicPr>
          <p:cNvPr id="12" name="Content Placeholder 6" descr="document.gif"/>
          <p:cNvPicPr>
            <a:picLocks noChangeAspect="1"/>
          </p:cNvPicPr>
          <p:nvPr/>
        </p:nvPicPr>
        <p:blipFill>
          <a:blip r:embed="rId3"/>
          <a:stretch>
            <a:fillRect/>
          </a:stretch>
        </p:blipFill>
        <p:spPr>
          <a:xfrm>
            <a:off x="1828800" y="1676400"/>
            <a:ext cx="560717" cy="457200"/>
          </a:xfrm>
          <a:prstGeom prst="rect">
            <a:avLst/>
          </a:prstGeom>
        </p:spPr>
      </p:pic>
      <p:pic>
        <p:nvPicPr>
          <p:cNvPr id="13" name="Content Placeholder 6" descr="document.gif"/>
          <p:cNvPicPr>
            <a:picLocks noChangeAspect="1"/>
          </p:cNvPicPr>
          <p:nvPr/>
        </p:nvPicPr>
        <p:blipFill>
          <a:blip r:embed="rId3"/>
          <a:stretch>
            <a:fillRect/>
          </a:stretch>
        </p:blipFill>
        <p:spPr>
          <a:xfrm>
            <a:off x="1143000" y="3200400"/>
            <a:ext cx="560717" cy="457200"/>
          </a:xfrm>
          <a:prstGeom prst="rect">
            <a:avLst/>
          </a:prstGeom>
        </p:spPr>
      </p:pic>
      <p:pic>
        <p:nvPicPr>
          <p:cNvPr id="14" name="Content Placeholder 6" descr="document.gif"/>
          <p:cNvPicPr>
            <a:picLocks noChangeAspect="1"/>
          </p:cNvPicPr>
          <p:nvPr/>
        </p:nvPicPr>
        <p:blipFill>
          <a:blip r:embed="rId3">
            <a:duotone>
              <a:schemeClr val="accent2">
                <a:shade val="45000"/>
                <a:satMod val="135000"/>
              </a:schemeClr>
              <a:prstClr val="white"/>
            </a:duotone>
          </a:blip>
          <a:stretch>
            <a:fillRect/>
          </a:stretch>
        </p:blipFill>
        <p:spPr>
          <a:xfrm>
            <a:off x="2819400" y="2971800"/>
            <a:ext cx="560717" cy="457200"/>
          </a:xfrm>
          <a:prstGeom prst="rect">
            <a:avLst/>
          </a:prstGeom>
        </p:spPr>
      </p:pic>
      <p:sp>
        <p:nvSpPr>
          <p:cNvPr id="15" name="Oval 14"/>
          <p:cNvSpPr/>
          <p:nvPr/>
        </p:nvSpPr>
        <p:spPr>
          <a:xfrm>
            <a:off x="5562600" y="990600"/>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1200" y="4648200"/>
            <a:ext cx="1219200" cy="12954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743200"/>
            <a:ext cx="1600200" cy="152400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67400" y="6172200"/>
            <a:ext cx="1172116" cy="369332"/>
          </a:xfrm>
          <a:prstGeom prst="rect">
            <a:avLst/>
          </a:prstGeom>
          <a:noFill/>
        </p:spPr>
        <p:txBody>
          <a:bodyPr wrap="none" rtlCol="0">
            <a:spAutoFit/>
          </a:bodyPr>
          <a:lstStyle/>
          <a:p>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Thư</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mục</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7"/>
                                        </p:tgtEl>
                                      </p:cBhvr>
                                      <p:by x="150000" y="150000"/>
                                    </p:animScale>
                                  </p:childTnLst>
                                </p:cTn>
                              </p:par>
                              <p:par>
                                <p:cTn id="41" presetID="6" presetClass="emph" presetSubtype="0" fill="hold" nodeType="withEffect">
                                  <p:stCondLst>
                                    <p:cond delay="0"/>
                                  </p:stCondLst>
                                  <p:childTnLst>
                                    <p:animScale>
                                      <p:cBhvr>
                                        <p:cTn id="42" dur="2000" fill="hold"/>
                                        <p:tgtEl>
                                          <p:spTgt spid="9"/>
                                        </p:tgtEl>
                                      </p:cBhvr>
                                      <p:by x="150000" y="150000"/>
                                    </p:animScale>
                                  </p:childTnLst>
                                </p:cTn>
                              </p:par>
                              <p:par>
                                <p:cTn id="43" presetID="6" presetClass="emph" presetSubtype="0" fill="hold" nodeType="withEffect">
                                  <p:stCondLst>
                                    <p:cond delay="0"/>
                                  </p:stCondLst>
                                  <p:childTnLst>
                                    <p:animScale>
                                      <p:cBhvr>
                                        <p:cTn id="44" dur="2000" fill="hold"/>
                                        <p:tgtEl>
                                          <p:spTgt spid="11"/>
                                        </p:tgtEl>
                                      </p:cBhvr>
                                      <p:by x="150000" y="150000"/>
                                    </p:animScale>
                                  </p:childTnLst>
                                </p:cTn>
                              </p:par>
                            </p:childTnLst>
                          </p:cTn>
                        </p:par>
                        <p:par>
                          <p:cTn id="45" fill="hold">
                            <p:stCondLst>
                              <p:cond delay="2000"/>
                            </p:stCondLst>
                            <p:childTnLst>
                              <p:par>
                                <p:cTn id="46" presetID="6" presetClass="emph" presetSubtype="0" fill="hold" nodeType="afterEffect">
                                  <p:stCondLst>
                                    <p:cond delay="0"/>
                                  </p:stCondLst>
                                  <p:childTnLst>
                                    <p:animScale>
                                      <p:cBhvr>
                                        <p:cTn id="47" dur="2000" fill="hold"/>
                                        <p:tgtEl>
                                          <p:spTgt spid="7"/>
                                        </p:tgtEl>
                                      </p:cBhvr>
                                      <p:by x="50000" y="50000"/>
                                    </p:animScale>
                                  </p:childTnLst>
                                </p:cTn>
                              </p:par>
                              <p:par>
                                <p:cTn id="48" presetID="6" presetClass="emph" presetSubtype="0" fill="hold" nodeType="withEffect">
                                  <p:stCondLst>
                                    <p:cond delay="0"/>
                                  </p:stCondLst>
                                  <p:childTnLst>
                                    <p:animScale>
                                      <p:cBhvr>
                                        <p:cTn id="49" dur="2000" fill="hold"/>
                                        <p:tgtEl>
                                          <p:spTgt spid="9"/>
                                        </p:tgtEl>
                                      </p:cBhvr>
                                      <p:by x="50000" y="50000"/>
                                    </p:animScale>
                                  </p:childTnLst>
                                </p:cTn>
                              </p:par>
                              <p:par>
                                <p:cTn id="50" presetID="6" presetClass="emph" presetSubtype="0" fill="hold" nodeType="withEffect">
                                  <p:stCondLst>
                                    <p:cond delay="0"/>
                                  </p:stCondLst>
                                  <p:childTnLst>
                                    <p:animScale>
                                      <p:cBhvr>
                                        <p:cTn id="51" dur="2000" fill="hold"/>
                                        <p:tgtEl>
                                          <p:spTgt spid="11"/>
                                        </p:tgtEl>
                                      </p:cBhvr>
                                      <p:by x="50000" y="50000"/>
                                    </p:animScale>
                                  </p:childTnLst>
                                </p:cTn>
                              </p:par>
                            </p:childTnLst>
                          </p:cTn>
                        </p:par>
                        <p:par>
                          <p:cTn id="52" fill="hold">
                            <p:stCondLst>
                              <p:cond delay="4000"/>
                            </p:stCondLst>
                            <p:childTnLst>
                              <p:par>
                                <p:cTn id="53" presetID="6" presetClass="emph" presetSubtype="0" fill="hold" nodeType="afterEffect">
                                  <p:stCondLst>
                                    <p:cond delay="0"/>
                                  </p:stCondLst>
                                  <p:childTnLst>
                                    <p:animScale>
                                      <p:cBhvr>
                                        <p:cTn id="54" dur="2000" fill="hold"/>
                                        <p:tgtEl>
                                          <p:spTgt spid="12"/>
                                        </p:tgtEl>
                                      </p:cBhvr>
                                      <p:by x="150000" y="150000"/>
                                    </p:animScale>
                                  </p:childTnLst>
                                </p:cTn>
                              </p:par>
                              <p:par>
                                <p:cTn id="55" presetID="6" presetClass="emph" presetSubtype="0" fill="hold" nodeType="withEffect">
                                  <p:stCondLst>
                                    <p:cond delay="0"/>
                                  </p:stCondLst>
                                  <p:childTnLst>
                                    <p:animScale>
                                      <p:cBhvr>
                                        <p:cTn id="56" dur="2000" fill="hold"/>
                                        <p:tgtEl>
                                          <p:spTgt spid="13"/>
                                        </p:tgtEl>
                                      </p:cBhvr>
                                      <p:by x="150000" y="150000"/>
                                    </p:animScale>
                                  </p:childTnLst>
                                </p:cTn>
                              </p:par>
                              <p:par>
                                <p:cTn id="57" presetID="6" presetClass="emph" presetSubtype="0" fill="hold" nodeType="withEffect">
                                  <p:stCondLst>
                                    <p:cond delay="0"/>
                                  </p:stCondLst>
                                  <p:childTnLst>
                                    <p:animScale>
                                      <p:cBhvr>
                                        <p:cTn id="58" dur="2000" fill="hold"/>
                                        <p:tgtEl>
                                          <p:spTgt spid="10"/>
                                        </p:tgtEl>
                                      </p:cBhvr>
                                      <p:by x="150000" y="150000"/>
                                    </p:animScale>
                                  </p:childTnLst>
                                </p:cTn>
                              </p:par>
                            </p:childTnLst>
                          </p:cTn>
                        </p:par>
                        <p:par>
                          <p:cTn id="59" fill="hold">
                            <p:stCondLst>
                              <p:cond delay="6000"/>
                            </p:stCondLst>
                            <p:childTnLst>
                              <p:par>
                                <p:cTn id="60" presetID="6" presetClass="emph" presetSubtype="0" fill="hold" nodeType="afterEffect">
                                  <p:stCondLst>
                                    <p:cond delay="0"/>
                                  </p:stCondLst>
                                  <p:childTnLst>
                                    <p:animScale>
                                      <p:cBhvr>
                                        <p:cTn id="61" dur="2000" fill="hold"/>
                                        <p:tgtEl>
                                          <p:spTgt spid="12"/>
                                        </p:tgtEl>
                                      </p:cBhvr>
                                      <p:by x="50000" y="50000"/>
                                    </p:animScale>
                                  </p:childTnLst>
                                </p:cTn>
                              </p:par>
                              <p:par>
                                <p:cTn id="62" presetID="6" presetClass="emph" presetSubtype="0" fill="hold" nodeType="withEffect">
                                  <p:stCondLst>
                                    <p:cond delay="0"/>
                                  </p:stCondLst>
                                  <p:childTnLst>
                                    <p:animScale>
                                      <p:cBhvr>
                                        <p:cTn id="63" dur="2000" fill="hold"/>
                                        <p:tgtEl>
                                          <p:spTgt spid="13"/>
                                        </p:tgtEl>
                                      </p:cBhvr>
                                      <p:by x="50000" y="50000"/>
                                    </p:animScale>
                                  </p:childTnLst>
                                </p:cTn>
                              </p:par>
                              <p:par>
                                <p:cTn id="64" presetID="6" presetClass="emph" presetSubtype="0" fill="hold" nodeType="withEffect">
                                  <p:stCondLst>
                                    <p:cond delay="0"/>
                                  </p:stCondLst>
                                  <p:childTnLst>
                                    <p:animScale>
                                      <p:cBhvr>
                                        <p:cTn id="65" dur="2000" fill="hold"/>
                                        <p:tgtEl>
                                          <p:spTgt spid="10"/>
                                        </p:tgtEl>
                                      </p:cBhvr>
                                      <p:by x="50000" y="50000"/>
                                    </p:animScale>
                                  </p:childTnLst>
                                </p:cTn>
                              </p:par>
                            </p:childTnLst>
                          </p:cTn>
                        </p:par>
                        <p:par>
                          <p:cTn id="66" fill="hold">
                            <p:stCondLst>
                              <p:cond delay="8000"/>
                            </p:stCondLst>
                            <p:childTnLst>
                              <p:par>
                                <p:cTn id="67" presetID="6" presetClass="emph" presetSubtype="0" fill="hold" nodeType="afterEffect">
                                  <p:stCondLst>
                                    <p:cond delay="0"/>
                                  </p:stCondLst>
                                  <p:childTnLst>
                                    <p:animScale>
                                      <p:cBhvr>
                                        <p:cTn id="68" dur="2000" fill="hold"/>
                                        <p:tgtEl>
                                          <p:spTgt spid="8"/>
                                        </p:tgtEl>
                                      </p:cBhvr>
                                      <p:by x="150000" y="150000"/>
                                    </p:animScale>
                                  </p:childTnLst>
                                </p:cTn>
                              </p:par>
                              <p:par>
                                <p:cTn id="69" presetID="6" presetClass="emph" presetSubtype="0" fill="hold" nodeType="withEffect">
                                  <p:stCondLst>
                                    <p:cond delay="0"/>
                                  </p:stCondLst>
                                  <p:childTnLst>
                                    <p:animScale>
                                      <p:cBhvr>
                                        <p:cTn id="70" dur="2000" fill="hold"/>
                                        <p:tgtEl>
                                          <p:spTgt spid="14"/>
                                        </p:tgtEl>
                                      </p:cBhvr>
                                      <p:by x="150000" y="150000"/>
                                    </p:animScale>
                                  </p:childTnLst>
                                </p:cTn>
                              </p:par>
                            </p:childTnLst>
                          </p:cTn>
                        </p:par>
                        <p:par>
                          <p:cTn id="71" fill="hold">
                            <p:stCondLst>
                              <p:cond delay="10000"/>
                            </p:stCondLst>
                            <p:childTnLst>
                              <p:par>
                                <p:cTn id="72" presetID="6" presetClass="emph" presetSubtype="0" fill="hold" nodeType="afterEffect">
                                  <p:stCondLst>
                                    <p:cond delay="0"/>
                                  </p:stCondLst>
                                  <p:childTnLst>
                                    <p:animScale>
                                      <p:cBhvr>
                                        <p:cTn id="73" dur="2000" fill="hold"/>
                                        <p:tgtEl>
                                          <p:spTgt spid="14"/>
                                        </p:tgtEl>
                                      </p:cBhvr>
                                      <p:by x="50000" y="50000"/>
                                    </p:animScale>
                                  </p:childTnLst>
                                </p:cTn>
                              </p:par>
                              <p:par>
                                <p:cTn id="74" presetID="6" presetClass="emph" presetSubtype="0" fill="hold" nodeType="withEffect">
                                  <p:stCondLst>
                                    <p:cond delay="0"/>
                                  </p:stCondLst>
                                  <p:childTnLst>
                                    <p:animScale>
                                      <p:cBhvr>
                                        <p:cTn id="75" dur="2000" fill="hold"/>
                                        <p:tgtEl>
                                          <p:spTgt spid="8"/>
                                        </p:tgtEl>
                                      </p:cBhvr>
                                      <p:by x="50000" y="50000"/>
                                    </p:animScale>
                                  </p:childTnLst>
                                </p:cTn>
                              </p:par>
                            </p:childTnLst>
                          </p:cTn>
                        </p:par>
                      </p:childTnLst>
                    </p:cTn>
                  </p:par>
                  <p:par>
                    <p:cTn id="76" fill="hold">
                      <p:stCondLst>
                        <p:cond delay="indefinite"/>
                      </p:stCondLst>
                      <p:childTnLst>
                        <p:par>
                          <p:cTn id="77" fill="hold">
                            <p:stCondLst>
                              <p:cond delay="0"/>
                            </p:stCondLst>
                            <p:childTnLst>
                              <p:par>
                                <p:cTn id="78" presetID="35" presetClass="path" presetSubtype="0" accel="50000" decel="50000" fill="hold" nodeType="clickEffect">
                                  <p:stCondLst>
                                    <p:cond delay="0"/>
                                  </p:stCondLst>
                                  <p:childTnLst>
                                    <p:animMotion origin="layout" path="M 4.44444E-6 3.3526E-6 L 0.46944 -0.06659 " pathEditMode="relative" rAng="0" ptsTypes="AA">
                                      <p:cBhvr>
                                        <p:cTn id="79" dur="2000" fill="hold"/>
                                        <p:tgtEl>
                                          <p:spTgt spid="12"/>
                                        </p:tgtEl>
                                        <p:attrNameLst>
                                          <p:attrName>ppt_x</p:attrName>
                                          <p:attrName>ppt_y</p:attrName>
                                        </p:attrNameLst>
                                      </p:cBhvr>
                                      <p:rCtr x="23500" y="-3300"/>
                                    </p:animMotion>
                                  </p:childTnLst>
                                </p:cTn>
                              </p:par>
                              <p:par>
                                <p:cTn id="80" presetID="63" presetClass="path" presetSubtype="0" accel="50000" decel="50000" fill="hold" nodeType="withEffect">
                                  <p:stCondLst>
                                    <p:cond delay="0"/>
                                  </p:stCondLst>
                                  <p:childTnLst>
                                    <p:animMotion origin="layout" path="M -2.22222E-6 -3.69942E-6 L 0.48611 -0.22196 " pathEditMode="relative" rAng="0" ptsTypes="AA">
                                      <p:cBhvr>
                                        <p:cTn id="81" dur="2000" fill="hold"/>
                                        <p:tgtEl>
                                          <p:spTgt spid="10"/>
                                        </p:tgtEl>
                                        <p:attrNameLst>
                                          <p:attrName>ppt_x</p:attrName>
                                          <p:attrName>ppt_y</p:attrName>
                                        </p:attrNameLst>
                                      </p:cBhvr>
                                      <p:rCtr x="24300" y="-11100"/>
                                    </p:animMotion>
                                  </p:childTnLst>
                                </p:cTn>
                              </p:par>
                              <p:par>
                                <p:cTn id="82" presetID="63" presetClass="path" presetSubtype="0" accel="50000" decel="50000" fill="hold" nodeType="withEffect">
                                  <p:stCondLst>
                                    <p:cond delay="0"/>
                                  </p:stCondLst>
                                  <p:childTnLst>
                                    <p:animMotion origin="layout" path="M 4.44444E-6 -1.96532E-6 L 0.51944 -0.23306 " pathEditMode="relative" rAng="0" ptsTypes="AA">
                                      <p:cBhvr>
                                        <p:cTn id="83" dur="2000" fill="hold"/>
                                        <p:tgtEl>
                                          <p:spTgt spid="13"/>
                                        </p:tgtEl>
                                        <p:attrNameLst>
                                          <p:attrName>ppt_x</p:attrName>
                                          <p:attrName>ppt_y</p:attrName>
                                        </p:attrNameLst>
                                      </p:cBhvr>
                                      <p:rCtr x="26000" y="-11700"/>
                                    </p:animMotion>
                                  </p:childTnLst>
                                </p:cTn>
                              </p:par>
                            </p:childTnLst>
                          </p:cTn>
                        </p:par>
                        <p:par>
                          <p:cTn id="84" fill="hold">
                            <p:stCondLst>
                              <p:cond delay="2000"/>
                            </p:stCondLst>
                            <p:childTnLst>
                              <p:par>
                                <p:cTn id="85" presetID="23" presetClass="entr" presetSubtype="16"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p:cTn id="87" dur="500" fill="hold"/>
                                        <p:tgtEl>
                                          <p:spTgt spid="15"/>
                                        </p:tgtEl>
                                        <p:attrNameLst>
                                          <p:attrName>ppt_w</p:attrName>
                                        </p:attrNameLst>
                                      </p:cBhvr>
                                      <p:tavLst>
                                        <p:tav tm="0">
                                          <p:val>
                                            <p:fltVal val="0"/>
                                          </p:val>
                                        </p:tav>
                                        <p:tav tm="100000">
                                          <p:val>
                                            <p:strVal val="#ppt_w"/>
                                          </p:val>
                                        </p:tav>
                                      </p:tavLst>
                                    </p:anim>
                                    <p:anim calcmode="lin" valueType="num">
                                      <p:cBhvr>
                                        <p:cTn id="8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2.22222E-6 -4.91329E-6 L 0.52778 0.24417 " pathEditMode="relative" rAng="0" ptsTypes="AA">
                                      <p:cBhvr>
                                        <p:cTn id="92" dur="2000" fill="hold"/>
                                        <p:tgtEl>
                                          <p:spTgt spid="7"/>
                                        </p:tgtEl>
                                        <p:attrNameLst>
                                          <p:attrName>ppt_x</p:attrName>
                                          <p:attrName>ppt_y</p:attrName>
                                        </p:attrNameLst>
                                      </p:cBhvr>
                                      <p:rCtr x="26400" y="12200"/>
                                    </p:animMotion>
                                  </p:childTnLst>
                                </p:cTn>
                              </p:par>
                              <p:par>
                                <p:cTn id="93" presetID="42" presetClass="path" presetSubtype="0" accel="50000" decel="50000" fill="hold" nodeType="withEffect">
                                  <p:stCondLst>
                                    <p:cond delay="0"/>
                                  </p:stCondLst>
                                  <p:childTnLst>
                                    <p:animMotion origin="layout" path="M 1.11111E-6 -1.04046E-6 L 0.51111 0.14428 " pathEditMode="relative" rAng="0" ptsTypes="AA">
                                      <p:cBhvr>
                                        <p:cTn id="94" dur="2000" fill="hold"/>
                                        <p:tgtEl>
                                          <p:spTgt spid="9"/>
                                        </p:tgtEl>
                                        <p:attrNameLst>
                                          <p:attrName>ppt_x</p:attrName>
                                          <p:attrName>ppt_y</p:attrName>
                                        </p:attrNameLst>
                                      </p:cBhvr>
                                      <p:rCtr x="25600" y="7200"/>
                                    </p:animMotion>
                                  </p:childTnLst>
                                </p:cTn>
                              </p:par>
                              <p:par>
                                <p:cTn id="95" presetID="42" presetClass="path" presetSubtype="0" accel="50000" decel="50000" fill="hold" nodeType="withEffect">
                                  <p:stCondLst>
                                    <p:cond delay="0"/>
                                  </p:stCondLst>
                                  <p:childTnLst>
                                    <p:animMotion origin="layout" path="M 4.44444E-6 3.75723E-6 L 0.37777 0.12208 " pathEditMode="relative" rAng="0" ptsTypes="AA">
                                      <p:cBhvr>
                                        <p:cTn id="96" dur="2000" fill="hold"/>
                                        <p:tgtEl>
                                          <p:spTgt spid="11"/>
                                        </p:tgtEl>
                                        <p:attrNameLst>
                                          <p:attrName>ppt_x</p:attrName>
                                          <p:attrName>ppt_y</p:attrName>
                                        </p:attrNameLst>
                                      </p:cBhvr>
                                      <p:rCtr x="18900" y="6100"/>
                                    </p:animMotion>
                                  </p:childTnLst>
                                </p:cTn>
                              </p:par>
                            </p:childTnLst>
                          </p:cTn>
                        </p:par>
                        <p:par>
                          <p:cTn id="97" fill="hold">
                            <p:stCondLst>
                              <p:cond delay="2000"/>
                            </p:stCondLst>
                            <p:childTnLst>
                              <p:par>
                                <p:cTn id="98" presetID="23" presetClass="entr" presetSubtype="16"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nodeType="clickEffect">
                                  <p:stCondLst>
                                    <p:cond delay="0"/>
                                  </p:stCondLst>
                                  <p:childTnLst>
                                    <p:animMotion origin="layout" path="M 4.44444E-6 2.42775E-6 L 0.53611 0.38844 " pathEditMode="relative" rAng="0" ptsTypes="AA">
                                      <p:cBhvr>
                                        <p:cTn id="105" dur="2000" fill="hold"/>
                                        <p:tgtEl>
                                          <p:spTgt spid="8"/>
                                        </p:tgtEl>
                                        <p:attrNameLst>
                                          <p:attrName>ppt_x</p:attrName>
                                          <p:attrName>ppt_y</p:attrName>
                                        </p:attrNameLst>
                                      </p:cBhvr>
                                      <p:rCtr x="26800" y="19400"/>
                                    </p:animMotion>
                                  </p:childTnLst>
                                </p:cTn>
                              </p:par>
                              <p:par>
                                <p:cTn id="106" presetID="42" presetClass="path" presetSubtype="0" accel="50000" decel="50000" fill="hold" nodeType="withEffect">
                                  <p:stCondLst>
                                    <p:cond delay="0"/>
                                  </p:stCondLst>
                                  <p:childTnLst>
                                    <p:animMotion origin="layout" path="M 1.11111E-6 2.83237E-6 L 0.39444 0.28855 " pathEditMode="relative" rAng="0" ptsTypes="AA">
                                      <p:cBhvr>
                                        <p:cTn id="107" dur="2000" fill="hold"/>
                                        <p:tgtEl>
                                          <p:spTgt spid="14"/>
                                        </p:tgtEl>
                                        <p:attrNameLst>
                                          <p:attrName>ppt_x</p:attrName>
                                          <p:attrName>ppt_y</p:attrName>
                                        </p:attrNameLst>
                                      </p:cBhvr>
                                      <p:rCtr x="19700" y="14400"/>
                                    </p:animMotion>
                                  </p:childTnLst>
                                </p:cTn>
                              </p:par>
                            </p:childTnLst>
                          </p:cTn>
                        </p:par>
                        <p:par>
                          <p:cTn id="108" fill="hold">
                            <p:stCondLst>
                              <p:cond delay="2000"/>
                            </p:stCondLst>
                            <p:childTnLst>
                              <p:par>
                                <p:cTn id="109" presetID="23" presetClass="entr" presetSubtype="16" fill="hold" grpId="0" nodeType="afterEffect">
                                  <p:stCondLst>
                                    <p:cond delay="0"/>
                                  </p:stCondLst>
                                  <p:childTnLst>
                                    <p:set>
                                      <p:cBhvr>
                                        <p:cTn id="110" dur="1" fill="hold">
                                          <p:stCondLst>
                                            <p:cond delay="0"/>
                                          </p:stCondLst>
                                        </p:cTn>
                                        <p:tgtEl>
                                          <p:spTgt spid="16"/>
                                        </p:tgtEl>
                                        <p:attrNameLst>
                                          <p:attrName>style.visibility</p:attrName>
                                        </p:attrNameLst>
                                      </p:cBhvr>
                                      <p:to>
                                        <p:strVal val="visible"/>
                                      </p:to>
                                    </p:set>
                                    <p:anim calcmode="lin" valueType="num">
                                      <p:cBhvr>
                                        <p:cTn id="111" dur="500" fill="hold"/>
                                        <p:tgtEl>
                                          <p:spTgt spid="16"/>
                                        </p:tgtEl>
                                        <p:attrNameLst>
                                          <p:attrName>ppt_w</p:attrName>
                                        </p:attrNameLst>
                                      </p:cBhvr>
                                      <p:tavLst>
                                        <p:tav tm="0">
                                          <p:val>
                                            <p:fltVal val="0"/>
                                          </p:val>
                                        </p:tav>
                                        <p:tav tm="100000">
                                          <p:val>
                                            <p:strVal val="#ppt_w"/>
                                          </p:val>
                                        </p:tav>
                                      </p:tavLst>
                                    </p:anim>
                                    <p:anim calcmode="lin" valueType="num">
                                      <p:cBhvr>
                                        <p:cTn id="112" dur="500" fill="hold"/>
                                        <p:tgtEl>
                                          <p:spTgt spid="16"/>
                                        </p:tgtEl>
                                        <p:attrNameLst>
                                          <p:attrName>ppt_h</p:attrName>
                                        </p:attrNameLst>
                                      </p:cBhvr>
                                      <p:tavLst>
                                        <p:tav tm="0">
                                          <p:val>
                                            <p:fltVal val="0"/>
                                          </p:val>
                                        </p:tav>
                                        <p:tav tm="100000">
                                          <p:val>
                                            <p:strVal val="#ppt_h"/>
                                          </p:val>
                                        </p:tav>
                                      </p:tavLst>
                                    </p:anim>
                                  </p:childTnLst>
                                </p:cTn>
                              </p:par>
                            </p:childTnLst>
                          </p:cTn>
                        </p:par>
                        <p:par>
                          <p:cTn id="113" fill="hold">
                            <p:stCondLst>
                              <p:cond delay="2500"/>
                            </p:stCondLst>
                            <p:childTnLst>
                              <p:par>
                                <p:cTn id="114" presetID="22" presetClass="entr" presetSubtype="1"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up)">
                                      <p:cBhvr>
                                        <p:cTn id="1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err="1"/>
              <a:t>Thư</a:t>
            </a:r>
            <a:r>
              <a:rPr lang="en-US" dirty="0"/>
              <a:t> </a:t>
            </a:r>
            <a:r>
              <a:rPr lang="en-US" dirty="0" err="1"/>
              <a:t>mục</a:t>
            </a:r>
            <a:r>
              <a:rPr lang="en-US" dirty="0"/>
              <a:t> - 1 </a:t>
            </a:r>
          </a:p>
        </p:txBody>
      </p:sp>
      <p:sp>
        <p:nvSpPr>
          <p:cNvPr id="149507" name="Rectangle 3"/>
          <p:cNvSpPr>
            <a:spLocks noGrp="1" noChangeArrowheads="1"/>
          </p:cNvSpPr>
          <p:nvPr>
            <p:ph sz="quarter" idx="1"/>
          </p:nvPr>
        </p:nvSpPr>
        <p:spPr>
          <a:xfrm>
            <a:off x="228600" y="1219200"/>
            <a:ext cx="8915400" cy="5181600"/>
          </a:xfrm>
        </p:spPr>
        <p:txBody>
          <a:bodyPr/>
          <a:lstStyle/>
          <a:p>
            <a:r>
              <a:rPr lang="en-US" dirty="0" err="1"/>
              <a:t>Là</a:t>
            </a:r>
            <a:r>
              <a:rPr lang="en-US" dirty="0"/>
              <a:t> </a:t>
            </a:r>
            <a:r>
              <a:rPr lang="en-US" dirty="0" err="1"/>
              <a:t>một</a:t>
            </a:r>
            <a:r>
              <a:rPr lang="en-US" dirty="0"/>
              <a:t> </a:t>
            </a:r>
            <a:r>
              <a:rPr lang="en-US" i="1" dirty="0" err="1"/>
              <a:t>tập</a:t>
            </a:r>
            <a:r>
              <a:rPr lang="en-US" i="1" dirty="0"/>
              <a:t> tin</a:t>
            </a:r>
            <a:r>
              <a:rPr lang="en-US" dirty="0"/>
              <a:t> </a:t>
            </a:r>
            <a:r>
              <a:rPr lang="en-US" dirty="0" err="1"/>
              <a:t>đặc</a:t>
            </a:r>
            <a:r>
              <a:rPr lang="en-US" dirty="0"/>
              <a:t> </a:t>
            </a:r>
            <a:r>
              <a:rPr lang="en-US" dirty="0" err="1"/>
              <a:t>biệt</a:t>
            </a:r>
            <a:endParaRPr lang="en-US" dirty="0"/>
          </a:p>
          <a:p>
            <a:r>
              <a:rPr lang="en-US" dirty="0" err="1"/>
              <a:t>Giúp</a:t>
            </a:r>
            <a:r>
              <a:rPr lang="en-US" dirty="0"/>
              <a:t> </a:t>
            </a:r>
            <a:r>
              <a:rPr lang="en-US" dirty="0" err="1"/>
              <a:t>cho</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tập</a:t>
            </a:r>
            <a:r>
              <a:rPr lang="en-US" dirty="0"/>
              <a:t> tin </a:t>
            </a:r>
            <a:r>
              <a:rPr lang="en-US" dirty="0" err="1"/>
              <a:t>dễ</a:t>
            </a:r>
            <a:r>
              <a:rPr lang="en-US" dirty="0"/>
              <a:t> </a:t>
            </a:r>
            <a:r>
              <a:rPr lang="en-US" dirty="0" err="1"/>
              <a:t>dàng</a:t>
            </a:r>
            <a:r>
              <a:rPr lang="en-US" dirty="0"/>
              <a:t> </a:t>
            </a:r>
            <a:r>
              <a:rPr lang="en-US" dirty="0" err="1"/>
              <a:t>hơn</a:t>
            </a:r>
            <a:r>
              <a:rPr lang="en-US" dirty="0"/>
              <a:t>. </a:t>
            </a:r>
          </a:p>
          <a:p>
            <a:pPr lvl="1"/>
            <a:r>
              <a:rPr lang="en-US" dirty="0" err="1"/>
              <a:t>Gom</a:t>
            </a:r>
            <a:r>
              <a:rPr lang="en-US" dirty="0"/>
              <a:t> </a:t>
            </a:r>
            <a:r>
              <a:rPr lang="en-US" dirty="0" err="1"/>
              <a:t>nhóm</a:t>
            </a:r>
            <a:r>
              <a:rPr lang="en-US" dirty="0"/>
              <a:t> </a:t>
            </a:r>
            <a:r>
              <a:rPr lang="en-US" dirty="0" err="1"/>
              <a:t>các</a:t>
            </a:r>
            <a:r>
              <a:rPr lang="en-US" dirty="0"/>
              <a:t> </a:t>
            </a:r>
            <a:r>
              <a:rPr lang="en-US" dirty="0" err="1"/>
              <a:t>tập</a:t>
            </a:r>
            <a:r>
              <a:rPr lang="en-US" dirty="0"/>
              <a:t> tin </a:t>
            </a:r>
            <a:r>
              <a:rPr lang="en-US" dirty="0" err="1"/>
              <a:t>vào</a:t>
            </a:r>
            <a:r>
              <a:rPr lang="en-US" dirty="0"/>
              <a:t> </a:t>
            </a:r>
            <a:r>
              <a:rPr lang="en-US" dirty="0" err="1"/>
              <a:t>trong</a:t>
            </a:r>
            <a:r>
              <a:rPr lang="en-US" dirty="0"/>
              <a:t> </a:t>
            </a:r>
            <a:r>
              <a:rPr lang="en-US" dirty="0" err="1"/>
              <a:t>các</a:t>
            </a:r>
            <a:r>
              <a:rPr lang="en-US" dirty="0"/>
              <a:t> </a:t>
            </a:r>
            <a:r>
              <a:rPr lang="en-US" dirty="0" err="1"/>
              <a:t>thư</a:t>
            </a:r>
            <a:r>
              <a:rPr lang="en-US" dirty="0"/>
              <a:t> </a:t>
            </a:r>
            <a:r>
              <a:rPr lang="en-US" dirty="0" err="1"/>
              <a:t>mục</a:t>
            </a:r>
            <a:r>
              <a:rPr lang="en-US" dirty="0"/>
              <a:t> </a:t>
            </a:r>
            <a:r>
              <a:rPr lang="en-US" dirty="0" err="1"/>
              <a:t>theo</a:t>
            </a:r>
            <a:r>
              <a:rPr lang="en-US" dirty="0"/>
              <a:t> ý </a:t>
            </a:r>
            <a:r>
              <a:rPr lang="en-US" dirty="0" err="1"/>
              <a:t>nghĩa</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sử</a:t>
            </a:r>
            <a:r>
              <a:rPr lang="en-US" dirty="0"/>
              <a:t> </a:t>
            </a:r>
            <a:r>
              <a:rPr lang="en-US" dirty="0" err="1"/>
              <a:t>dụng</a:t>
            </a:r>
            <a:r>
              <a:rPr lang="en-US" dirty="0"/>
              <a:t> </a:t>
            </a:r>
            <a:r>
              <a:rPr lang="en-US" dirty="0" err="1"/>
              <a:t>của</a:t>
            </a:r>
            <a:r>
              <a:rPr lang="en-US" dirty="0"/>
              <a:t> </a:t>
            </a:r>
            <a:r>
              <a:rPr lang="en-US" dirty="0" err="1"/>
              <a:t>người</a:t>
            </a:r>
            <a:r>
              <a:rPr lang="en-US" dirty="0"/>
              <a:t> </a:t>
            </a:r>
            <a:r>
              <a:rPr lang="en-US" dirty="0" err="1"/>
              <a:t>dùng</a:t>
            </a:r>
            <a:r>
              <a:rPr lang="en-US" dirty="0"/>
              <a:t>.</a:t>
            </a:r>
          </a:p>
          <a:p>
            <a:pPr lvl="1"/>
            <a:r>
              <a:rPr lang="en-US" dirty="0" err="1"/>
              <a:t>Giúp</a:t>
            </a:r>
            <a:r>
              <a:rPr lang="en-US" dirty="0"/>
              <a:t> </a:t>
            </a:r>
            <a:r>
              <a:rPr lang="en-US" dirty="0" err="1"/>
              <a:t>định</a:t>
            </a:r>
            <a:r>
              <a:rPr lang="en-US" dirty="0"/>
              <a:t> </a:t>
            </a:r>
            <a:r>
              <a:rPr lang="en-US" dirty="0" err="1"/>
              <a:t>vị</a:t>
            </a:r>
            <a:r>
              <a:rPr lang="en-US" dirty="0"/>
              <a:t> </a:t>
            </a:r>
            <a:r>
              <a:rPr lang="en-US" dirty="0" err="1"/>
              <a:t>các</a:t>
            </a:r>
            <a:r>
              <a:rPr lang="en-US" dirty="0"/>
              <a:t> </a:t>
            </a:r>
            <a:r>
              <a:rPr lang="en-US" dirty="0" err="1"/>
              <a:t>tập</a:t>
            </a:r>
            <a:r>
              <a:rPr lang="en-US" dirty="0"/>
              <a:t> tin 1 </a:t>
            </a:r>
            <a:r>
              <a:rPr lang="en-US" dirty="0" err="1"/>
              <a:t>cách</a:t>
            </a:r>
            <a:r>
              <a:rPr lang="en-US" dirty="0"/>
              <a:t> </a:t>
            </a:r>
            <a:r>
              <a:rPr lang="en-US" dirty="0" err="1"/>
              <a:t>nhanh</a:t>
            </a:r>
            <a:r>
              <a:rPr lang="en-US" dirty="0"/>
              <a:t> </a:t>
            </a:r>
            <a:r>
              <a:rPr lang="en-US" dirty="0" err="1"/>
              <a:t>chóng</a:t>
            </a:r>
            <a:r>
              <a:rPr lang="en-US" dirty="0"/>
              <a:t>.</a:t>
            </a:r>
          </a:p>
          <a:p>
            <a:endParaRPr lang="en-US" dirty="0"/>
          </a:p>
        </p:txBody>
      </p:sp>
      <p:sp>
        <p:nvSpPr>
          <p:cNvPr id="28" name="Slide Number Placeholder 5"/>
          <p:cNvSpPr>
            <a:spLocks noGrp="1"/>
          </p:cNvSpPr>
          <p:nvPr>
            <p:ph type="sldNum" sz="quarter" idx="15"/>
          </p:nvPr>
        </p:nvSpPr>
        <p:spPr/>
        <p:txBody>
          <a:bodyPr/>
          <a:lstStyle/>
          <a:p>
            <a:fld id="{EDE9290A-E973-4753-8828-A0D6F5762CAC}" type="slidenum">
              <a:rPr lang="en-US"/>
              <a:pPr/>
              <a:t>52</a:t>
            </a:fld>
            <a:endParaRPr lang="en-US"/>
          </a:p>
        </p:txBody>
      </p:sp>
      <p:grpSp>
        <p:nvGrpSpPr>
          <p:cNvPr id="2" name="Group 4"/>
          <p:cNvGrpSpPr>
            <a:grpSpLocks/>
          </p:cNvGrpSpPr>
          <p:nvPr/>
        </p:nvGrpSpPr>
        <p:grpSpPr bwMode="auto">
          <a:xfrm>
            <a:off x="2743200" y="3800475"/>
            <a:ext cx="3644900" cy="2295525"/>
            <a:chOff x="3172" y="806"/>
            <a:chExt cx="2296" cy="1446"/>
          </a:xfrm>
        </p:grpSpPr>
        <p:grpSp>
          <p:nvGrpSpPr>
            <p:cNvPr id="3" name="Group 5"/>
            <p:cNvGrpSpPr>
              <a:grpSpLocks/>
            </p:cNvGrpSpPr>
            <p:nvPr/>
          </p:nvGrpSpPr>
          <p:grpSpPr bwMode="auto">
            <a:xfrm>
              <a:off x="3988" y="806"/>
              <a:ext cx="472" cy="294"/>
              <a:chOff x="3988" y="806"/>
              <a:chExt cx="472" cy="294"/>
            </a:xfrm>
          </p:grpSpPr>
          <p:sp>
            <p:nvSpPr>
              <p:cNvPr id="149510" name="Rectangle 6"/>
              <p:cNvSpPr>
                <a:spLocks noChangeArrowheads="1"/>
              </p:cNvSpPr>
              <p:nvPr/>
            </p:nvSpPr>
            <p:spPr bwMode="auto">
              <a:xfrm>
                <a:off x="3988" y="820"/>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1" name="Rectangle 7"/>
              <p:cNvSpPr>
                <a:spLocks noChangeArrowheads="1"/>
              </p:cNvSpPr>
              <p:nvPr/>
            </p:nvSpPr>
            <p:spPr bwMode="auto">
              <a:xfrm>
                <a:off x="4022" y="806"/>
                <a:ext cx="368" cy="233"/>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t>root</a:t>
                </a:r>
              </a:p>
            </p:txBody>
          </p:sp>
        </p:grpSp>
        <p:grpSp>
          <p:nvGrpSpPr>
            <p:cNvPr id="4" name="Group 8"/>
            <p:cNvGrpSpPr>
              <a:grpSpLocks/>
            </p:cNvGrpSpPr>
            <p:nvPr/>
          </p:nvGrpSpPr>
          <p:grpSpPr bwMode="auto">
            <a:xfrm>
              <a:off x="3316" y="1382"/>
              <a:ext cx="472" cy="294"/>
              <a:chOff x="3316" y="1382"/>
              <a:chExt cx="472" cy="294"/>
            </a:xfrm>
          </p:grpSpPr>
          <p:sp>
            <p:nvSpPr>
              <p:cNvPr id="149513" name="Rectangle 9"/>
              <p:cNvSpPr>
                <a:spLocks noChangeArrowheads="1"/>
              </p:cNvSpPr>
              <p:nvPr/>
            </p:nvSpPr>
            <p:spPr bwMode="auto">
              <a:xfrm>
                <a:off x="331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4" name="Rectangle 10"/>
              <p:cNvSpPr>
                <a:spLocks noChangeArrowheads="1"/>
              </p:cNvSpPr>
              <p:nvPr/>
            </p:nvSpPr>
            <p:spPr bwMode="auto">
              <a:xfrm>
                <a:off x="3350" y="1382"/>
                <a:ext cx="359"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bob</a:t>
                </a:r>
              </a:p>
            </p:txBody>
          </p:sp>
        </p:grpSp>
        <p:grpSp>
          <p:nvGrpSpPr>
            <p:cNvPr id="5" name="Group 11"/>
            <p:cNvGrpSpPr>
              <a:grpSpLocks/>
            </p:cNvGrpSpPr>
            <p:nvPr/>
          </p:nvGrpSpPr>
          <p:grpSpPr bwMode="auto">
            <a:xfrm>
              <a:off x="4756" y="1382"/>
              <a:ext cx="472" cy="294"/>
              <a:chOff x="4756" y="1382"/>
              <a:chExt cx="472" cy="294"/>
            </a:xfrm>
          </p:grpSpPr>
          <p:sp>
            <p:nvSpPr>
              <p:cNvPr id="149516" name="Rectangle 12"/>
              <p:cNvSpPr>
                <a:spLocks noChangeArrowheads="1"/>
              </p:cNvSpPr>
              <p:nvPr/>
            </p:nvSpPr>
            <p:spPr bwMode="auto">
              <a:xfrm>
                <a:off x="475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7" name="Rectangle 13"/>
              <p:cNvSpPr>
                <a:spLocks noChangeArrowheads="1"/>
              </p:cNvSpPr>
              <p:nvPr/>
            </p:nvSpPr>
            <p:spPr bwMode="auto">
              <a:xfrm>
                <a:off x="4790" y="1382"/>
                <a:ext cx="351"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sue</a:t>
                </a:r>
              </a:p>
            </p:txBody>
          </p:sp>
        </p:grpSp>
        <p:grpSp>
          <p:nvGrpSpPr>
            <p:cNvPr id="6" name="Group 14"/>
            <p:cNvGrpSpPr>
              <a:grpSpLocks/>
            </p:cNvGrpSpPr>
            <p:nvPr/>
          </p:nvGrpSpPr>
          <p:grpSpPr bwMode="auto">
            <a:xfrm>
              <a:off x="4228" y="1958"/>
              <a:ext cx="503" cy="294"/>
              <a:chOff x="4228" y="1958"/>
              <a:chExt cx="503" cy="294"/>
            </a:xfrm>
          </p:grpSpPr>
          <p:sp>
            <p:nvSpPr>
              <p:cNvPr id="149519" name="Rectangle 15"/>
              <p:cNvSpPr>
                <a:spLocks noChangeArrowheads="1"/>
              </p:cNvSpPr>
              <p:nvPr/>
            </p:nvSpPr>
            <p:spPr bwMode="auto">
              <a:xfrm>
                <a:off x="4228"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0" name="Rectangle 16"/>
              <p:cNvSpPr>
                <a:spLocks noChangeArrowheads="1"/>
              </p:cNvSpPr>
              <p:nvPr/>
            </p:nvSpPr>
            <p:spPr bwMode="auto">
              <a:xfrm>
                <a:off x="4262" y="1958"/>
                <a:ext cx="469"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www</a:t>
                </a:r>
              </a:p>
            </p:txBody>
          </p:sp>
        </p:grpSp>
        <p:grpSp>
          <p:nvGrpSpPr>
            <p:cNvPr id="7" name="Group 17"/>
            <p:cNvGrpSpPr>
              <a:grpSpLocks/>
            </p:cNvGrpSpPr>
            <p:nvPr/>
          </p:nvGrpSpPr>
          <p:grpSpPr bwMode="auto">
            <a:xfrm>
              <a:off x="4996" y="1958"/>
              <a:ext cx="472" cy="294"/>
              <a:chOff x="4996" y="1958"/>
              <a:chExt cx="472" cy="294"/>
            </a:xfrm>
          </p:grpSpPr>
          <p:sp>
            <p:nvSpPr>
              <p:cNvPr id="149522" name="Rectangle 18"/>
              <p:cNvSpPr>
                <a:spLocks noChangeArrowheads="1"/>
              </p:cNvSpPr>
              <p:nvPr/>
            </p:nvSpPr>
            <p:spPr bwMode="auto">
              <a:xfrm>
                <a:off x="4996"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3" name="Rectangle 19"/>
              <p:cNvSpPr>
                <a:spLocks noChangeArrowheads="1"/>
              </p:cNvSpPr>
              <p:nvPr/>
            </p:nvSpPr>
            <p:spPr bwMode="auto">
              <a:xfrm>
                <a:off x="5030" y="1958"/>
                <a:ext cx="341"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fun</a:t>
                </a:r>
              </a:p>
            </p:txBody>
          </p:sp>
        </p:grpSp>
        <p:grpSp>
          <p:nvGrpSpPr>
            <p:cNvPr id="8" name="Group 20"/>
            <p:cNvGrpSpPr>
              <a:grpSpLocks/>
            </p:cNvGrpSpPr>
            <p:nvPr/>
          </p:nvGrpSpPr>
          <p:grpSpPr bwMode="auto">
            <a:xfrm>
              <a:off x="3172" y="1958"/>
              <a:ext cx="474" cy="294"/>
              <a:chOff x="3172" y="1958"/>
              <a:chExt cx="474" cy="294"/>
            </a:xfrm>
          </p:grpSpPr>
          <p:sp>
            <p:nvSpPr>
              <p:cNvPr id="149525" name="Rectangle 21"/>
              <p:cNvSpPr>
                <a:spLocks noChangeArrowheads="1"/>
              </p:cNvSpPr>
              <p:nvPr/>
            </p:nvSpPr>
            <p:spPr bwMode="auto">
              <a:xfrm>
                <a:off x="3172"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6" name="Rectangle 22"/>
              <p:cNvSpPr>
                <a:spLocks noChangeArrowheads="1"/>
              </p:cNvSpPr>
              <p:nvPr/>
            </p:nvSpPr>
            <p:spPr bwMode="auto">
              <a:xfrm>
                <a:off x="3206" y="1958"/>
                <a:ext cx="440"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3013</a:t>
                </a:r>
              </a:p>
            </p:txBody>
          </p:sp>
        </p:grpSp>
        <p:sp>
          <p:nvSpPr>
            <p:cNvPr id="149527" name="Line 23"/>
            <p:cNvSpPr>
              <a:spLocks noChangeShapeType="1"/>
            </p:cNvSpPr>
            <p:nvPr/>
          </p:nvSpPr>
          <p:spPr bwMode="auto">
            <a:xfrm flipH="1">
              <a:off x="3570" y="1122"/>
              <a:ext cx="654"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8" name="Line 24"/>
            <p:cNvSpPr>
              <a:spLocks noChangeShapeType="1"/>
            </p:cNvSpPr>
            <p:nvPr/>
          </p:nvSpPr>
          <p:spPr bwMode="auto">
            <a:xfrm>
              <a:off x="4242" y="1122"/>
              <a:ext cx="75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9" name="Line 25"/>
            <p:cNvSpPr>
              <a:spLocks noChangeShapeType="1"/>
            </p:cNvSpPr>
            <p:nvPr/>
          </p:nvSpPr>
          <p:spPr bwMode="auto">
            <a:xfrm flipH="1">
              <a:off x="3426" y="1698"/>
              <a:ext cx="126"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0" name="Line 26"/>
            <p:cNvSpPr>
              <a:spLocks noChangeShapeType="1"/>
            </p:cNvSpPr>
            <p:nvPr/>
          </p:nvSpPr>
          <p:spPr bwMode="auto">
            <a:xfrm flipH="1">
              <a:off x="4482" y="1698"/>
              <a:ext cx="51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1" name="Line 27"/>
            <p:cNvSpPr>
              <a:spLocks noChangeShapeType="1"/>
            </p:cNvSpPr>
            <p:nvPr/>
          </p:nvSpPr>
          <p:spPr bwMode="auto">
            <a:xfrm>
              <a:off x="5010" y="1698"/>
              <a:ext cx="222" cy="2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7" dur="500"/>
                                        <p:tgtEl>
                                          <p:spTgt spid="149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2" dur="500"/>
                                        <p:tgtEl>
                                          <p:spTgt spid="14950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5" dur="500"/>
                                        <p:tgtEl>
                                          <p:spTgt spid="14950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8" dur="500"/>
                                        <p:tgtEl>
                                          <p:spTgt spid="1495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Thư mục - Đường dẫn (Path)</a:t>
            </a:r>
          </a:p>
        </p:txBody>
      </p:sp>
      <p:sp>
        <p:nvSpPr>
          <p:cNvPr id="150531" name="Rectangle 3"/>
          <p:cNvSpPr>
            <a:spLocks noGrp="1" noChangeArrowheads="1"/>
          </p:cNvSpPr>
          <p:nvPr>
            <p:ph sz="quarter" idx="1"/>
          </p:nvPr>
        </p:nvSpPr>
        <p:spPr/>
        <p:txBody>
          <a:bodyPr/>
          <a:lstStyle/>
          <a:p>
            <a:r>
              <a:rPr lang="en-US" dirty="0" err="1"/>
              <a:t>Dùng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lưu</a:t>
            </a:r>
            <a:r>
              <a:rPr lang="en-US" dirty="0"/>
              <a:t> </a:t>
            </a:r>
            <a:r>
              <a:rPr lang="en-US" dirty="0" err="1"/>
              <a:t>tập</a:t>
            </a:r>
            <a:r>
              <a:rPr lang="en-US" dirty="0"/>
              <a:t> tin </a:t>
            </a:r>
            <a:r>
              <a:rPr lang="en-US" dirty="0" err="1"/>
              <a:t>khi</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thành</a:t>
            </a:r>
            <a:r>
              <a:rPr lang="en-US" dirty="0"/>
              <a:t> </a:t>
            </a:r>
            <a:r>
              <a:rPr lang="en-US" dirty="0" err="1"/>
              <a:t>cây</a:t>
            </a:r>
            <a:r>
              <a:rPr lang="en-US" dirty="0"/>
              <a:t> </a:t>
            </a:r>
            <a:r>
              <a:rPr lang="en-US" dirty="0" err="1"/>
              <a:t>thư</a:t>
            </a:r>
            <a:r>
              <a:rPr lang="en-US" dirty="0"/>
              <a:t> </a:t>
            </a:r>
            <a:r>
              <a:rPr lang="en-US" dirty="0" err="1"/>
              <a:t>mục</a:t>
            </a:r>
            <a:r>
              <a:rPr lang="en-US" dirty="0"/>
              <a:t>:</a:t>
            </a:r>
          </a:p>
          <a:p>
            <a:pPr lvl="1"/>
            <a:r>
              <a:rPr lang="en-US" dirty="0" err="1"/>
              <a:t>Đường</a:t>
            </a:r>
            <a:r>
              <a:rPr lang="en-US" dirty="0"/>
              <a:t> </a:t>
            </a:r>
            <a:r>
              <a:rPr lang="en-US" dirty="0" err="1"/>
              <a:t>dẫn</a:t>
            </a:r>
            <a:r>
              <a:rPr lang="en-US" dirty="0"/>
              <a:t> </a:t>
            </a:r>
            <a:r>
              <a:rPr lang="en-US" dirty="0" err="1"/>
              <a:t>tuyệt</a:t>
            </a:r>
            <a:r>
              <a:rPr lang="en-US" dirty="0"/>
              <a:t> </a:t>
            </a:r>
            <a:r>
              <a:rPr lang="en-US" dirty="0" err="1"/>
              <a:t>đối</a:t>
            </a:r>
            <a:r>
              <a:rPr lang="en-US" dirty="0"/>
              <a:t>:</a:t>
            </a:r>
          </a:p>
          <a:p>
            <a:pPr lvl="2"/>
            <a:r>
              <a:rPr lang="en-US" dirty="0" err="1"/>
              <a:t>Ví</a:t>
            </a:r>
            <a:r>
              <a:rPr lang="en-US" dirty="0"/>
              <a:t> </a:t>
            </a:r>
            <a:r>
              <a:rPr lang="en-US" dirty="0" err="1"/>
              <a:t>dụ</a:t>
            </a:r>
            <a:r>
              <a:rPr lang="en-US" dirty="0"/>
              <a:t>: “C:\Downloads\software\baigiang.doc” </a:t>
            </a:r>
          </a:p>
          <a:p>
            <a:pPr lvl="1"/>
            <a:r>
              <a:rPr lang="en-US" dirty="0" err="1"/>
              <a:t>Đường</a:t>
            </a:r>
            <a:r>
              <a:rPr lang="en-US" dirty="0"/>
              <a:t> </a:t>
            </a:r>
            <a:r>
              <a:rPr lang="en-US" dirty="0" err="1"/>
              <a:t>dẫn</a:t>
            </a:r>
            <a:r>
              <a:rPr lang="en-US" dirty="0"/>
              <a:t> </a:t>
            </a:r>
            <a:r>
              <a:rPr lang="en-US" dirty="0" err="1"/>
              <a:t>tương</a:t>
            </a:r>
            <a:r>
              <a:rPr lang="en-US" dirty="0"/>
              <a:t> </a:t>
            </a:r>
            <a:r>
              <a:rPr lang="en-US" dirty="0" err="1"/>
              <a:t>đối</a:t>
            </a:r>
            <a:r>
              <a:rPr lang="en-US" dirty="0"/>
              <a:t>:</a:t>
            </a:r>
          </a:p>
          <a:p>
            <a:pPr lvl="2"/>
            <a:r>
              <a:rPr lang="en-US" dirty="0" err="1"/>
              <a:t>Ví</a:t>
            </a:r>
            <a:r>
              <a:rPr lang="en-US" dirty="0"/>
              <a:t> </a:t>
            </a:r>
            <a:r>
              <a:rPr lang="en-US" dirty="0" err="1"/>
              <a:t>dụ</a:t>
            </a:r>
            <a:r>
              <a:rPr lang="en-US" dirty="0"/>
              <a:t>: “software\baigiang.doc” </a:t>
            </a:r>
            <a:r>
              <a:rPr lang="en-US" dirty="0" err="1"/>
              <a:t>nếu</a:t>
            </a:r>
            <a:r>
              <a:rPr lang="en-US" dirty="0"/>
              <a:t> </a:t>
            </a:r>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r>
              <a:rPr lang="en-US" dirty="0" err="1"/>
              <a:t>là</a:t>
            </a:r>
            <a:r>
              <a:rPr lang="en-US" dirty="0"/>
              <a:t> “C:\Downloads\”	</a:t>
            </a:r>
          </a:p>
          <a:p>
            <a:r>
              <a:rPr lang="en-US" dirty="0" err="1"/>
              <a:t>Các</a:t>
            </a:r>
            <a:r>
              <a:rPr lang="en-US" dirty="0"/>
              <a:t> </a:t>
            </a:r>
            <a:r>
              <a:rPr lang="en-US" dirty="0" err="1"/>
              <a:t>thư</a:t>
            </a:r>
            <a:r>
              <a:rPr lang="en-US" dirty="0"/>
              <a:t> </a:t>
            </a:r>
            <a:r>
              <a:rPr lang="en-US" dirty="0" err="1"/>
              <a:t>mục</a:t>
            </a:r>
            <a:r>
              <a:rPr lang="en-US" dirty="0"/>
              <a:t> </a:t>
            </a:r>
            <a:r>
              <a:rPr lang="en-US" dirty="0" err="1"/>
              <a:t>đặc</a:t>
            </a:r>
            <a:r>
              <a:rPr lang="en-US" dirty="0"/>
              <a:t> </a:t>
            </a:r>
            <a:r>
              <a:rPr lang="en-US" dirty="0" err="1"/>
              <a:t>biệt</a:t>
            </a:r>
            <a:r>
              <a:rPr lang="en-US" dirty="0"/>
              <a:t>:</a:t>
            </a:r>
          </a:p>
          <a:p>
            <a:pPr lvl="1"/>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p>
          <a:p>
            <a:pPr lvl="1"/>
            <a:r>
              <a:rPr lang="en-US" dirty="0" err="1"/>
              <a:t>Thư</a:t>
            </a:r>
            <a:r>
              <a:rPr lang="en-US" dirty="0"/>
              <a:t> </a:t>
            </a:r>
            <a:r>
              <a:rPr lang="en-US" dirty="0" err="1"/>
              <a:t>mục</a:t>
            </a:r>
            <a:r>
              <a:rPr lang="en-US" dirty="0"/>
              <a:t> cha (..)</a:t>
            </a:r>
          </a:p>
          <a:p>
            <a:pPr lvl="2">
              <a:buFont typeface="Wingdings" pitchFamily="2" charset="2"/>
              <a:buNone/>
            </a:pPr>
            <a:endParaRPr lang="en-US" dirty="0"/>
          </a:p>
        </p:txBody>
      </p:sp>
      <p:sp>
        <p:nvSpPr>
          <p:cNvPr id="4" name="Slide Number Placeholder 5"/>
          <p:cNvSpPr>
            <a:spLocks noGrp="1"/>
          </p:cNvSpPr>
          <p:nvPr>
            <p:ph type="sldNum" sz="quarter" idx="15"/>
          </p:nvPr>
        </p:nvSpPr>
        <p:spPr/>
        <p:txBody>
          <a:bodyPr/>
          <a:lstStyle/>
          <a:p>
            <a:fld id="{ADE716C0-267C-4132-9F0F-245B1B16014B}" type="slidenum">
              <a:rPr lang="en-US"/>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5" dur="500"/>
                                        <p:tgtEl>
                                          <p:spTgt spid="1505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20" dur="500"/>
                                        <p:tgtEl>
                                          <p:spTgt spid="1505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3" dur="500"/>
                                        <p:tgtEl>
                                          <p:spTgt spid="1505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8" dur="500"/>
                                        <p:tgtEl>
                                          <p:spTgt spid="15053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1" dur="500"/>
                                        <p:tgtEl>
                                          <p:spTgt spid="1505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4" dur="500"/>
                                        <p:tgtEl>
                                          <p:spTgt spid="150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5" name="Slide Number Placeholder 4"/>
          <p:cNvSpPr>
            <a:spLocks noGrp="1"/>
          </p:cNvSpPr>
          <p:nvPr>
            <p:ph type="sldNum" sz="quarter" idx="15"/>
          </p:nvPr>
        </p:nvSpPr>
        <p:spPr/>
        <p:txBody>
          <a:bodyPr/>
          <a:lstStyle/>
          <a:p>
            <a:fld id="{AE9F012D-5E39-4C30-9E0D-C3E8FE30521F}" type="slidenum">
              <a:rPr lang="en-US" smtClean="0"/>
              <a:pPr/>
              <a:t>54</a:t>
            </a:fld>
            <a:endParaRPr lang="en-US"/>
          </a:p>
        </p:txBody>
      </p:sp>
      <p:pic>
        <p:nvPicPr>
          <p:cNvPr id="1026" name="Picture 2"/>
          <p:cNvPicPr>
            <a:picLocks noChangeAspect="1" noChangeArrowheads="1"/>
          </p:cNvPicPr>
          <p:nvPr/>
        </p:nvPicPr>
        <p:blipFill>
          <a:blip r:embed="rId2"/>
          <a:srcRect/>
          <a:stretch>
            <a:fillRect/>
          </a:stretch>
        </p:blipFill>
        <p:spPr bwMode="auto">
          <a:xfrm>
            <a:off x="457200" y="1828800"/>
            <a:ext cx="3657600" cy="3581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00350" cy="3162300"/>
          </a:xfrm>
          <a:prstGeom prst="rect">
            <a:avLst/>
          </a:prstGeom>
          <a:noFill/>
          <a:ln w="9525">
            <a:noFill/>
            <a:miter lim="800000"/>
            <a:headEnd/>
            <a:tailEnd/>
          </a:ln>
          <a:effectLst/>
        </p:spPr>
      </p:pic>
      <p:sp>
        <p:nvSpPr>
          <p:cNvPr id="9" name="Left-Right Arrow 8"/>
          <p:cNvSpPr/>
          <p:nvPr/>
        </p:nvSpPr>
        <p:spPr>
          <a:xfrm>
            <a:off x="4343400" y="3505200"/>
            <a:ext cx="11430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76400" y="5562600"/>
            <a:ext cx="1082348" cy="369332"/>
          </a:xfrm>
          <a:prstGeom prst="rect">
            <a:avLst/>
          </a:prstGeom>
          <a:noFill/>
        </p:spPr>
        <p:txBody>
          <a:bodyPr wrap="none" rtlCol="0">
            <a:spAutoFit/>
          </a:bodyPr>
          <a:lstStyle/>
          <a:p>
            <a:r>
              <a:rPr lang="en-US" dirty="0"/>
              <a:t>(a) Logic</a:t>
            </a:r>
          </a:p>
        </p:txBody>
      </p:sp>
      <p:sp>
        <p:nvSpPr>
          <p:cNvPr id="11" name="TextBox 10"/>
          <p:cNvSpPr txBox="1"/>
          <p:nvPr/>
        </p:nvSpPr>
        <p:spPr>
          <a:xfrm>
            <a:off x="6629400" y="5498068"/>
            <a:ext cx="1107996" cy="369332"/>
          </a:xfrm>
          <a:prstGeom prst="rect">
            <a:avLst/>
          </a:prstGeom>
          <a:noFill/>
        </p:spPr>
        <p:txBody>
          <a:bodyPr wrap="none" rtlCol="0">
            <a:spAutoFit/>
          </a:bodyPr>
          <a:lstStyle/>
          <a:p>
            <a:r>
              <a:rPr lang="en-US" dirty="0"/>
              <a:t>(b) </a:t>
            </a:r>
            <a:r>
              <a:rPr lang="en-US" dirty="0" err="1"/>
              <a:t>Vật</a:t>
            </a:r>
            <a:r>
              <a:rPr lang="en-US" dirty="0"/>
              <a:t> </a:t>
            </a:r>
            <a:r>
              <a:rPr lang="en-US" dirty="0" err="1"/>
              <a:t>lý</a:t>
            </a:r>
            <a:endParaRPr lang="en-US" dirty="0"/>
          </a:p>
        </p:txBody>
      </p:sp>
      <p:pic>
        <p:nvPicPr>
          <p:cNvPr id="15" name="Picture 14" descr="document.gif"/>
          <p:cNvPicPr>
            <a:picLocks noChangeAspect="1"/>
          </p:cNvPicPr>
          <p:nvPr/>
        </p:nvPicPr>
        <p:blipFill>
          <a:blip r:embed="rId4">
            <a:clrChange>
              <a:clrFrom>
                <a:srgbClr val="FFFFFF"/>
              </a:clrFrom>
              <a:clrTo>
                <a:srgbClr val="FFFFFF">
                  <a:alpha val="0"/>
                </a:srgbClr>
              </a:clrTo>
            </a:clrChange>
          </a:blip>
          <a:stretch>
            <a:fillRect/>
          </a:stretch>
        </p:blipFill>
        <p:spPr>
          <a:xfrm>
            <a:off x="1447800" y="2743200"/>
            <a:ext cx="1577017" cy="1285875"/>
          </a:xfrm>
          <a:prstGeom prst="rect">
            <a:avLst/>
          </a:prstGeom>
        </p:spPr>
      </p:pic>
      <p:pic>
        <p:nvPicPr>
          <p:cNvPr id="1028" name="Picture 4"/>
          <p:cNvPicPr>
            <a:picLocks noChangeAspect="1" noChangeArrowheads="1"/>
          </p:cNvPicPr>
          <p:nvPr/>
        </p:nvPicPr>
        <p:blipFill>
          <a:blip r:embed="rId5">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19400" cy="3181350"/>
          </a:xfrm>
          <a:prstGeom prst="rect">
            <a:avLst/>
          </a:prstGeom>
          <a:noFill/>
          <a:ln w="9525">
            <a:noFill/>
            <a:miter lim="800000"/>
            <a:headEnd/>
            <a:tailEnd/>
          </a:ln>
          <a:effectLst/>
        </p:spPr>
      </p:pic>
      <p:sp>
        <p:nvSpPr>
          <p:cNvPr id="20" name="Freeform 19"/>
          <p:cNvSpPr/>
          <p:nvPr/>
        </p:nvSpPr>
        <p:spPr>
          <a:xfrm>
            <a:off x="2820692" y="3050583"/>
            <a:ext cx="4494508" cy="483031"/>
          </a:xfrm>
          <a:custGeom>
            <a:avLst/>
            <a:gdLst>
              <a:gd name="connsiteX0" fmla="*/ 0 w 4494508"/>
              <a:gd name="connsiteY0" fmla="*/ 374542 h 483031"/>
              <a:gd name="connsiteX1" fmla="*/ 1766806 w 4494508"/>
              <a:gd name="connsiteY1" fmla="*/ 18081 h 483031"/>
              <a:gd name="connsiteX2" fmla="*/ 4494508 w 4494508"/>
              <a:gd name="connsiteY2" fmla="*/ 483031 h 483031"/>
            </a:gdLst>
            <a:ahLst/>
            <a:cxnLst>
              <a:cxn ang="0">
                <a:pos x="connsiteX0" y="connsiteY0"/>
              </a:cxn>
              <a:cxn ang="0">
                <a:pos x="connsiteX1" y="connsiteY1"/>
              </a:cxn>
              <a:cxn ang="0">
                <a:pos x="connsiteX2" y="connsiteY2"/>
              </a:cxn>
            </a:cxnLst>
            <a:rect l="l" t="t" r="r" b="b"/>
            <a:pathLst>
              <a:path w="4494508" h="483031">
                <a:moveTo>
                  <a:pt x="0" y="374542"/>
                </a:moveTo>
                <a:cubicBezTo>
                  <a:pt x="508860" y="187271"/>
                  <a:pt x="1017721" y="0"/>
                  <a:pt x="1766806" y="18081"/>
                </a:cubicBezTo>
                <a:cubicBezTo>
                  <a:pt x="2515891" y="36162"/>
                  <a:pt x="3505199" y="259596"/>
                  <a:pt x="4494508" y="483031"/>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2944678" y="3688597"/>
            <a:ext cx="3177153" cy="661261"/>
          </a:xfrm>
          <a:custGeom>
            <a:avLst/>
            <a:gdLst>
              <a:gd name="connsiteX0" fmla="*/ 0 w 3177153"/>
              <a:gd name="connsiteY0" fmla="*/ 0 h 661261"/>
              <a:gd name="connsiteX1" fmla="*/ 1363851 w 3177153"/>
              <a:gd name="connsiteY1" fmla="*/ 573437 h 661261"/>
              <a:gd name="connsiteX2" fmla="*/ 3177153 w 3177153"/>
              <a:gd name="connsiteY2" fmla="*/ 526942 h 661261"/>
            </a:gdLst>
            <a:ahLst/>
            <a:cxnLst>
              <a:cxn ang="0">
                <a:pos x="connsiteX0" y="connsiteY0"/>
              </a:cxn>
              <a:cxn ang="0">
                <a:pos x="connsiteX1" y="connsiteY1"/>
              </a:cxn>
              <a:cxn ang="0">
                <a:pos x="connsiteX2" y="connsiteY2"/>
              </a:cxn>
            </a:cxnLst>
            <a:rect l="l" t="t" r="r" b="b"/>
            <a:pathLst>
              <a:path w="3177153" h="661261">
                <a:moveTo>
                  <a:pt x="0" y="0"/>
                </a:moveTo>
                <a:cubicBezTo>
                  <a:pt x="417162" y="242806"/>
                  <a:pt x="834325" y="485613"/>
                  <a:pt x="1363851" y="573437"/>
                </a:cubicBezTo>
                <a:cubicBezTo>
                  <a:pt x="1893377" y="661261"/>
                  <a:pt x="2535265" y="594101"/>
                  <a:pt x="3177153" y="526942"/>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2913681" y="3812583"/>
            <a:ext cx="4401519" cy="1038386"/>
          </a:xfrm>
          <a:custGeom>
            <a:avLst/>
            <a:gdLst>
              <a:gd name="connsiteX0" fmla="*/ 0 w 4401519"/>
              <a:gd name="connsiteY0" fmla="*/ 0 h 1038386"/>
              <a:gd name="connsiteX1" fmla="*/ 883404 w 4401519"/>
              <a:gd name="connsiteY1" fmla="*/ 681925 h 1038386"/>
              <a:gd name="connsiteX2" fmla="*/ 4401519 w 4401519"/>
              <a:gd name="connsiteY2" fmla="*/ 1038386 h 1038386"/>
            </a:gdLst>
            <a:ahLst/>
            <a:cxnLst>
              <a:cxn ang="0">
                <a:pos x="connsiteX0" y="connsiteY0"/>
              </a:cxn>
              <a:cxn ang="0">
                <a:pos x="connsiteX1" y="connsiteY1"/>
              </a:cxn>
              <a:cxn ang="0">
                <a:pos x="connsiteX2" y="connsiteY2"/>
              </a:cxn>
            </a:cxnLst>
            <a:rect l="l" t="t" r="r" b="b"/>
            <a:pathLst>
              <a:path w="4401519" h="1038386">
                <a:moveTo>
                  <a:pt x="0" y="0"/>
                </a:moveTo>
                <a:cubicBezTo>
                  <a:pt x="74909" y="254430"/>
                  <a:pt x="149818" y="508861"/>
                  <a:pt x="883404" y="681925"/>
                </a:cubicBezTo>
                <a:cubicBezTo>
                  <a:pt x="1616990" y="854989"/>
                  <a:pt x="3009254" y="946687"/>
                  <a:pt x="4401519" y="1038386"/>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2836190" y="2564970"/>
            <a:ext cx="3874576" cy="736169"/>
          </a:xfrm>
          <a:custGeom>
            <a:avLst/>
            <a:gdLst>
              <a:gd name="connsiteX0" fmla="*/ 0 w 3874576"/>
              <a:gd name="connsiteY0" fmla="*/ 736169 h 736169"/>
              <a:gd name="connsiteX1" fmla="*/ 1534332 w 3874576"/>
              <a:gd name="connsiteY1" fmla="*/ 54244 h 736169"/>
              <a:gd name="connsiteX2" fmla="*/ 3874576 w 3874576"/>
              <a:gd name="connsiteY2" fmla="*/ 410705 h 736169"/>
            </a:gdLst>
            <a:ahLst/>
            <a:cxnLst>
              <a:cxn ang="0">
                <a:pos x="connsiteX0" y="connsiteY0"/>
              </a:cxn>
              <a:cxn ang="0">
                <a:pos x="connsiteX1" y="connsiteY1"/>
              </a:cxn>
              <a:cxn ang="0">
                <a:pos x="connsiteX2" y="connsiteY2"/>
              </a:cxn>
            </a:cxnLst>
            <a:rect l="l" t="t" r="r" b="b"/>
            <a:pathLst>
              <a:path w="3874576" h="736169">
                <a:moveTo>
                  <a:pt x="0" y="736169"/>
                </a:moveTo>
                <a:cubicBezTo>
                  <a:pt x="444284" y="422328"/>
                  <a:pt x="888569" y="108488"/>
                  <a:pt x="1534332" y="54244"/>
                </a:cubicBezTo>
                <a:cubicBezTo>
                  <a:pt x="2180095" y="0"/>
                  <a:pt x="3027335" y="205352"/>
                  <a:pt x="3874576" y="410705"/>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dissolve">
                                      <p:cBhvr>
                                        <p:cTn id="15" dur="500"/>
                                        <p:tgtEl>
                                          <p:spTgt spid="10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downRight)">
                                      <p:cBhvr>
                                        <p:cTn id="35" dur="500"/>
                                        <p:tgtEl>
                                          <p:spTgt spid="20"/>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trips(downRight)">
                                      <p:cBhvr>
                                        <p:cTn id="38" dur="500"/>
                                        <p:tgtEl>
                                          <p:spTgt spid="21"/>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strips(downRight)">
                                      <p:cBhvr>
                                        <p:cTn id="41" dur="500"/>
                                        <p:tgtEl>
                                          <p:spTgt spid="22"/>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strips(downRight)">
                                      <p:cBhvr>
                                        <p:cTn id="44" dur="500"/>
                                        <p:tgtEl>
                                          <p:spTgt spid="23"/>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20" grpId="0" animBg="1"/>
      <p:bldP spid="21" grpId="0" animBg="1"/>
      <p:bldP spid="22" grpId="0" animBg="1"/>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3" name="Content Placeholder 2"/>
          <p:cNvSpPr>
            <a:spLocks noGrp="1"/>
          </p:cNvSpPr>
          <p:nvPr>
            <p:ph sz="quarter" idx="1"/>
          </p:nvPr>
        </p:nvSpPr>
        <p:spPr/>
        <p:txBody>
          <a:bodyPr/>
          <a:lstStyle/>
          <a:p>
            <a:r>
              <a:rPr lang="en-US" dirty="0" err="1"/>
              <a:t>Làm</a:t>
            </a:r>
            <a:r>
              <a:rPr lang="en-US" dirty="0"/>
              <a:t> </a:t>
            </a:r>
            <a:r>
              <a:rPr lang="en-US" dirty="0" err="1"/>
              <a:t>sao</a:t>
            </a:r>
            <a:r>
              <a:rPr lang="en-US" dirty="0"/>
              <a:t> map </a:t>
            </a:r>
            <a:r>
              <a:rPr lang="en-US" dirty="0" err="1"/>
              <a:t>giữa</a:t>
            </a:r>
            <a:r>
              <a:rPr lang="en-US" dirty="0"/>
              <a:t> </a:t>
            </a:r>
            <a:r>
              <a:rPr lang="en-US" dirty="0" err="1"/>
              <a:t>cây</a:t>
            </a:r>
            <a:r>
              <a:rPr lang="en-US" dirty="0"/>
              <a:t> </a:t>
            </a:r>
            <a:r>
              <a:rPr lang="en-US" dirty="0" err="1"/>
              <a:t>thư</a:t>
            </a:r>
            <a:r>
              <a:rPr lang="en-US" dirty="0"/>
              <a:t> </a:t>
            </a:r>
            <a:r>
              <a:rPr lang="en-US" dirty="0" err="1"/>
              <a:t>mục</a:t>
            </a:r>
            <a:r>
              <a:rPr lang="en-US" dirty="0"/>
              <a:t> </a:t>
            </a:r>
            <a:r>
              <a:rPr lang="en-US" dirty="0" err="1"/>
              <a:t>với</a:t>
            </a:r>
            <a:r>
              <a:rPr lang="en-US" dirty="0"/>
              <a:t> </a:t>
            </a:r>
            <a:r>
              <a:rPr lang="en-US" dirty="0" err="1"/>
              <a:t>các</a:t>
            </a:r>
            <a:r>
              <a:rPr lang="en-US" dirty="0"/>
              <a:t> block </a:t>
            </a:r>
            <a:r>
              <a:rPr lang="en-US" dirty="0" err="1"/>
              <a:t>trên</a:t>
            </a:r>
            <a:r>
              <a:rPr lang="en-US" dirty="0"/>
              <a:t> </a:t>
            </a:r>
            <a:r>
              <a:rPr lang="en-US" dirty="0" err="1"/>
              <a:t>thiết</a:t>
            </a:r>
            <a:r>
              <a:rPr lang="en-US" dirty="0"/>
              <a:t>  </a:t>
            </a:r>
            <a:r>
              <a:rPr lang="en-US" dirty="0" err="1"/>
              <a:t>bị</a:t>
            </a:r>
            <a:r>
              <a:rPr lang="en-US" dirty="0"/>
              <a:t> </a:t>
            </a:r>
            <a:r>
              <a:rPr lang="en-US" dirty="0" err="1"/>
              <a:t>lưu</a:t>
            </a:r>
            <a:r>
              <a:rPr lang="en-US" dirty="0"/>
              <a:t> </a:t>
            </a:r>
            <a:r>
              <a:rPr lang="en-US" dirty="0" err="1"/>
              <a:t>trữ</a:t>
            </a:r>
            <a:endParaRPr lang="en-US" dirty="0"/>
          </a:p>
          <a:p>
            <a:r>
              <a:rPr lang="en-US" dirty="0" err="1"/>
              <a:t>Mỗi</a:t>
            </a:r>
            <a:r>
              <a:rPr lang="en-US" dirty="0"/>
              <a:t> </a:t>
            </a:r>
            <a:r>
              <a:rPr lang="en-US" dirty="0" err="1"/>
              <a:t>tập</a:t>
            </a:r>
            <a:r>
              <a:rPr lang="en-US" dirty="0"/>
              <a:t> tin </a:t>
            </a:r>
            <a:r>
              <a:rPr lang="en-US" dirty="0" err="1"/>
              <a:t>lưu</a:t>
            </a:r>
            <a:r>
              <a:rPr lang="en-US" dirty="0"/>
              <a:t>:</a:t>
            </a:r>
          </a:p>
          <a:p>
            <a:pPr lvl="1"/>
            <a:r>
              <a:rPr lang="en-US" dirty="0" err="1"/>
              <a:t>Lưu</a:t>
            </a:r>
            <a:r>
              <a:rPr lang="en-US" dirty="0"/>
              <a:t> ở block </a:t>
            </a:r>
            <a:r>
              <a:rPr lang="en-US" dirty="0" err="1"/>
              <a:t>nào</a:t>
            </a:r>
            <a:r>
              <a:rPr lang="en-US" dirty="0"/>
              <a:t>?</a:t>
            </a:r>
          </a:p>
          <a:p>
            <a:pPr lvl="1"/>
            <a:r>
              <a:rPr lang="en-US" dirty="0" err="1"/>
              <a:t>Khi</a:t>
            </a:r>
            <a:r>
              <a:rPr lang="en-US" dirty="0"/>
              <a:t> </a:t>
            </a:r>
            <a:r>
              <a:rPr lang="en-US" dirty="0" err="1"/>
              <a:t>tạo</a:t>
            </a:r>
            <a:r>
              <a:rPr lang="en-US" dirty="0"/>
              <a:t> </a:t>
            </a:r>
            <a:r>
              <a:rPr lang="en-US" dirty="0" err="1"/>
              <a:t>mới</a:t>
            </a:r>
            <a:r>
              <a:rPr lang="en-US" dirty="0"/>
              <a:t>, </a:t>
            </a:r>
            <a:r>
              <a:rPr lang="en-US" dirty="0" err="1"/>
              <a:t>sử</a:t>
            </a:r>
            <a:r>
              <a:rPr lang="en-US" dirty="0"/>
              <a:t> </a:t>
            </a:r>
            <a:r>
              <a:rPr lang="en-US" dirty="0" err="1"/>
              <a:t>dụng</a:t>
            </a:r>
            <a:r>
              <a:rPr lang="en-US" dirty="0"/>
              <a:t> block </a:t>
            </a:r>
            <a:r>
              <a:rPr lang="en-US" dirty="0" err="1"/>
              <a:t>nào</a:t>
            </a:r>
            <a:r>
              <a:rPr lang="en-US" dirty="0"/>
              <a:t>?</a:t>
            </a:r>
          </a:p>
          <a:p>
            <a:pPr lvl="1">
              <a:buNone/>
            </a:pPr>
            <a:r>
              <a:rPr lang="en-US" sz="3200" dirty="0">
                <a:sym typeface="Wingdings" pitchFamily="2" charset="2"/>
              </a:rPr>
              <a:t></a:t>
            </a:r>
            <a:r>
              <a:rPr lang="en-US" dirty="0">
                <a:sym typeface="Wingdings" pitchFamily="2" charset="2"/>
              </a:rPr>
              <a:t> </a:t>
            </a:r>
            <a:r>
              <a:rPr lang="en-US" dirty="0" err="1">
                <a:sym typeface="Wingdings" pitchFamily="2" charset="2"/>
              </a:rPr>
              <a:t>cấp</a:t>
            </a:r>
            <a:r>
              <a:rPr lang="en-US" dirty="0">
                <a:sym typeface="Wingdings" pitchFamily="2" charset="2"/>
              </a:rPr>
              <a:t> </a:t>
            </a:r>
            <a:r>
              <a:rPr lang="en-US" dirty="0" err="1">
                <a:sym typeface="Wingdings" pitchFamily="2" charset="2"/>
              </a:rPr>
              <a:t>phát</a:t>
            </a:r>
            <a:r>
              <a:rPr lang="en-US" dirty="0">
                <a:sym typeface="Wingdings" pitchFamily="2" charset="2"/>
              </a:rPr>
              <a:t>???</a:t>
            </a:r>
            <a:endParaRPr lang="en-US" dirty="0"/>
          </a:p>
          <a:p>
            <a:pPr lvl="1"/>
            <a:endParaRPr lang="en-US" dirty="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chứa</a:t>
            </a:r>
            <a:r>
              <a:rPr lang="en-US" dirty="0"/>
              <a:t> </a:t>
            </a:r>
            <a:r>
              <a:rPr lang="en-US" dirty="0" err="1"/>
              <a:t>tập</a:t>
            </a:r>
            <a:r>
              <a:rPr lang="en-US" dirty="0"/>
              <a:t> tin</a:t>
            </a:r>
          </a:p>
        </p:txBody>
      </p:sp>
      <p:sp>
        <p:nvSpPr>
          <p:cNvPr id="169987" name="Rectangle 3"/>
          <p:cNvSpPr>
            <a:spLocks noGrp="1" noChangeArrowheads="1"/>
          </p:cNvSpPr>
          <p:nvPr>
            <p:ph sz="quarter" idx="1"/>
          </p:nvPr>
        </p:nvSpPr>
        <p:spPr/>
        <p:txBody>
          <a:bodyPr/>
          <a:lstStyle/>
          <a:p>
            <a:pPr>
              <a:lnSpc>
                <a:spcPct val="150000"/>
              </a:lnSpc>
            </a:pPr>
            <a:r>
              <a:rPr lang="en-US" dirty="0" err="1"/>
              <a:t>Phương</a:t>
            </a:r>
            <a:r>
              <a:rPr lang="en-US" dirty="0"/>
              <a:t> </a:t>
            </a:r>
            <a:r>
              <a:rPr lang="en-US" dirty="0" err="1"/>
              <a:t>pháp</a:t>
            </a:r>
            <a:r>
              <a:rPr lang="en-US" dirty="0"/>
              <a:t> </a:t>
            </a:r>
            <a:r>
              <a:rPr lang="en-US" dirty="0" err="1"/>
              <a:t>cấp</a:t>
            </a:r>
            <a:r>
              <a:rPr lang="en-US" dirty="0"/>
              <a:t> </a:t>
            </a:r>
            <a:r>
              <a:rPr lang="en-US" dirty="0" err="1"/>
              <a:t>phát</a:t>
            </a:r>
            <a:r>
              <a:rPr lang="en-US" dirty="0"/>
              <a:t>:</a:t>
            </a:r>
          </a:p>
          <a:p>
            <a:pPr lvl="1">
              <a:lnSpc>
                <a:spcPct val="150000"/>
              </a:lnSpc>
            </a:pPr>
            <a:r>
              <a:rPr lang="en-US" dirty="0" err="1"/>
              <a:t>Là</a:t>
            </a:r>
            <a:r>
              <a:rPr lang="en-US" dirty="0"/>
              <a:t> </a:t>
            </a:r>
            <a:r>
              <a:rPr lang="en-US" dirty="0" err="1"/>
              <a:t>cách</a:t>
            </a:r>
            <a:r>
              <a:rPr lang="en-US" dirty="0"/>
              <a:t> </a:t>
            </a:r>
            <a:r>
              <a:rPr lang="en-US" dirty="0" err="1"/>
              <a:t>thức</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(block) </a:t>
            </a:r>
            <a:r>
              <a:rPr lang="en-US" dirty="0" err="1"/>
              <a:t>cho</a:t>
            </a:r>
            <a:r>
              <a:rPr lang="en-US" dirty="0"/>
              <a:t> </a:t>
            </a:r>
            <a:r>
              <a:rPr lang="en-US" dirty="0" err="1"/>
              <a:t>tập</a:t>
            </a:r>
            <a:r>
              <a:rPr lang="en-US" dirty="0"/>
              <a:t> tin</a:t>
            </a:r>
          </a:p>
          <a:p>
            <a:pPr lvl="1">
              <a:lnSpc>
                <a:spcPct val="150000"/>
              </a:lnSpc>
            </a:pPr>
            <a:r>
              <a:rPr lang="en-US" dirty="0" err="1"/>
              <a:t>Phương</a:t>
            </a:r>
            <a:r>
              <a:rPr lang="en-US" dirty="0"/>
              <a:t> </a:t>
            </a:r>
            <a:r>
              <a:rPr lang="en-US" dirty="0" err="1"/>
              <a:t>pháp</a:t>
            </a:r>
            <a:r>
              <a:rPr lang="en-US" dirty="0"/>
              <a:t>:</a:t>
            </a:r>
          </a:p>
          <a:p>
            <a:pPr lvl="2">
              <a:lnSpc>
                <a:spcPct val="150000"/>
              </a:lnSpc>
            </a:pPr>
            <a:r>
              <a:rPr lang="en-US" dirty="0" err="1"/>
              <a:t>Cấp</a:t>
            </a:r>
            <a:r>
              <a:rPr lang="en-US" dirty="0"/>
              <a:t> </a:t>
            </a:r>
            <a:r>
              <a:rPr lang="en-US" dirty="0" err="1"/>
              <a:t>phát</a:t>
            </a:r>
            <a:r>
              <a:rPr lang="en-US" dirty="0"/>
              <a:t> </a:t>
            </a:r>
            <a:r>
              <a:rPr lang="en-US" dirty="0" err="1"/>
              <a:t>liên</a:t>
            </a:r>
            <a:r>
              <a:rPr lang="en-US" dirty="0"/>
              <a:t> </a:t>
            </a:r>
            <a:r>
              <a:rPr lang="en-US" dirty="0" err="1"/>
              <a:t>tục</a:t>
            </a:r>
            <a:endParaRPr lang="en-US" dirty="0"/>
          </a:p>
          <a:p>
            <a:pPr lvl="2">
              <a:lnSpc>
                <a:spcPct val="150000"/>
              </a:lnSpc>
            </a:pPr>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endParaRPr lang="en-US" dirty="0"/>
          </a:p>
          <a:p>
            <a:pPr lvl="2">
              <a:lnSpc>
                <a:spcPct val="150000"/>
              </a:lnSpc>
            </a:pPr>
            <a:r>
              <a:rPr lang="en-US" dirty="0" err="1"/>
              <a:t>Cấp</a:t>
            </a:r>
            <a:r>
              <a:rPr lang="en-US" dirty="0"/>
              <a:t> </a:t>
            </a:r>
            <a:r>
              <a:rPr lang="en-US" dirty="0" err="1"/>
              <a:t>phát</a:t>
            </a:r>
            <a:r>
              <a:rPr lang="en-US" dirty="0"/>
              <a:t> </a:t>
            </a:r>
            <a:r>
              <a:rPr lang="en-US" dirty="0" err="1"/>
              <a:t>bằng</a:t>
            </a:r>
            <a:r>
              <a:rPr lang="en-US" dirty="0"/>
              <a:t> </a:t>
            </a:r>
            <a:r>
              <a:rPr lang="en-US" dirty="0" err="1"/>
              <a:t>chỉ</a:t>
            </a:r>
            <a:r>
              <a:rPr lang="en-US" dirty="0"/>
              <a:t> </a:t>
            </a:r>
            <a:r>
              <a:rPr lang="en-US" dirty="0" err="1"/>
              <a:t>mục</a:t>
            </a:r>
            <a:endParaRPr lang="en-US" dirty="0"/>
          </a:p>
        </p:txBody>
      </p:sp>
      <p:sp>
        <p:nvSpPr>
          <p:cNvPr id="4" name="Slide Number Placeholder 5"/>
          <p:cNvSpPr>
            <a:spLocks noGrp="1"/>
          </p:cNvSpPr>
          <p:nvPr>
            <p:ph type="sldNum" sz="quarter" idx="15"/>
          </p:nvPr>
        </p:nvSpPr>
        <p:spPr/>
        <p:txBody>
          <a:bodyPr/>
          <a:lstStyle/>
          <a:p>
            <a:fld id="{BF644615-0A4E-4F22-B866-104C885B5A00}" type="slidenum">
              <a:rPr lang="en-US"/>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0" dur="500"/>
                                        <p:tgtEl>
                                          <p:spTgt spid="1699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1" dur="500"/>
                                        <p:tgtEl>
                                          <p:spTgt spid="1699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4" dur="500"/>
                                        <p:tgtEl>
                                          <p:spTgt spid="169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a:t>tục</a:t>
            </a:r>
            <a:r>
              <a:rPr lang="en-US" dirty="0"/>
              <a:t> - 1</a:t>
            </a:r>
          </a:p>
        </p:txBody>
      </p:sp>
      <p:sp>
        <p:nvSpPr>
          <p:cNvPr id="4" name="Slide Number Placeholder 5"/>
          <p:cNvSpPr>
            <a:spLocks noGrp="1"/>
          </p:cNvSpPr>
          <p:nvPr>
            <p:ph type="sldNum" sz="quarter" idx="15"/>
          </p:nvPr>
        </p:nvSpPr>
        <p:spPr/>
        <p:txBody>
          <a:bodyPr/>
          <a:lstStyle/>
          <a:p>
            <a:fld id="{FC1BD448-B7FE-492D-A46C-3C827E0E8C20}" type="slidenum">
              <a:rPr lang="en-US"/>
              <a:pPr/>
              <a:t>57</a:t>
            </a:fld>
            <a:endParaRPr lang="en-US"/>
          </a:p>
        </p:txBody>
      </p:sp>
      <p:pic>
        <p:nvPicPr>
          <p:cNvPr id="2050" name="Picture 2"/>
          <p:cNvPicPr>
            <a:picLocks noChangeAspect="1" noChangeArrowheads="1"/>
          </p:cNvPicPr>
          <p:nvPr/>
        </p:nvPicPr>
        <p:blipFill>
          <a:blip r:embed="rId2"/>
          <a:srcRect/>
          <a:stretch>
            <a:fillRect/>
          </a:stretch>
        </p:blipFill>
        <p:spPr bwMode="auto">
          <a:xfrm>
            <a:off x="1295400" y="990600"/>
            <a:ext cx="2876550" cy="5667375"/>
          </a:xfrm>
          <a:prstGeom prst="rect">
            <a:avLst/>
          </a:prstGeom>
          <a:noFill/>
          <a:ln w="9525">
            <a:noFill/>
            <a:miter lim="800000"/>
            <a:headEnd/>
            <a:tailEnd/>
          </a:ln>
          <a:effectLst/>
        </p:spPr>
      </p:pic>
      <p:pic>
        <p:nvPicPr>
          <p:cNvPr id="173060" name="Picture 4"/>
          <p:cNvPicPr>
            <a:picLocks noChangeAspect="1" noChangeArrowheads="1"/>
          </p:cNvPicPr>
          <p:nvPr/>
        </p:nvPicPr>
        <p:blipFill>
          <a:blip r:embed="rId3"/>
          <a:srcRect l="14819" t="5881" r="14653" b="1823"/>
          <a:stretch>
            <a:fillRect/>
          </a:stretch>
        </p:blipFill>
        <p:spPr bwMode="auto">
          <a:xfrm>
            <a:off x="1371600" y="990601"/>
            <a:ext cx="5638800" cy="5638800"/>
          </a:xfrm>
          <a:prstGeom prst="rect">
            <a:avLst/>
          </a:prstGeom>
          <a:noFill/>
          <a:ln w="57150" cmpd="thickThin">
            <a:solidFill>
              <a:schemeClr val="tx1"/>
            </a:solidFill>
            <a:miter lim="800000"/>
            <a:headEnd/>
            <a:tailEnd/>
          </a:ln>
          <a:effectLst/>
        </p:spPr>
      </p:pic>
      <p:graphicFrame>
        <p:nvGraphicFramePr>
          <p:cNvPr id="10" name="Table 9"/>
          <p:cNvGraphicFramePr>
            <a:graphicFrameLocks noGrp="1"/>
          </p:cNvGraphicFramePr>
          <p:nvPr/>
        </p:nvGraphicFramePr>
        <p:xfrm>
          <a:off x="5105400" y="3733800"/>
          <a:ext cx="3276600" cy="741680"/>
        </p:xfrm>
        <a:graphic>
          <a:graphicData uri="http://schemas.openxmlformats.org/drawingml/2006/table">
            <a:tbl>
              <a:tblPr firstRow="1" bandRow="1">
                <a:tableStyleId>{5C22544A-7EE6-4342-B048-85BDC9FD1C3A}</a:tableStyleId>
              </a:tblPr>
              <a:tblGrid>
                <a:gridCol w="1324583">
                  <a:extLst>
                    <a:ext uri="{9D8B030D-6E8A-4147-A177-3AD203B41FA5}">
                      <a16:colId xmlns:a16="http://schemas.microsoft.com/office/drawing/2014/main" val="20000"/>
                    </a:ext>
                  </a:extLst>
                </a:gridCol>
                <a:gridCol w="1952017">
                  <a:extLst>
                    <a:ext uri="{9D8B030D-6E8A-4147-A177-3AD203B41FA5}">
                      <a16:colId xmlns:a16="http://schemas.microsoft.com/office/drawing/2014/main" val="20001"/>
                    </a:ext>
                  </a:extLst>
                </a:gridCol>
              </a:tblGrid>
              <a:tr h="370840">
                <a:tc gridSpan="2">
                  <a:txBody>
                    <a:bodyPr/>
                    <a:lstStyle/>
                    <a:p>
                      <a:r>
                        <a:rPr lang="en-US" dirty="0" err="1"/>
                        <a:t>Thêm</a:t>
                      </a:r>
                      <a:r>
                        <a:rPr lang="en-US" baseline="0" dirty="0"/>
                        <a:t> </a:t>
                      </a:r>
                      <a:r>
                        <a:rPr lang="en-US" baseline="0" dirty="0" err="1"/>
                        <a:t>mới</a:t>
                      </a:r>
                      <a:r>
                        <a:rPr lang="en-US" baseline="0" dirty="0"/>
                        <a:t> </a:t>
                      </a:r>
                      <a:r>
                        <a:rPr lang="en-US" baseline="0" dirty="0" err="1"/>
                        <a:t>tập</a:t>
                      </a:r>
                      <a:r>
                        <a:rPr lang="en-US" baseline="0" dirty="0"/>
                        <a:t> tin</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r"/>
                      <a:r>
                        <a:rPr lang="en-US" dirty="0" err="1"/>
                        <a:t>dssv</a:t>
                      </a:r>
                      <a:endParaRPr lang="en-US" dirty="0"/>
                    </a:p>
                  </a:txBody>
                  <a:tcPr/>
                </a:tc>
                <a:tc>
                  <a:txBody>
                    <a:bodyPr/>
                    <a:lstStyle/>
                    <a:p>
                      <a:pPr algn="ctr"/>
                      <a:r>
                        <a:rPr lang="en-US" dirty="0"/>
                        <a:t>6 blocks</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5105400" y="3733800"/>
          <a:ext cx="3276600" cy="1112520"/>
        </p:xfrm>
        <a:graphic>
          <a:graphicData uri="http://schemas.openxmlformats.org/drawingml/2006/table">
            <a:tbl>
              <a:tblPr firstRow="1" bandRow="1">
                <a:tableStyleId>{5C22544A-7EE6-4342-B048-85BDC9FD1C3A}</a:tableStyleId>
              </a:tblPr>
              <a:tblGrid>
                <a:gridCol w="1324583">
                  <a:extLst>
                    <a:ext uri="{9D8B030D-6E8A-4147-A177-3AD203B41FA5}">
                      <a16:colId xmlns:a16="http://schemas.microsoft.com/office/drawing/2014/main" val="20000"/>
                    </a:ext>
                  </a:extLst>
                </a:gridCol>
                <a:gridCol w="1952017">
                  <a:extLst>
                    <a:ext uri="{9D8B030D-6E8A-4147-A177-3AD203B41FA5}">
                      <a16:colId xmlns:a16="http://schemas.microsoft.com/office/drawing/2014/main" val="20001"/>
                    </a:ext>
                  </a:extLst>
                </a:gridCol>
              </a:tblGrid>
              <a:tr h="370840">
                <a:tc gridSpan="2">
                  <a:txBody>
                    <a:bodyPr/>
                    <a:lstStyle/>
                    <a:p>
                      <a:r>
                        <a:rPr lang="en-US" dirty="0" err="1"/>
                        <a:t>Thêm</a:t>
                      </a:r>
                      <a:r>
                        <a:rPr lang="en-US" baseline="0" dirty="0"/>
                        <a:t> </a:t>
                      </a:r>
                      <a:r>
                        <a:rPr lang="en-US" baseline="0" dirty="0" err="1"/>
                        <a:t>mới</a:t>
                      </a:r>
                      <a:r>
                        <a:rPr lang="en-US" baseline="0" dirty="0"/>
                        <a:t> </a:t>
                      </a:r>
                      <a:r>
                        <a:rPr lang="en-US" baseline="0" dirty="0" err="1"/>
                        <a:t>tập</a:t>
                      </a:r>
                      <a:r>
                        <a:rPr lang="en-US" baseline="0" dirty="0"/>
                        <a:t> tin</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r"/>
                      <a:r>
                        <a:rPr lang="en-US" dirty="0" err="1"/>
                        <a:t>dssv</a:t>
                      </a:r>
                      <a:endParaRPr lang="en-US" dirty="0"/>
                    </a:p>
                  </a:txBody>
                  <a:tcPr/>
                </a:tc>
                <a:tc>
                  <a:txBody>
                    <a:bodyPr/>
                    <a:lstStyle/>
                    <a:p>
                      <a:pPr algn="ctr"/>
                      <a:r>
                        <a:rPr lang="en-US" dirty="0"/>
                        <a:t>6 blocks</a:t>
                      </a:r>
                    </a:p>
                  </a:txBody>
                  <a:tcPr/>
                </a:tc>
                <a:extLst>
                  <a:ext uri="{0D108BD9-81ED-4DB2-BD59-A6C34878D82A}">
                    <a16:rowId xmlns:a16="http://schemas.microsoft.com/office/drawing/2014/main" val="10001"/>
                  </a:ext>
                </a:extLst>
              </a:tr>
              <a:tr h="370840">
                <a:tc>
                  <a:txBody>
                    <a:bodyPr/>
                    <a:lstStyle/>
                    <a:p>
                      <a:pPr algn="r"/>
                      <a:r>
                        <a:rPr lang="en-US" dirty="0"/>
                        <a:t>test</a:t>
                      </a:r>
                    </a:p>
                  </a:txBody>
                  <a:tcPr/>
                </a:tc>
                <a:tc>
                  <a:txBody>
                    <a:bodyPr/>
                    <a:lstStyle/>
                    <a:p>
                      <a:pPr algn="ctr"/>
                      <a:r>
                        <a:rPr lang="en-US" dirty="0"/>
                        <a:t>5</a:t>
                      </a:r>
                      <a:r>
                        <a:rPr lang="en-US" baseline="0" dirty="0"/>
                        <a:t> blocks</a:t>
                      </a:r>
                      <a:endParaRPr lang="en-US" dirty="0"/>
                    </a:p>
                  </a:txBody>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5105400" y="3733800"/>
          <a:ext cx="3276600" cy="1854200"/>
        </p:xfrm>
        <a:graphic>
          <a:graphicData uri="http://schemas.openxmlformats.org/drawingml/2006/table">
            <a:tbl>
              <a:tblPr firstRow="1" bandRow="1">
                <a:tableStyleId>{5C22544A-7EE6-4342-B048-85BDC9FD1C3A}</a:tableStyleId>
              </a:tblPr>
              <a:tblGrid>
                <a:gridCol w="1324583">
                  <a:extLst>
                    <a:ext uri="{9D8B030D-6E8A-4147-A177-3AD203B41FA5}">
                      <a16:colId xmlns:a16="http://schemas.microsoft.com/office/drawing/2014/main" val="20000"/>
                    </a:ext>
                  </a:extLst>
                </a:gridCol>
                <a:gridCol w="1952017">
                  <a:extLst>
                    <a:ext uri="{9D8B030D-6E8A-4147-A177-3AD203B41FA5}">
                      <a16:colId xmlns:a16="http://schemas.microsoft.com/office/drawing/2014/main" val="20001"/>
                    </a:ext>
                  </a:extLst>
                </a:gridCol>
              </a:tblGrid>
              <a:tr h="370840">
                <a:tc gridSpan="2">
                  <a:txBody>
                    <a:bodyPr/>
                    <a:lstStyle/>
                    <a:p>
                      <a:r>
                        <a:rPr lang="en-US" dirty="0" err="1"/>
                        <a:t>Thêm</a:t>
                      </a:r>
                      <a:r>
                        <a:rPr lang="en-US" baseline="0" dirty="0"/>
                        <a:t> </a:t>
                      </a:r>
                      <a:r>
                        <a:rPr lang="en-US" baseline="0" dirty="0" err="1"/>
                        <a:t>mới</a:t>
                      </a:r>
                      <a:r>
                        <a:rPr lang="en-US" baseline="0" dirty="0"/>
                        <a:t> </a:t>
                      </a:r>
                      <a:r>
                        <a:rPr lang="en-US" baseline="0" dirty="0" err="1"/>
                        <a:t>tập</a:t>
                      </a:r>
                      <a:r>
                        <a:rPr lang="en-US" baseline="0" dirty="0"/>
                        <a:t> tin</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r"/>
                      <a:r>
                        <a:rPr lang="en-US" dirty="0" err="1"/>
                        <a:t>dssv</a:t>
                      </a:r>
                      <a:endParaRPr lang="en-US" dirty="0"/>
                    </a:p>
                  </a:txBody>
                  <a:tcPr/>
                </a:tc>
                <a:tc>
                  <a:txBody>
                    <a:bodyPr/>
                    <a:lstStyle/>
                    <a:p>
                      <a:pPr algn="ctr"/>
                      <a:r>
                        <a:rPr lang="en-US" dirty="0"/>
                        <a:t>6 blocks</a:t>
                      </a:r>
                    </a:p>
                  </a:txBody>
                  <a:tcPr/>
                </a:tc>
                <a:extLst>
                  <a:ext uri="{0D108BD9-81ED-4DB2-BD59-A6C34878D82A}">
                    <a16:rowId xmlns:a16="http://schemas.microsoft.com/office/drawing/2014/main" val="10001"/>
                  </a:ext>
                </a:extLst>
              </a:tr>
              <a:tr h="370840">
                <a:tc>
                  <a:txBody>
                    <a:bodyPr/>
                    <a:lstStyle/>
                    <a:p>
                      <a:pPr algn="r"/>
                      <a:r>
                        <a:rPr lang="en-US" dirty="0"/>
                        <a:t>test</a:t>
                      </a:r>
                    </a:p>
                  </a:txBody>
                  <a:tcPr/>
                </a:tc>
                <a:tc>
                  <a:txBody>
                    <a:bodyPr/>
                    <a:lstStyle/>
                    <a:p>
                      <a:pPr algn="ctr"/>
                      <a:r>
                        <a:rPr lang="en-US" dirty="0"/>
                        <a:t>5</a:t>
                      </a:r>
                      <a:r>
                        <a:rPr lang="en-US" baseline="0" dirty="0"/>
                        <a:t> blocks</a:t>
                      </a:r>
                      <a:endParaRPr lang="en-US" dirty="0"/>
                    </a:p>
                  </a:txBody>
                  <a:tcPr/>
                </a:tc>
                <a:extLst>
                  <a:ext uri="{0D108BD9-81ED-4DB2-BD59-A6C34878D82A}">
                    <a16:rowId xmlns:a16="http://schemas.microsoft.com/office/drawing/2014/main" val="10002"/>
                  </a:ext>
                </a:extLst>
              </a:tr>
              <a:tr h="370840">
                <a:tc gridSpan="2">
                  <a:txBody>
                    <a:bodyPr/>
                    <a:lstStyle/>
                    <a:p>
                      <a:pPr marL="0" algn="l" rtl="0" eaLnBrk="1" latinLnBrk="0" hangingPunct="1"/>
                      <a:r>
                        <a:rPr kumimoji="0" lang="en-US" b="1" kern="1200" dirty="0" err="1">
                          <a:solidFill>
                            <a:schemeClr val="lt1"/>
                          </a:solidFill>
                          <a:latin typeface="+mn-lt"/>
                          <a:ea typeface="+mn-ea"/>
                          <a:cs typeface="+mn-cs"/>
                        </a:rPr>
                        <a:t>Thay</a:t>
                      </a:r>
                      <a:r>
                        <a:rPr kumimoji="0" lang="en-US" b="1" kern="1200" dirty="0">
                          <a:solidFill>
                            <a:schemeClr val="lt1"/>
                          </a:solidFill>
                          <a:latin typeface="+mn-lt"/>
                          <a:ea typeface="+mn-ea"/>
                          <a:cs typeface="+mn-cs"/>
                        </a:rPr>
                        <a:t> </a:t>
                      </a:r>
                      <a:r>
                        <a:rPr kumimoji="0" lang="en-US" b="1" kern="1200" dirty="0" err="1">
                          <a:solidFill>
                            <a:schemeClr val="lt1"/>
                          </a:solidFill>
                          <a:latin typeface="+mn-lt"/>
                          <a:ea typeface="+mn-ea"/>
                          <a:cs typeface="+mn-cs"/>
                        </a:rPr>
                        <a:t>đổi</a:t>
                      </a:r>
                      <a:r>
                        <a:rPr kumimoji="0" lang="en-US" b="1" kern="1200" dirty="0">
                          <a:solidFill>
                            <a:schemeClr val="lt1"/>
                          </a:solidFill>
                          <a:latin typeface="+mn-lt"/>
                          <a:ea typeface="+mn-ea"/>
                          <a:cs typeface="+mn-cs"/>
                        </a:rPr>
                        <a:t> </a:t>
                      </a:r>
                      <a:r>
                        <a:rPr kumimoji="0" lang="en-US" b="1" kern="1200" dirty="0" err="1">
                          <a:solidFill>
                            <a:schemeClr val="lt1"/>
                          </a:solidFill>
                          <a:latin typeface="+mn-lt"/>
                          <a:ea typeface="+mn-ea"/>
                          <a:cs typeface="+mn-cs"/>
                        </a:rPr>
                        <a:t>kích</a:t>
                      </a:r>
                      <a:r>
                        <a:rPr kumimoji="0" lang="en-US" b="1" kern="1200" dirty="0">
                          <a:solidFill>
                            <a:schemeClr val="lt1"/>
                          </a:solidFill>
                          <a:latin typeface="+mn-lt"/>
                          <a:ea typeface="+mn-ea"/>
                          <a:cs typeface="+mn-cs"/>
                        </a:rPr>
                        <a:t> </a:t>
                      </a:r>
                      <a:r>
                        <a:rPr kumimoji="0" lang="en-US" b="1" kern="1200" dirty="0" err="1">
                          <a:solidFill>
                            <a:schemeClr val="lt1"/>
                          </a:solidFill>
                          <a:latin typeface="+mn-lt"/>
                          <a:ea typeface="+mn-ea"/>
                          <a:cs typeface="+mn-cs"/>
                        </a:rPr>
                        <a:t>thước</a:t>
                      </a:r>
                      <a:r>
                        <a:rPr kumimoji="0" lang="en-US" b="1" kern="1200" dirty="0">
                          <a:solidFill>
                            <a:schemeClr val="lt1"/>
                          </a:solidFill>
                          <a:latin typeface="+mn-lt"/>
                          <a:ea typeface="+mn-ea"/>
                          <a:cs typeface="+mn-cs"/>
                        </a:rPr>
                        <a:t> </a:t>
                      </a:r>
                      <a:r>
                        <a:rPr kumimoji="0" lang="en-US" b="1" kern="1200" dirty="0" err="1">
                          <a:solidFill>
                            <a:schemeClr val="lt1"/>
                          </a:solidFill>
                          <a:latin typeface="+mn-lt"/>
                          <a:ea typeface="+mn-ea"/>
                          <a:cs typeface="+mn-cs"/>
                        </a:rPr>
                        <a:t>tập</a:t>
                      </a:r>
                      <a:r>
                        <a:rPr kumimoji="0" lang="en-US" b="1" kern="1200" dirty="0">
                          <a:solidFill>
                            <a:schemeClr val="lt1"/>
                          </a:solidFill>
                          <a:latin typeface="+mn-lt"/>
                          <a:ea typeface="+mn-ea"/>
                          <a:cs typeface="+mn-cs"/>
                        </a:rPr>
                        <a:t> tin</a:t>
                      </a:r>
                    </a:p>
                  </a:txBody>
                  <a:tcPr>
                    <a:solidFill>
                      <a:schemeClr val="accent1">
                        <a:lumMod val="75000"/>
                      </a:schemeClr>
                    </a:solidFill>
                  </a:tcPr>
                </a:tc>
                <a:tc hMerge="1">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err="1"/>
                        <a:t>dssv</a:t>
                      </a:r>
                      <a:endParaRPr lang="en-US" dirty="0"/>
                    </a:p>
                  </a:txBody>
                  <a:tcPr/>
                </a:tc>
                <a:tc>
                  <a:txBody>
                    <a:bodyPr/>
                    <a:lstStyle/>
                    <a:p>
                      <a:pPr algn="ctr"/>
                      <a:r>
                        <a:rPr lang="en-US" dirty="0"/>
                        <a:t>7 blocks</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wipe(left)">
                                      <p:cBhvr>
                                        <p:cTn id="12" dur="500"/>
                                        <p:tgtEl>
                                          <p:spTgt spid="173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a:t>tục</a:t>
            </a:r>
            <a:r>
              <a:rPr lang="en-US" dirty="0"/>
              <a:t> - 2</a:t>
            </a:r>
          </a:p>
        </p:txBody>
      </p:sp>
      <p:sp>
        <p:nvSpPr>
          <p:cNvPr id="172035" name="Rectangle 3"/>
          <p:cNvSpPr>
            <a:spLocks noGrp="1" noChangeArrowheads="1"/>
          </p:cNvSpPr>
          <p:nvPr>
            <p:ph sz="quarter" idx="1"/>
          </p:nvPr>
        </p:nvSpPr>
        <p:spPr/>
        <p:txBody>
          <a:bodyPr/>
          <a:lstStyle/>
          <a:p>
            <a:r>
              <a:rPr lang="en-US" dirty="0" err="1"/>
              <a:t>Cấp</a:t>
            </a:r>
            <a:r>
              <a:rPr lang="en-US" dirty="0"/>
              <a:t> </a:t>
            </a:r>
            <a:r>
              <a:rPr lang="en-US" dirty="0" err="1"/>
              <a:t>phát</a:t>
            </a:r>
            <a:r>
              <a:rPr lang="en-US" dirty="0"/>
              <a:t> 1 </a:t>
            </a:r>
            <a:r>
              <a:rPr lang="en-US" dirty="0" err="1"/>
              <a:t>số</a:t>
            </a:r>
            <a:r>
              <a:rPr lang="en-US" dirty="0"/>
              <a:t> block </a:t>
            </a:r>
            <a:r>
              <a:rPr lang="en-US" dirty="0" err="1"/>
              <a:t>liên</a:t>
            </a:r>
            <a:r>
              <a:rPr lang="en-US" dirty="0"/>
              <a:t> </a:t>
            </a:r>
            <a:r>
              <a:rPr lang="en-US" dirty="0" err="1"/>
              <a:t>tục</a:t>
            </a:r>
            <a:r>
              <a:rPr lang="en-US" dirty="0"/>
              <a:t> </a:t>
            </a:r>
            <a:r>
              <a:rPr lang="en-US" dirty="0" err="1"/>
              <a:t>trên</a:t>
            </a:r>
            <a:r>
              <a:rPr lang="en-US" dirty="0"/>
              <a:t> </a:t>
            </a:r>
            <a:r>
              <a:rPr lang="en-US" dirty="0" err="1"/>
              <a:t>đĩa</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nội</a:t>
            </a:r>
            <a:r>
              <a:rPr lang="en-US" dirty="0"/>
              <a:t> dung </a:t>
            </a:r>
            <a:r>
              <a:rPr lang="en-US" dirty="0" err="1"/>
              <a:t>tập</a:t>
            </a:r>
            <a:r>
              <a:rPr lang="en-US" dirty="0"/>
              <a:t> tin</a:t>
            </a:r>
          </a:p>
          <a:p>
            <a:r>
              <a:rPr lang="en-US" dirty="0" err="1"/>
              <a:t>Nhận</a:t>
            </a:r>
            <a:r>
              <a:rPr lang="en-US" dirty="0"/>
              <a:t> </a:t>
            </a:r>
            <a:r>
              <a:rPr lang="en-US" dirty="0" err="1"/>
              <a:t>xét</a:t>
            </a:r>
            <a:r>
              <a:rPr lang="en-US" dirty="0"/>
              <a:t>:</a:t>
            </a:r>
          </a:p>
          <a:p>
            <a:pPr lvl="1"/>
            <a:r>
              <a:rPr lang="en-US" dirty="0" err="1"/>
              <a:t>Đơn</a:t>
            </a:r>
            <a:r>
              <a:rPr lang="en-US" dirty="0"/>
              <a:t> </a:t>
            </a:r>
            <a:r>
              <a:rPr lang="en-US" dirty="0" err="1"/>
              <a:t>giản</a:t>
            </a:r>
            <a:r>
              <a:rPr lang="en-US" dirty="0"/>
              <a:t>: </a:t>
            </a:r>
            <a:r>
              <a:rPr lang="en-US" dirty="0" err="1"/>
              <a:t>chỉ</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số</a:t>
            </a:r>
            <a:r>
              <a:rPr lang="en-US" dirty="0"/>
              <a:t> </a:t>
            </a:r>
            <a:r>
              <a:rPr lang="en-US" dirty="0" err="1"/>
              <a:t>hiệu</a:t>
            </a:r>
            <a:r>
              <a:rPr lang="en-US" dirty="0"/>
              <a:t> </a:t>
            </a:r>
            <a:r>
              <a:rPr lang="en-US" dirty="0" err="1"/>
              <a:t>khối</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tổng</a:t>
            </a:r>
            <a:r>
              <a:rPr lang="en-US" dirty="0"/>
              <a:t> </a:t>
            </a:r>
            <a:r>
              <a:rPr lang="en-US" dirty="0" err="1"/>
              <a:t>số</a:t>
            </a:r>
            <a:r>
              <a:rPr lang="en-US" dirty="0"/>
              <a:t> block </a:t>
            </a:r>
            <a:r>
              <a:rPr lang="en-US" dirty="0" err="1"/>
              <a:t>chiếm</a:t>
            </a:r>
            <a:r>
              <a:rPr lang="en-US" dirty="0"/>
              <a:t> </a:t>
            </a:r>
            <a:r>
              <a:rPr lang="en-US" dirty="0" err="1"/>
              <a:t>bởi</a:t>
            </a:r>
            <a:r>
              <a:rPr lang="en-US" dirty="0"/>
              <a:t> </a:t>
            </a:r>
            <a:r>
              <a:rPr lang="en-US" dirty="0" err="1"/>
              <a:t>tập</a:t>
            </a:r>
            <a:r>
              <a:rPr lang="en-US" dirty="0"/>
              <a:t> tin.</a:t>
            </a:r>
          </a:p>
          <a:p>
            <a:pPr lvl="1"/>
            <a:r>
              <a:rPr lang="en-US" dirty="0" err="1"/>
              <a:t>Truy</a:t>
            </a:r>
            <a:r>
              <a:rPr lang="en-US" dirty="0"/>
              <a:t> </a:t>
            </a:r>
            <a:r>
              <a:rPr lang="en-US" dirty="0" err="1"/>
              <a:t>cập</a:t>
            </a:r>
            <a:r>
              <a:rPr lang="en-US" dirty="0"/>
              <a:t> </a:t>
            </a:r>
            <a:r>
              <a:rPr lang="en-US" dirty="0" err="1"/>
              <a:t>nội</a:t>
            </a:r>
            <a:r>
              <a:rPr lang="en-US" dirty="0"/>
              <a:t> dung </a:t>
            </a:r>
            <a:r>
              <a:rPr lang="en-US" dirty="0" err="1"/>
              <a:t>tập</a:t>
            </a:r>
            <a:r>
              <a:rPr lang="en-US" dirty="0"/>
              <a:t> tin </a:t>
            </a:r>
            <a:r>
              <a:rPr lang="en-US" dirty="0" err="1"/>
              <a:t>nhanh</a:t>
            </a:r>
            <a:r>
              <a:rPr lang="en-US" dirty="0"/>
              <a:t> </a:t>
            </a:r>
            <a:r>
              <a:rPr lang="en-US" dirty="0" err="1"/>
              <a:t>chóng</a:t>
            </a:r>
            <a:r>
              <a:rPr lang="en-US" dirty="0"/>
              <a:t> </a:t>
            </a:r>
            <a:r>
              <a:rPr lang="en-US" dirty="0" err="1"/>
              <a:t>vì</a:t>
            </a:r>
            <a:r>
              <a:rPr lang="en-US" dirty="0"/>
              <a:t> </a:t>
            </a:r>
            <a:r>
              <a:rPr lang="en-US" dirty="0" err="1"/>
              <a:t>các</a:t>
            </a:r>
            <a:r>
              <a:rPr lang="en-US" dirty="0"/>
              <a:t> block </a:t>
            </a:r>
            <a:r>
              <a:rPr lang="en-US" dirty="0" err="1"/>
              <a:t>nằm</a:t>
            </a:r>
            <a:r>
              <a:rPr lang="en-US" dirty="0"/>
              <a:t> </a:t>
            </a:r>
            <a:r>
              <a:rPr lang="en-US" dirty="0" err="1"/>
              <a:t>kề</a:t>
            </a:r>
            <a:r>
              <a:rPr lang="en-US" dirty="0"/>
              <a:t> </a:t>
            </a:r>
            <a:r>
              <a:rPr lang="en-US" dirty="0" err="1"/>
              <a:t>nhau</a:t>
            </a:r>
            <a:r>
              <a:rPr lang="en-US" dirty="0"/>
              <a:t>.</a:t>
            </a:r>
          </a:p>
          <a:p>
            <a:pPr lvl="1"/>
            <a:r>
              <a:rPr lang="en-US" dirty="0" err="1"/>
              <a:t>Gây</a:t>
            </a:r>
            <a:r>
              <a:rPr lang="en-US" dirty="0"/>
              <a:t> </a:t>
            </a:r>
            <a:r>
              <a:rPr lang="en-US" dirty="0" err="1"/>
              <a:t>lãng</a:t>
            </a:r>
            <a:r>
              <a:rPr lang="en-US" dirty="0"/>
              <a:t> </a:t>
            </a:r>
            <a:r>
              <a:rPr lang="en-US" dirty="0" err="1"/>
              <a:t>phí</a:t>
            </a:r>
            <a:r>
              <a:rPr lang="en-US" dirty="0"/>
              <a:t> </a:t>
            </a:r>
            <a:r>
              <a:rPr lang="en-US" dirty="0" err="1"/>
              <a:t>bộ</a:t>
            </a:r>
            <a:r>
              <a:rPr lang="en-US" dirty="0"/>
              <a:t> </a:t>
            </a:r>
            <a:r>
              <a:rPr lang="en-US" dirty="0" err="1"/>
              <a:t>nhớ</a:t>
            </a:r>
            <a:r>
              <a:rPr lang="en-US" dirty="0"/>
              <a:t>.</a:t>
            </a:r>
          </a:p>
          <a:p>
            <a:pPr lvl="1"/>
            <a:r>
              <a:rPr lang="en-US" dirty="0" err="1"/>
              <a:t>Khó</a:t>
            </a:r>
            <a:r>
              <a:rPr lang="en-US" dirty="0"/>
              <a:t> </a:t>
            </a:r>
            <a:r>
              <a:rPr lang="en-US" dirty="0" err="1"/>
              <a:t>khăn</a:t>
            </a:r>
            <a:r>
              <a:rPr lang="en-US" dirty="0"/>
              <a:t> </a:t>
            </a:r>
            <a:r>
              <a:rPr lang="en-US" dirty="0" err="1"/>
              <a:t>khi</a:t>
            </a:r>
            <a:r>
              <a:rPr lang="en-US" dirty="0"/>
              <a:t> </a:t>
            </a:r>
            <a:r>
              <a:rPr lang="en-US" dirty="0" err="1"/>
              <a:t>tập</a:t>
            </a:r>
            <a:r>
              <a:rPr lang="en-US" dirty="0"/>
              <a:t> tin </a:t>
            </a:r>
            <a:r>
              <a:rPr lang="en-US" dirty="0" err="1"/>
              <a:t>mở</a:t>
            </a:r>
            <a:r>
              <a:rPr lang="en-US" dirty="0"/>
              <a:t> </a:t>
            </a:r>
            <a:r>
              <a:rPr lang="en-US" dirty="0" err="1"/>
              <a:t>rộng</a:t>
            </a:r>
            <a:r>
              <a:rPr lang="en-US" dirty="0"/>
              <a:t> </a:t>
            </a:r>
            <a:r>
              <a:rPr lang="en-US" dirty="0" err="1"/>
              <a:t>kích</a:t>
            </a:r>
            <a:r>
              <a:rPr lang="en-US" dirty="0"/>
              <a:t> </a:t>
            </a:r>
            <a:r>
              <a:rPr lang="en-US" dirty="0" err="1"/>
              <a:t>thước</a:t>
            </a:r>
            <a:r>
              <a:rPr lang="en-US" dirty="0"/>
              <a:t>.</a:t>
            </a:r>
          </a:p>
        </p:txBody>
      </p:sp>
      <p:sp>
        <p:nvSpPr>
          <p:cNvPr id="4" name="Slide Number Placeholder 5"/>
          <p:cNvSpPr>
            <a:spLocks noGrp="1"/>
          </p:cNvSpPr>
          <p:nvPr>
            <p:ph type="sldNum" sz="quarter" idx="15"/>
          </p:nvPr>
        </p:nvSpPr>
        <p:spPr/>
        <p:txBody>
          <a:bodyPr/>
          <a:lstStyle/>
          <a:p>
            <a:fld id="{31B5B631-88E5-4232-B04D-ECA25714F5D7}" type="slidenum">
              <a:rPr lang="en-US"/>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- 1</a:t>
            </a:r>
          </a:p>
        </p:txBody>
      </p:sp>
      <p:sp>
        <p:nvSpPr>
          <p:cNvPr id="174083" name="Rectangle 3"/>
          <p:cNvSpPr>
            <a:spLocks noGrp="1" noChangeArrowheads="1"/>
          </p:cNvSpPr>
          <p:nvPr>
            <p:ph sz="quarter" idx="1"/>
          </p:nvPr>
        </p:nvSpPr>
        <p:spPr/>
        <p:txBody>
          <a:bodyPr/>
          <a:lstStyle/>
          <a:p>
            <a:r>
              <a:rPr lang="en-US" dirty="0" err="1"/>
              <a:t>Nội</a:t>
            </a:r>
            <a:r>
              <a:rPr lang="en-US" dirty="0"/>
              <a:t> dung </a:t>
            </a:r>
            <a:r>
              <a:rPr lang="en-US" dirty="0" err="1"/>
              <a:t>tập</a:t>
            </a:r>
            <a:r>
              <a:rPr lang="en-US" dirty="0"/>
              <a:t> tin </a:t>
            </a:r>
            <a:r>
              <a:rPr lang="en-US" dirty="0" err="1"/>
              <a:t>được</a:t>
            </a:r>
            <a:r>
              <a:rPr lang="en-US" dirty="0"/>
              <a:t> </a:t>
            </a:r>
            <a:r>
              <a:rPr lang="en-US" dirty="0" err="1"/>
              <a:t>lưu</a:t>
            </a:r>
            <a:r>
              <a:rPr lang="en-US" dirty="0"/>
              <a:t> </a:t>
            </a:r>
            <a:r>
              <a:rPr lang="en-US" dirty="0" err="1"/>
              <a:t>trữ</a:t>
            </a:r>
            <a:r>
              <a:rPr lang="en-US" dirty="0"/>
              <a:t> ở </a:t>
            </a:r>
            <a:r>
              <a:rPr lang="en-US" dirty="0" err="1"/>
              <a:t>những</a:t>
            </a:r>
            <a:r>
              <a:rPr lang="en-US" dirty="0"/>
              <a:t> block </a:t>
            </a:r>
            <a:r>
              <a:rPr lang="en-US" dirty="0" err="1"/>
              <a:t>không</a:t>
            </a:r>
            <a:r>
              <a:rPr lang="en-US" dirty="0"/>
              <a:t> </a:t>
            </a:r>
            <a:r>
              <a:rPr lang="en-US" dirty="0" err="1"/>
              <a:t>cần</a:t>
            </a:r>
            <a:r>
              <a:rPr lang="en-US" dirty="0"/>
              <a:t> </a:t>
            </a:r>
            <a:r>
              <a:rPr lang="en-US" dirty="0" err="1"/>
              <a:t>liên</a:t>
            </a:r>
            <a:r>
              <a:rPr lang="en-US" dirty="0"/>
              <a:t> </a:t>
            </a:r>
            <a:r>
              <a:rPr lang="en-US" dirty="0" err="1"/>
              <a:t>tục</a:t>
            </a:r>
            <a:r>
              <a:rPr lang="en-US" dirty="0"/>
              <a:t>. </a:t>
            </a:r>
            <a:r>
              <a:rPr lang="en-US" dirty="0" err="1"/>
              <a:t>Các</a:t>
            </a:r>
            <a:r>
              <a:rPr lang="en-US" dirty="0"/>
              <a:t> block </a:t>
            </a:r>
            <a:r>
              <a:rPr lang="en-US" dirty="0" err="1"/>
              <a:t>này</a:t>
            </a:r>
            <a:r>
              <a:rPr lang="en-US" dirty="0"/>
              <a:t> </a:t>
            </a:r>
            <a:r>
              <a:rPr lang="en-US" dirty="0" err="1"/>
              <a:t>được</a:t>
            </a:r>
            <a:r>
              <a:rPr lang="en-US" dirty="0"/>
              <a:t> </a:t>
            </a:r>
            <a:r>
              <a:rPr lang="en-US" dirty="0" err="1"/>
              <a:t>xâu</a:t>
            </a:r>
            <a:r>
              <a:rPr lang="en-US" dirty="0"/>
              <a:t> </a:t>
            </a:r>
            <a:r>
              <a:rPr lang="en-US" dirty="0" err="1"/>
              <a:t>chuỗi</a:t>
            </a:r>
            <a:r>
              <a:rPr lang="en-US" dirty="0"/>
              <a:t> </a:t>
            </a:r>
            <a:r>
              <a:rPr lang="en-US" dirty="0" err="1"/>
              <a:t>tạo</a:t>
            </a:r>
            <a:r>
              <a:rPr lang="en-US" dirty="0"/>
              <a:t> </a:t>
            </a:r>
            <a:r>
              <a:rPr lang="en-US" dirty="0" err="1"/>
              <a:t>thành</a:t>
            </a:r>
            <a:r>
              <a:rPr lang="en-US" dirty="0"/>
              <a:t> 1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để</a:t>
            </a:r>
            <a:r>
              <a:rPr lang="en-US" dirty="0"/>
              <a:t> </a:t>
            </a:r>
            <a:r>
              <a:rPr lang="en-US" dirty="0" err="1"/>
              <a:t>quản</a:t>
            </a:r>
            <a:r>
              <a:rPr lang="en-US" dirty="0"/>
              <a:t> </a:t>
            </a:r>
            <a:r>
              <a:rPr lang="en-US" dirty="0" err="1"/>
              <a:t>lý</a:t>
            </a:r>
            <a:r>
              <a:rPr lang="en-US" dirty="0"/>
              <a:t>.</a:t>
            </a:r>
          </a:p>
        </p:txBody>
      </p:sp>
      <p:sp>
        <p:nvSpPr>
          <p:cNvPr id="4" name="Slide Number Placeholder 5"/>
          <p:cNvSpPr>
            <a:spLocks noGrp="1"/>
          </p:cNvSpPr>
          <p:nvPr>
            <p:ph type="sldNum" sz="quarter" idx="15"/>
          </p:nvPr>
        </p:nvSpPr>
        <p:spPr/>
        <p:txBody>
          <a:bodyPr/>
          <a:lstStyle/>
          <a:p>
            <a:fld id="{1035A424-E618-4DE1-8804-9384043BB9E2}" type="slidenum">
              <a:rPr lang="en-US"/>
              <a:pPr/>
              <a:t>59</a:t>
            </a:fld>
            <a:endParaRPr lang="en-US"/>
          </a:p>
        </p:txBody>
      </p:sp>
      <p:pic>
        <p:nvPicPr>
          <p:cNvPr id="7" name="Picture 4"/>
          <p:cNvPicPr>
            <a:picLocks noChangeAspect="1" noChangeArrowheads="1"/>
          </p:cNvPicPr>
          <p:nvPr/>
        </p:nvPicPr>
        <p:blipFill>
          <a:blip r:embed="rId2"/>
          <a:srcRect l="10561" t="801" r="10583" b="534"/>
          <a:stretch>
            <a:fillRect/>
          </a:stretch>
        </p:blipFill>
        <p:spPr bwMode="auto">
          <a:xfrm>
            <a:off x="685800" y="2279376"/>
            <a:ext cx="4572000" cy="4578624"/>
          </a:xfrm>
          <a:prstGeom prst="rect">
            <a:avLst/>
          </a:prstGeom>
          <a:noFill/>
          <a:ln w="57150" cmpd="thickThin">
            <a:solidFill>
              <a:schemeClr val="tx1"/>
            </a:solidFill>
            <a:miter lim="800000"/>
            <a:headEnd/>
            <a:tailEnd/>
          </a:ln>
          <a:effectLst/>
        </p:spPr>
      </p:pic>
      <p:graphicFrame>
        <p:nvGraphicFramePr>
          <p:cNvPr id="8" name="Table 7"/>
          <p:cNvGraphicFramePr>
            <a:graphicFrameLocks noGrp="1"/>
          </p:cNvGraphicFramePr>
          <p:nvPr/>
        </p:nvGraphicFramePr>
        <p:xfrm>
          <a:off x="6324600" y="1847683"/>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a:t>0</a:t>
                      </a:r>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a:t>1</a:t>
                      </a:r>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a:t>9</a:t>
                      </a:r>
                    </a:p>
                  </a:txBody>
                  <a:tcPr>
                    <a:lnL w="12700" cmpd="sng">
                      <a:noFill/>
                      <a:prstDash val="solid"/>
                    </a:lnL>
                    <a:lnT w="12700" cmpd="sng">
                      <a:noFill/>
                      <a:prstDash val="solid"/>
                    </a:lnT>
                    <a:lnB w="12700" cmpd="sng">
                      <a:noFill/>
                      <a:prstDash val="solid"/>
                    </a:lnB>
                  </a:tcPr>
                </a:tc>
                <a:tc>
                  <a:txBody>
                    <a:bodyPr/>
                    <a:lstStyle/>
                    <a:p>
                      <a:r>
                        <a:rPr lang="en-US" sz="1300" dirty="0"/>
                        <a:t>16</a:t>
                      </a:r>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a:t>10</a:t>
                      </a:r>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a:t>16</a:t>
                      </a:r>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17" name="Table 16"/>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a:t>0</a:t>
                      </a:r>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a:t>1</a:t>
                      </a:r>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a:t>9</a:t>
                      </a:r>
                    </a:p>
                  </a:txBody>
                  <a:tcPr>
                    <a:lnL w="12700" cmpd="sng">
                      <a:noFill/>
                      <a:prstDash val="solid"/>
                    </a:lnL>
                    <a:lnT w="12700" cmpd="sng">
                      <a:noFill/>
                      <a:prstDash val="solid"/>
                    </a:lnT>
                    <a:lnB w="12700" cmpd="sng">
                      <a:noFill/>
                      <a:prstDash val="solid"/>
                    </a:lnB>
                  </a:tcPr>
                </a:tc>
                <a:tc>
                  <a:txBody>
                    <a:bodyPr/>
                    <a:lstStyle/>
                    <a:p>
                      <a:r>
                        <a:rPr lang="en-US" sz="1300" dirty="0"/>
                        <a:t>16</a:t>
                      </a:r>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a:t>10</a:t>
                      </a:r>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a:t>16</a:t>
                      </a:r>
                    </a:p>
                  </a:txBody>
                  <a:tcPr>
                    <a:lnL w="12700" cmpd="sng">
                      <a:noFill/>
                      <a:prstDash val="solid"/>
                    </a:lnL>
                    <a:lnT w="12700" cmpd="sng">
                      <a:noFill/>
                      <a:prstDash val="solid"/>
                    </a:lnT>
                    <a:lnB w="12700" cmpd="sng">
                      <a:noFill/>
                      <a:prstDash val="solid"/>
                    </a:lnB>
                  </a:tcPr>
                </a:tc>
                <a:tc>
                  <a:txBody>
                    <a:bodyPr/>
                    <a:lstStyle/>
                    <a:p>
                      <a:r>
                        <a:rPr lang="en-US" sz="1300" dirty="0"/>
                        <a:t>1</a:t>
                      </a:r>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18" name="Table 17"/>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a:t>0</a:t>
                      </a:r>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a:t>1</a:t>
                      </a:r>
                    </a:p>
                  </a:txBody>
                  <a:tcPr>
                    <a:lnL w="12700" cmpd="sng">
                      <a:noFill/>
                      <a:prstDash val="solid"/>
                    </a:lnL>
                    <a:lnT w="12700" cmpd="sng">
                      <a:noFill/>
                      <a:prstDash val="solid"/>
                    </a:lnT>
                    <a:lnB w="12700" cmpd="sng">
                      <a:noFill/>
                      <a:prstDash val="solid"/>
                    </a:lnB>
                  </a:tcPr>
                </a:tc>
                <a:tc>
                  <a:txBody>
                    <a:bodyPr/>
                    <a:lstStyle/>
                    <a:p>
                      <a:r>
                        <a:rPr lang="en-US" sz="1300" dirty="0"/>
                        <a:t>10</a:t>
                      </a:r>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a:t>9</a:t>
                      </a:r>
                    </a:p>
                  </a:txBody>
                  <a:tcPr>
                    <a:lnL w="12700" cmpd="sng">
                      <a:noFill/>
                      <a:prstDash val="solid"/>
                    </a:lnL>
                    <a:lnT w="12700" cmpd="sng">
                      <a:noFill/>
                      <a:prstDash val="solid"/>
                    </a:lnT>
                    <a:lnB w="12700" cmpd="sng">
                      <a:noFill/>
                      <a:prstDash val="solid"/>
                    </a:lnB>
                  </a:tcPr>
                </a:tc>
                <a:tc>
                  <a:txBody>
                    <a:bodyPr/>
                    <a:lstStyle/>
                    <a:p>
                      <a:r>
                        <a:rPr lang="en-US" sz="1300" dirty="0"/>
                        <a:t>16</a:t>
                      </a:r>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a:t>10</a:t>
                      </a:r>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a:t>16</a:t>
                      </a:r>
                    </a:p>
                  </a:txBody>
                  <a:tcPr>
                    <a:lnL w="12700" cmpd="sng">
                      <a:noFill/>
                      <a:prstDash val="solid"/>
                    </a:lnL>
                    <a:lnT w="12700" cmpd="sng">
                      <a:noFill/>
                      <a:prstDash val="solid"/>
                    </a:lnT>
                    <a:lnB w="12700" cmpd="sng">
                      <a:noFill/>
                      <a:prstDash val="solid"/>
                    </a:lnB>
                  </a:tcPr>
                </a:tc>
                <a:tc>
                  <a:txBody>
                    <a:bodyPr/>
                    <a:lstStyle/>
                    <a:p>
                      <a:r>
                        <a:rPr lang="en-US" sz="1300" dirty="0"/>
                        <a:t>1</a:t>
                      </a:r>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19" name="Table 18"/>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a:t>0</a:t>
                      </a:r>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a:t>1</a:t>
                      </a:r>
                    </a:p>
                  </a:txBody>
                  <a:tcPr>
                    <a:lnL w="12700" cmpd="sng">
                      <a:noFill/>
                      <a:prstDash val="solid"/>
                    </a:lnL>
                    <a:lnT w="12700" cmpd="sng">
                      <a:noFill/>
                      <a:prstDash val="solid"/>
                    </a:lnT>
                    <a:lnB w="12700" cmpd="sng">
                      <a:noFill/>
                      <a:prstDash val="solid"/>
                    </a:lnB>
                  </a:tcPr>
                </a:tc>
                <a:tc>
                  <a:txBody>
                    <a:bodyPr/>
                    <a:lstStyle/>
                    <a:p>
                      <a:r>
                        <a:rPr lang="en-US" sz="1300" dirty="0"/>
                        <a:t>10</a:t>
                      </a:r>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a:t>9</a:t>
                      </a:r>
                    </a:p>
                  </a:txBody>
                  <a:tcPr>
                    <a:lnL w="12700" cmpd="sng">
                      <a:noFill/>
                      <a:prstDash val="solid"/>
                    </a:lnL>
                    <a:lnT w="12700" cmpd="sng">
                      <a:noFill/>
                      <a:prstDash val="solid"/>
                    </a:lnT>
                    <a:lnB w="12700" cmpd="sng">
                      <a:noFill/>
                      <a:prstDash val="solid"/>
                    </a:lnB>
                  </a:tcPr>
                </a:tc>
                <a:tc>
                  <a:txBody>
                    <a:bodyPr/>
                    <a:lstStyle/>
                    <a:p>
                      <a:r>
                        <a:rPr lang="en-US" sz="1300" dirty="0"/>
                        <a:t>16</a:t>
                      </a:r>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a:t>10</a:t>
                      </a:r>
                    </a:p>
                  </a:txBody>
                  <a:tcPr>
                    <a:lnL w="12700" cmpd="sng">
                      <a:noFill/>
                      <a:prstDash val="solid"/>
                    </a:lnL>
                    <a:lnT w="12700" cmpd="sng">
                      <a:noFill/>
                      <a:prstDash val="solid"/>
                    </a:lnT>
                    <a:lnB w="12700" cmpd="sng">
                      <a:noFill/>
                      <a:prstDash val="solid"/>
                    </a:lnB>
                  </a:tcPr>
                </a:tc>
                <a:tc>
                  <a:txBody>
                    <a:bodyPr/>
                    <a:lstStyle/>
                    <a:p>
                      <a:r>
                        <a:rPr lang="en-US" sz="1300" dirty="0"/>
                        <a:t>25</a:t>
                      </a:r>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a:t>16</a:t>
                      </a:r>
                    </a:p>
                  </a:txBody>
                  <a:tcPr>
                    <a:lnL w="12700" cmpd="sng">
                      <a:noFill/>
                      <a:prstDash val="solid"/>
                    </a:lnL>
                    <a:lnT w="12700" cmpd="sng">
                      <a:noFill/>
                      <a:prstDash val="solid"/>
                    </a:lnT>
                    <a:lnB w="12700" cmpd="sng">
                      <a:noFill/>
                      <a:prstDash val="solid"/>
                    </a:lnB>
                  </a:tcPr>
                </a:tc>
                <a:tc>
                  <a:txBody>
                    <a:bodyPr/>
                    <a:lstStyle/>
                    <a:p>
                      <a:r>
                        <a:rPr lang="en-US" sz="1300" dirty="0"/>
                        <a:t>1</a:t>
                      </a:r>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graphicFrame>
        <p:nvGraphicFramePr>
          <p:cNvPr id="20" name="Table 19"/>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44069">
                <a:tc>
                  <a:txBody>
                    <a:bodyPr/>
                    <a:lstStyle/>
                    <a:p>
                      <a:r>
                        <a:rPr lang="en-US" sz="1300" dirty="0"/>
                        <a:t>0</a:t>
                      </a:r>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0"/>
                  </a:ext>
                </a:extLst>
              </a:tr>
              <a:tr h="361832">
                <a:tc>
                  <a:txBody>
                    <a:bodyPr/>
                    <a:lstStyle/>
                    <a:p>
                      <a:r>
                        <a:rPr lang="en-US" sz="1300" dirty="0"/>
                        <a:t>1</a:t>
                      </a:r>
                    </a:p>
                  </a:txBody>
                  <a:tcPr>
                    <a:lnL w="12700" cmpd="sng">
                      <a:noFill/>
                      <a:prstDash val="solid"/>
                    </a:lnL>
                    <a:lnT w="12700" cmpd="sng">
                      <a:noFill/>
                      <a:prstDash val="solid"/>
                    </a:lnT>
                    <a:lnB w="12700" cmpd="sng">
                      <a:noFill/>
                      <a:prstDash val="solid"/>
                    </a:lnB>
                  </a:tcPr>
                </a:tc>
                <a:tc>
                  <a:txBody>
                    <a:bodyPr/>
                    <a:lstStyle/>
                    <a:p>
                      <a:r>
                        <a:rPr lang="en-US" sz="1300" dirty="0"/>
                        <a:t>10</a:t>
                      </a:r>
                    </a:p>
                  </a:txBody>
                  <a:tcPr>
                    <a:solidFill>
                      <a:schemeClr val="accent1">
                        <a:lumMod val="20000"/>
                        <a:lumOff val="80000"/>
                      </a:schemeClr>
                    </a:solidFill>
                  </a:tcPr>
                </a:tc>
                <a:extLst>
                  <a:ext uri="{0D108BD9-81ED-4DB2-BD59-A6C34878D82A}">
                    <a16:rowId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a16="http://schemas.microsoft.com/office/drawing/2014/main" val="10003"/>
                  </a:ext>
                </a:extLst>
              </a:tr>
              <a:tr h="344069">
                <a:tc>
                  <a:txBody>
                    <a:bodyPr/>
                    <a:lstStyle/>
                    <a:p>
                      <a:r>
                        <a:rPr lang="en-US" sz="1300" dirty="0"/>
                        <a:t>9</a:t>
                      </a:r>
                    </a:p>
                  </a:txBody>
                  <a:tcPr>
                    <a:lnL w="12700" cmpd="sng">
                      <a:noFill/>
                      <a:prstDash val="solid"/>
                    </a:lnL>
                    <a:lnT w="12700" cmpd="sng">
                      <a:noFill/>
                      <a:prstDash val="solid"/>
                    </a:lnT>
                    <a:lnB w="12700" cmpd="sng">
                      <a:noFill/>
                      <a:prstDash val="solid"/>
                    </a:lnB>
                  </a:tcPr>
                </a:tc>
                <a:tc>
                  <a:txBody>
                    <a:bodyPr/>
                    <a:lstStyle/>
                    <a:p>
                      <a:r>
                        <a:rPr lang="en-US" sz="1300" dirty="0"/>
                        <a:t>16</a:t>
                      </a:r>
                    </a:p>
                  </a:txBody>
                  <a:tcPr>
                    <a:solidFill>
                      <a:schemeClr val="accent1">
                        <a:lumMod val="20000"/>
                        <a:lumOff val="80000"/>
                      </a:schemeClr>
                    </a:solidFill>
                  </a:tcPr>
                </a:tc>
                <a:extLst>
                  <a:ext uri="{0D108BD9-81ED-4DB2-BD59-A6C34878D82A}">
                    <a16:rowId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5"/>
                  </a:ext>
                </a:extLst>
              </a:tr>
              <a:tr h="344069">
                <a:tc>
                  <a:txBody>
                    <a:bodyPr/>
                    <a:lstStyle/>
                    <a:p>
                      <a:r>
                        <a:rPr lang="en-US" sz="1300" dirty="0"/>
                        <a:t>10</a:t>
                      </a:r>
                    </a:p>
                  </a:txBody>
                  <a:tcPr>
                    <a:lnL w="12700" cmpd="sng">
                      <a:noFill/>
                      <a:prstDash val="solid"/>
                    </a:lnL>
                    <a:lnT w="12700" cmpd="sng">
                      <a:noFill/>
                      <a:prstDash val="solid"/>
                    </a:lnT>
                    <a:lnB w="12700" cmpd="sng">
                      <a:noFill/>
                      <a:prstDash val="solid"/>
                    </a:lnB>
                  </a:tcPr>
                </a:tc>
                <a:tc>
                  <a:txBody>
                    <a:bodyPr/>
                    <a:lstStyle/>
                    <a:p>
                      <a:r>
                        <a:rPr lang="en-US" sz="1300" dirty="0"/>
                        <a:t>25</a:t>
                      </a:r>
                    </a:p>
                  </a:txBody>
                  <a:tcPr>
                    <a:solidFill>
                      <a:schemeClr val="accent1">
                        <a:lumMod val="20000"/>
                        <a:lumOff val="80000"/>
                      </a:schemeClr>
                    </a:solidFill>
                  </a:tcPr>
                </a:tc>
                <a:extLst>
                  <a:ext uri="{0D108BD9-81ED-4DB2-BD59-A6C34878D82A}">
                    <a16:rowId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08"/>
                  </a:ext>
                </a:extLst>
              </a:tr>
              <a:tr h="344069">
                <a:tc>
                  <a:txBody>
                    <a:bodyPr/>
                    <a:lstStyle/>
                    <a:p>
                      <a:r>
                        <a:rPr lang="en-US" sz="1300" dirty="0"/>
                        <a:t>16</a:t>
                      </a:r>
                    </a:p>
                  </a:txBody>
                  <a:tcPr>
                    <a:lnL w="12700" cmpd="sng">
                      <a:noFill/>
                      <a:prstDash val="solid"/>
                    </a:lnL>
                    <a:lnT w="12700" cmpd="sng">
                      <a:noFill/>
                      <a:prstDash val="solid"/>
                    </a:lnT>
                    <a:lnB w="12700" cmpd="sng">
                      <a:noFill/>
                      <a:prstDash val="solid"/>
                    </a:lnB>
                  </a:tcPr>
                </a:tc>
                <a:tc>
                  <a:txBody>
                    <a:bodyPr/>
                    <a:lstStyle/>
                    <a:p>
                      <a:r>
                        <a:rPr lang="en-US" sz="1300" dirty="0"/>
                        <a:t>1</a:t>
                      </a:r>
                    </a:p>
                  </a:txBody>
                  <a:tcPr>
                    <a:solidFill>
                      <a:schemeClr val="accent1">
                        <a:lumMod val="20000"/>
                        <a:lumOff val="80000"/>
                      </a:schemeClr>
                    </a:solidFill>
                  </a:tcPr>
                </a:tc>
                <a:extLst>
                  <a:ext uri="{0D108BD9-81ED-4DB2-BD59-A6C34878D82A}">
                    <a16:rowId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a16="http://schemas.microsoft.com/office/drawing/2014/main" val="10011"/>
                  </a:ext>
                </a:extLst>
              </a:tr>
              <a:tr h="344069">
                <a:tc>
                  <a:txBody>
                    <a:bodyPr/>
                    <a:lstStyle/>
                    <a:p>
                      <a:r>
                        <a:rPr lang="en-US" sz="1300" dirty="0"/>
                        <a:t>25</a:t>
                      </a:r>
                    </a:p>
                  </a:txBody>
                  <a:tcPr>
                    <a:lnL w="12700" cmpd="sng">
                      <a:noFill/>
                      <a:prstDash val="solid"/>
                    </a:lnL>
                    <a:lnT w="12700" cmpd="sng">
                      <a:noFill/>
                      <a:prstDash val="solid"/>
                    </a:lnT>
                    <a:lnB w="12700" cmpd="sng">
                      <a:noFill/>
                      <a:prstDash val="solid"/>
                    </a:lnB>
                  </a:tcPr>
                </a:tc>
                <a:tc>
                  <a:txBody>
                    <a:bodyPr/>
                    <a:lstStyle/>
                    <a:p>
                      <a:r>
                        <a:rPr lang="en-US" sz="1300" dirty="0"/>
                        <a:t>-1</a:t>
                      </a:r>
                    </a:p>
                  </a:txBody>
                  <a:tcPr>
                    <a:solidFill>
                      <a:schemeClr val="accent1">
                        <a:lumMod val="20000"/>
                        <a:lumOff val="80000"/>
                      </a:schemeClr>
                    </a:solidFill>
                  </a:tcPr>
                </a:tc>
                <a:extLst>
                  <a:ext uri="{0D108BD9-81ED-4DB2-BD59-A6C34878D82A}">
                    <a16:rowId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7"/>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8"/>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a:t>Nội</a:t>
            </a:r>
            <a:r>
              <a:rPr lang="en-US" sz="4000" dirty="0"/>
              <a:t> dung</a:t>
            </a:r>
          </a:p>
        </p:txBody>
      </p:sp>
      <p:sp>
        <p:nvSpPr>
          <p:cNvPr id="105475" name="Rectangle 3"/>
          <p:cNvSpPr>
            <a:spLocks noGrp="1" noChangeArrowheads="1"/>
          </p:cNvSpPr>
          <p:nvPr>
            <p:ph sz="quarter" idx="1"/>
          </p:nvPr>
        </p:nvSpPr>
        <p:spPr/>
        <p:txBody>
          <a:bodyPr/>
          <a:lstStyle/>
          <a:p>
            <a:r>
              <a:rPr lang="en-US" dirty="0" err="1">
                <a:solidFill>
                  <a:schemeClr val="bg1">
                    <a:lumMod val="95000"/>
                  </a:schemeClr>
                </a:solidFill>
              </a:rPr>
              <a:t>Giới</a:t>
            </a:r>
            <a:r>
              <a:rPr lang="en-US" dirty="0">
                <a:solidFill>
                  <a:schemeClr val="bg1">
                    <a:lumMod val="95000"/>
                  </a:schemeClr>
                </a:solidFill>
              </a:rPr>
              <a:t> </a:t>
            </a:r>
            <a:r>
              <a:rPr lang="en-US" dirty="0" err="1">
                <a:solidFill>
                  <a:schemeClr val="bg1">
                    <a:lumMod val="95000"/>
                  </a:schemeClr>
                </a:solidFill>
              </a:rPr>
              <a:t>thiệu</a:t>
            </a:r>
            <a:endParaRPr lang="en-US" dirty="0">
              <a:solidFill>
                <a:schemeClr val="bg1">
                  <a:lumMod val="95000"/>
                </a:schemeClr>
              </a:solidFill>
            </a:endParaRPr>
          </a:p>
          <a:p>
            <a:r>
              <a:rPr lang="en-US" dirty="0" err="1"/>
              <a:t>Tập</a:t>
            </a:r>
            <a:r>
              <a:rPr lang="en-US" dirty="0"/>
              <a:t> tin – </a:t>
            </a:r>
            <a:r>
              <a:rPr lang="en-US" dirty="0" err="1"/>
              <a:t>Thư</a:t>
            </a:r>
            <a:r>
              <a:rPr lang="en-US" dirty="0"/>
              <a:t> </a:t>
            </a:r>
            <a:r>
              <a:rPr lang="en-US" dirty="0" err="1"/>
              <a:t>mục</a:t>
            </a:r>
            <a:endParaRPr lang="en-US" dirty="0"/>
          </a:p>
          <a:p>
            <a:r>
              <a:rPr lang="en-US" dirty="0" err="1"/>
              <a:t>Đĩa</a:t>
            </a:r>
            <a:r>
              <a:rPr lang="en-US" dirty="0"/>
              <a:t> </a:t>
            </a:r>
            <a:r>
              <a:rPr lang="en-US" dirty="0" err="1"/>
              <a:t>từ</a:t>
            </a:r>
            <a:endParaRPr lang="en-US" dirty="0"/>
          </a:p>
          <a:p>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r>
              <a:rPr lang="en-US" dirty="0" err="1"/>
              <a:t>tập</a:t>
            </a:r>
            <a:r>
              <a:rPr lang="en-US" dirty="0"/>
              <a:t> tin</a:t>
            </a:r>
          </a:p>
          <a:p>
            <a:r>
              <a:rPr lang="en-US" dirty="0"/>
              <a:t>Minh </a:t>
            </a:r>
            <a:r>
              <a:rPr lang="en-US" dirty="0" err="1"/>
              <a:t>họa</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Slide Number Placeholder 5"/>
          <p:cNvSpPr>
            <a:spLocks noGrp="1"/>
          </p:cNvSpPr>
          <p:nvPr>
            <p:ph type="sldNum" sz="quarter" idx="15"/>
          </p:nvPr>
        </p:nvSpPr>
        <p:spPr/>
        <p:txBody>
          <a:bodyPr/>
          <a:lstStyle/>
          <a:p>
            <a:fld id="{CC75DB43-4573-4448-8E2E-F1CB5F90DADB}" type="slidenum">
              <a:rPr lang="en-US"/>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1" end="1"/>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- 2</a:t>
            </a:r>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xét</a:t>
            </a:r>
            <a:r>
              <a:rPr lang="en-US" dirty="0"/>
              <a:t>:</a:t>
            </a:r>
          </a:p>
          <a:p>
            <a:pPr lvl="1"/>
            <a:r>
              <a:rPr lang="en-US" dirty="0" err="1"/>
              <a:t>Đơn</a:t>
            </a:r>
            <a:r>
              <a:rPr lang="en-US" dirty="0"/>
              <a:t> </a:t>
            </a:r>
            <a:r>
              <a:rPr lang="en-US" dirty="0" err="1"/>
              <a:t>giản</a:t>
            </a:r>
            <a:r>
              <a:rPr lang="en-US" dirty="0"/>
              <a:t>: </a:t>
            </a:r>
            <a:r>
              <a:rPr lang="en-US" dirty="0" err="1"/>
              <a:t>Chỉ</a:t>
            </a:r>
            <a:r>
              <a:rPr lang="en-US" dirty="0"/>
              <a:t> </a:t>
            </a:r>
            <a:r>
              <a:rPr lang="en-US" dirty="0" err="1"/>
              <a:t>cần</a:t>
            </a:r>
            <a:r>
              <a:rPr lang="en-US" dirty="0"/>
              <a:t> </a:t>
            </a:r>
            <a:r>
              <a:rPr lang="en-US" dirty="0" err="1"/>
              <a:t>quản</a:t>
            </a:r>
            <a:r>
              <a:rPr lang="en-US" dirty="0"/>
              <a:t> </a:t>
            </a:r>
            <a:r>
              <a:rPr lang="en-US" dirty="0" err="1"/>
              <a:t>lý</a:t>
            </a:r>
            <a:r>
              <a:rPr lang="en-US" dirty="0"/>
              <a:t> block </a:t>
            </a:r>
            <a:r>
              <a:rPr lang="en-US" dirty="0" err="1"/>
              <a:t>bắt</a:t>
            </a:r>
            <a:r>
              <a:rPr lang="en-US" dirty="0"/>
              <a:t> </a:t>
            </a:r>
            <a:r>
              <a:rPr lang="en-US" dirty="0" err="1"/>
              <a:t>đầu</a:t>
            </a:r>
            <a:r>
              <a:rPr lang="en-US" dirty="0"/>
              <a:t>.</a:t>
            </a:r>
          </a:p>
          <a:p>
            <a:pPr lvl="1"/>
            <a:r>
              <a:rPr lang="en-US" dirty="0" err="1"/>
              <a:t>Tận</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không</a:t>
            </a:r>
            <a:r>
              <a:rPr lang="en-US" dirty="0"/>
              <a:t> </a:t>
            </a:r>
            <a:r>
              <a:rPr lang="en-US" dirty="0" err="1"/>
              <a:t>gian</a:t>
            </a:r>
            <a:r>
              <a:rPr lang="en-US" dirty="0"/>
              <a:t> </a:t>
            </a:r>
            <a:r>
              <a:rPr lang="en-US" dirty="0" err="1"/>
              <a:t>đĩa</a:t>
            </a:r>
            <a:r>
              <a:rPr lang="en-US" dirty="0"/>
              <a:t>.</a:t>
            </a:r>
          </a:p>
          <a:p>
            <a:pPr lvl="1"/>
            <a:r>
              <a:rPr lang="en-US" dirty="0" err="1"/>
              <a:t>Truy</a:t>
            </a:r>
            <a:r>
              <a:rPr lang="en-US" dirty="0"/>
              <a:t> </a:t>
            </a:r>
            <a:r>
              <a:rPr lang="en-US" dirty="0" err="1"/>
              <a:t>cập</a:t>
            </a:r>
            <a:r>
              <a:rPr lang="en-US" dirty="0"/>
              <a:t> </a:t>
            </a:r>
            <a:r>
              <a:rPr lang="en-US" dirty="0" err="1"/>
              <a:t>tập</a:t>
            </a:r>
            <a:r>
              <a:rPr lang="en-US" dirty="0"/>
              <a:t> tin </a:t>
            </a:r>
            <a:r>
              <a:rPr lang="en-US" dirty="0" err="1"/>
              <a:t>lâu</a:t>
            </a:r>
            <a:r>
              <a:rPr lang="en-US" dirty="0"/>
              <a:t> </a:t>
            </a:r>
            <a:r>
              <a:rPr lang="en-US" dirty="0" err="1"/>
              <a:t>hơn</a:t>
            </a:r>
            <a:r>
              <a:rPr lang="en-US" dirty="0"/>
              <a:t> </a:t>
            </a:r>
            <a:r>
              <a:rPr lang="en-US" dirty="0" err="1"/>
              <a:t>vì</a:t>
            </a:r>
            <a:r>
              <a:rPr lang="en-US" dirty="0"/>
              <a:t> </a:t>
            </a:r>
            <a:r>
              <a:rPr lang="en-US" dirty="0" err="1"/>
              <a:t>đầu</a:t>
            </a:r>
            <a:r>
              <a:rPr lang="en-US" dirty="0"/>
              <a:t> </a:t>
            </a:r>
            <a:r>
              <a:rPr lang="en-US" dirty="0" err="1"/>
              <a:t>đọc</a:t>
            </a:r>
            <a:r>
              <a:rPr lang="en-US" dirty="0"/>
              <a:t> </a:t>
            </a:r>
            <a:r>
              <a:rPr lang="en-US" dirty="0" err="1"/>
              <a:t>phải</a:t>
            </a:r>
            <a:r>
              <a:rPr lang="en-US" dirty="0"/>
              <a:t> </a:t>
            </a:r>
            <a:r>
              <a:rPr lang="en-US" dirty="0" err="1"/>
              <a:t>di</a:t>
            </a:r>
            <a:r>
              <a:rPr lang="en-US" dirty="0"/>
              <a:t> </a:t>
            </a:r>
            <a:r>
              <a:rPr lang="en-US" dirty="0" err="1"/>
              <a:t>chuyển</a:t>
            </a:r>
            <a:r>
              <a:rPr lang="en-US" dirty="0"/>
              <a:t> </a:t>
            </a:r>
            <a:r>
              <a:rPr lang="en-US" dirty="0" err="1"/>
              <a:t>nhiều</a:t>
            </a:r>
            <a:r>
              <a:rPr lang="en-US" dirty="0"/>
              <a:t> </a:t>
            </a:r>
            <a:r>
              <a:rPr lang="en-US" dirty="0" err="1"/>
              <a:t>giữa</a:t>
            </a:r>
            <a:r>
              <a:rPr lang="en-US" dirty="0"/>
              <a:t> </a:t>
            </a:r>
            <a:r>
              <a:rPr lang="en-US" dirty="0" err="1"/>
              <a:t>các</a:t>
            </a:r>
            <a:r>
              <a:rPr lang="en-US" dirty="0"/>
              <a:t> </a:t>
            </a:r>
            <a:r>
              <a:rPr lang="en-US" dirty="0" err="1"/>
              <a:t>khối</a:t>
            </a:r>
            <a:r>
              <a:rPr lang="en-US" dirty="0"/>
              <a:t> </a:t>
            </a:r>
            <a:r>
              <a:rPr lang="en-US" dirty="0" err="1"/>
              <a:t>không</a:t>
            </a:r>
            <a:r>
              <a:rPr lang="en-US" dirty="0"/>
              <a:t> </a:t>
            </a:r>
            <a:r>
              <a:rPr lang="en-US" dirty="0" err="1"/>
              <a:t>liên</a:t>
            </a:r>
            <a:r>
              <a:rPr lang="en-US" dirty="0"/>
              <a:t> </a:t>
            </a:r>
            <a:r>
              <a:rPr lang="en-US" dirty="0" err="1"/>
              <a:t>tiếp</a:t>
            </a:r>
            <a:r>
              <a:rPr lang="en-US" dirty="0"/>
              <a:t>.</a:t>
            </a:r>
          </a:p>
          <a:p>
            <a:pPr lvl="1"/>
            <a:r>
              <a:rPr lang="en-US" dirty="0" err="1"/>
              <a:t>Không</a:t>
            </a:r>
            <a:r>
              <a:rPr lang="en-US" dirty="0"/>
              <a:t> </a:t>
            </a:r>
            <a:r>
              <a:rPr lang="en-US" dirty="0" err="1"/>
              <a:t>thể</a:t>
            </a:r>
            <a:r>
              <a:rPr lang="en-US" dirty="0"/>
              <a:t> </a:t>
            </a:r>
            <a:r>
              <a:rPr lang="en-US" dirty="0" err="1"/>
              <a:t>truy</a:t>
            </a:r>
            <a:r>
              <a:rPr lang="en-US" dirty="0"/>
              <a:t> </a:t>
            </a:r>
            <a:r>
              <a:rPr lang="en-US" dirty="0" err="1"/>
              <a:t>cậpngẫu</a:t>
            </a:r>
            <a:r>
              <a:rPr lang="en-US" dirty="0"/>
              <a:t> </a:t>
            </a:r>
            <a:r>
              <a:rPr lang="en-US" dirty="0" err="1"/>
              <a:t>nhiên</a:t>
            </a:r>
            <a:endParaRPr lang="en-US" dirty="0"/>
          </a:p>
          <a:p>
            <a:pPr lvl="1"/>
            <a:r>
              <a:rPr lang="en-US" dirty="0" err="1"/>
              <a:t>Khối</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thu</a:t>
            </a:r>
            <a:r>
              <a:rPr lang="en-US" dirty="0"/>
              <a:t> </a:t>
            </a:r>
            <a:r>
              <a:rPr lang="en-US" dirty="0" err="1"/>
              <a:t>hẹp</a:t>
            </a:r>
            <a:r>
              <a:rPr lang="en-US" dirty="0"/>
              <a:t> </a:t>
            </a:r>
            <a:r>
              <a:rPr lang="en-US" dirty="0" err="1"/>
              <a:t>lại</a:t>
            </a:r>
            <a:r>
              <a:rPr lang="en-US" dirty="0"/>
              <a:t> </a:t>
            </a:r>
            <a:r>
              <a:rPr lang="en-US" dirty="0" err="1"/>
              <a:t>vì</a:t>
            </a:r>
            <a:r>
              <a:rPr lang="en-US" dirty="0"/>
              <a:t> </a:t>
            </a:r>
            <a:r>
              <a:rPr lang="en-US" dirty="0" err="1"/>
              <a:t>mỗi</a:t>
            </a:r>
            <a:r>
              <a:rPr lang="en-US" dirty="0"/>
              <a:t> </a:t>
            </a:r>
            <a:r>
              <a:rPr lang="en-US" dirty="0" err="1"/>
              <a:t>khối</a:t>
            </a:r>
            <a:r>
              <a:rPr lang="en-US" dirty="0"/>
              <a:t> </a:t>
            </a:r>
            <a:r>
              <a:rPr lang="en-US" dirty="0" err="1"/>
              <a:t>phải</a:t>
            </a:r>
            <a:r>
              <a:rPr lang="en-US" dirty="0"/>
              <a:t> </a:t>
            </a:r>
            <a:r>
              <a:rPr lang="en-US" dirty="0" err="1"/>
              <a:t>dùng</a:t>
            </a:r>
            <a:r>
              <a:rPr lang="en-US" dirty="0"/>
              <a:t> 1 </a:t>
            </a:r>
            <a:r>
              <a:rPr lang="en-US" dirty="0" err="1"/>
              <a:t>phần</a:t>
            </a:r>
            <a:r>
              <a:rPr lang="en-US" dirty="0"/>
              <a:t> </a:t>
            </a:r>
            <a:r>
              <a:rPr lang="en-US" dirty="0" err="1"/>
              <a:t>để</a:t>
            </a:r>
            <a:r>
              <a:rPr lang="en-US" dirty="0"/>
              <a:t> </a:t>
            </a:r>
            <a:r>
              <a:rPr lang="en-US" dirty="0" err="1"/>
              <a:t>lưu</a:t>
            </a:r>
            <a:r>
              <a:rPr lang="en-US" dirty="0"/>
              <a:t> </a:t>
            </a:r>
            <a:r>
              <a:rPr lang="en-US" dirty="0" err="1"/>
              <a:t>phần</a:t>
            </a:r>
            <a:r>
              <a:rPr lang="en-US" dirty="0"/>
              <a:t> </a:t>
            </a:r>
            <a:r>
              <a:rPr lang="en-US" dirty="0" err="1"/>
              <a:t>liên</a:t>
            </a:r>
            <a:r>
              <a:rPr lang="en-US" dirty="0"/>
              <a:t> </a:t>
            </a:r>
            <a:r>
              <a:rPr lang="en-US" dirty="0" err="1"/>
              <a:t>kết</a:t>
            </a:r>
            <a:r>
              <a:rPr lang="en-US" dirty="0"/>
              <a:t> </a:t>
            </a:r>
            <a:r>
              <a:rPr lang="en-US" dirty="0" err="1"/>
              <a:t>đến</a:t>
            </a:r>
            <a:r>
              <a:rPr lang="en-US" dirty="0"/>
              <a:t> </a:t>
            </a:r>
            <a:r>
              <a:rPr lang="en-US" dirty="0" err="1"/>
              <a:t>khối</a:t>
            </a:r>
            <a:r>
              <a:rPr lang="en-US" dirty="0"/>
              <a:t> </a:t>
            </a:r>
            <a:r>
              <a:rPr lang="en-US" dirty="0" err="1"/>
              <a:t>kế</a:t>
            </a:r>
            <a:r>
              <a:rPr lang="en-US" dirty="0"/>
              <a:t> </a:t>
            </a:r>
            <a:r>
              <a:rPr lang="en-US" dirty="0" err="1"/>
              <a:t>tiếp</a:t>
            </a:r>
            <a:r>
              <a:rPr lang="en-US" dirty="0"/>
              <a:t>.</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chỉ</a:t>
            </a:r>
            <a:r>
              <a:rPr lang="en-US" dirty="0"/>
              <a:t> </a:t>
            </a:r>
            <a:r>
              <a:rPr lang="en-US" dirty="0" err="1"/>
              <a:t>mục</a:t>
            </a:r>
            <a:r>
              <a:rPr lang="en-US" dirty="0"/>
              <a:t> (index) - 1</a:t>
            </a:r>
          </a:p>
        </p:txBody>
      </p:sp>
      <p:sp>
        <p:nvSpPr>
          <p:cNvPr id="3" name="Content Placeholder 2"/>
          <p:cNvSpPr>
            <a:spLocks noGrp="1"/>
          </p:cNvSpPr>
          <p:nvPr>
            <p:ph sz="quarter" idx="1"/>
          </p:nvPr>
        </p:nvSpPr>
        <p:spPr/>
        <p:txBody>
          <a:bodyPr/>
          <a:lstStyle/>
          <a:p>
            <a:r>
              <a:rPr lang="en-US" dirty="0" err="1"/>
              <a:t>Mỗi</a:t>
            </a:r>
            <a:r>
              <a:rPr lang="en-US" dirty="0"/>
              <a:t> </a:t>
            </a:r>
            <a:r>
              <a:rPr lang="en-US" dirty="0" err="1"/>
              <a:t>tập</a:t>
            </a:r>
            <a:r>
              <a:rPr lang="en-US" dirty="0"/>
              <a:t> tin:</a:t>
            </a:r>
          </a:p>
          <a:p>
            <a:pPr lvl="1"/>
            <a:r>
              <a:rPr lang="en-US" dirty="0"/>
              <a:t>Index block: </a:t>
            </a:r>
            <a:r>
              <a:rPr lang="en-US" dirty="0" err="1"/>
              <a:t>Lưu</a:t>
            </a:r>
            <a:r>
              <a:rPr lang="en-US" dirty="0"/>
              <a:t> </a:t>
            </a:r>
            <a:r>
              <a:rPr lang="en-US" dirty="0" err="1"/>
              <a:t>địa</a:t>
            </a:r>
            <a:r>
              <a:rPr lang="en-US" dirty="0"/>
              <a:t> </a:t>
            </a:r>
            <a:r>
              <a:rPr lang="en-US" dirty="0" err="1"/>
              <a:t>chỉ</a:t>
            </a:r>
            <a:r>
              <a:rPr lang="en-US" dirty="0"/>
              <a:t> </a:t>
            </a:r>
            <a:r>
              <a:rPr lang="en-US" dirty="0" err="1"/>
              <a:t>các</a:t>
            </a:r>
            <a:r>
              <a:rPr lang="en-US" dirty="0"/>
              <a:t> block </a:t>
            </a:r>
            <a:r>
              <a:rPr lang="en-US" dirty="0" err="1"/>
              <a:t>của</a:t>
            </a:r>
            <a:r>
              <a:rPr lang="en-US" dirty="0"/>
              <a:t> 1 </a:t>
            </a:r>
            <a:r>
              <a:rPr lang="en-US" dirty="0" err="1"/>
              <a:t>tập</a:t>
            </a:r>
            <a:r>
              <a:rPr lang="en-US" dirty="0"/>
              <a:t> tin </a:t>
            </a:r>
            <a:r>
              <a:rPr lang="en-US" dirty="0" err="1"/>
              <a:t>bằng</a:t>
            </a:r>
            <a:r>
              <a:rPr lang="en-US" dirty="0"/>
              <a:t> 1 </a:t>
            </a:r>
            <a:r>
              <a:rPr lang="en-US" dirty="0" err="1"/>
              <a:t>mảng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61</a:t>
            </a:fld>
            <a:endParaRPr lang="en-US"/>
          </a:p>
        </p:txBody>
      </p:sp>
      <p:pic>
        <p:nvPicPr>
          <p:cNvPr id="8" name="Picture 4"/>
          <p:cNvPicPr>
            <a:picLocks noChangeAspect="1" noChangeArrowheads="1"/>
          </p:cNvPicPr>
          <p:nvPr/>
        </p:nvPicPr>
        <p:blipFill>
          <a:blip r:embed="rId2"/>
          <a:srcRect l="4932" t="871" r="4906" b="581"/>
          <a:stretch>
            <a:fillRect/>
          </a:stretch>
        </p:blipFill>
        <p:spPr bwMode="auto">
          <a:xfrm>
            <a:off x="1981200" y="2286000"/>
            <a:ext cx="4876800" cy="4263437"/>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chỉ</a:t>
            </a:r>
            <a:r>
              <a:rPr lang="en-US" dirty="0"/>
              <a:t> </a:t>
            </a:r>
            <a:r>
              <a:rPr lang="en-US" dirty="0" err="1"/>
              <a:t>mục</a:t>
            </a:r>
            <a:r>
              <a:rPr lang="en-US" dirty="0"/>
              <a:t> (index) - 2</a:t>
            </a:r>
          </a:p>
        </p:txBody>
      </p:sp>
      <p:sp>
        <p:nvSpPr>
          <p:cNvPr id="3" name="Content Placeholder 2"/>
          <p:cNvSpPr>
            <a:spLocks noGrp="1"/>
          </p:cNvSpPr>
          <p:nvPr>
            <p:ph sz="quarter" idx="1"/>
          </p:nvPr>
        </p:nvSpPr>
        <p:spPr/>
        <p:txBody>
          <a:bodyPr>
            <a:normAutofit/>
          </a:bodyPr>
          <a:lstStyle/>
          <a:p>
            <a:r>
              <a:rPr lang="en-US" dirty="0" err="1"/>
              <a:t>Nhận</a:t>
            </a:r>
            <a:r>
              <a:rPr lang="en-US" dirty="0"/>
              <a:t> </a:t>
            </a:r>
            <a:r>
              <a:rPr lang="en-US" dirty="0" err="1"/>
              <a:t>xét</a:t>
            </a:r>
            <a:r>
              <a:rPr lang="en-US" dirty="0"/>
              <a:t>:</a:t>
            </a:r>
          </a:p>
          <a:p>
            <a:pPr lvl="1"/>
            <a:r>
              <a:rPr lang="en-US" dirty="0" err="1"/>
              <a:t>Truy</a:t>
            </a:r>
            <a:r>
              <a:rPr lang="en-US" dirty="0"/>
              <a:t> </a:t>
            </a:r>
            <a:r>
              <a:rPr lang="en-US" err="1"/>
              <a:t>cập</a:t>
            </a:r>
            <a:r>
              <a:rPr lang="en-US"/>
              <a:t> ngẫu nhiên</a:t>
            </a:r>
            <a:endParaRPr lang="en-US" dirty="0"/>
          </a:p>
          <a:p>
            <a:pPr lvl="1"/>
            <a:r>
              <a:rPr lang="en-US" dirty="0" err="1"/>
              <a:t>Tốn</a:t>
            </a:r>
            <a:r>
              <a:rPr lang="en-US" dirty="0"/>
              <a:t> </a:t>
            </a:r>
            <a:r>
              <a:rPr lang="en-US" dirty="0" err="1"/>
              <a:t>không</a:t>
            </a:r>
            <a:r>
              <a:rPr lang="en-US" dirty="0"/>
              <a:t> </a:t>
            </a:r>
            <a:r>
              <a:rPr lang="en-US" dirty="0" err="1"/>
              <a:t>gian</a:t>
            </a:r>
            <a:r>
              <a:rPr lang="en-US" dirty="0"/>
              <a:t> </a:t>
            </a:r>
            <a:r>
              <a:rPr lang="en-US" dirty="0" err="1"/>
              <a:t>lưu</a:t>
            </a:r>
            <a:r>
              <a:rPr lang="en-US" dirty="0"/>
              <a:t> </a:t>
            </a:r>
            <a:r>
              <a:rPr lang="en-US" dirty="0" err="1"/>
              <a:t>bảng</a:t>
            </a:r>
            <a:r>
              <a:rPr lang="en-US" dirty="0"/>
              <a:t> </a:t>
            </a:r>
            <a:r>
              <a:rPr lang="en-US" dirty="0" err="1"/>
              <a:t>chỉ</a:t>
            </a:r>
            <a:r>
              <a:rPr lang="en-US" dirty="0"/>
              <a:t> </a:t>
            </a:r>
            <a:r>
              <a:rPr lang="en-US" dirty="0" err="1"/>
              <a:t>mục</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62</a:t>
            </a:fld>
            <a:endParaRPr lang="en-US"/>
          </a:p>
        </p:txBody>
      </p:sp>
      <p:graphicFrame>
        <p:nvGraphicFramePr>
          <p:cNvPr id="8" name="Table 7"/>
          <p:cNvGraphicFramePr>
            <a:graphicFrameLocks noGrp="1"/>
          </p:cNvGraphicFramePr>
          <p:nvPr/>
        </p:nvGraphicFramePr>
        <p:xfrm>
          <a:off x="838200" y="2910840"/>
          <a:ext cx="7315200" cy="792480"/>
        </p:xfrm>
        <a:graphic>
          <a:graphicData uri="http://schemas.openxmlformats.org/drawingml/2006/table">
            <a:tbl>
              <a:tblPr firstRow="1" bandRow="1">
                <a:tableStyleId>{5C22544A-7EE6-4342-B048-85BDC9FD1C3A}</a:tableStyleId>
              </a:tblPr>
              <a:tblGrid>
                <a:gridCol w="4011561">
                  <a:extLst>
                    <a:ext uri="{9D8B030D-6E8A-4147-A177-3AD203B41FA5}">
                      <a16:colId xmlns:a16="http://schemas.microsoft.com/office/drawing/2014/main" val="20000"/>
                    </a:ext>
                  </a:extLst>
                </a:gridCol>
                <a:gridCol w="3303639">
                  <a:extLst>
                    <a:ext uri="{9D8B030D-6E8A-4147-A177-3AD203B41FA5}">
                      <a16:colId xmlns:a16="http://schemas.microsoft.com/office/drawing/2014/main" val="20001"/>
                    </a:ext>
                  </a:extLst>
                </a:gridCol>
              </a:tblGrid>
              <a:tr h="370840">
                <a:tc>
                  <a:txBody>
                    <a:bodyPr/>
                    <a:lstStyle/>
                    <a:p>
                      <a:r>
                        <a:rPr lang="en-US" sz="2000" dirty="0"/>
                        <a:t>Theo </a:t>
                      </a:r>
                      <a:r>
                        <a:rPr lang="en-US" sz="2000" dirty="0" err="1"/>
                        <a:t>danh</a:t>
                      </a:r>
                      <a:r>
                        <a:rPr lang="en-US" sz="2000" dirty="0"/>
                        <a:t> </a:t>
                      </a:r>
                      <a:r>
                        <a:rPr lang="en-US" sz="2000" dirty="0" err="1"/>
                        <a:t>sách</a:t>
                      </a:r>
                      <a:r>
                        <a:rPr lang="en-US" sz="2000" baseline="0" dirty="0"/>
                        <a:t> </a:t>
                      </a:r>
                      <a:r>
                        <a:rPr lang="en-US" sz="2000" baseline="0" dirty="0" err="1"/>
                        <a:t>liên</a:t>
                      </a:r>
                      <a:r>
                        <a:rPr lang="en-US" sz="2000" baseline="0" dirty="0"/>
                        <a:t> </a:t>
                      </a:r>
                      <a:r>
                        <a:rPr lang="en-US" sz="2000" baseline="0" dirty="0" err="1"/>
                        <a:t>kết</a:t>
                      </a:r>
                      <a:endParaRPr lang="en-US" sz="2000" dirty="0"/>
                    </a:p>
                  </a:txBody>
                  <a:tcPr/>
                </a:tc>
                <a:tc>
                  <a:txBody>
                    <a:bodyPr/>
                    <a:lstStyle/>
                    <a:p>
                      <a:r>
                        <a:rPr lang="en-US" sz="2000" dirty="0"/>
                        <a:t>Theo </a:t>
                      </a:r>
                      <a:r>
                        <a:rPr lang="en-US" sz="2000" dirty="0" err="1"/>
                        <a:t>chỉ</a:t>
                      </a:r>
                      <a:r>
                        <a:rPr lang="en-US" sz="2000" baseline="0" dirty="0"/>
                        <a:t> </a:t>
                      </a:r>
                      <a:r>
                        <a:rPr lang="en-US" sz="2000" baseline="0" dirty="0" err="1"/>
                        <a:t>mục</a:t>
                      </a:r>
                      <a:endParaRPr lang="en-US" sz="2000" dirty="0"/>
                    </a:p>
                  </a:txBody>
                  <a:tcPr/>
                </a:tc>
                <a:extLst>
                  <a:ext uri="{0D108BD9-81ED-4DB2-BD59-A6C34878D82A}">
                    <a16:rowId xmlns:a16="http://schemas.microsoft.com/office/drawing/2014/main" val="10000"/>
                  </a:ext>
                </a:extLst>
              </a:tr>
              <a:tr h="370840">
                <a:tc>
                  <a:txBody>
                    <a:bodyPr/>
                    <a:lstStyle/>
                    <a:p>
                      <a:r>
                        <a:rPr lang="en-US" sz="2000" dirty="0" err="1"/>
                        <a:t>Truy</a:t>
                      </a:r>
                      <a:r>
                        <a:rPr lang="en-US" sz="2000" dirty="0"/>
                        <a:t> </a:t>
                      </a:r>
                      <a:r>
                        <a:rPr lang="en-US" sz="2000" dirty="0" err="1"/>
                        <a:t>cập</a:t>
                      </a:r>
                      <a:r>
                        <a:rPr lang="en-US" sz="2000" baseline="0" dirty="0"/>
                        <a:t> </a:t>
                      </a:r>
                      <a:r>
                        <a:rPr lang="en-US" sz="2000" baseline="0" dirty="0" err="1"/>
                        <a:t>tuần</a:t>
                      </a:r>
                      <a:r>
                        <a:rPr lang="en-US" sz="2000" baseline="0" dirty="0"/>
                        <a:t> </a:t>
                      </a:r>
                      <a:r>
                        <a:rPr lang="en-US" sz="2000" baseline="0" dirty="0" err="1"/>
                        <a:t>tự</a:t>
                      </a:r>
                      <a:endParaRPr lang="en-US" sz="2000" dirty="0"/>
                    </a:p>
                  </a:txBody>
                  <a:tcPr/>
                </a:tc>
                <a:tc>
                  <a:txBody>
                    <a:bodyPr/>
                    <a:lstStyle/>
                    <a:p>
                      <a:r>
                        <a:rPr lang="en-US" sz="2000" dirty="0" err="1"/>
                        <a:t>Truy</a:t>
                      </a:r>
                      <a:r>
                        <a:rPr lang="en-US" sz="2000" dirty="0"/>
                        <a:t> </a:t>
                      </a:r>
                      <a:r>
                        <a:rPr lang="en-US" sz="2000" dirty="0" err="1"/>
                        <a:t>cập</a:t>
                      </a:r>
                      <a:r>
                        <a:rPr lang="en-US" sz="2000" baseline="0" dirty="0"/>
                        <a:t> </a:t>
                      </a:r>
                      <a:r>
                        <a:rPr lang="en-US" sz="2000" baseline="0" dirty="0" err="1"/>
                        <a:t>ngẫu</a:t>
                      </a:r>
                      <a:r>
                        <a:rPr lang="en-US" sz="2000" baseline="0" dirty="0"/>
                        <a:t> </a:t>
                      </a:r>
                      <a:r>
                        <a:rPr lang="en-US" sz="2000" baseline="0" dirty="0" err="1"/>
                        <a:t>nhiên</a:t>
                      </a:r>
                      <a:endParaRPr lang="en-US" sz="2000"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838200" y="2910840"/>
          <a:ext cx="7315200" cy="1188720"/>
        </p:xfrm>
        <a:graphic>
          <a:graphicData uri="http://schemas.openxmlformats.org/drawingml/2006/table">
            <a:tbl>
              <a:tblPr firstRow="1" bandRow="1">
                <a:tableStyleId>{5C22544A-7EE6-4342-B048-85BDC9FD1C3A}</a:tableStyleId>
              </a:tblPr>
              <a:tblGrid>
                <a:gridCol w="4011561">
                  <a:extLst>
                    <a:ext uri="{9D8B030D-6E8A-4147-A177-3AD203B41FA5}">
                      <a16:colId xmlns:a16="http://schemas.microsoft.com/office/drawing/2014/main" val="20000"/>
                    </a:ext>
                  </a:extLst>
                </a:gridCol>
                <a:gridCol w="3303639">
                  <a:extLst>
                    <a:ext uri="{9D8B030D-6E8A-4147-A177-3AD203B41FA5}">
                      <a16:colId xmlns:a16="http://schemas.microsoft.com/office/drawing/2014/main" val="20001"/>
                    </a:ext>
                  </a:extLst>
                </a:gridCol>
              </a:tblGrid>
              <a:tr h="370840">
                <a:tc>
                  <a:txBody>
                    <a:bodyPr/>
                    <a:lstStyle/>
                    <a:p>
                      <a:r>
                        <a:rPr lang="en-US" sz="2000" dirty="0"/>
                        <a:t>Theo </a:t>
                      </a:r>
                      <a:r>
                        <a:rPr lang="en-US" sz="2000" dirty="0" err="1"/>
                        <a:t>danh</a:t>
                      </a:r>
                      <a:r>
                        <a:rPr lang="en-US" sz="2000" dirty="0"/>
                        <a:t> </a:t>
                      </a:r>
                      <a:r>
                        <a:rPr lang="en-US" sz="2000" dirty="0" err="1"/>
                        <a:t>sách</a:t>
                      </a:r>
                      <a:r>
                        <a:rPr lang="en-US" sz="2000" baseline="0" dirty="0"/>
                        <a:t> </a:t>
                      </a:r>
                      <a:r>
                        <a:rPr lang="en-US" sz="2000" baseline="0" dirty="0" err="1"/>
                        <a:t>liên</a:t>
                      </a:r>
                      <a:r>
                        <a:rPr lang="en-US" sz="2000" baseline="0" dirty="0"/>
                        <a:t> </a:t>
                      </a:r>
                      <a:r>
                        <a:rPr lang="en-US" sz="2000" baseline="0" dirty="0" err="1"/>
                        <a:t>kết</a:t>
                      </a:r>
                      <a:endParaRPr lang="en-US" sz="2000" dirty="0"/>
                    </a:p>
                  </a:txBody>
                  <a:tcPr/>
                </a:tc>
                <a:tc>
                  <a:txBody>
                    <a:bodyPr/>
                    <a:lstStyle/>
                    <a:p>
                      <a:r>
                        <a:rPr lang="en-US" sz="2000" dirty="0"/>
                        <a:t>Theo </a:t>
                      </a:r>
                      <a:r>
                        <a:rPr lang="en-US" sz="2000" dirty="0" err="1"/>
                        <a:t>chỉ</a:t>
                      </a:r>
                      <a:r>
                        <a:rPr lang="en-US" sz="2000" baseline="0" dirty="0"/>
                        <a:t> </a:t>
                      </a:r>
                      <a:r>
                        <a:rPr lang="en-US" sz="2000" baseline="0" dirty="0" err="1"/>
                        <a:t>mục</a:t>
                      </a:r>
                      <a:endParaRPr lang="en-US" sz="2000" dirty="0"/>
                    </a:p>
                  </a:txBody>
                  <a:tcPr/>
                </a:tc>
                <a:extLst>
                  <a:ext uri="{0D108BD9-81ED-4DB2-BD59-A6C34878D82A}">
                    <a16:rowId xmlns:a16="http://schemas.microsoft.com/office/drawing/2014/main" val="10000"/>
                  </a:ext>
                </a:extLst>
              </a:tr>
              <a:tr h="370840">
                <a:tc>
                  <a:txBody>
                    <a:bodyPr/>
                    <a:lstStyle/>
                    <a:p>
                      <a:r>
                        <a:rPr lang="en-US" sz="2000" dirty="0" err="1"/>
                        <a:t>Truy</a:t>
                      </a:r>
                      <a:r>
                        <a:rPr lang="en-US" sz="2000" dirty="0"/>
                        <a:t> </a:t>
                      </a:r>
                      <a:r>
                        <a:rPr lang="en-US" sz="2000" dirty="0" err="1"/>
                        <a:t>cập</a:t>
                      </a:r>
                      <a:r>
                        <a:rPr lang="en-US" sz="2000" baseline="0" dirty="0"/>
                        <a:t> </a:t>
                      </a:r>
                      <a:r>
                        <a:rPr lang="en-US" sz="2000" baseline="0" dirty="0" err="1"/>
                        <a:t>tuần</a:t>
                      </a:r>
                      <a:r>
                        <a:rPr lang="en-US" sz="2000" baseline="0" dirty="0"/>
                        <a:t> </a:t>
                      </a:r>
                      <a:r>
                        <a:rPr lang="en-US" sz="2000" baseline="0" dirty="0" err="1"/>
                        <a:t>tự</a:t>
                      </a:r>
                      <a:endParaRPr lang="en-US" sz="2000" dirty="0"/>
                    </a:p>
                  </a:txBody>
                  <a:tcPr/>
                </a:tc>
                <a:tc>
                  <a:txBody>
                    <a:bodyPr/>
                    <a:lstStyle/>
                    <a:p>
                      <a:r>
                        <a:rPr lang="en-US" sz="2000" dirty="0" err="1"/>
                        <a:t>Truy</a:t>
                      </a:r>
                      <a:r>
                        <a:rPr lang="en-US" sz="2000" dirty="0"/>
                        <a:t> </a:t>
                      </a:r>
                      <a:r>
                        <a:rPr lang="en-US" sz="2000" dirty="0" err="1"/>
                        <a:t>cập</a:t>
                      </a:r>
                      <a:r>
                        <a:rPr lang="en-US" sz="2000" baseline="0" dirty="0"/>
                        <a:t> </a:t>
                      </a:r>
                      <a:r>
                        <a:rPr lang="en-US" sz="2000" baseline="0" dirty="0" err="1"/>
                        <a:t>ngẫu</a:t>
                      </a:r>
                      <a:r>
                        <a:rPr lang="en-US" sz="2000" baseline="0" dirty="0"/>
                        <a:t> </a:t>
                      </a:r>
                      <a:r>
                        <a:rPr lang="en-US" sz="2000" baseline="0" dirty="0" err="1"/>
                        <a:t>nhiên</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Tốn</a:t>
                      </a:r>
                      <a:r>
                        <a:rPr lang="en-US" sz="2000" dirty="0"/>
                        <a:t> n*entry </a:t>
                      </a:r>
                      <a:r>
                        <a:rPr lang="en-US" sz="2000" dirty="0" err="1"/>
                        <a:t>lưu</a:t>
                      </a:r>
                      <a:r>
                        <a:rPr lang="en-US" sz="2000" baseline="0" dirty="0"/>
                        <a:t> </a:t>
                      </a:r>
                      <a:r>
                        <a:rPr lang="en-US" sz="2000" baseline="0" dirty="0" err="1"/>
                        <a:t>địa</a:t>
                      </a:r>
                      <a:r>
                        <a:rPr lang="en-US" sz="2000" baseline="0" dirty="0"/>
                        <a:t> </a:t>
                      </a:r>
                      <a:r>
                        <a:rPr lang="en-US" sz="2000" baseline="0" dirty="0" err="1"/>
                        <a:t>chỉ</a:t>
                      </a:r>
                      <a:r>
                        <a:rPr lang="en-US" sz="2000" baseline="0" dirty="0"/>
                        <a:t> block</a:t>
                      </a:r>
                      <a:endParaRPr lang="en-US" sz="2000" dirty="0"/>
                    </a:p>
                  </a:txBody>
                  <a:tcPr/>
                </a:tc>
                <a:tc>
                  <a:txBody>
                    <a:bodyPr/>
                    <a:lstStyle/>
                    <a:p>
                      <a:r>
                        <a:rPr lang="en-US" sz="2000" dirty="0" err="1"/>
                        <a:t>Tốn</a:t>
                      </a:r>
                      <a:r>
                        <a:rPr lang="en-US" sz="2000" baseline="0" dirty="0"/>
                        <a:t> 1 block</a:t>
                      </a:r>
                      <a:endParaRPr lang="en-US" sz="20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838200" y="2910840"/>
          <a:ext cx="7315200" cy="1584960"/>
        </p:xfrm>
        <a:graphic>
          <a:graphicData uri="http://schemas.openxmlformats.org/drawingml/2006/table">
            <a:tbl>
              <a:tblPr firstRow="1" bandRow="1">
                <a:tableStyleId>{5C22544A-7EE6-4342-B048-85BDC9FD1C3A}</a:tableStyleId>
              </a:tblPr>
              <a:tblGrid>
                <a:gridCol w="4011561">
                  <a:extLst>
                    <a:ext uri="{9D8B030D-6E8A-4147-A177-3AD203B41FA5}">
                      <a16:colId xmlns:a16="http://schemas.microsoft.com/office/drawing/2014/main" val="20000"/>
                    </a:ext>
                  </a:extLst>
                </a:gridCol>
                <a:gridCol w="3303639">
                  <a:extLst>
                    <a:ext uri="{9D8B030D-6E8A-4147-A177-3AD203B41FA5}">
                      <a16:colId xmlns:a16="http://schemas.microsoft.com/office/drawing/2014/main" val="20001"/>
                    </a:ext>
                  </a:extLst>
                </a:gridCol>
              </a:tblGrid>
              <a:tr h="370840">
                <a:tc>
                  <a:txBody>
                    <a:bodyPr/>
                    <a:lstStyle/>
                    <a:p>
                      <a:r>
                        <a:rPr lang="en-US" sz="2000" dirty="0"/>
                        <a:t>Theo </a:t>
                      </a:r>
                      <a:r>
                        <a:rPr lang="en-US" sz="2000" dirty="0" err="1"/>
                        <a:t>danh</a:t>
                      </a:r>
                      <a:r>
                        <a:rPr lang="en-US" sz="2000" dirty="0"/>
                        <a:t> </a:t>
                      </a:r>
                      <a:r>
                        <a:rPr lang="en-US" sz="2000" dirty="0" err="1"/>
                        <a:t>sách</a:t>
                      </a:r>
                      <a:r>
                        <a:rPr lang="en-US" sz="2000" baseline="0" dirty="0"/>
                        <a:t> </a:t>
                      </a:r>
                      <a:r>
                        <a:rPr lang="en-US" sz="2000" baseline="0" dirty="0" err="1"/>
                        <a:t>liên</a:t>
                      </a:r>
                      <a:r>
                        <a:rPr lang="en-US" sz="2000" baseline="0" dirty="0"/>
                        <a:t> </a:t>
                      </a:r>
                      <a:r>
                        <a:rPr lang="en-US" sz="2000" baseline="0" dirty="0" err="1"/>
                        <a:t>kết</a:t>
                      </a:r>
                      <a:endParaRPr lang="en-US" sz="2000" dirty="0"/>
                    </a:p>
                  </a:txBody>
                  <a:tcPr/>
                </a:tc>
                <a:tc>
                  <a:txBody>
                    <a:bodyPr/>
                    <a:lstStyle/>
                    <a:p>
                      <a:r>
                        <a:rPr lang="en-US" sz="2000" dirty="0"/>
                        <a:t>Theo </a:t>
                      </a:r>
                      <a:r>
                        <a:rPr lang="en-US" sz="2000" dirty="0" err="1"/>
                        <a:t>chỉ</a:t>
                      </a:r>
                      <a:r>
                        <a:rPr lang="en-US" sz="2000" baseline="0" dirty="0"/>
                        <a:t> </a:t>
                      </a:r>
                      <a:r>
                        <a:rPr lang="en-US" sz="2000" baseline="0" dirty="0" err="1"/>
                        <a:t>mục</a:t>
                      </a:r>
                      <a:endParaRPr lang="en-US" sz="2000" dirty="0"/>
                    </a:p>
                  </a:txBody>
                  <a:tcPr/>
                </a:tc>
                <a:extLst>
                  <a:ext uri="{0D108BD9-81ED-4DB2-BD59-A6C34878D82A}">
                    <a16:rowId xmlns:a16="http://schemas.microsoft.com/office/drawing/2014/main" val="10000"/>
                  </a:ext>
                </a:extLst>
              </a:tr>
              <a:tr h="370840">
                <a:tc>
                  <a:txBody>
                    <a:bodyPr/>
                    <a:lstStyle/>
                    <a:p>
                      <a:r>
                        <a:rPr lang="en-US" sz="2000" dirty="0" err="1"/>
                        <a:t>Truy</a:t>
                      </a:r>
                      <a:r>
                        <a:rPr lang="en-US" sz="2000" dirty="0"/>
                        <a:t> </a:t>
                      </a:r>
                      <a:r>
                        <a:rPr lang="en-US" sz="2000" dirty="0" err="1"/>
                        <a:t>cập</a:t>
                      </a:r>
                      <a:r>
                        <a:rPr lang="en-US" sz="2000" baseline="0" dirty="0"/>
                        <a:t> </a:t>
                      </a:r>
                      <a:r>
                        <a:rPr lang="en-US" sz="2000" baseline="0" dirty="0" err="1"/>
                        <a:t>tuần</a:t>
                      </a:r>
                      <a:r>
                        <a:rPr lang="en-US" sz="2000" baseline="0" dirty="0"/>
                        <a:t> </a:t>
                      </a:r>
                      <a:r>
                        <a:rPr lang="en-US" sz="2000" baseline="0" dirty="0" err="1"/>
                        <a:t>tự</a:t>
                      </a:r>
                      <a:endParaRPr lang="en-US" sz="2000" dirty="0"/>
                    </a:p>
                  </a:txBody>
                  <a:tcPr/>
                </a:tc>
                <a:tc>
                  <a:txBody>
                    <a:bodyPr/>
                    <a:lstStyle/>
                    <a:p>
                      <a:r>
                        <a:rPr lang="en-US" sz="2000" dirty="0" err="1"/>
                        <a:t>Truy</a:t>
                      </a:r>
                      <a:r>
                        <a:rPr lang="en-US" sz="2000" dirty="0"/>
                        <a:t> </a:t>
                      </a:r>
                      <a:r>
                        <a:rPr lang="en-US" sz="2000" dirty="0" err="1"/>
                        <a:t>cập</a:t>
                      </a:r>
                      <a:r>
                        <a:rPr lang="en-US" sz="2000" baseline="0" dirty="0"/>
                        <a:t> </a:t>
                      </a:r>
                      <a:r>
                        <a:rPr lang="en-US" sz="2000" baseline="0" dirty="0" err="1"/>
                        <a:t>ngẫu</a:t>
                      </a:r>
                      <a:r>
                        <a:rPr lang="en-US" sz="2000" baseline="0" dirty="0"/>
                        <a:t> </a:t>
                      </a:r>
                      <a:r>
                        <a:rPr lang="en-US" sz="2000" baseline="0" dirty="0" err="1"/>
                        <a:t>nhiên</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Tốn</a:t>
                      </a:r>
                      <a:r>
                        <a:rPr lang="en-US" sz="2000" dirty="0"/>
                        <a:t> n*entry </a:t>
                      </a:r>
                      <a:r>
                        <a:rPr lang="en-US" sz="2000" dirty="0" err="1"/>
                        <a:t>lưu</a:t>
                      </a:r>
                      <a:r>
                        <a:rPr lang="en-US" sz="2000" baseline="0" dirty="0"/>
                        <a:t> </a:t>
                      </a:r>
                      <a:r>
                        <a:rPr lang="en-US" sz="2000" baseline="0" dirty="0" err="1"/>
                        <a:t>địa</a:t>
                      </a:r>
                      <a:r>
                        <a:rPr lang="en-US" sz="2000" baseline="0" dirty="0"/>
                        <a:t> </a:t>
                      </a:r>
                      <a:r>
                        <a:rPr lang="en-US" sz="2000" baseline="0" dirty="0" err="1"/>
                        <a:t>chỉ</a:t>
                      </a:r>
                      <a:r>
                        <a:rPr lang="en-US" sz="2000" baseline="0" dirty="0"/>
                        <a:t> block</a:t>
                      </a:r>
                      <a:endParaRPr lang="en-US" sz="2000" dirty="0"/>
                    </a:p>
                  </a:txBody>
                  <a:tcPr/>
                </a:tc>
                <a:tc>
                  <a:txBody>
                    <a:bodyPr/>
                    <a:lstStyle/>
                    <a:p>
                      <a:r>
                        <a:rPr lang="en-US" sz="2000" dirty="0" err="1"/>
                        <a:t>Tốn</a:t>
                      </a:r>
                      <a:r>
                        <a:rPr lang="en-US" sz="2000" baseline="0" dirty="0"/>
                        <a:t> 1 block</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a:t>Không</a:t>
                      </a:r>
                      <a:r>
                        <a:rPr lang="en-US" sz="2000" baseline="0" dirty="0"/>
                        <a:t> </a:t>
                      </a:r>
                      <a:r>
                        <a:rPr lang="en-US" sz="2000" baseline="0" dirty="0" err="1"/>
                        <a:t>bị</a:t>
                      </a:r>
                      <a:r>
                        <a:rPr lang="en-US" sz="2000" baseline="0" dirty="0"/>
                        <a:t> </a:t>
                      </a:r>
                      <a:r>
                        <a:rPr lang="en-US" sz="2000" baseline="0" dirty="0" err="1"/>
                        <a:t>giới</a:t>
                      </a:r>
                      <a:r>
                        <a:rPr lang="en-US" sz="2000" baseline="0" dirty="0"/>
                        <a:t> </a:t>
                      </a:r>
                      <a:r>
                        <a:rPr lang="en-US" sz="2000" baseline="0" dirty="0" err="1"/>
                        <a:t>hạn</a:t>
                      </a:r>
                      <a:r>
                        <a:rPr lang="en-US" sz="2000" baseline="0" dirty="0"/>
                        <a:t> </a:t>
                      </a:r>
                      <a:r>
                        <a:rPr lang="en-US" sz="2000" baseline="0" dirty="0" err="1"/>
                        <a:t>kích</a:t>
                      </a:r>
                      <a:r>
                        <a:rPr lang="en-US" sz="2000" baseline="0" dirty="0"/>
                        <a:t> </a:t>
                      </a:r>
                      <a:r>
                        <a:rPr lang="en-US" sz="2000" baseline="0" dirty="0" err="1"/>
                        <a:t>thước</a:t>
                      </a:r>
                      <a:endParaRPr lang="en-US" sz="2000" dirty="0"/>
                    </a:p>
                  </a:txBody>
                  <a:tcPr/>
                </a:tc>
                <a:tc>
                  <a:txBody>
                    <a:bodyPr/>
                    <a:lstStyle/>
                    <a:p>
                      <a:r>
                        <a:rPr lang="en-US" sz="2000" dirty="0" err="1"/>
                        <a:t>Giới</a:t>
                      </a:r>
                      <a:r>
                        <a:rPr lang="en-US" sz="2000" baseline="0" dirty="0"/>
                        <a:t> </a:t>
                      </a:r>
                      <a:r>
                        <a:rPr lang="en-US" sz="2000" baseline="0" dirty="0" err="1"/>
                        <a:t>hạn</a:t>
                      </a:r>
                      <a:endParaRPr lang="en-US" sz="2000"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chỉ</a:t>
            </a:r>
            <a:r>
              <a:rPr lang="en-US" dirty="0"/>
              <a:t> </a:t>
            </a:r>
            <a:r>
              <a:rPr lang="en-US" dirty="0" err="1"/>
              <a:t>mục</a:t>
            </a:r>
            <a:r>
              <a:rPr lang="en-US" dirty="0"/>
              <a:t> (index) - 3</a:t>
            </a:r>
          </a:p>
        </p:txBody>
      </p:sp>
      <p:sp>
        <p:nvSpPr>
          <p:cNvPr id="3" name="Content Placeholder 2"/>
          <p:cNvSpPr>
            <a:spLocks noGrp="1"/>
          </p:cNvSpPr>
          <p:nvPr>
            <p:ph sz="quarter" idx="1"/>
          </p:nvPr>
        </p:nvSpPr>
        <p:spPr/>
        <p:txBody>
          <a:bodyPr/>
          <a:lstStyle/>
          <a:p>
            <a:r>
              <a:rPr lang="en-US" dirty="0" err="1"/>
              <a:t>Phương</a:t>
            </a:r>
            <a:r>
              <a:rPr lang="en-US" dirty="0"/>
              <a:t> </a:t>
            </a:r>
            <a:r>
              <a:rPr lang="en-US" dirty="0" err="1"/>
              <a:t>pháp</a:t>
            </a:r>
            <a:r>
              <a:rPr lang="en-US" dirty="0"/>
              <a:t> </a:t>
            </a:r>
            <a:r>
              <a:rPr lang="en-US" dirty="0" err="1"/>
              <a:t>mở</a:t>
            </a:r>
            <a:r>
              <a:rPr lang="en-US" dirty="0"/>
              <a:t> </a:t>
            </a:r>
            <a:r>
              <a:rPr lang="en-US" dirty="0" err="1"/>
              <a:t>rộng</a:t>
            </a:r>
            <a:r>
              <a:rPr lang="en-US" dirty="0"/>
              <a:t>:</a:t>
            </a:r>
          </a:p>
          <a:p>
            <a:pPr lvl="1"/>
            <a:r>
              <a:rPr lang="en-US" dirty="0" err="1"/>
              <a:t>Chỉ</a:t>
            </a:r>
            <a:r>
              <a:rPr lang="en-US" dirty="0"/>
              <a:t> </a:t>
            </a:r>
            <a:r>
              <a:rPr lang="en-US" dirty="0" err="1"/>
              <a:t>mục</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endParaRPr lang="en-US" dirty="0"/>
          </a:p>
          <a:p>
            <a:pPr lvl="2"/>
            <a:r>
              <a:rPr lang="en-US" dirty="0" err="1"/>
              <a:t>Liên</a:t>
            </a:r>
            <a:r>
              <a:rPr lang="en-US" dirty="0"/>
              <a:t> </a:t>
            </a:r>
            <a:r>
              <a:rPr lang="en-US" dirty="0" err="1"/>
              <a:t>kết</a:t>
            </a:r>
            <a:r>
              <a:rPr lang="en-US" dirty="0"/>
              <a:t> </a:t>
            </a:r>
            <a:r>
              <a:rPr lang="en-US" dirty="0" err="1"/>
              <a:t>nhiều</a:t>
            </a:r>
            <a:r>
              <a:rPr lang="en-US" dirty="0"/>
              <a:t> index block </a:t>
            </a:r>
            <a:r>
              <a:rPr lang="en-US" dirty="0" err="1"/>
              <a:t>để</a:t>
            </a:r>
            <a:r>
              <a:rPr lang="en-US" dirty="0"/>
              <a:t> </a:t>
            </a:r>
            <a:r>
              <a:rPr lang="en-US" dirty="0" err="1"/>
              <a:t>lưu</a:t>
            </a:r>
            <a:r>
              <a:rPr lang="en-US" dirty="0"/>
              <a:t> file </a:t>
            </a:r>
            <a:r>
              <a:rPr lang="en-US" dirty="0" err="1"/>
              <a:t>lớn</a:t>
            </a:r>
            <a:endParaRPr lang="en-US" dirty="0"/>
          </a:p>
          <a:p>
            <a:pPr lvl="2"/>
            <a:r>
              <a:rPr lang="en-US" dirty="0"/>
              <a:t>VD: </a:t>
            </a:r>
            <a:r>
              <a:rPr lang="en-US" dirty="0" err="1"/>
              <a:t>dùng</a:t>
            </a:r>
            <a:r>
              <a:rPr lang="en-US" dirty="0"/>
              <a:t> entry </a:t>
            </a:r>
            <a:r>
              <a:rPr lang="en-US" dirty="0" err="1"/>
              <a:t>cuối</a:t>
            </a:r>
            <a:r>
              <a:rPr lang="en-US" dirty="0"/>
              <a:t> </a:t>
            </a:r>
            <a:r>
              <a:rPr lang="en-US" dirty="0" err="1"/>
              <a:t>lưu</a:t>
            </a:r>
            <a:r>
              <a:rPr lang="en-US" dirty="0"/>
              <a:t> </a:t>
            </a:r>
            <a:r>
              <a:rPr lang="en-US" dirty="0" err="1"/>
              <a:t>địa</a:t>
            </a:r>
            <a:r>
              <a:rPr lang="en-US" dirty="0"/>
              <a:t> </a:t>
            </a:r>
            <a:r>
              <a:rPr lang="en-US" dirty="0" err="1"/>
              <a:t>chỉ</a:t>
            </a:r>
            <a:r>
              <a:rPr lang="en-US" dirty="0"/>
              <a:t> </a:t>
            </a:r>
            <a:r>
              <a:rPr lang="en-US" dirty="0" err="1"/>
              <a:t>của</a:t>
            </a:r>
            <a:r>
              <a:rPr lang="en-US" dirty="0"/>
              <a:t> block index </a:t>
            </a:r>
            <a:r>
              <a:rPr lang="en-US" dirty="0" err="1"/>
              <a:t>tiếp</a:t>
            </a:r>
            <a:r>
              <a:rPr lang="en-US" dirty="0"/>
              <a:t> </a:t>
            </a:r>
            <a:r>
              <a:rPr lang="en-US" dirty="0" err="1"/>
              <a:t>theo</a:t>
            </a:r>
            <a:endParaRPr lang="en-US" dirty="0"/>
          </a:p>
          <a:p>
            <a:pPr lvl="1"/>
            <a:r>
              <a:rPr lang="en-US" dirty="0" err="1"/>
              <a:t>Chỉ</a:t>
            </a:r>
            <a:r>
              <a:rPr lang="en-US" dirty="0"/>
              <a:t> </a:t>
            </a:r>
            <a:r>
              <a:rPr lang="en-US" dirty="0" err="1"/>
              <a:t>mục</a:t>
            </a:r>
            <a:r>
              <a:rPr lang="en-US" dirty="0"/>
              <a:t> </a:t>
            </a:r>
            <a:r>
              <a:rPr lang="en-US" dirty="0" err="1"/>
              <a:t>đa</a:t>
            </a:r>
            <a:r>
              <a:rPr lang="en-US" dirty="0"/>
              <a:t> </a:t>
            </a:r>
            <a:r>
              <a:rPr lang="en-US" dirty="0" err="1"/>
              <a:t>cấp</a:t>
            </a:r>
            <a:endParaRPr lang="en-US" dirty="0"/>
          </a:p>
          <a:p>
            <a:pPr lvl="2"/>
            <a:r>
              <a:rPr lang="en-US" dirty="0"/>
              <a:t>Index block </a:t>
            </a:r>
            <a:r>
              <a:rPr lang="en-US" dirty="0" err="1"/>
              <a:t>cấp</a:t>
            </a:r>
            <a:r>
              <a:rPr lang="en-US" dirty="0"/>
              <a:t> 1 </a:t>
            </a:r>
            <a:r>
              <a:rPr lang="en-US" dirty="0" err="1"/>
              <a:t>lưu</a:t>
            </a:r>
            <a:r>
              <a:rPr lang="en-US" dirty="0"/>
              <a:t> </a:t>
            </a:r>
            <a:r>
              <a:rPr lang="en-US" dirty="0" err="1"/>
              <a:t>danh</a:t>
            </a:r>
            <a:r>
              <a:rPr lang="en-US" dirty="0"/>
              <a:t> </a:t>
            </a:r>
            <a:r>
              <a:rPr lang="en-US" dirty="0" err="1"/>
              <a:t>sách</a:t>
            </a:r>
            <a:r>
              <a:rPr lang="en-US" dirty="0"/>
              <a:t> </a:t>
            </a:r>
            <a:r>
              <a:rPr lang="en-US" dirty="0" err="1"/>
              <a:t>các</a:t>
            </a:r>
            <a:r>
              <a:rPr lang="en-US" dirty="0"/>
              <a:t> index block 2, ….</a:t>
            </a:r>
          </a:p>
          <a:p>
            <a:pPr lvl="2"/>
            <a:r>
              <a:rPr lang="en-US" dirty="0"/>
              <a:t>VD: </a:t>
            </a:r>
            <a:r>
              <a:rPr lang="en-US" dirty="0" err="1"/>
              <a:t>với</a:t>
            </a:r>
            <a:r>
              <a:rPr lang="en-US" dirty="0"/>
              <a:t> 2 </a:t>
            </a:r>
            <a:r>
              <a:rPr lang="en-US" dirty="0" err="1"/>
              <a:t>cấp</a:t>
            </a:r>
            <a:r>
              <a:rPr lang="en-US" dirty="0"/>
              <a:t>, </a:t>
            </a:r>
            <a:r>
              <a:rPr lang="en-US" dirty="0" err="1"/>
              <a:t>mỗi</a:t>
            </a:r>
            <a:r>
              <a:rPr lang="en-US" dirty="0"/>
              <a:t> block có1024 entry </a:t>
            </a:r>
            <a:r>
              <a:rPr lang="en-US" dirty="0">
                <a:sym typeface="Wingdings" pitchFamily="2" charset="2"/>
              </a:rPr>
              <a:t> </a:t>
            </a:r>
            <a:r>
              <a:rPr lang="en-US" dirty="0" err="1">
                <a:sym typeface="Wingdings" pitchFamily="2" charset="2"/>
              </a:rPr>
              <a:t>quản</a:t>
            </a:r>
            <a:r>
              <a:rPr lang="en-US" dirty="0">
                <a:sym typeface="Wingdings" pitchFamily="2" charset="2"/>
              </a:rPr>
              <a:t> </a:t>
            </a:r>
            <a:r>
              <a:rPr lang="en-US" dirty="0" err="1">
                <a:sym typeface="Wingdings" pitchFamily="2" charset="2"/>
              </a:rPr>
              <a:t>lý</a:t>
            </a:r>
            <a:r>
              <a:rPr lang="en-US" dirty="0">
                <a:sym typeface="Wingdings" pitchFamily="2" charset="2"/>
              </a:rPr>
              <a:t> ??? block</a:t>
            </a:r>
            <a:endParaRPr lang="en-US" dirty="0"/>
          </a:p>
          <a:p>
            <a:pPr lvl="1"/>
            <a:r>
              <a:rPr lang="en-US" dirty="0" err="1"/>
              <a:t>Chỉ</a:t>
            </a:r>
            <a:r>
              <a:rPr lang="en-US" dirty="0"/>
              <a:t> </a:t>
            </a:r>
            <a:r>
              <a:rPr lang="en-US" dirty="0" err="1"/>
              <a:t>mục</a:t>
            </a:r>
            <a:r>
              <a:rPr lang="en-US" dirty="0"/>
              <a:t> </a:t>
            </a:r>
            <a:r>
              <a:rPr lang="en-US" dirty="0" err="1"/>
              <a:t>kết</a:t>
            </a:r>
            <a:r>
              <a:rPr lang="en-US" dirty="0"/>
              <a:t> </a:t>
            </a:r>
            <a:r>
              <a:rPr lang="en-US" dirty="0" err="1"/>
              <a:t>hợp</a:t>
            </a:r>
            <a:endParaRPr lang="en-US" dirty="0"/>
          </a:p>
          <a:p>
            <a:pPr lvl="2"/>
            <a:r>
              <a:rPr lang="en-US" dirty="0" err="1"/>
              <a:t>Sử</a:t>
            </a:r>
            <a:r>
              <a:rPr lang="en-US" dirty="0"/>
              <a:t> </a:t>
            </a:r>
            <a:r>
              <a:rPr lang="en-US" dirty="0" err="1"/>
              <a:t>dụng</a:t>
            </a:r>
            <a:r>
              <a:rPr lang="en-US" dirty="0"/>
              <a:t> N entry</a:t>
            </a:r>
          </a:p>
          <a:p>
            <a:pPr lvl="3"/>
            <a:r>
              <a:rPr lang="en-US" dirty="0"/>
              <a:t>N-3 entry </a:t>
            </a:r>
            <a:r>
              <a:rPr lang="en-US" dirty="0" err="1"/>
              <a:t>đầu</a:t>
            </a:r>
            <a:r>
              <a:rPr lang="en-US" dirty="0"/>
              <a:t> </a:t>
            </a:r>
            <a:r>
              <a:rPr lang="en-US" dirty="0" err="1"/>
              <a:t>lưu</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các</a:t>
            </a:r>
            <a:r>
              <a:rPr lang="en-US" dirty="0"/>
              <a:t> data block</a:t>
            </a:r>
          </a:p>
          <a:p>
            <a:pPr lvl="3"/>
            <a:r>
              <a:rPr lang="en-US" dirty="0"/>
              <a:t>Entry </a:t>
            </a:r>
            <a:r>
              <a:rPr lang="en-US" dirty="0" err="1"/>
              <a:t>kế</a:t>
            </a:r>
            <a:r>
              <a:rPr lang="en-US" dirty="0"/>
              <a:t> </a:t>
            </a:r>
            <a:r>
              <a:rPr lang="en-US" dirty="0" err="1"/>
              <a:t>tiếp</a:t>
            </a:r>
            <a:r>
              <a:rPr lang="en-US" dirty="0"/>
              <a:t> </a:t>
            </a:r>
            <a:r>
              <a:rPr lang="en-US" dirty="0" err="1"/>
              <a:t>lưu</a:t>
            </a:r>
            <a:r>
              <a:rPr lang="en-US" dirty="0"/>
              <a:t> index block </a:t>
            </a:r>
            <a:r>
              <a:rPr lang="en-US" dirty="0" err="1"/>
              <a:t>cấp</a:t>
            </a:r>
            <a:r>
              <a:rPr lang="en-US" dirty="0"/>
              <a:t> 1</a:t>
            </a:r>
          </a:p>
          <a:p>
            <a:pPr lvl="3"/>
            <a:r>
              <a:rPr lang="en-US" dirty="0"/>
              <a:t>Entry </a:t>
            </a:r>
            <a:r>
              <a:rPr lang="en-US" dirty="0" err="1"/>
              <a:t>kế</a:t>
            </a:r>
            <a:r>
              <a:rPr lang="en-US" dirty="0"/>
              <a:t> </a:t>
            </a:r>
            <a:r>
              <a:rPr lang="en-US" dirty="0" err="1"/>
              <a:t>tiếp</a:t>
            </a:r>
            <a:r>
              <a:rPr lang="en-US" dirty="0"/>
              <a:t> </a:t>
            </a:r>
            <a:r>
              <a:rPr lang="en-US" dirty="0" err="1"/>
              <a:t>lưu</a:t>
            </a:r>
            <a:r>
              <a:rPr lang="en-US" dirty="0"/>
              <a:t> index block </a:t>
            </a:r>
            <a:r>
              <a:rPr lang="en-US" dirty="0" err="1"/>
              <a:t>cấp</a:t>
            </a:r>
            <a:r>
              <a:rPr lang="en-US" dirty="0"/>
              <a:t> 2</a:t>
            </a:r>
          </a:p>
          <a:p>
            <a:pPr lvl="3"/>
            <a:r>
              <a:rPr lang="en-US" dirty="0"/>
              <a:t>Entry </a:t>
            </a:r>
            <a:r>
              <a:rPr lang="en-US" dirty="0" err="1"/>
              <a:t>kế</a:t>
            </a:r>
            <a:r>
              <a:rPr lang="en-US" dirty="0"/>
              <a:t> </a:t>
            </a:r>
            <a:r>
              <a:rPr lang="en-US" dirty="0" err="1"/>
              <a:t>tiếp</a:t>
            </a:r>
            <a:r>
              <a:rPr lang="en-US" dirty="0"/>
              <a:t> </a:t>
            </a:r>
            <a:r>
              <a:rPr lang="en-US" dirty="0" err="1"/>
              <a:t>lưu</a:t>
            </a:r>
            <a:r>
              <a:rPr lang="en-US" dirty="0"/>
              <a:t> index block </a:t>
            </a:r>
            <a:r>
              <a:rPr lang="en-US" dirty="0" err="1"/>
              <a:t>cấp</a:t>
            </a:r>
            <a:r>
              <a:rPr lang="en-US" dirty="0"/>
              <a:t> 3</a:t>
            </a:r>
          </a:p>
          <a:p>
            <a:pPr lvl="2"/>
            <a:r>
              <a:rPr lang="en-US" dirty="0"/>
              <a:t>VD: I-node</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linds(horizontal)">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blinds(horizontal)">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blinds(horizontal)">
                                      <p:cBhvr>
                                        <p:cTn id="63" dur="5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blinds(horizontal)">
                                      <p:cBhvr>
                                        <p:cTn id="6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I-node</a:t>
            </a:r>
          </a:p>
        </p:txBody>
      </p:sp>
      <p:sp>
        <p:nvSpPr>
          <p:cNvPr id="4" name="Slide Number Placeholder 5"/>
          <p:cNvSpPr>
            <a:spLocks noGrp="1"/>
          </p:cNvSpPr>
          <p:nvPr>
            <p:ph type="sldNum" sz="quarter" idx="15"/>
          </p:nvPr>
        </p:nvSpPr>
        <p:spPr/>
        <p:txBody>
          <a:bodyPr/>
          <a:lstStyle/>
          <a:p>
            <a:fld id="{C8F791BA-7DF5-4A84-B425-599C5925E7DF}" type="slidenum">
              <a:rPr lang="en-US"/>
              <a:pPr/>
              <a:t>64</a:t>
            </a:fld>
            <a:endParaRPr lang="en-US"/>
          </a:p>
        </p:txBody>
      </p:sp>
      <p:pic>
        <p:nvPicPr>
          <p:cNvPr id="179204" name="Picture 4"/>
          <p:cNvPicPr>
            <a:picLocks noChangeAspect="1" noChangeArrowheads="1"/>
          </p:cNvPicPr>
          <p:nvPr/>
        </p:nvPicPr>
        <p:blipFill>
          <a:blip r:embed="rId2"/>
          <a:srcRect l="1398" t="858" r="1321" b="319"/>
          <a:stretch>
            <a:fillRect/>
          </a:stretch>
        </p:blipFill>
        <p:spPr bwMode="auto">
          <a:xfrm>
            <a:off x="1447800" y="1219200"/>
            <a:ext cx="6424246" cy="52197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dissolve">
                                      <p:cBhvr>
                                        <p:cTn id="7"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không</a:t>
            </a:r>
            <a:r>
              <a:rPr lang="en-US" dirty="0"/>
              <a:t> </a:t>
            </a:r>
            <a:r>
              <a:rPr lang="en-US" dirty="0" err="1"/>
              <a:t>gian</a:t>
            </a:r>
            <a:r>
              <a:rPr lang="en-US" dirty="0"/>
              <a:t> </a:t>
            </a:r>
            <a:r>
              <a:rPr lang="en-US" dirty="0" err="1"/>
              <a:t>đĩa</a:t>
            </a:r>
            <a:r>
              <a:rPr lang="en-US" dirty="0"/>
              <a:t> </a:t>
            </a:r>
            <a:r>
              <a:rPr lang="en-US" dirty="0" err="1"/>
              <a:t>trống</a:t>
            </a:r>
            <a:endParaRPr lang="en-US" dirty="0"/>
          </a:p>
        </p:txBody>
      </p:sp>
      <p:sp>
        <p:nvSpPr>
          <p:cNvPr id="3" name="Content Placeholder 2"/>
          <p:cNvSpPr>
            <a:spLocks noGrp="1"/>
          </p:cNvSpPr>
          <p:nvPr>
            <p:ph sz="quarter" idx="1"/>
          </p:nvPr>
        </p:nvSpPr>
        <p:spPr/>
        <p:txBody>
          <a:bodyPr/>
          <a:lstStyle/>
          <a:p>
            <a:r>
              <a:rPr lang="en-US" dirty="0" err="1"/>
              <a:t>Ghi</a:t>
            </a:r>
            <a:r>
              <a:rPr lang="en-US" dirty="0"/>
              <a:t> </a:t>
            </a:r>
            <a:r>
              <a:rPr lang="en-US" dirty="0" err="1"/>
              <a:t>nhận</a:t>
            </a:r>
            <a:r>
              <a:rPr lang="en-US" dirty="0"/>
              <a:t> </a:t>
            </a:r>
            <a:r>
              <a:rPr lang="en-US" dirty="0" err="1"/>
              <a:t>danh</a:t>
            </a:r>
            <a:r>
              <a:rPr lang="en-US" dirty="0"/>
              <a:t> </a:t>
            </a:r>
            <a:r>
              <a:rPr lang="en-US" dirty="0" err="1"/>
              <a:t>sách</a:t>
            </a:r>
            <a:r>
              <a:rPr lang="en-US" dirty="0"/>
              <a:t> </a:t>
            </a:r>
            <a:r>
              <a:rPr lang="en-US" dirty="0" err="1"/>
              <a:t>các</a:t>
            </a:r>
            <a:r>
              <a:rPr lang="en-US" dirty="0"/>
              <a:t> block </a:t>
            </a:r>
            <a:r>
              <a:rPr lang="en-US" dirty="0" err="1"/>
              <a:t>trống</a:t>
            </a:r>
            <a:endParaRPr lang="en-US" dirty="0"/>
          </a:p>
          <a:p>
            <a:r>
              <a:rPr lang="en-US" dirty="0" err="1"/>
              <a:t>Phương</a:t>
            </a:r>
            <a:r>
              <a:rPr lang="en-US" dirty="0"/>
              <a:t> </a:t>
            </a:r>
            <a:r>
              <a:rPr lang="en-US" dirty="0" err="1"/>
              <a:t>pháp</a:t>
            </a:r>
            <a:r>
              <a:rPr lang="en-US" dirty="0"/>
              <a:t>:</a:t>
            </a:r>
          </a:p>
          <a:p>
            <a:pPr lvl="1"/>
            <a:r>
              <a:rPr lang="en-US" dirty="0"/>
              <a:t>Bit vector</a:t>
            </a:r>
          </a:p>
          <a:p>
            <a:pPr lvl="1"/>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(linked list)</a:t>
            </a:r>
          </a:p>
          <a:p>
            <a:pPr lvl="1"/>
            <a:r>
              <a:rPr lang="en-US" dirty="0" err="1"/>
              <a:t>Nhóm</a:t>
            </a:r>
            <a:r>
              <a:rPr lang="en-US" dirty="0"/>
              <a:t> (grouping)</a:t>
            </a:r>
          </a:p>
          <a:p>
            <a:pPr lvl="1"/>
            <a:r>
              <a:rPr lang="en-US" dirty="0" err="1"/>
              <a:t>Đếm</a:t>
            </a:r>
            <a:r>
              <a:rPr lang="en-US" dirty="0"/>
              <a:t> (counting)</a:t>
            </a:r>
          </a:p>
          <a:p>
            <a:pPr lvl="1"/>
            <a:r>
              <a:rPr lang="en-US" dirty="0" err="1"/>
              <a:t>Bảng</a:t>
            </a:r>
            <a:r>
              <a:rPr lang="en-US" dirty="0"/>
              <a:t> </a:t>
            </a:r>
            <a:r>
              <a:rPr lang="en-US" dirty="0" err="1"/>
              <a:t>đồ</a:t>
            </a:r>
            <a:r>
              <a:rPr lang="en-US" dirty="0"/>
              <a:t> </a:t>
            </a:r>
            <a:r>
              <a:rPr lang="en-US" dirty="0" err="1"/>
              <a:t>không</a:t>
            </a:r>
            <a:r>
              <a:rPr lang="en-US" dirty="0"/>
              <a:t> </a:t>
            </a:r>
            <a:r>
              <a:rPr lang="en-US" dirty="0" err="1"/>
              <a:t>gian</a:t>
            </a:r>
            <a:r>
              <a:rPr lang="en-US" dirty="0"/>
              <a:t> (space maps)</a:t>
            </a:r>
          </a:p>
        </p:txBody>
      </p:sp>
      <p:sp>
        <p:nvSpPr>
          <p:cNvPr id="5" name="Slide Number Placeholder 4"/>
          <p:cNvSpPr>
            <a:spLocks noGrp="1"/>
          </p:cNvSpPr>
          <p:nvPr>
            <p:ph type="sldNum" sz="quarter" idx="15"/>
          </p:nvPr>
        </p:nvSpPr>
        <p:spPr/>
        <p:txBody>
          <a:bodyPr/>
          <a:lstStyle/>
          <a:p>
            <a:fld id="{AE9F012D-5E39-4C30-9E0D-C3E8FE30521F}"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vector</a:t>
            </a:r>
          </a:p>
        </p:txBody>
      </p:sp>
      <p:sp>
        <p:nvSpPr>
          <p:cNvPr id="3" name="Content Placeholder 2"/>
          <p:cNvSpPr>
            <a:spLocks noGrp="1"/>
          </p:cNvSpPr>
          <p:nvPr>
            <p:ph sz="quarter" idx="1"/>
          </p:nvPr>
        </p:nvSpPr>
        <p:spPr/>
        <p:txBody>
          <a:bodyPr/>
          <a:lstStyle/>
          <a:p>
            <a:r>
              <a:rPr lang="en-US" dirty="0" err="1"/>
              <a:t>Mỗi</a:t>
            </a:r>
            <a:r>
              <a:rPr lang="en-US" dirty="0"/>
              <a:t> block </a:t>
            </a:r>
            <a:r>
              <a:rPr lang="en-US" dirty="0" err="1"/>
              <a:t>được</a:t>
            </a:r>
            <a:r>
              <a:rPr lang="en-US" dirty="0"/>
              <a:t> </a:t>
            </a:r>
            <a:r>
              <a:rPr lang="en-US" dirty="0" err="1"/>
              <a:t>đại</a:t>
            </a:r>
            <a:r>
              <a:rPr lang="en-US" dirty="0"/>
              <a:t> </a:t>
            </a:r>
            <a:r>
              <a:rPr lang="en-US" dirty="0" err="1"/>
              <a:t>diện</a:t>
            </a:r>
            <a:r>
              <a:rPr lang="en-US" dirty="0"/>
              <a:t> </a:t>
            </a:r>
            <a:r>
              <a:rPr lang="en-US" dirty="0" err="1"/>
              <a:t>bằng</a:t>
            </a:r>
            <a:r>
              <a:rPr lang="en-US" dirty="0"/>
              <a:t> 1 bit</a:t>
            </a:r>
          </a:p>
          <a:p>
            <a:pPr lvl="1"/>
            <a:r>
              <a:rPr lang="en-US" dirty="0"/>
              <a:t>0: </a:t>
            </a:r>
            <a:r>
              <a:rPr lang="en-US" dirty="0" err="1"/>
              <a:t>chứa</a:t>
            </a:r>
            <a:r>
              <a:rPr lang="en-US" dirty="0"/>
              <a:t> </a:t>
            </a:r>
            <a:r>
              <a:rPr lang="en-US" dirty="0" err="1"/>
              <a:t>dữ</a:t>
            </a:r>
            <a:r>
              <a:rPr lang="en-US" dirty="0"/>
              <a:t> </a:t>
            </a:r>
            <a:r>
              <a:rPr lang="en-US" dirty="0" err="1"/>
              <a:t>liệu</a:t>
            </a:r>
            <a:endParaRPr lang="en-US" dirty="0"/>
          </a:p>
          <a:p>
            <a:pPr lvl="1"/>
            <a:r>
              <a:rPr lang="en-US" dirty="0"/>
              <a:t>1: </a:t>
            </a:r>
            <a:r>
              <a:rPr lang="en-US" dirty="0" err="1"/>
              <a:t>trống</a:t>
            </a:r>
            <a:endParaRPr lang="en-US" dirty="0"/>
          </a:p>
          <a:p>
            <a:r>
              <a:rPr lang="en-US" dirty="0" err="1"/>
              <a:t>Nhận</a:t>
            </a:r>
            <a:r>
              <a:rPr lang="en-US" dirty="0"/>
              <a:t> </a:t>
            </a:r>
            <a:r>
              <a:rPr lang="en-US" dirty="0" err="1"/>
              <a:t>xét</a:t>
            </a:r>
            <a:r>
              <a:rPr lang="en-US" dirty="0"/>
              <a:t>:</a:t>
            </a:r>
          </a:p>
          <a:p>
            <a:pPr lvl="1"/>
            <a:r>
              <a:rPr lang="en-US" dirty="0" err="1"/>
              <a:t>Đơn</a:t>
            </a:r>
            <a:r>
              <a:rPr lang="en-US" dirty="0"/>
              <a:t> </a:t>
            </a:r>
            <a:r>
              <a:rPr lang="en-US" dirty="0" err="1"/>
              <a:t>giản</a:t>
            </a:r>
            <a:endParaRPr lang="en-US" dirty="0"/>
          </a:p>
          <a:p>
            <a:pPr lvl="1"/>
            <a:r>
              <a:rPr lang="en-US" dirty="0" err="1"/>
              <a:t>Tính</a:t>
            </a:r>
            <a:r>
              <a:rPr lang="en-US" dirty="0"/>
              <a:t> </a:t>
            </a:r>
            <a:r>
              <a:rPr lang="en-US" dirty="0" err="1"/>
              <a:t>toán</a:t>
            </a:r>
            <a:r>
              <a:rPr lang="en-US" dirty="0"/>
              <a:t> </a:t>
            </a:r>
            <a:r>
              <a:rPr lang="en-US" dirty="0" err="1"/>
              <a:t>nhanh</a:t>
            </a:r>
            <a:endParaRPr lang="en-US" dirty="0"/>
          </a:p>
          <a:p>
            <a:pPr lvl="1"/>
            <a:r>
              <a:rPr lang="en-US" dirty="0" err="1"/>
              <a:t>Khi</a:t>
            </a:r>
            <a:r>
              <a:rPr lang="en-US" dirty="0"/>
              <a:t> </a:t>
            </a:r>
            <a:r>
              <a:rPr lang="en-US" dirty="0" err="1"/>
              <a:t>cần</a:t>
            </a:r>
            <a:r>
              <a:rPr lang="en-US" dirty="0"/>
              <a:t> </a:t>
            </a:r>
            <a:r>
              <a:rPr lang="en-US" dirty="0" err="1"/>
              <a:t>kiểm</a:t>
            </a:r>
            <a:r>
              <a:rPr lang="en-US" dirty="0"/>
              <a:t> </a:t>
            </a:r>
            <a:r>
              <a:rPr lang="en-US" dirty="0" err="1"/>
              <a:t>tra</a:t>
            </a:r>
            <a:r>
              <a:rPr lang="en-US" dirty="0"/>
              <a:t> </a:t>
            </a:r>
            <a:r>
              <a:rPr lang="en-US" dirty="0">
                <a:sym typeface="Wingdings" pitchFamily="2" charset="2"/>
              </a:rPr>
              <a:t> load bit vector </a:t>
            </a:r>
            <a:r>
              <a:rPr lang="en-US" dirty="0" err="1">
                <a:sym typeface="Wingdings" pitchFamily="2" charset="2"/>
              </a:rPr>
              <a:t>lên</a:t>
            </a:r>
            <a:r>
              <a:rPr lang="en-US" dirty="0">
                <a:sym typeface="Wingdings" pitchFamily="2" charset="2"/>
              </a:rPr>
              <a:t> </a:t>
            </a:r>
            <a:r>
              <a:rPr lang="en-US" dirty="0" err="1">
                <a:sym typeface="Wingdings" pitchFamily="2" charset="2"/>
              </a:rPr>
              <a:t>bộ</a:t>
            </a:r>
            <a:r>
              <a:rPr lang="en-US" dirty="0">
                <a:sym typeface="Wingdings" pitchFamily="2" charset="2"/>
              </a:rPr>
              <a:t> </a:t>
            </a:r>
            <a:r>
              <a:rPr lang="en-US" dirty="0" err="1">
                <a:sym typeface="Wingdings" pitchFamily="2" charset="2"/>
              </a:rPr>
              <a:t>nhớ</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 grouping - counting</a:t>
            </a:r>
          </a:p>
        </p:txBody>
      </p:sp>
      <p:sp>
        <p:nvSpPr>
          <p:cNvPr id="3" name="Content Placeholder 2"/>
          <p:cNvSpPr>
            <a:spLocks noGrp="1"/>
          </p:cNvSpPr>
          <p:nvPr>
            <p:ph sz="quarter" idx="1"/>
          </p:nvPr>
        </p:nvSpPr>
        <p:spPr/>
        <p:txBody>
          <a:bodyPr/>
          <a:lstStyle/>
          <a:p>
            <a:r>
              <a:rPr lang="en-US" dirty="0"/>
              <a:t>Linked</a:t>
            </a:r>
          </a:p>
          <a:p>
            <a:pPr lvl="1"/>
            <a:r>
              <a:rPr lang="en-US" dirty="0" err="1"/>
              <a:t>Các</a:t>
            </a:r>
            <a:r>
              <a:rPr lang="en-US" dirty="0"/>
              <a:t> block </a:t>
            </a:r>
            <a:r>
              <a:rPr lang="en-US" dirty="0" err="1"/>
              <a:t>trống</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nhau</a:t>
            </a:r>
            <a:r>
              <a:rPr lang="en-US" dirty="0"/>
              <a:t>: block </a:t>
            </a:r>
            <a:r>
              <a:rPr lang="en-US" dirty="0" err="1"/>
              <a:t>trống</a:t>
            </a:r>
            <a:r>
              <a:rPr lang="en-US" dirty="0"/>
              <a:t> </a:t>
            </a:r>
            <a:r>
              <a:rPr lang="en-US" dirty="0" err="1"/>
              <a:t>thứ</a:t>
            </a:r>
            <a:r>
              <a:rPr lang="en-US" dirty="0"/>
              <a:t> N </a:t>
            </a:r>
            <a:r>
              <a:rPr lang="en-US" dirty="0" err="1"/>
              <a:t>lưu</a:t>
            </a:r>
            <a:r>
              <a:rPr lang="en-US" dirty="0"/>
              <a:t> </a:t>
            </a:r>
            <a:r>
              <a:rPr lang="en-US" dirty="0" err="1"/>
              <a:t>địa</a:t>
            </a:r>
            <a:r>
              <a:rPr lang="en-US" dirty="0"/>
              <a:t> </a:t>
            </a:r>
            <a:r>
              <a:rPr lang="en-US" dirty="0" err="1"/>
              <a:t>chỉ</a:t>
            </a:r>
            <a:r>
              <a:rPr lang="en-US" dirty="0"/>
              <a:t> </a:t>
            </a:r>
            <a:r>
              <a:rPr lang="en-US" dirty="0" err="1"/>
              <a:t>của</a:t>
            </a:r>
            <a:r>
              <a:rPr lang="en-US" dirty="0"/>
              <a:t> block </a:t>
            </a:r>
            <a:r>
              <a:rPr lang="en-US" dirty="0" err="1"/>
              <a:t>trống</a:t>
            </a:r>
            <a:r>
              <a:rPr lang="en-US" dirty="0"/>
              <a:t> </a:t>
            </a:r>
            <a:r>
              <a:rPr lang="en-US" dirty="0" err="1"/>
              <a:t>thứ</a:t>
            </a:r>
            <a:r>
              <a:rPr lang="en-US" dirty="0"/>
              <a:t> N+1</a:t>
            </a:r>
          </a:p>
          <a:p>
            <a:pPr lvl="1"/>
            <a:r>
              <a:rPr lang="en-US" dirty="0" err="1"/>
              <a:t>Chỉ</a:t>
            </a:r>
            <a:r>
              <a:rPr lang="en-US" dirty="0"/>
              <a:t> </a:t>
            </a:r>
            <a:r>
              <a:rPr lang="en-US" dirty="0" err="1"/>
              <a:t>cần</a:t>
            </a:r>
            <a:r>
              <a:rPr lang="en-US" dirty="0"/>
              <a:t> </a:t>
            </a:r>
            <a:r>
              <a:rPr lang="en-US" dirty="0" err="1"/>
              <a:t>lưu</a:t>
            </a:r>
            <a:r>
              <a:rPr lang="en-US" dirty="0"/>
              <a:t> </a:t>
            </a:r>
            <a:r>
              <a:rPr lang="en-US" dirty="0" err="1"/>
              <a:t>địa</a:t>
            </a:r>
            <a:r>
              <a:rPr lang="en-US" dirty="0"/>
              <a:t> </a:t>
            </a:r>
            <a:r>
              <a:rPr lang="en-US" dirty="0" err="1"/>
              <a:t>chỉ</a:t>
            </a:r>
            <a:r>
              <a:rPr lang="en-US" dirty="0"/>
              <a:t> block </a:t>
            </a:r>
            <a:r>
              <a:rPr lang="en-US" dirty="0" err="1"/>
              <a:t>trống</a:t>
            </a:r>
            <a:r>
              <a:rPr lang="en-US" dirty="0"/>
              <a:t> </a:t>
            </a:r>
            <a:r>
              <a:rPr lang="en-US" dirty="0" err="1"/>
              <a:t>đầu</a:t>
            </a:r>
            <a:r>
              <a:rPr lang="en-US" dirty="0"/>
              <a:t> </a:t>
            </a:r>
            <a:r>
              <a:rPr lang="en-US" dirty="0" err="1"/>
              <a:t>tiên</a:t>
            </a:r>
            <a:endParaRPr lang="en-US" dirty="0"/>
          </a:p>
          <a:p>
            <a:r>
              <a:rPr lang="en-US" dirty="0"/>
              <a:t>Grouping</a:t>
            </a:r>
          </a:p>
          <a:p>
            <a:pPr lvl="1"/>
            <a:r>
              <a:rPr lang="en-US" dirty="0" err="1"/>
              <a:t>Tương</a:t>
            </a:r>
            <a:r>
              <a:rPr lang="en-US" dirty="0"/>
              <a:t> </a:t>
            </a:r>
            <a:r>
              <a:rPr lang="en-US" dirty="0" err="1"/>
              <a:t>tự</a:t>
            </a:r>
            <a:r>
              <a:rPr lang="en-US" dirty="0"/>
              <a:t> linked</a:t>
            </a:r>
          </a:p>
          <a:p>
            <a:pPr lvl="1"/>
            <a:r>
              <a:rPr lang="en-US" dirty="0" err="1"/>
              <a:t>Lưu</a:t>
            </a:r>
            <a:r>
              <a:rPr lang="en-US" dirty="0"/>
              <a:t> </a:t>
            </a:r>
            <a:r>
              <a:rPr lang="en-US" dirty="0" err="1"/>
              <a:t>địa</a:t>
            </a:r>
            <a:r>
              <a:rPr lang="en-US" dirty="0"/>
              <a:t> </a:t>
            </a:r>
            <a:r>
              <a:rPr lang="en-US" dirty="0" err="1"/>
              <a:t>chỉ</a:t>
            </a:r>
            <a:r>
              <a:rPr lang="en-US" dirty="0"/>
              <a:t> </a:t>
            </a:r>
            <a:r>
              <a:rPr lang="en-US" dirty="0" err="1"/>
              <a:t>của</a:t>
            </a:r>
            <a:r>
              <a:rPr lang="en-US" dirty="0"/>
              <a:t> N block </a:t>
            </a:r>
            <a:r>
              <a:rPr lang="en-US" dirty="0" err="1"/>
              <a:t>trống</a:t>
            </a:r>
            <a:r>
              <a:rPr lang="en-US" dirty="0"/>
              <a:t> </a:t>
            </a:r>
            <a:r>
              <a:rPr lang="en-US" dirty="0" err="1"/>
              <a:t>tiếp</a:t>
            </a:r>
            <a:r>
              <a:rPr lang="en-US" dirty="0"/>
              <a:t> </a:t>
            </a:r>
            <a:r>
              <a:rPr lang="en-US" dirty="0" err="1"/>
              <a:t>theo</a:t>
            </a:r>
            <a:endParaRPr lang="en-US" dirty="0"/>
          </a:p>
          <a:p>
            <a:r>
              <a:rPr lang="en-US" dirty="0"/>
              <a:t>Counting:</a:t>
            </a:r>
          </a:p>
          <a:p>
            <a:pPr lvl="1"/>
            <a:r>
              <a:rPr lang="en-US" dirty="0" err="1"/>
              <a:t>Với</a:t>
            </a:r>
            <a:r>
              <a:rPr lang="en-US" dirty="0"/>
              <a:t> </a:t>
            </a:r>
            <a:r>
              <a:rPr lang="en-US" dirty="0" err="1"/>
              <a:t>mỗi</a:t>
            </a:r>
            <a:r>
              <a:rPr lang="en-US" dirty="0"/>
              <a:t> N block </a:t>
            </a:r>
            <a:r>
              <a:rPr lang="en-US" dirty="0" err="1"/>
              <a:t>trống</a:t>
            </a:r>
            <a:r>
              <a:rPr lang="en-US" dirty="0"/>
              <a:t> </a:t>
            </a:r>
            <a:r>
              <a:rPr lang="en-US" dirty="0" err="1"/>
              <a:t>liên</a:t>
            </a:r>
            <a:r>
              <a:rPr lang="en-US" dirty="0"/>
              <a:t> </a:t>
            </a:r>
            <a:r>
              <a:rPr lang="en-US" dirty="0" err="1"/>
              <a:t>tiếp</a:t>
            </a:r>
            <a:r>
              <a:rPr lang="en-US" dirty="0"/>
              <a:t>: </a:t>
            </a:r>
            <a:r>
              <a:rPr lang="en-US" dirty="0" err="1"/>
              <a:t>lưu</a:t>
            </a:r>
            <a:r>
              <a:rPr lang="en-US" dirty="0"/>
              <a:t> </a:t>
            </a:r>
            <a:r>
              <a:rPr lang="en-US" dirty="0" err="1"/>
              <a:t>địa</a:t>
            </a:r>
            <a:r>
              <a:rPr lang="en-US" dirty="0"/>
              <a:t> </a:t>
            </a:r>
            <a:r>
              <a:rPr lang="en-US" dirty="0" err="1"/>
              <a:t>chỉ</a:t>
            </a:r>
            <a:r>
              <a:rPr lang="en-US" dirty="0"/>
              <a:t> </a:t>
            </a:r>
            <a:r>
              <a:rPr lang="en-US" dirty="0" err="1"/>
              <a:t>của</a:t>
            </a:r>
            <a:r>
              <a:rPr lang="en-US" dirty="0"/>
              <a:t> block </a:t>
            </a:r>
            <a:r>
              <a:rPr lang="en-US" dirty="0" err="1"/>
              <a:t>trống</a:t>
            </a:r>
            <a:r>
              <a:rPr lang="en-US" dirty="0"/>
              <a:t> </a:t>
            </a:r>
            <a:r>
              <a:rPr lang="en-US" dirty="0" err="1"/>
              <a:t>đầu</a:t>
            </a:r>
            <a:r>
              <a:rPr lang="en-US" dirty="0"/>
              <a:t> </a:t>
            </a:r>
            <a:r>
              <a:rPr lang="en-US" dirty="0" err="1"/>
              <a:t>tiên</a:t>
            </a:r>
            <a:r>
              <a:rPr lang="en-US" dirty="0"/>
              <a:t> </a:t>
            </a:r>
            <a:r>
              <a:rPr lang="en-US" dirty="0" err="1"/>
              <a:t>và</a:t>
            </a:r>
            <a:r>
              <a:rPr lang="en-US" dirty="0"/>
              <a:t> </a:t>
            </a:r>
            <a:r>
              <a:rPr lang="en-US" dirty="0" err="1"/>
              <a:t>số</a:t>
            </a:r>
            <a:r>
              <a:rPr lang="en-US" dirty="0"/>
              <a:t> </a:t>
            </a:r>
            <a:r>
              <a:rPr lang="en-US" dirty="0" err="1"/>
              <a:t>lượng</a:t>
            </a:r>
            <a:r>
              <a:rPr lang="en-US" dirty="0"/>
              <a:t> block </a:t>
            </a:r>
            <a:r>
              <a:rPr lang="en-US" dirty="0" err="1"/>
              <a:t>trống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a:t>Nội</a:t>
            </a:r>
            <a:r>
              <a:rPr lang="en-US" sz="4000" dirty="0"/>
              <a:t> dung</a:t>
            </a:r>
          </a:p>
        </p:txBody>
      </p:sp>
      <p:sp>
        <p:nvSpPr>
          <p:cNvPr id="105475" name="Rectangle 3"/>
          <p:cNvSpPr>
            <a:spLocks noGrp="1" noChangeArrowheads="1"/>
          </p:cNvSpPr>
          <p:nvPr>
            <p:ph sz="quarter" idx="1"/>
          </p:nvPr>
        </p:nvSpPr>
        <p:spPr/>
        <p:txBody>
          <a:bodyPr/>
          <a:lstStyle/>
          <a:p>
            <a:r>
              <a:rPr lang="en-US" dirty="0" err="1">
                <a:solidFill>
                  <a:schemeClr val="bg1">
                    <a:lumMod val="95000"/>
                  </a:schemeClr>
                </a:solidFill>
              </a:rPr>
              <a:t>Giới</a:t>
            </a:r>
            <a:r>
              <a:rPr lang="en-US" dirty="0">
                <a:solidFill>
                  <a:schemeClr val="bg1">
                    <a:lumMod val="95000"/>
                  </a:schemeClr>
                </a:solidFill>
              </a:rPr>
              <a:t> </a:t>
            </a:r>
            <a:r>
              <a:rPr lang="en-US" dirty="0" err="1">
                <a:solidFill>
                  <a:schemeClr val="bg1">
                    <a:lumMod val="95000"/>
                  </a:schemeClr>
                </a:solidFill>
              </a:rPr>
              <a:t>thiệu</a:t>
            </a:r>
            <a:endParaRPr lang="en-US" dirty="0">
              <a:solidFill>
                <a:schemeClr val="bg1">
                  <a:lumMod val="95000"/>
                </a:schemeClr>
              </a:solidFill>
            </a:endParaRPr>
          </a:p>
          <a:p>
            <a:r>
              <a:rPr lang="en-US" dirty="0" err="1">
                <a:solidFill>
                  <a:schemeClr val="bg1">
                    <a:lumMod val="95000"/>
                  </a:schemeClr>
                </a:solidFill>
              </a:rPr>
              <a:t>Tập</a:t>
            </a:r>
            <a:r>
              <a:rPr lang="en-US" dirty="0">
                <a:solidFill>
                  <a:schemeClr val="bg1">
                    <a:lumMod val="95000"/>
                  </a:schemeClr>
                </a:solidFill>
              </a:rPr>
              <a:t> tin – </a:t>
            </a:r>
            <a:r>
              <a:rPr lang="en-US" dirty="0" err="1">
                <a:solidFill>
                  <a:schemeClr val="bg1">
                    <a:lumMod val="95000"/>
                  </a:schemeClr>
                </a:solidFill>
              </a:rPr>
              <a:t>Thư</a:t>
            </a:r>
            <a:r>
              <a:rPr lang="en-US" dirty="0">
                <a:solidFill>
                  <a:schemeClr val="bg1">
                    <a:lumMod val="95000"/>
                  </a:schemeClr>
                </a:solidFill>
              </a:rPr>
              <a:t> </a:t>
            </a:r>
            <a:r>
              <a:rPr lang="en-US" dirty="0" err="1">
                <a:solidFill>
                  <a:schemeClr val="bg1">
                    <a:lumMod val="95000"/>
                  </a:schemeClr>
                </a:solidFill>
              </a:rPr>
              <a:t>mục</a:t>
            </a:r>
            <a:endParaRPr lang="en-US" dirty="0">
              <a:solidFill>
                <a:schemeClr val="bg1">
                  <a:lumMod val="95000"/>
                </a:schemeClr>
              </a:solidFill>
            </a:endParaRPr>
          </a:p>
          <a:p>
            <a:r>
              <a:rPr lang="en-US" dirty="0" err="1">
                <a:solidFill>
                  <a:schemeClr val="bg1">
                    <a:lumMod val="95000"/>
                  </a:schemeClr>
                </a:solidFill>
              </a:rPr>
              <a:t>Đĩa</a:t>
            </a:r>
            <a:r>
              <a:rPr lang="en-US" dirty="0">
                <a:solidFill>
                  <a:schemeClr val="bg1">
                    <a:lumMod val="95000"/>
                  </a:schemeClr>
                </a:solidFill>
              </a:rPr>
              <a:t> </a:t>
            </a:r>
            <a:r>
              <a:rPr lang="en-US" dirty="0" err="1">
                <a:solidFill>
                  <a:schemeClr val="bg1">
                    <a:lumMod val="95000"/>
                  </a:schemeClr>
                </a:solidFill>
              </a:rPr>
              <a:t>từ</a:t>
            </a:r>
            <a:endParaRPr lang="en-US" dirty="0">
              <a:solidFill>
                <a:schemeClr val="bg1">
                  <a:lumMod val="95000"/>
                </a:schemeClr>
              </a:solidFill>
            </a:endParaRPr>
          </a:p>
          <a:p>
            <a:r>
              <a:rPr lang="en-US" dirty="0" err="1">
                <a:solidFill>
                  <a:schemeClr val="bg1">
                    <a:lumMod val="95000"/>
                  </a:schemeClr>
                </a:solidFill>
              </a:rPr>
              <a:t>Cài</a:t>
            </a:r>
            <a:r>
              <a:rPr lang="en-US" dirty="0">
                <a:solidFill>
                  <a:schemeClr val="bg1">
                    <a:lumMod val="95000"/>
                  </a:schemeClr>
                </a:solidFill>
              </a:rPr>
              <a:t> </a:t>
            </a:r>
            <a:r>
              <a:rPr lang="en-US" dirty="0" err="1">
                <a:solidFill>
                  <a:schemeClr val="bg1">
                    <a:lumMod val="95000"/>
                  </a:schemeClr>
                </a:solidFill>
              </a:rPr>
              <a:t>đặt</a:t>
            </a:r>
            <a:r>
              <a:rPr lang="en-US" dirty="0">
                <a:solidFill>
                  <a:schemeClr val="bg1">
                    <a:lumMod val="95000"/>
                  </a:schemeClr>
                </a:solidFill>
              </a:rPr>
              <a:t> </a:t>
            </a:r>
            <a:r>
              <a:rPr lang="en-US" dirty="0" err="1">
                <a:solidFill>
                  <a:schemeClr val="bg1">
                    <a:lumMod val="95000"/>
                  </a:schemeClr>
                </a:solidFill>
              </a:rPr>
              <a:t>hệ</a:t>
            </a:r>
            <a:r>
              <a:rPr lang="en-US" dirty="0">
                <a:solidFill>
                  <a:schemeClr val="bg1">
                    <a:lumMod val="95000"/>
                  </a:schemeClr>
                </a:solidFill>
              </a:rPr>
              <a:t> </a:t>
            </a:r>
            <a:r>
              <a:rPr lang="en-US" dirty="0" err="1">
                <a:solidFill>
                  <a:schemeClr val="bg1">
                    <a:lumMod val="95000"/>
                  </a:schemeClr>
                </a:solidFill>
              </a:rPr>
              <a:t>thống</a:t>
            </a:r>
            <a:r>
              <a:rPr lang="en-US" dirty="0">
                <a:solidFill>
                  <a:schemeClr val="bg1">
                    <a:lumMod val="95000"/>
                  </a:schemeClr>
                </a:solidFill>
              </a:rPr>
              <a:t> </a:t>
            </a:r>
            <a:r>
              <a:rPr lang="en-US" dirty="0" err="1">
                <a:solidFill>
                  <a:schemeClr val="bg1">
                    <a:lumMod val="95000"/>
                  </a:schemeClr>
                </a:solidFill>
              </a:rPr>
              <a:t>tập</a:t>
            </a:r>
            <a:r>
              <a:rPr lang="en-US" dirty="0">
                <a:solidFill>
                  <a:schemeClr val="bg1">
                    <a:lumMod val="95000"/>
                  </a:schemeClr>
                </a:solidFill>
              </a:rPr>
              <a:t> tin</a:t>
            </a:r>
          </a:p>
          <a:p>
            <a:r>
              <a:rPr lang="en-US" dirty="0"/>
              <a:t>Minh </a:t>
            </a:r>
            <a:r>
              <a:rPr lang="en-US" dirty="0" err="1"/>
              <a:t>họa</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4" name="Slide Number Placeholder 5"/>
          <p:cNvSpPr>
            <a:spLocks noGrp="1"/>
          </p:cNvSpPr>
          <p:nvPr>
            <p:ph type="sldNum" sz="quarter" idx="15"/>
          </p:nvPr>
        </p:nvSpPr>
        <p:spPr/>
        <p:txBody>
          <a:bodyPr/>
          <a:lstStyle/>
          <a:p>
            <a:fld id="{CC75DB43-4573-4448-8E2E-F1CB5F90DADB}" type="slidenum">
              <a:rPr lang="en-US"/>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tập</a:t>
            </a:r>
            <a:r>
              <a:rPr lang="en-US" dirty="0"/>
              <a:t> tin</a:t>
            </a:r>
          </a:p>
        </p:txBody>
      </p:sp>
      <p:sp>
        <p:nvSpPr>
          <p:cNvPr id="3" name="Content Placeholder 2"/>
          <p:cNvSpPr>
            <a:spLocks noGrp="1"/>
          </p:cNvSpPr>
          <p:nvPr>
            <p:ph sz="quarter" idx="1"/>
          </p:nvPr>
        </p:nvSpPr>
        <p:spPr/>
        <p:txBody>
          <a:bodyPr/>
          <a:lstStyle/>
          <a:p>
            <a:r>
              <a:rPr lang="en-US" dirty="0"/>
              <a:t>FAT</a:t>
            </a:r>
          </a:p>
          <a:p>
            <a:r>
              <a:rPr lang="en-US" dirty="0"/>
              <a:t>NTFS</a:t>
            </a:r>
          </a:p>
          <a:p>
            <a:r>
              <a:rPr lang="en-US" dirty="0"/>
              <a:t>I-node</a:t>
            </a:r>
          </a:p>
        </p:txBody>
      </p:sp>
      <p:sp>
        <p:nvSpPr>
          <p:cNvPr id="5" name="Slide Number Placeholder 4"/>
          <p:cNvSpPr>
            <a:spLocks noGrp="1"/>
          </p:cNvSpPr>
          <p:nvPr>
            <p:ph type="sldNum" sz="quarter" idx="15"/>
          </p:nvPr>
        </p:nvSpPr>
        <p:spPr/>
        <p:txBody>
          <a:bodyPr/>
          <a:lstStyle/>
          <a:p>
            <a:fld id="{AE9F012D-5E39-4C30-9E0D-C3E8FE30521F}"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a:t>
            </a:r>
          </a:p>
        </p:txBody>
      </p:sp>
      <p:sp>
        <p:nvSpPr>
          <p:cNvPr id="3" name="Content Placeholder 2"/>
          <p:cNvSpPr>
            <a:spLocks noGrp="1"/>
          </p:cNvSpPr>
          <p:nvPr>
            <p:ph sz="quarter" idx="1"/>
          </p:nvPr>
        </p:nvSpPr>
        <p:spPr/>
        <p:txBody>
          <a:bodyPr/>
          <a:lstStyle/>
          <a:p>
            <a:r>
              <a:rPr lang="en-US" dirty="0" err="1"/>
              <a:t>Tập</a:t>
            </a:r>
            <a:r>
              <a:rPr lang="en-US" dirty="0"/>
              <a:t> tin (file)</a:t>
            </a:r>
          </a:p>
          <a:p>
            <a:pPr lvl="1"/>
            <a:r>
              <a:rPr lang="en-US" dirty="0" err="1"/>
              <a:t>Tập</a:t>
            </a:r>
            <a:r>
              <a:rPr lang="en-US" dirty="0"/>
              <a:t> </a:t>
            </a:r>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nhau</a:t>
            </a:r>
            <a:endParaRPr lang="en-US" dirty="0"/>
          </a:p>
          <a:p>
            <a:pPr lvl="1"/>
            <a:r>
              <a:rPr lang="en-US" dirty="0" err="1"/>
              <a:t>Được</a:t>
            </a:r>
            <a:r>
              <a:rPr lang="en-US" dirty="0"/>
              <a:t> HĐH </a:t>
            </a:r>
            <a:r>
              <a:rPr lang="en-US" dirty="0" err="1"/>
              <a:t>ánh</a:t>
            </a:r>
            <a:r>
              <a:rPr lang="en-US" dirty="0"/>
              <a:t> </a:t>
            </a:r>
            <a:r>
              <a:rPr lang="en-US" dirty="0" err="1"/>
              <a:t>xạ</a:t>
            </a:r>
            <a:r>
              <a:rPr lang="en-US" dirty="0"/>
              <a:t> </a:t>
            </a:r>
            <a:r>
              <a:rPr lang="en-US" dirty="0" err="1"/>
              <a:t>trên</a:t>
            </a:r>
            <a:r>
              <a:rPr lang="en-US" dirty="0"/>
              <a:t> ổ </a:t>
            </a:r>
            <a:r>
              <a:rPr lang="en-US" dirty="0" err="1"/>
              <a:t>đĩa</a:t>
            </a:r>
            <a:r>
              <a:rPr lang="en-US" dirty="0"/>
              <a:t> </a:t>
            </a:r>
            <a:r>
              <a:rPr lang="en-US" dirty="0" err="1"/>
              <a:t>vật</a:t>
            </a:r>
            <a:r>
              <a:rPr lang="en-US" dirty="0"/>
              <a:t> </a:t>
            </a:r>
            <a:r>
              <a:rPr lang="en-US" dirty="0" err="1"/>
              <a:t>lý</a:t>
            </a:r>
            <a:endParaRPr lang="en-US" dirty="0"/>
          </a:p>
          <a:p>
            <a:pPr lvl="1"/>
            <a:r>
              <a:rPr lang="en-US" dirty="0" err="1"/>
              <a:t>Gồm</a:t>
            </a:r>
            <a:r>
              <a:rPr lang="en-US" dirty="0"/>
              <a:t> </a:t>
            </a:r>
            <a:r>
              <a:rPr lang="en-US" dirty="0" err="1"/>
              <a:t>chuỗi</a:t>
            </a:r>
            <a:r>
              <a:rPr lang="en-US" dirty="0"/>
              <a:t> </a:t>
            </a:r>
            <a:r>
              <a:rPr lang="en-US" dirty="0" err="1"/>
              <a:t>các</a:t>
            </a:r>
            <a:r>
              <a:rPr lang="en-US" dirty="0"/>
              <a:t> bit, byte, record, …</a:t>
            </a:r>
          </a:p>
          <a:p>
            <a:pPr lvl="1"/>
            <a:r>
              <a:rPr lang="en-US" dirty="0" err="1"/>
              <a:t>Xác</a:t>
            </a:r>
            <a:r>
              <a:rPr lang="en-US" dirty="0"/>
              <a:t> </a:t>
            </a:r>
            <a:r>
              <a:rPr lang="en-US" dirty="0" err="1"/>
              <a:t>định</a:t>
            </a:r>
            <a:r>
              <a:rPr lang="en-US" dirty="0"/>
              <a:t> </a:t>
            </a:r>
            <a:r>
              <a:rPr lang="en-US" dirty="0" err="1"/>
              <a:t>bằng</a:t>
            </a:r>
            <a:r>
              <a:rPr lang="en-US" dirty="0"/>
              <a:t> </a:t>
            </a:r>
            <a:r>
              <a:rPr lang="en-US" dirty="0" err="1"/>
              <a:t>tên</a:t>
            </a:r>
            <a:r>
              <a:rPr lang="en-US" dirty="0"/>
              <a:t> </a:t>
            </a:r>
            <a:r>
              <a:rPr lang="en-US" dirty="0" err="1"/>
              <a:t>tập</a:t>
            </a:r>
            <a:r>
              <a:rPr lang="en-US" dirty="0"/>
              <a:t> tin</a:t>
            </a:r>
          </a:p>
          <a:p>
            <a:pPr lvl="2"/>
            <a:r>
              <a:rPr lang="en-US" dirty="0" err="1"/>
              <a:t>Example.c</a:t>
            </a:r>
            <a:endParaRPr lang="en-US" dirty="0"/>
          </a:p>
          <a:p>
            <a:pPr lvl="2"/>
            <a:endParaRPr lang="en-US" dirty="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Hệ</a:t>
            </a:r>
            <a:r>
              <a:rPr lang="en-US" sz="2800" dirty="0"/>
              <a:t> </a:t>
            </a:r>
            <a:r>
              <a:rPr lang="en-US" sz="2800" dirty="0" err="1"/>
              <a:t>thống</a:t>
            </a:r>
            <a:r>
              <a:rPr lang="en-US" sz="2800" dirty="0"/>
              <a:t> </a:t>
            </a:r>
            <a:r>
              <a:rPr lang="en-US" sz="2800" dirty="0" err="1"/>
              <a:t>tập</a:t>
            </a:r>
            <a:r>
              <a:rPr lang="en-US" sz="2800" dirty="0"/>
              <a:t> tin FAT - 1</a:t>
            </a:r>
            <a:endParaRPr lang="en-US" dirty="0"/>
          </a:p>
        </p:txBody>
      </p:sp>
      <p:sp>
        <p:nvSpPr>
          <p:cNvPr id="3" name="Content Placeholder 2"/>
          <p:cNvSpPr>
            <a:spLocks noGrp="1"/>
          </p:cNvSpPr>
          <p:nvPr>
            <p:ph sz="quarter" idx="1"/>
          </p:nvPr>
        </p:nvSpPr>
        <p:spPr/>
        <p:txBody>
          <a:bodyPr>
            <a:normAutofit/>
          </a:bodyPr>
          <a:lstStyle/>
          <a:p>
            <a:pPr lvl="0">
              <a:lnSpc>
                <a:spcPct val="85000"/>
              </a:lnSpc>
              <a:spcAft>
                <a:spcPct val="40000"/>
              </a:spcAft>
              <a:defRPr/>
            </a:pPr>
            <a:r>
              <a:rPr lang="en-US" dirty="0"/>
              <a:t>FAT: File Allocation Table</a:t>
            </a:r>
          </a:p>
          <a:p>
            <a:pPr lvl="0">
              <a:lnSpc>
                <a:spcPct val="85000"/>
              </a:lnSpc>
              <a:spcAft>
                <a:spcPct val="40000"/>
              </a:spcAft>
              <a:defRPr/>
            </a:pPr>
            <a:r>
              <a:rPr lang="en-US" dirty="0" err="1"/>
              <a:t>Các</a:t>
            </a:r>
            <a:r>
              <a:rPr lang="en-US" dirty="0"/>
              <a:t> </a:t>
            </a:r>
            <a:r>
              <a:rPr lang="en-US" dirty="0" err="1"/>
              <a:t>phiên</a:t>
            </a:r>
            <a:r>
              <a:rPr lang="en-US" dirty="0"/>
              <a:t> </a:t>
            </a:r>
            <a:r>
              <a:rPr lang="en-US" dirty="0" err="1"/>
              <a:t>bản</a:t>
            </a:r>
            <a:r>
              <a:rPr lang="en-US" dirty="0"/>
              <a:t> </a:t>
            </a:r>
            <a:r>
              <a:rPr lang="en-US" dirty="0" err="1"/>
              <a:t>của</a:t>
            </a:r>
            <a:r>
              <a:rPr lang="en-US" dirty="0"/>
              <a:t> FAT:  FAT12, FAT16, FAT32</a:t>
            </a:r>
          </a:p>
          <a:p>
            <a:pPr lvl="1">
              <a:lnSpc>
                <a:spcPct val="85000"/>
              </a:lnSpc>
              <a:spcAft>
                <a:spcPct val="40000"/>
              </a:spcAft>
              <a:defRPr/>
            </a:pPr>
            <a:r>
              <a:rPr lang="en-US" sz="2000" dirty="0"/>
              <a:t>12,16,32: </a:t>
            </a:r>
            <a:r>
              <a:rPr lang="en-US" sz="2000" dirty="0" err="1"/>
              <a:t>Số</a:t>
            </a:r>
            <a:r>
              <a:rPr lang="en-US" sz="2000" dirty="0"/>
              <a:t> </a:t>
            </a:r>
            <a:r>
              <a:rPr lang="en-US" sz="2000" dirty="0" err="1"/>
              <a:t>bít</a:t>
            </a:r>
            <a:r>
              <a:rPr lang="en-US" sz="2000" dirty="0"/>
              <a:t> </a:t>
            </a:r>
            <a:r>
              <a:rPr lang="en-US" sz="2000" dirty="0" err="1"/>
              <a:t>dùng</a:t>
            </a:r>
            <a:r>
              <a:rPr lang="en-US" sz="2000" dirty="0"/>
              <a:t> </a:t>
            </a:r>
            <a:r>
              <a:rPr lang="en-US" sz="2000" dirty="0" err="1"/>
              <a:t>để</a:t>
            </a:r>
            <a:r>
              <a:rPr lang="en-US" sz="2000" dirty="0"/>
              <a:t> </a:t>
            </a:r>
            <a:r>
              <a:rPr lang="en-US" sz="2000" dirty="0" err="1"/>
              <a:t>đánh</a:t>
            </a:r>
            <a:r>
              <a:rPr lang="en-US" sz="2000" dirty="0"/>
              <a:t> STT </a:t>
            </a:r>
            <a:r>
              <a:rPr lang="en-US" sz="2000" dirty="0" err="1"/>
              <a:t>các</a:t>
            </a:r>
            <a:r>
              <a:rPr lang="en-US" sz="2000" dirty="0"/>
              <a:t> </a:t>
            </a:r>
            <a:r>
              <a:rPr lang="en-US" sz="2000" dirty="0" err="1"/>
              <a:t>khối</a:t>
            </a:r>
            <a:endParaRPr lang="en-US" sz="2000"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70</a:t>
            </a:fld>
            <a:endParaRPr lang="en-US"/>
          </a:p>
        </p:txBody>
      </p:sp>
      <p:sp>
        <p:nvSpPr>
          <p:cNvPr id="8" name="Slide Number Placeholder 5"/>
          <p:cNvSpPr txBox="1">
            <a:spLocks/>
          </p:cNvSpPr>
          <p:nvPr/>
        </p:nvSpPr>
        <p:spPr>
          <a:xfrm>
            <a:off x="7924800" y="5337810"/>
            <a:ext cx="609600" cy="521208"/>
          </a:xfrm>
          <a:prstGeom prst="rect">
            <a:avLst/>
          </a:prstGeom>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D222F4B-10D7-4398-9964-74081B7A6922}"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sz="1400" b="1" i="0" u="none" strike="noStrike" kern="1200" cap="none" spc="0" normalizeH="0" baseline="0" noProof="0">
              <a:ln>
                <a:noFill/>
              </a:ln>
              <a:solidFill>
                <a:srgbClr val="FFFFFF"/>
              </a:solidFill>
              <a:effectLst/>
              <a:uLnTx/>
              <a:uFillTx/>
              <a:latin typeface="+mn-lt"/>
              <a:ea typeface="+mn-ea"/>
              <a:cs typeface="+mn-cs"/>
            </a:endParaRPr>
          </a:p>
        </p:txBody>
      </p:sp>
      <p:sp>
        <p:nvSpPr>
          <p:cNvPr id="9" name="Rectangle 4"/>
          <p:cNvSpPr>
            <a:spLocks noChangeArrowheads="1"/>
          </p:cNvSpPr>
          <p:nvPr/>
        </p:nvSpPr>
        <p:spPr bwMode="auto">
          <a:xfrm>
            <a:off x="382588"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Boot</a:t>
            </a:r>
          </a:p>
          <a:p>
            <a:pPr marL="457200" indent="-457200" eaLnBrk="0" hangingPunct="0"/>
            <a:r>
              <a:rPr lang="en-US" sz="1600" dirty="0">
                <a:solidFill>
                  <a:schemeClr val="tx1"/>
                </a:solidFill>
                <a:latin typeface="Helvetica" pitchFamily="34" charset="0"/>
              </a:rPr>
              <a:t>sector</a:t>
            </a:r>
          </a:p>
        </p:txBody>
      </p:sp>
      <p:sp>
        <p:nvSpPr>
          <p:cNvPr id="10" name="Rectangle 5"/>
          <p:cNvSpPr>
            <a:spLocks noChangeArrowheads="1"/>
          </p:cNvSpPr>
          <p:nvPr/>
        </p:nvSpPr>
        <p:spPr bwMode="auto">
          <a:xfrm>
            <a:off x="1174750" y="2959100"/>
            <a:ext cx="7921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FAT1</a:t>
            </a:r>
          </a:p>
        </p:txBody>
      </p:sp>
      <p:sp>
        <p:nvSpPr>
          <p:cNvPr id="11" name="Rectangle 6"/>
          <p:cNvSpPr>
            <a:spLocks noChangeArrowheads="1"/>
          </p:cNvSpPr>
          <p:nvPr/>
        </p:nvSpPr>
        <p:spPr bwMode="auto">
          <a:xfrm>
            <a:off x="1966913"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FAT2</a:t>
            </a:r>
          </a:p>
          <a:p>
            <a:pPr marL="457200" indent="-457200" eaLnBrk="0" hangingPunct="0"/>
            <a:r>
              <a:rPr lang="en-US" sz="1000" dirty="0">
                <a:solidFill>
                  <a:schemeClr val="tx1"/>
                </a:solidFill>
                <a:latin typeface="Helvetica" pitchFamily="34" charset="0"/>
              </a:rPr>
              <a:t>(backup)</a:t>
            </a:r>
          </a:p>
        </p:txBody>
      </p:sp>
      <p:sp>
        <p:nvSpPr>
          <p:cNvPr id="12" name="Rectangle 7"/>
          <p:cNvSpPr>
            <a:spLocks noChangeArrowheads="1"/>
          </p:cNvSpPr>
          <p:nvPr/>
        </p:nvSpPr>
        <p:spPr bwMode="auto">
          <a:xfrm>
            <a:off x="2759075" y="2959100"/>
            <a:ext cx="10080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Root</a:t>
            </a:r>
          </a:p>
          <a:p>
            <a:pPr marL="457200" indent="-457200" eaLnBrk="0" hangingPunct="0"/>
            <a:r>
              <a:rPr lang="en-US" sz="1600" dirty="0">
                <a:solidFill>
                  <a:schemeClr val="tx1"/>
                </a:solidFill>
                <a:latin typeface="Helvetica" pitchFamily="34" charset="0"/>
              </a:rPr>
              <a:t>directory</a:t>
            </a:r>
          </a:p>
        </p:txBody>
      </p:sp>
      <p:sp>
        <p:nvSpPr>
          <p:cNvPr id="13" name="Rectangle 8"/>
          <p:cNvSpPr>
            <a:spLocks noChangeArrowheads="1"/>
          </p:cNvSpPr>
          <p:nvPr/>
        </p:nvSpPr>
        <p:spPr bwMode="auto">
          <a:xfrm>
            <a:off x="3767138" y="2959100"/>
            <a:ext cx="46910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Other directories and files</a:t>
            </a:r>
          </a:p>
        </p:txBody>
      </p:sp>
      <p:grpSp>
        <p:nvGrpSpPr>
          <p:cNvPr id="14" name="Group 9"/>
          <p:cNvGrpSpPr>
            <a:grpSpLocks/>
          </p:cNvGrpSpPr>
          <p:nvPr/>
        </p:nvGrpSpPr>
        <p:grpSpPr bwMode="auto">
          <a:xfrm>
            <a:off x="1174750" y="3463925"/>
            <a:ext cx="792163" cy="2376488"/>
            <a:chOff x="884" y="2704"/>
            <a:chExt cx="499" cy="1497"/>
          </a:xfrm>
        </p:grpSpPr>
        <p:sp>
          <p:nvSpPr>
            <p:cNvPr id="15" name="Rectangle 10"/>
            <p:cNvSpPr>
              <a:spLocks noChangeArrowheads="1"/>
            </p:cNvSpPr>
            <p:nvPr/>
          </p:nvSpPr>
          <p:spPr bwMode="auto">
            <a:xfrm>
              <a:off x="884" y="2704"/>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sp>
          <p:nvSpPr>
            <p:cNvPr id="16" name="Rectangle 11"/>
            <p:cNvSpPr>
              <a:spLocks noChangeArrowheads="1"/>
            </p:cNvSpPr>
            <p:nvPr/>
          </p:nvSpPr>
          <p:spPr bwMode="auto">
            <a:xfrm>
              <a:off x="884" y="2840"/>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17" name="Rectangle 12"/>
            <p:cNvSpPr>
              <a:spLocks noChangeArrowheads="1"/>
            </p:cNvSpPr>
            <p:nvPr/>
          </p:nvSpPr>
          <p:spPr bwMode="auto">
            <a:xfrm>
              <a:off x="884" y="2976"/>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0003</a:t>
              </a:r>
            </a:p>
          </p:txBody>
        </p:sp>
        <p:sp>
          <p:nvSpPr>
            <p:cNvPr id="18" name="Rectangle 13"/>
            <p:cNvSpPr>
              <a:spLocks noChangeArrowheads="1"/>
            </p:cNvSpPr>
            <p:nvPr/>
          </p:nvSpPr>
          <p:spPr bwMode="auto">
            <a:xfrm>
              <a:off x="884" y="3113"/>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0004</a:t>
              </a:r>
            </a:p>
          </p:txBody>
        </p:sp>
        <p:sp>
          <p:nvSpPr>
            <p:cNvPr id="19" name="Rectangle 14"/>
            <p:cNvSpPr>
              <a:spLocks noChangeArrowheads="1"/>
            </p:cNvSpPr>
            <p:nvPr/>
          </p:nvSpPr>
          <p:spPr bwMode="auto">
            <a:xfrm>
              <a:off x="884" y="3249"/>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0" name="Rectangle 15"/>
            <p:cNvSpPr>
              <a:spLocks noChangeArrowheads="1"/>
            </p:cNvSpPr>
            <p:nvPr/>
          </p:nvSpPr>
          <p:spPr bwMode="auto">
            <a:xfrm>
              <a:off x="884" y="3385"/>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0006</a:t>
              </a:r>
            </a:p>
          </p:txBody>
        </p:sp>
        <p:sp>
          <p:nvSpPr>
            <p:cNvPr id="21" name="Rectangle 16"/>
            <p:cNvSpPr>
              <a:spLocks noChangeArrowheads="1"/>
            </p:cNvSpPr>
            <p:nvPr/>
          </p:nvSpPr>
          <p:spPr bwMode="auto">
            <a:xfrm>
              <a:off x="884" y="3521"/>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0008</a:t>
              </a:r>
            </a:p>
          </p:txBody>
        </p:sp>
        <p:sp>
          <p:nvSpPr>
            <p:cNvPr id="22" name="Rectangle 17"/>
            <p:cNvSpPr>
              <a:spLocks noChangeArrowheads="1"/>
            </p:cNvSpPr>
            <p:nvPr/>
          </p:nvSpPr>
          <p:spPr bwMode="auto">
            <a:xfrm>
              <a:off x="884" y="3657"/>
              <a:ext cx="499" cy="136"/>
            </a:xfrm>
            <a:prstGeom prst="rect">
              <a:avLst/>
            </a:prstGeom>
            <a:solidFill>
              <a:schemeClr val="hlink"/>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3" name="Rectangle 18"/>
            <p:cNvSpPr>
              <a:spLocks noChangeArrowheads="1"/>
            </p:cNvSpPr>
            <p:nvPr/>
          </p:nvSpPr>
          <p:spPr bwMode="auto">
            <a:xfrm>
              <a:off x="884" y="3793"/>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4" name="Rectangle 19"/>
            <p:cNvSpPr>
              <a:spLocks noChangeArrowheads="1"/>
            </p:cNvSpPr>
            <p:nvPr/>
          </p:nvSpPr>
          <p:spPr bwMode="auto">
            <a:xfrm>
              <a:off x="884" y="3929"/>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25" name="Rectangle 20"/>
            <p:cNvSpPr>
              <a:spLocks noChangeArrowheads="1"/>
            </p:cNvSpPr>
            <p:nvPr/>
          </p:nvSpPr>
          <p:spPr bwMode="auto">
            <a:xfrm>
              <a:off x="884" y="4065"/>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grpSp>
      <p:grpSp>
        <p:nvGrpSpPr>
          <p:cNvPr id="26" name="Group 21"/>
          <p:cNvGrpSpPr>
            <a:grpSpLocks/>
          </p:cNvGrpSpPr>
          <p:nvPr/>
        </p:nvGrpSpPr>
        <p:grpSpPr bwMode="auto">
          <a:xfrm>
            <a:off x="2398713" y="3763963"/>
            <a:ext cx="6048375" cy="503237"/>
            <a:chOff x="1655" y="2659"/>
            <a:chExt cx="3810" cy="317"/>
          </a:xfrm>
        </p:grpSpPr>
        <p:sp>
          <p:nvSpPr>
            <p:cNvPr id="27" name="Rectangle 22"/>
            <p:cNvSpPr>
              <a:spLocks noChangeArrowheads="1"/>
            </p:cNvSpPr>
            <p:nvPr/>
          </p:nvSpPr>
          <p:spPr bwMode="auto">
            <a:xfrm>
              <a:off x="2290" y="2659"/>
              <a:ext cx="635" cy="317"/>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28" name="Rectangle 23"/>
            <p:cNvSpPr>
              <a:spLocks noChangeArrowheads="1"/>
            </p:cNvSpPr>
            <p:nvPr/>
          </p:nvSpPr>
          <p:spPr bwMode="auto">
            <a:xfrm>
              <a:off x="292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29" name="Rectangle 24"/>
            <p:cNvSpPr>
              <a:spLocks noChangeArrowheads="1"/>
            </p:cNvSpPr>
            <p:nvPr/>
          </p:nvSpPr>
          <p:spPr bwMode="auto">
            <a:xfrm>
              <a:off x="3560"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30" name="Rectangle 25"/>
            <p:cNvSpPr>
              <a:spLocks noChangeArrowheads="1"/>
            </p:cNvSpPr>
            <p:nvPr/>
          </p:nvSpPr>
          <p:spPr bwMode="auto">
            <a:xfrm>
              <a:off x="1655" y="2659"/>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1" name="Rectangle 26"/>
            <p:cNvSpPr>
              <a:spLocks noChangeArrowheads="1"/>
            </p:cNvSpPr>
            <p:nvPr/>
          </p:nvSpPr>
          <p:spPr bwMode="auto">
            <a:xfrm>
              <a:off x="4830" y="2659"/>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2" name="Rectangle 27"/>
            <p:cNvSpPr>
              <a:spLocks noChangeArrowheads="1"/>
            </p:cNvSpPr>
            <p:nvPr/>
          </p:nvSpPr>
          <p:spPr bwMode="auto">
            <a:xfrm>
              <a:off x="419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File1</a:t>
              </a:r>
            </a:p>
          </p:txBody>
        </p:sp>
      </p:grpSp>
      <p:grpSp>
        <p:nvGrpSpPr>
          <p:cNvPr id="33" name="Group 28"/>
          <p:cNvGrpSpPr>
            <a:grpSpLocks/>
          </p:cNvGrpSpPr>
          <p:nvPr/>
        </p:nvGrpSpPr>
        <p:grpSpPr bwMode="auto">
          <a:xfrm>
            <a:off x="2398713" y="4602163"/>
            <a:ext cx="6048375" cy="503237"/>
            <a:chOff x="1655" y="3113"/>
            <a:chExt cx="3810" cy="317"/>
          </a:xfrm>
        </p:grpSpPr>
        <p:sp>
          <p:nvSpPr>
            <p:cNvPr id="34" name="Rectangle 29"/>
            <p:cNvSpPr>
              <a:spLocks noChangeArrowheads="1"/>
            </p:cNvSpPr>
            <p:nvPr/>
          </p:nvSpPr>
          <p:spPr bwMode="auto">
            <a:xfrm>
              <a:off x="2290" y="3113"/>
              <a:ext cx="635" cy="317"/>
            </a:xfrm>
            <a:prstGeom prst="rect">
              <a:avLst/>
            </a:prstGeom>
            <a:solidFill>
              <a:srgbClr val="FF0000"/>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File3</a:t>
              </a:r>
            </a:p>
          </p:txBody>
        </p:sp>
        <p:sp>
          <p:nvSpPr>
            <p:cNvPr id="35" name="Rectangle 30"/>
            <p:cNvSpPr>
              <a:spLocks noChangeArrowheads="1"/>
            </p:cNvSpPr>
            <p:nvPr/>
          </p:nvSpPr>
          <p:spPr bwMode="auto">
            <a:xfrm>
              <a:off x="165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6" name="Rectangle 31"/>
            <p:cNvSpPr>
              <a:spLocks noChangeArrowheads="1"/>
            </p:cNvSpPr>
            <p:nvPr/>
          </p:nvSpPr>
          <p:spPr bwMode="auto">
            <a:xfrm>
              <a:off x="356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7" name="Rectangle 32"/>
            <p:cNvSpPr>
              <a:spLocks noChangeArrowheads="1"/>
            </p:cNvSpPr>
            <p:nvPr/>
          </p:nvSpPr>
          <p:spPr bwMode="auto">
            <a:xfrm>
              <a:off x="292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8" name="Rectangle 33"/>
            <p:cNvSpPr>
              <a:spLocks noChangeArrowheads="1"/>
            </p:cNvSpPr>
            <p:nvPr/>
          </p:nvSpPr>
          <p:spPr bwMode="auto">
            <a:xfrm>
              <a:off x="4195"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9" name="Rectangle 34"/>
            <p:cNvSpPr>
              <a:spLocks noChangeArrowheads="1"/>
            </p:cNvSpPr>
            <p:nvPr/>
          </p:nvSpPr>
          <p:spPr bwMode="auto">
            <a:xfrm>
              <a:off x="483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0" name="Group 35"/>
          <p:cNvGrpSpPr>
            <a:grpSpLocks/>
          </p:cNvGrpSpPr>
          <p:nvPr/>
        </p:nvGrpSpPr>
        <p:grpSpPr bwMode="auto">
          <a:xfrm>
            <a:off x="2398713" y="5440363"/>
            <a:ext cx="6048375" cy="503237"/>
            <a:chOff x="1655" y="3612"/>
            <a:chExt cx="3810" cy="317"/>
          </a:xfrm>
        </p:grpSpPr>
        <p:sp>
          <p:nvSpPr>
            <p:cNvPr id="41" name="Rectangle 36"/>
            <p:cNvSpPr>
              <a:spLocks noChangeArrowheads="1"/>
            </p:cNvSpPr>
            <p:nvPr/>
          </p:nvSpPr>
          <p:spPr bwMode="auto">
            <a:xfrm>
              <a:off x="229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2" name="Rectangle 37"/>
            <p:cNvSpPr>
              <a:spLocks noChangeArrowheads="1"/>
            </p:cNvSpPr>
            <p:nvPr/>
          </p:nvSpPr>
          <p:spPr bwMode="auto">
            <a:xfrm>
              <a:off x="165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3" name="Rectangle 38"/>
            <p:cNvSpPr>
              <a:spLocks noChangeArrowheads="1"/>
            </p:cNvSpPr>
            <p:nvPr/>
          </p:nvSpPr>
          <p:spPr bwMode="auto">
            <a:xfrm>
              <a:off x="292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4" name="Rectangle 39"/>
            <p:cNvSpPr>
              <a:spLocks noChangeArrowheads="1"/>
            </p:cNvSpPr>
            <p:nvPr/>
          </p:nvSpPr>
          <p:spPr bwMode="auto">
            <a:xfrm>
              <a:off x="356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5" name="Rectangle 40"/>
            <p:cNvSpPr>
              <a:spLocks noChangeArrowheads="1"/>
            </p:cNvSpPr>
            <p:nvPr/>
          </p:nvSpPr>
          <p:spPr bwMode="auto">
            <a:xfrm>
              <a:off x="419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6" name="Rectangle 41"/>
            <p:cNvSpPr>
              <a:spLocks noChangeArrowheads="1"/>
            </p:cNvSpPr>
            <p:nvPr/>
          </p:nvSpPr>
          <p:spPr bwMode="auto">
            <a:xfrm>
              <a:off x="483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7" name="Group 53"/>
          <p:cNvGrpSpPr>
            <a:grpSpLocks/>
          </p:cNvGrpSpPr>
          <p:nvPr/>
        </p:nvGrpSpPr>
        <p:grpSpPr bwMode="auto">
          <a:xfrm>
            <a:off x="382588" y="3463925"/>
            <a:ext cx="792162" cy="2376488"/>
            <a:chOff x="884" y="2704"/>
            <a:chExt cx="499" cy="1497"/>
          </a:xfrm>
        </p:grpSpPr>
        <p:sp>
          <p:nvSpPr>
            <p:cNvPr id="48" name="Rectangle 54"/>
            <p:cNvSpPr>
              <a:spLocks noChangeArrowheads="1"/>
            </p:cNvSpPr>
            <p:nvPr/>
          </p:nvSpPr>
          <p:spPr bwMode="auto">
            <a:xfrm>
              <a:off x="884" y="2704"/>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0000</a:t>
              </a:r>
            </a:p>
          </p:txBody>
        </p:sp>
        <p:sp>
          <p:nvSpPr>
            <p:cNvPr id="49" name="Rectangle 55"/>
            <p:cNvSpPr>
              <a:spLocks noChangeArrowheads="1"/>
            </p:cNvSpPr>
            <p:nvPr/>
          </p:nvSpPr>
          <p:spPr bwMode="auto">
            <a:xfrm>
              <a:off x="884" y="2840"/>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0001</a:t>
              </a:r>
            </a:p>
          </p:txBody>
        </p:sp>
        <p:sp>
          <p:nvSpPr>
            <p:cNvPr id="50" name="Rectangle 56"/>
            <p:cNvSpPr>
              <a:spLocks noChangeArrowheads="1"/>
            </p:cNvSpPr>
            <p:nvPr/>
          </p:nvSpPr>
          <p:spPr bwMode="auto">
            <a:xfrm>
              <a:off x="884" y="2976"/>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0002</a:t>
              </a:r>
            </a:p>
          </p:txBody>
        </p:sp>
        <p:sp>
          <p:nvSpPr>
            <p:cNvPr id="51" name="Rectangle 57"/>
            <p:cNvSpPr>
              <a:spLocks noChangeArrowheads="1"/>
            </p:cNvSpPr>
            <p:nvPr/>
          </p:nvSpPr>
          <p:spPr bwMode="auto">
            <a:xfrm>
              <a:off x="884" y="311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0003</a:t>
              </a:r>
            </a:p>
          </p:txBody>
        </p:sp>
        <p:sp>
          <p:nvSpPr>
            <p:cNvPr id="52" name="Rectangle 58"/>
            <p:cNvSpPr>
              <a:spLocks noChangeArrowheads="1"/>
            </p:cNvSpPr>
            <p:nvPr/>
          </p:nvSpPr>
          <p:spPr bwMode="auto">
            <a:xfrm>
              <a:off x="884" y="324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0004</a:t>
              </a:r>
            </a:p>
          </p:txBody>
        </p:sp>
        <p:sp>
          <p:nvSpPr>
            <p:cNvPr id="53" name="Rectangle 59"/>
            <p:cNvSpPr>
              <a:spLocks noChangeArrowheads="1"/>
            </p:cNvSpPr>
            <p:nvPr/>
          </p:nvSpPr>
          <p:spPr bwMode="auto">
            <a:xfrm>
              <a:off x="884" y="3385"/>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0005</a:t>
              </a:r>
            </a:p>
          </p:txBody>
        </p:sp>
        <p:sp>
          <p:nvSpPr>
            <p:cNvPr id="54" name="Rectangle 60"/>
            <p:cNvSpPr>
              <a:spLocks noChangeArrowheads="1"/>
            </p:cNvSpPr>
            <p:nvPr/>
          </p:nvSpPr>
          <p:spPr bwMode="auto">
            <a:xfrm>
              <a:off x="884" y="3521"/>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0006</a:t>
              </a:r>
            </a:p>
          </p:txBody>
        </p:sp>
        <p:sp>
          <p:nvSpPr>
            <p:cNvPr id="55" name="Rectangle 61"/>
            <p:cNvSpPr>
              <a:spLocks noChangeArrowheads="1"/>
            </p:cNvSpPr>
            <p:nvPr/>
          </p:nvSpPr>
          <p:spPr bwMode="auto">
            <a:xfrm>
              <a:off x="884" y="3657"/>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0007</a:t>
              </a:r>
            </a:p>
          </p:txBody>
        </p:sp>
        <p:sp>
          <p:nvSpPr>
            <p:cNvPr id="56" name="Rectangle 62"/>
            <p:cNvSpPr>
              <a:spLocks noChangeArrowheads="1"/>
            </p:cNvSpPr>
            <p:nvPr/>
          </p:nvSpPr>
          <p:spPr bwMode="auto">
            <a:xfrm>
              <a:off x="884" y="379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0008</a:t>
              </a:r>
            </a:p>
          </p:txBody>
        </p:sp>
        <p:sp>
          <p:nvSpPr>
            <p:cNvPr id="57" name="Rectangle 63"/>
            <p:cNvSpPr>
              <a:spLocks noChangeArrowheads="1"/>
            </p:cNvSpPr>
            <p:nvPr/>
          </p:nvSpPr>
          <p:spPr bwMode="auto">
            <a:xfrm>
              <a:off x="884" y="392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0009</a:t>
              </a:r>
            </a:p>
          </p:txBody>
        </p:sp>
        <p:sp>
          <p:nvSpPr>
            <p:cNvPr id="58" name="Rectangle 64"/>
            <p:cNvSpPr>
              <a:spLocks noChangeArrowheads="1"/>
            </p:cNvSpPr>
            <p:nvPr/>
          </p:nvSpPr>
          <p:spPr bwMode="auto">
            <a:xfrm>
              <a:off x="884" y="4065"/>
              <a:ext cx="499" cy="136"/>
            </a:xfrm>
            <a:prstGeom prst="rect">
              <a:avLst/>
            </a:prstGeom>
            <a:noFill/>
            <a:ln w="12700" algn="ctr">
              <a:noFill/>
              <a:miter lim="800000"/>
              <a:headEnd/>
              <a:tailEnd type="none" w="lg" len="lg"/>
            </a:ln>
            <a:effectLst/>
          </p:spPr>
          <p:txBody>
            <a:bodyPr wrap="none" anchor="ctr"/>
            <a:lstStyle/>
            <a:p>
              <a:pPr marL="457200" indent="-457200" algn="r" eaLnBrk="0" hangingPunct="0"/>
              <a:endParaRPr lang="en-US" sz="1600">
                <a:solidFill>
                  <a:schemeClr val="tx1"/>
                </a:solidFill>
                <a:latin typeface="Helvetica" pitchFamily="34" charset="0"/>
              </a:endParaRPr>
            </a:p>
          </p:txBody>
        </p:sp>
      </p:grpSp>
      <p:grpSp>
        <p:nvGrpSpPr>
          <p:cNvPr id="59" name="Group 58"/>
          <p:cNvGrpSpPr/>
          <p:nvPr/>
        </p:nvGrpSpPr>
        <p:grpSpPr>
          <a:xfrm>
            <a:off x="2584450" y="3413125"/>
            <a:ext cx="5721350" cy="412750"/>
            <a:chOff x="2584450" y="3413125"/>
            <a:chExt cx="5721350" cy="412750"/>
          </a:xfrm>
        </p:grpSpPr>
        <p:sp>
          <p:nvSpPr>
            <p:cNvPr id="60" name="Text Box 65"/>
            <p:cNvSpPr txBox="1">
              <a:spLocks noChangeArrowheads="1"/>
            </p:cNvSpPr>
            <p:nvPr/>
          </p:nvSpPr>
          <p:spPr bwMode="auto">
            <a:xfrm>
              <a:off x="258445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0000</a:t>
              </a:r>
            </a:p>
          </p:txBody>
        </p:sp>
        <p:sp>
          <p:nvSpPr>
            <p:cNvPr id="61" name="Text Box 66"/>
            <p:cNvSpPr txBox="1">
              <a:spLocks noChangeArrowheads="1"/>
            </p:cNvSpPr>
            <p:nvPr/>
          </p:nvSpPr>
          <p:spPr bwMode="auto">
            <a:xfrm>
              <a:off x="3575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0001</a:t>
              </a:r>
            </a:p>
          </p:txBody>
        </p:sp>
        <p:sp>
          <p:nvSpPr>
            <p:cNvPr id="62" name="Text Box 67"/>
            <p:cNvSpPr txBox="1">
              <a:spLocks noChangeArrowheads="1"/>
            </p:cNvSpPr>
            <p:nvPr/>
          </p:nvSpPr>
          <p:spPr bwMode="auto">
            <a:xfrm>
              <a:off x="457200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0002</a:t>
              </a:r>
            </a:p>
          </p:txBody>
        </p:sp>
        <p:sp>
          <p:nvSpPr>
            <p:cNvPr id="63" name="Text Box 68"/>
            <p:cNvSpPr txBox="1">
              <a:spLocks noChangeArrowheads="1"/>
            </p:cNvSpPr>
            <p:nvPr/>
          </p:nvSpPr>
          <p:spPr bwMode="auto">
            <a:xfrm>
              <a:off x="5562600" y="34131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0003</a:t>
              </a:r>
            </a:p>
          </p:txBody>
        </p:sp>
        <p:sp>
          <p:nvSpPr>
            <p:cNvPr id="64" name="Text Box 69"/>
            <p:cNvSpPr txBox="1">
              <a:spLocks noChangeArrowheads="1"/>
            </p:cNvSpPr>
            <p:nvPr/>
          </p:nvSpPr>
          <p:spPr bwMode="auto">
            <a:xfrm>
              <a:off x="6623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0004</a:t>
              </a:r>
            </a:p>
          </p:txBody>
        </p:sp>
        <p:sp>
          <p:nvSpPr>
            <p:cNvPr id="65" name="Text Box 70"/>
            <p:cNvSpPr txBox="1">
              <a:spLocks noChangeArrowheads="1"/>
            </p:cNvSpPr>
            <p:nvPr/>
          </p:nvSpPr>
          <p:spPr bwMode="auto">
            <a:xfrm>
              <a:off x="76136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0005</a:t>
              </a:r>
            </a:p>
          </p:txBody>
        </p:sp>
      </p:grpSp>
      <p:grpSp>
        <p:nvGrpSpPr>
          <p:cNvPr id="66" name="Group 65"/>
          <p:cNvGrpSpPr/>
          <p:nvPr/>
        </p:nvGrpSpPr>
        <p:grpSpPr>
          <a:xfrm>
            <a:off x="2584450" y="4251325"/>
            <a:ext cx="5721350" cy="412750"/>
            <a:chOff x="2584450" y="4251325"/>
            <a:chExt cx="5721350" cy="412750"/>
          </a:xfrm>
        </p:grpSpPr>
        <p:sp>
          <p:nvSpPr>
            <p:cNvPr id="67" name="Text Box 71"/>
            <p:cNvSpPr txBox="1">
              <a:spLocks noChangeArrowheads="1"/>
            </p:cNvSpPr>
            <p:nvPr/>
          </p:nvSpPr>
          <p:spPr bwMode="auto">
            <a:xfrm>
              <a:off x="2584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0006</a:t>
              </a:r>
            </a:p>
          </p:txBody>
        </p:sp>
        <p:sp>
          <p:nvSpPr>
            <p:cNvPr id="68" name="Text Box 72"/>
            <p:cNvSpPr txBox="1">
              <a:spLocks noChangeArrowheads="1"/>
            </p:cNvSpPr>
            <p:nvPr/>
          </p:nvSpPr>
          <p:spPr bwMode="auto">
            <a:xfrm>
              <a:off x="35750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0007</a:t>
              </a:r>
            </a:p>
          </p:txBody>
        </p:sp>
        <p:sp>
          <p:nvSpPr>
            <p:cNvPr id="69" name="Text Box 73"/>
            <p:cNvSpPr txBox="1">
              <a:spLocks noChangeArrowheads="1"/>
            </p:cNvSpPr>
            <p:nvPr/>
          </p:nvSpPr>
          <p:spPr bwMode="auto">
            <a:xfrm>
              <a:off x="4572000" y="42513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0008</a:t>
              </a:r>
            </a:p>
          </p:txBody>
        </p:sp>
        <p:sp>
          <p:nvSpPr>
            <p:cNvPr id="70" name="Text Box 74"/>
            <p:cNvSpPr txBox="1">
              <a:spLocks noChangeArrowheads="1"/>
            </p:cNvSpPr>
            <p:nvPr/>
          </p:nvSpPr>
          <p:spPr bwMode="auto">
            <a:xfrm>
              <a:off x="5632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0009</a:t>
              </a:r>
            </a:p>
          </p:txBody>
        </p:sp>
        <p:sp>
          <p:nvSpPr>
            <p:cNvPr id="71" name="Text Box 75"/>
            <p:cNvSpPr txBox="1">
              <a:spLocks noChangeArrowheads="1"/>
            </p:cNvSpPr>
            <p:nvPr/>
          </p:nvSpPr>
          <p:spPr bwMode="auto">
            <a:xfrm>
              <a:off x="6623050" y="42672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0010</a:t>
              </a:r>
            </a:p>
          </p:txBody>
        </p:sp>
        <p:sp>
          <p:nvSpPr>
            <p:cNvPr id="72" name="Text Box 76"/>
            <p:cNvSpPr txBox="1">
              <a:spLocks noChangeArrowheads="1"/>
            </p:cNvSpPr>
            <p:nvPr/>
          </p:nvSpPr>
          <p:spPr bwMode="auto">
            <a:xfrm>
              <a:off x="7613650" y="42672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0011</a:t>
              </a:r>
            </a:p>
          </p:txBody>
        </p:sp>
      </p:grpSp>
      <p:grpSp>
        <p:nvGrpSpPr>
          <p:cNvPr id="73" name="Group 72"/>
          <p:cNvGrpSpPr/>
          <p:nvPr/>
        </p:nvGrpSpPr>
        <p:grpSpPr>
          <a:xfrm>
            <a:off x="2584450" y="5089525"/>
            <a:ext cx="5721350" cy="412750"/>
            <a:chOff x="2584450" y="5089525"/>
            <a:chExt cx="5721350" cy="412750"/>
          </a:xfrm>
        </p:grpSpPr>
        <p:sp>
          <p:nvSpPr>
            <p:cNvPr id="74" name="Text Box 77"/>
            <p:cNvSpPr txBox="1">
              <a:spLocks noChangeArrowheads="1"/>
            </p:cNvSpPr>
            <p:nvPr/>
          </p:nvSpPr>
          <p:spPr bwMode="auto">
            <a:xfrm>
              <a:off x="2584450" y="50895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0012</a:t>
              </a:r>
            </a:p>
          </p:txBody>
        </p:sp>
        <p:sp>
          <p:nvSpPr>
            <p:cNvPr id="75" name="Text Box 78"/>
            <p:cNvSpPr txBox="1">
              <a:spLocks noChangeArrowheads="1"/>
            </p:cNvSpPr>
            <p:nvPr/>
          </p:nvSpPr>
          <p:spPr bwMode="auto">
            <a:xfrm>
              <a:off x="35814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0013</a:t>
              </a:r>
            </a:p>
          </p:txBody>
        </p:sp>
        <p:sp>
          <p:nvSpPr>
            <p:cNvPr id="76" name="Text Box 79"/>
            <p:cNvSpPr txBox="1">
              <a:spLocks noChangeArrowheads="1"/>
            </p:cNvSpPr>
            <p:nvPr/>
          </p:nvSpPr>
          <p:spPr bwMode="auto">
            <a:xfrm>
              <a:off x="45720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0014</a:t>
              </a:r>
            </a:p>
          </p:txBody>
        </p:sp>
        <p:sp>
          <p:nvSpPr>
            <p:cNvPr id="77" name="Text Box 80"/>
            <p:cNvSpPr txBox="1">
              <a:spLocks noChangeArrowheads="1"/>
            </p:cNvSpPr>
            <p:nvPr/>
          </p:nvSpPr>
          <p:spPr bwMode="auto">
            <a:xfrm>
              <a:off x="56388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0015</a:t>
              </a:r>
            </a:p>
          </p:txBody>
        </p:sp>
        <p:sp>
          <p:nvSpPr>
            <p:cNvPr id="78" name="Text Box 81"/>
            <p:cNvSpPr txBox="1">
              <a:spLocks noChangeArrowheads="1"/>
            </p:cNvSpPr>
            <p:nvPr/>
          </p:nvSpPr>
          <p:spPr bwMode="auto">
            <a:xfrm>
              <a:off x="6623050" y="51054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0016</a:t>
              </a:r>
            </a:p>
          </p:txBody>
        </p:sp>
        <p:sp>
          <p:nvSpPr>
            <p:cNvPr id="79" name="Text Box 82"/>
            <p:cNvSpPr txBox="1">
              <a:spLocks noChangeArrowheads="1"/>
            </p:cNvSpPr>
            <p:nvPr/>
          </p:nvSpPr>
          <p:spPr bwMode="auto">
            <a:xfrm>
              <a:off x="761365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1" nodeType="clickEffect">
                                  <p:stCondLst>
                                    <p:cond delay="0"/>
                                  </p:stCondLst>
                                  <p:childTnLst>
                                    <p:animClr clrSpc="rgb" dir="cw">
                                      <p:cBhvr override="childStyle">
                                        <p:cTn id="42" dur="2000" fill="hold"/>
                                        <p:tgtEl>
                                          <p:spTgt spid="9"/>
                                        </p:tgtEl>
                                        <p:attrNameLst>
                                          <p:attrName>style.color</p:attrName>
                                        </p:attrNameLst>
                                      </p:cBhvr>
                                      <p:to>
                                        <a:srgbClr val="6D9BC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2000" fill="hold"/>
                                        <p:tgtEl>
                                          <p:spTgt spid="11"/>
                                        </p:tgtEl>
                                        <p:attrNameLst>
                                          <p:attrName>style.color</p:attrName>
                                        </p:attrNameLst>
                                      </p:cBhvr>
                                      <p:to>
                                        <a:srgbClr val="6D9BC1"/>
                                      </p:to>
                                    </p:animClr>
                                  </p:childTnLst>
                                </p:cTn>
                              </p:par>
                              <p:par>
                                <p:cTn id="47" presetID="3" presetClass="emph" presetSubtype="2" fill="hold" grpId="1" nodeType="withEffect">
                                  <p:stCondLst>
                                    <p:cond delay="0"/>
                                  </p:stCondLst>
                                  <p:childTnLst>
                                    <p:animClr clrSpc="rgb" dir="cw">
                                      <p:cBhvr override="childStyle">
                                        <p:cTn id="48" dur="2000" fill="hold"/>
                                        <p:tgtEl>
                                          <p:spTgt spid="10"/>
                                        </p:tgtEl>
                                        <p:attrNameLst>
                                          <p:attrName>style.color</p:attrName>
                                        </p:attrNameLst>
                                      </p:cBhvr>
                                      <p:to>
                                        <a:srgbClr val="6D9BC1"/>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childTnLst>
                                    <p:animClr clrSpc="rgb" dir="cw">
                                      <p:cBhvr override="childStyle">
                                        <p:cTn id="52" dur="2000" fill="hold"/>
                                        <p:tgtEl>
                                          <p:spTgt spid="12"/>
                                        </p:tgtEl>
                                        <p:attrNameLst>
                                          <p:attrName>style.color</p:attrName>
                                        </p:attrNameLst>
                                      </p:cBhvr>
                                      <p:to>
                                        <a:srgbClr val="6D9BC1"/>
                                      </p:to>
                                    </p:animClr>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1" nodeType="clickEffect">
                                  <p:stCondLst>
                                    <p:cond delay="0"/>
                                  </p:stCondLst>
                                  <p:childTnLst>
                                    <p:animClr clrSpc="rgb" dir="cw">
                                      <p:cBhvr override="childStyle">
                                        <p:cTn id="56" dur="2000" fill="hold"/>
                                        <p:tgtEl>
                                          <p:spTgt spid="13"/>
                                        </p:tgtEl>
                                        <p:attrNameLst>
                                          <p:attrName>style.color</p:attrName>
                                        </p:attrNameLst>
                                      </p:cBhvr>
                                      <p:to>
                                        <a:srgbClr val="6D9BC1"/>
                                      </p:to>
                                    </p:animClr>
                                  </p:childTnLst>
                                </p:cTn>
                              </p:par>
                            </p:childTnLst>
                          </p:cTn>
                        </p:par>
                      </p:childTnLst>
                    </p:cTn>
                  </p:par>
                  <p:par>
                    <p:cTn id="57" fill="hold">
                      <p:stCondLst>
                        <p:cond delay="indefinite"/>
                      </p:stCondLst>
                      <p:childTnLst>
                        <p:par>
                          <p:cTn id="58" fill="hold">
                            <p:stCondLst>
                              <p:cond delay="0"/>
                            </p:stCondLst>
                            <p:childTnLst>
                              <p:par>
                                <p:cTn id="59" presetID="17" presetClass="entr" presetSubtype="1"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2000" fill="hold"/>
                                        <p:tgtEl>
                                          <p:spTgt spid="14"/>
                                        </p:tgtEl>
                                        <p:attrNameLst>
                                          <p:attrName>ppt_x</p:attrName>
                                        </p:attrNameLst>
                                      </p:cBhvr>
                                      <p:tavLst>
                                        <p:tav tm="0">
                                          <p:val>
                                            <p:strVal val="#ppt_x"/>
                                          </p:val>
                                        </p:tav>
                                        <p:tav tm="100000">
                                          <p:val>
                                            <p:strVal val="#ppt_x"/>
                                          </p:val>
                                        </p:tav>
                                      </p:tavLst>
                                    </p:anim>
                                    <p:anim calcmode="lin" valueType="num">
                                      <p:cBhvr>
                                        <p:cTn id="62" dur="2000" fill="hold"/>
                                        <p:tgtEl>
                                          <p:spTgt spid="14"/>
                                        </p:tgtEl>
                                        <p:attrNameLst>
                                          <p:attrName>ppt_y</p:attrName>
                                        </p:attrNameLst>
                                      </p:cBhvr>
                                      <p:tavLst>
                                        <p:tav tm="0">
                                          <p:val>
                                            <p:strVal val="#ppt_y-#ppt_h/2"/>
                                          </p:val>
                                        </p:tav>
                                        <p:tav tm="100000">
                                          <p:val>
                                            <p:strVal val="#ppt_y"/>
                                          </p:val>
                                        </p:tav>
                                      </p:tavLst>
                                    </p:anim>
                                    <p:anim calcmode="lin" valueType="num">
                                      <p:cBhvr>
                                        <p:cTn id="63" dur="2000" fill="hold"/>
                                        <p:tgtEl>
                                          <p:spTgt spid="14"/>
                                        </p:tgtEl>
                                        <p:attrNameLst>
                                          <p:attrName>ppt_w</p:attrName>
                                        </p:attrNameLst>
                                      </p:cBhvr>
                                      <p:tavLst>
                                        <p:tav tm="0">
                                          <p:val>
                                            <p:strVal val="#ppt_w"/>
                                          </p:val>
                                        </p:tav>
                                        <p:tav tm="100000">
                                          <p:val>
                                            <p:strVal val="#ppt_w"/>
                                          </p:val>
                                        </p:tav>
                                      </p:tavLst>
                                    </p:anim>
                                    <p:anim calcmode="lin" valueType="num">
                                      <p:cBhvr>
                                        <p:cTn id="64" dur="2000" fill="hold"/>
                                        <p:tgtEl>
                                          <p:spTgt spid="14"/>
                                        </p:tgtEl>
                                        <p:attrNameLst>
                                          <p:attrName>ppt_h</p:attrName>
                                        </p:attrNameLst>
                                      </p:cBhvr>
                                      <p:tavLst>
                                        <p:tav tm="0">
                                          <p:val>
                                            <p:fltVal val="0"/>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2000" fill="hold"/>
                                        <p:tgtEl>
                                          <p:spTgt spid="47"/>
                                        </p:tgtEl>
                                        <p:attrNameLst>
                                          <p:attrName>ppt_x</p:attrName>
                                        </p:attrNameLst>
                                      </p:cBhvr>
                                      <p:tavLst>
                                        <p:tav tm="0">
                                          <p:val>
                                            <p:strVal val="#ppt_x"/>
                                          </p:val>
                                        </p:tav>
                                        <p:tav tm="100000">
                                          <p:val>
                                            <p:strVal val="#ppt_x"/>
                                          </p:val>
                                        </p:tav>
                                      </p:tavLst>
                                    </p:anim>
                                    <p:anim calcmode="lin" valueType="num">
                                      <p:cBhvr>
                                        <p:cTn id="68" dur="2000" fill="hold"/>
                                        <p:tgtEl>
                                          <p:spTgt spid="47"/>
                                        </p:tgtEl>
                                        <p:attrNameLst>
                                          <p:attrName>ppt_y</p:attrName>
                                        </p:attrNameLst>
                                      </p:cBhvr>
                                      <p:tavLst>
                                        <p:tav tm="0">
                                          <p:val>
                                            <p:strVal val="#ppt_y-#ppt_h/2"/>
                                          </p:val>
                                        </p:tav>
                                        <p:tav tm="100000">
                                          <p:val>
                                            <p:strVal val="#ppt_y"/>
                                          </p:val>
                                        </p:tav>
                                      </p:tavLst>
                                    </p:anim>
                                    <p:anim calcmode="lin" valueType="num">
                                      <p:cBhvr>
                                        <p:cTn id="69" dur="2000" fill="hold"/>
                                        <p:tgtEl>
                                          <p:spTgt spid="47"/>
                                        </p:tgtEl>
                                        <p:attrNameLst>
                                          <p:attrName>ppt_w</p:attrName>
                                        </p:attrNameLst>
                                      </p:cBhvr>
                                      <p:tavLst>
                                        <p:tav tm="0">
                                          <p:val>
                                            <p:strVal val="#ppt_w"/>
                                          </p:val>
                                        </p:tav>
                                        <p:tav tm="100000">
                                          <p:val>
                                            <p:strVal val="#ppt_w"/>
                                          </p:val>
                                        </p:tav>
                                      </p:tavLst>
                                    </p:anim>
                                    <p:anim calcmode="lin" valueType="num">
                                      <p:cBhvr>
                                        <p:cTn id="70" dur="20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par>
                                <p:cTn id="76" presetID="22" presetClass="entr" presetSubtype="8"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left)">
                                      <p:cBhvr>
                                        <p:cTn id="82" dur="500"/>
                                        <p:tgtEl>
                                          <p:spTgt spid="66"/>
                                        </p:tgtEl>
                                      </p:cBhvr>
                                    </p:animEffect>
                                  </p:childTnLst>
                                </p:cTn>
                              </p:par>
                              <p:par>
                                <p:cTn id="83" presetID="22" presetClass="entr" presetSubtype="8"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left)">
                                      <p:cBhvr>
                                        <p:cTn id="89" dur="500"/>
                                        <p:tgtEl>
                                          <p:spTgt spid="73"/>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Hệ</a:t>
            </a:r>
            <a:r>
              <a:rPr lang="en-US" sz="3200" dirty="0"/>
              <a:t> </a:t>
            </a:r>
            <a:r>
              <a:rPr lang="en-US" sz="3200" dirty="0" err="1"/>
              <a:t>thống</a:t>
            </a:r>
            <a:r>
              <a:rPr lang="en-US" sz="3200" dirty="0"/>
              <a:t> </a:t>
            </a:r>
            <a:r>
              <a:rPr lang="en-US" sz="3200" dirty="0" err="1"/>
              <a:t>tập</a:t>
            </a:r>
            <a:r>
              <a:rPr lang="en-US" sz="3200" dirty="0"/>
              <a:t> tin FAT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71</a:t>
            </a:fld>
            <a:endParaRPr lang="en-US"/>
          </a:p>
        </p:txBody>
      </p:sp>
      <p:pic>
        <p:nvPicPr>
          <p:cNvPr id="7" name="Picture 4"/>
          <p:cNvPicPr>
            <a:picLocks noChangeAspect="1" noChangeArrowheads="1"/>
          </p:cNvPicPr>
          <p:nvPr/>
        </p:nvPicPr>
        <p:blipFill>
          <a:blip r:embed="rId3"/>
          <a:srcRect/>
          <a:stretch>
            <a:fillRect/>
          </a:stretch>
        </p:blipFill>
        <p:spPr bwMode="auto">
          <a:xfrm>
            <a:off x="685800" y="1676400"/>
            <a:ext cx="7535862" cy="3925887"/>
          </a:xfrm>
          <a:prstGeom prst="rect">
            <a:avLst/>
          </a:prstGeom>
          <a:noFill/>
          <a:ln w="9525">
            <a:noFill/>
            <a:miter lim="800000"/>
            <a:headEnd/>
            <a:tailEnd/>
          </a:ln>
          <a:effectLst/>
        </p:spPr>
      </p:pic>
      <p:sp>
        <p:nvSpPr>
          <p:cNvPr id="8" name="TextBox 7"/>
          <p:cNvSpPr txBox="1"/>
          <p:nvPr/>
        </p:nvSpPr>
        <p:spPr>
          <a:xfrm>
            <a:off x="2667000" y="5943600"/>
            <a:ext cx="3871573" cy="369332"/>
          </a:xfrm>
          <a:prstGeom prst="rect">
            <a:avLst/>
          </a:prstGeom>
          <a:noFill/>
        </p:spPr>
        <p:txBody>
          <a:bodyPr wrap="none" rtlCol="0">
            <a:spAutoFit/>
          </a:bodyPr>
          <a:lstStyle/>
          <a:p>
            <a:r>
              <a:rPr lang="en-US" b="1" dirty="0" err="1"/>
              <a:t>Kích</a:t>
            </a:r>
            <a:r>
              <a:rPr lang="en-US" b="1" dirty="0"/>
              <a:t> </a:t>
            </a:r>
            <a:r>
              <a:rPr lang="en-US" b="1" dirty="0" err="1"/>
              <a:t>thước</a:t>
            </a:r>
            <a:r>
              <a:rPr lang="en-US" b="1" dirty="0"/>
              <a:t> </a:t>
            </a:r>
            <a:r>
              <a:rPr lang="en-US" b="1" dirty="0" err="1"/>
              <a:t>lớn</a:t>
            </a:r>
            <a:r>
              <a:rPr lang="en-US" b="1" dirty="0"/>
              <a:t> </a:t>
            </a:r>
            <a:r>
              <a:rPr lang="en-US" b="1" dirty="0" err="1"/>
              <a:t>nhất</a:t>
            </a:r>
            <a:r>
              <a:rPr lang="en-US" b="1" dirty="0"/>
              <a:t> </a:t>
            </a:r>
            <a:r>
              <a:rPr lang="en-US" b="1" dirty="0" err="1"/>
              <a:t>của</a:t>
            </a:r>
            <a:r>
              <a:rPr lang="en-US" b="1" dirty="0"/>
              <a:t> Partition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fontScale="90000"/>
          </a:bodyPr>
          <a:lstStyle/>
          <a:p>
            <a:r>
              <a:rPr lang="en-US" sz="4000" dirty="0" err="1"/>
              <a:t>Hệ</a:t>
            </a:r>
            <a:r>
              <a:rPr lang="en-US" sz="4000" dirty="0"/>
              <a:t> </a:t>
            </a:r>
            <a:r>
              <a:rPr lang="en-US" sz="4000" dirty="0" err="1"/>
              <a:t>thống</a:t>
            </a:r>
            <a:r>
              <a:rPr lang="en-US" sz="4000" dirty="0"/>
              <a:t> </a:t>
            </a:r>
            <a:r>
              <a:rPr lang="en-US" sz="4000" dirty="0" err="1"/>
              <a:t>tập</a:t>
            </a:r>
            <a:r>
              <a:rPr lang="en-US" sz="4000" dirty="0"/>
              <a:t> tin NTFS - 1</a:t>
            </a:r>
          </a:p>
        </p:txBody>
      </p:sp>
      <p:sp>
        <p:nvSpPr>
          <p:cNvPr id="218117" name="Rectangle 5"/>
          <p:cNvSpPr>
            <a:spLocks noGrp="1" noChangeArrowheads="1"/>
          </p:cNvSpPr>
          <p:nvPr>
            <p:ph sz="quarter" idx="1"/>
          </p:nvPr>
        </p:nvSpPr>
        <p:spPr/>
        <p:txBody>
          <a:bodyPr/>
          <a:lstStyle/>
          <a:p>
            <a:r>
              <a:rPr lang="en-US" dirty="0"/>
              <a:t>NTFS: New Technology File System</a:t>
            </a:r>
          </a:p>
          <a:p>
            <a:r>
              <a:rPr lang="en-US" dirty="0" err="1"/>
              <a:t>Sử</a:t>
            </a:r>
            <a:r>
              <a:rPr lang="en-US" dirty="0"/>
              <a:t> </a:t>
            </a:r>
            <a:r>
              <a:rPr lang="en-US" dirty="0" err="1"/>
              <a:t>dụng</a:t>
            </a:r>
            <a:r>
              <a:rPr lang="en-US" dirty="0"/>
              <a:t> MFT (Master File Table).</a:t>
            </a:r>
          </a:p>
          <a:p>
            <a:pPr lvl="1"/>
            <a:r>
              <a:rPr lang="en-US" dirty="0"/>
              <a:t>MFT </a:t>
            </a:r>
            <a:r>
              <a:rPr lang="en-US" dirty="0" err="1"/>
              <a:t>là</a:t>
            </a:r>
            <a:r>
              <a:rPr lang="en-US" dirty="0"/>
              <a:t> 1 Metadata file </a:t>
            </a:r>
            <a:r>
              <a:rPr lang="en-US" dirty="0" err="1"/>
              <a:t>bao</a:t>
            </a:r>
            <a:r>
              <a:rPr lang="en-US" dirty="0"/>
              <a:t> </a:t>
            </a:r>
            <a:r>
              <a:rPr lang="en-US" dirty="0" err="1"/>
              <a:t>gồm</a:t>
            </a:r>
            <a:r>
              <a:rPr lang="en-US" dirty="0"/>
              <a:t> 1 </a:t>
            </a:r>
            <a:r>
              <a:rPr lang="en-US" dirty="0" err="1"/>
              <a:t>danh</a:t>
            </a:r>
            <a:r>
              <a:rPr lang="en-US" dirty="0"/>
              <a:t> </a:t>
            </a:r>
            <a:r>
              <a:rPr lang="en-US" dirty="0" err="1"/>
              <a:t>sách</a:t>
            </a:r>
            <a:r>
              <a:rPr lang="en-US" dirty="0"/>
              <a:t> </a:t>
            </a:r>
            <a:r>
              <a:rPr lang="en-US" dirty="0" err="1"/>
              <a:t>các</a:t>
            </a:r>
            <a:r>
              <a:rPr lang="en-US" dirty="0"/>
              <a:t> </a:t>
            </a:r>
            <a:r>
              <a:rPr lang="en-US" dirty="0" err="1"/>
              <a:t>trường</a:t>
            </a:r>
            <a:r>
              <a:rPr lang="en-US" dirty="0"/>
              <a:t> </a:t>
            </a:r>
            <a:r>
              <a:rPr lang="en-US" dirty="0" err="1"/>
              <a:t>chứa</a:t>
            </a:r>
            <a:r>
              <a:rPr lang="en-US" dirty="0"/>
              <a:t> </a:t>
            </a:r>
            <a:r>
              <a:rPr lang="en-US" dirty="0" err="1"/>
              <a:t>thông</a:t>
            </a:r>
            <a:r>
              <a:rPr lang="en-US" dirty="0"/>
              <a:t> tin </a:t>
            </a:r>
            <a:r>
              <a:rPr lang="en-US" dirty="0" err="1"/>
              <a:t>về</a:t>
            </a:r>
            <a:r>
              <a:rPr lang="en-US" dirty="0"/>
              <a:t> </a:t>
            </a:r>
            <a:r>
              <a:rPr lang="en-US" dirty="0" err="1"/>
              <a:t>mỗi</a:t>
            </a:r>
            <a:r>
              <a:rPr lang="en-US" dirty="0"/>
              <a:t> </a:t>
            </a:r>
            <a:r>
              <a:rPr lang="en-US" dirty="0" err="1"/>
              <a:t>tập</a:t>
            </a:r>
            <a:r>
              <a:rPr lang="en-US" dirty="0"/>
              <a:t> tin </a:t>
            </a:r>
            <a:r>
              <a:rPr lang="en-US" dirty="0" err="1"/>
              <a:t>lưu</a:t>
            </a:r>
            <a:r>
              <a:rPr lang="en-US" dirty="0"/>
              <a:t> </a:t>
            </a:r>
            <a:r>
              <a:rPr lang="en-US" dirty="0" err="1"/>
              <a:t>trữ</a:t>
            </a:r>
            <a:r>
              <a:rPr lang="en-US" dirty="0"/>
              <a:t> </a:t>
            </a:r>
            <a:r>
              <a:rPr lang="en-US" dirty="0" err="1"/>
              <a:t>trên</a:t>
            </a:r>
            <a:r>
              <a:rPr lang="en-US" dirty="0"/>
              <a:t> </a:t>
            </a:r>
            <a:r>
              <a:rPr lang="en-US" dirty="0" err="1"/>
              <a:t>đĩa</a:t>
            </a:r>
            <a:r>
              <a:rPr lang="en-US" dirty="0"/>
              <a:t>.</a:t>
            </a:r>
          </a:p>
          <a:p>
            <a:pPr lvl="1"/>
            <a:r>
              <a:rPr lang="en-US" dirty="0" err="1"/>
              <a:t>Thông</a:t>
            </a:r>
            <a:r>
              <a:rPr lang="en-US" dirty="0"/>
              <a:t> tin </a:t>
            </a:r>
            <a:r>
              <a:rPr lang="en-US" dirty="0" err="1"/>
              <a:t>trong</a:t>
            </a:r>
            <a:r>
              <a:rPr lang="en-US" dirty="0"/>
              <a:t> MFT </a:t>
            </a:r>
            <a:r>
              <a:rPr lang="en-US" dirty="0" err="1"/>
              <a:t>có</a:t>
            </a:r>
            <a:r>
              <a:rPr lang="en-US" dirty="0"/>
              <a:t> </a:t>
            </a:r>
            <a:r>
              <a:rPr lang="en-US" dirty="0" err="1"/>
              <a:t>thể</a:t>
            </a:r>
            <a:r>
              <a:rPr lang="en-US" dirty="0"/>
              <a:t> </a:t>
            </a:r>
            <a:r>
              <a:rPr lang="en-US" dirty="0" err="1"/>
              <a:t>giúp</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bảo</a:t>
            </a:r>
            <a:r>
              <a:rPr lang="en-US" dirty="0"/>
              <a:t> </a:t>
            </a:r>
            <a:r>
              <a:rPr lang="en-US" dirty="0" err="1"/>
              <a:t>vệ</a:t>
            </a:r>
            <a:r>
              <a:rPr lang="en-US" dirty="0"/>
              <a:t>, </a:t>
            </a:r>
            <a:r>
              <a:rPr lang="en-US" dirty="0" err="1"/>
              <a:t>phục</a:t>
            </a:r>
            <a:r>
              <a:rPr lang="en-US" dirty="0"/>
              <a:t> </a:t>
            </a:r>
            <a:r>
              <a:rPr lang="en-US" dirty="0" err="1"/>
              <a:t>hồi</a:t>
            </a:r>
            <a:r>
              <a:rPr lang="en-US" dirty="0"/>
              <a:t>, </a:t>
            </a:r>
            <a:r>
              <a:rPr lang="en-US" dirty="0" err="1"/>
              <a:t>tìm</a:t>
            </a:r>
            <a:r>
              <a:rPr lang="en-US" dirty="0"/>
              <a:t> </a:t>
            </a:r>
            <a:r>
              <a:rPr lang="en-US" dirty="0" err="1"/>
              <a:t>kiếm</a:t>
            </a:r>
            <a:r>
              <a:rPr lang="en-US" dirty="0"/>
              <a:t>, </a:t>
            </a:r>
            <a:r>
              <a:rPr lang="en-US" dirty="0" err="1"/>
              <a:t>thiết</a:t>
            </a:r>
            <a:r>
              <a:rPr lang="en-US" dirty="0"/>
              <a:t> </a:t>
            </a:r>
            <a:r>
              <a:rPr lang="en-US" dirty="0" err="1"/>
              <a:t>lập</a:t>
            </a:r>
            <a:r>
              <a:rPr lang="en-US" dirty="0"/>
              <a:t> quota… </a:t>
            </a:r>
            <a:r>
              <a:rPr lang="en-US" dirty="0" err="1"/>
              <a:t>cho</a:t>
            </a:r>
            <a:r>
              <a:rPr lang="en-US" dirty="0"/>
              <a:t> </a:t>
            </a:r>
            <a:r>
              <a:rPr lang="en-US" dirty="0" err="1"/>
              <a:t>từng</a:t>
            </a:r>
            <a:r>
              <a:rPr lang="en-US" dirty="0"/>
              <a:t> </a:t>
            </a:r>
            <a:r>
              <a:rPr lang="en-US" dirty="0" err="1"/>
              <a:t>tập</a:t>
            </a:r>
            <a:r>
              <a:rPr lang="en-US" dirty="0"/>
              <a:t> tin, </a:t>
            </a:r>
            <a:r>
              <a:rPr lang="en-US" dirty="0" err="1"/>
              <a:t>thư</a:t>
            </a:r>
            <a:r>
              <a:rPr lang="en-US" dirty="0"/>
              <a:t> </a:t>
            </a:r>
            <a:r>
              <a:rPr lang="en-US" dirty="0" err="1"/>
              <a:t>mục</a:t>
            </a:r>
            <a:r>
              <a:rPr lang="en-US" dirty="0"/>
              <a:t> </a:t>
            </a:r>
            <a:r>
              <a:rPr lang="en-US" dirty="0" err="1"/>
              <a:t>trên</a:t>
            </a:r>
            <a:r>
              <a:rPr lang="en-US" dirty="0"/>
              <a:t> </a:t>
            </a:r>
            <a:r>
              <a:rPr lang="en-US" dirty="0" err="1"/>
              <a:t>đĩa</a:t>
            </a:r>
            <a:r>
              <a:rPr lang="en-US" dirty="0"/>
              <a:t>.</a:t>
            </a:r>
          </a:p>
        </p:txBody>
      </p:sp>
      <p:sp>
        <p:nvSpPr>
          <p:cNvPr id="5" name="Slide Number Placeholder 5"/>
          <p:cNvSpPr>
            <a:spLocks noGrp="1"/>
          </p:cNvSpPr>
          <p:nvPr>
            <p:ph type="sldNum" sz="quarter" idx="15"/>
          </p:nvPr>
        </p:nvSpPr>
        <p:spPr/>
        <p:txBody>
          <a:bodyPr/>
          <a:lstStyle/>
          <a:p>
            <a:fld id="{FEC14288-F012-40B3-9F21-60580D10BE70}" type="slidenum">
              <a:rPr lang="en-US"/>
              <a:pPr/>
              <a:t>72</a:t>
            </a:fld>
            <a:endParaRPr lang="en-US"/>
          </a:p>
        </p:txBody>
      </p:sp>
      <p:pic>
        <p:nvPicPr>
          <p:cNvPr id="3074" name="Picture 2"/>
          <p:cNvPicPr>
            <a:picLocks noChangeAspect="1" noChangeArrowheads="1"/>
          </p:cNvPicPr>
          <p:nvPr/>
        </p:nvPicPr>
        <p:blipFill>
          <a:blip r:embed="rId3"/>
          <a:srcRect/>
          <a:stretch>
            <a:fillRect/>
          </a:stretch>
        </p:blipFill>
        <p:spPr bwMode="auto">
          <a:xfrm>
            <a:off x="457200" y="4114800"/>
            <a:ext cx="7534275" cy="1314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7">
                                            <p:txEl>
                                              <p:pRg st="0" end="0"/>
                                            </p:txEl>
                                          </p:spTgt>
                                        </p:tgtEl>
                                        <p:attrNameLst>
                                          <p:attrName>style.visibility</p:attrName>
                                        </p:attrNameLst>
                                      </p:cBhvr>
                                      <p:to>
                                        <p:strVal val="visible"/>
                                      </p:to>
                                    </p:set>
                                    <p:animEffect transition="in" filter="blinds(horizontal)">
                                      <p:cBhvr>
                                        <p:cTn id="7" dur="500"/>
                                        <p:tgtEl>
                                          <p:spTgt spid="218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117">
                                            <p:txEl>
                                              <p:pRg st="1" end="1"/>
                                            </p:txEl>
                                          </p:spTgt>
                                        </p:tgtEl>
                                        <p:attrNameLst>
                                          <p:attrName>style.visibility</p:attrName>
                                        </p:attrNameLst>
                                      </p:cBhvr>
                                      <p:to>
                                        <p:strVal val="visible"/>
                                      </p:to>
                                    </p:set>
                                    <p:animEffect transition="in" filter="blinds(horizontal)">
                                      <p:cBhvr>
                                        <p:cTn id="12" dur="500"/>
                                        <p:tgtEl>
                                          <p:spTgt spid="21811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8117">
                                            <p:txEl>
                                              <p:pRg st="2" end="2"/>
                                            </p:txEl>
                                          </p:spTgt>
                                        </p:tgtEl>
                                        <p:attrNameLst>
                                          <p:attrName>style.visibility</p:attrName>
                                        </p:attrNameLst>
                                      </p:cBhvr>
                                      <p:to>
                                        <p:strVal val="visible"/>
                                      </p:to>
                                    </p:set>
                                    <p:animEffect transition="in" filter="blinds(horizontal)">
                                      <p:cBhvr>
                                        <p:cTn id="15" dur="500"/>
                                        <p:tgtEl>
                                          <p:spTgt spid="21811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8117">
                                            <p:txEl>
                                              <p:pRg st="3" end="3"/>
                                            </p:txEl>
                                          </p:spTgt>
                                        </p:tgtEl>
                                        <p:attrNameLst>
                                          <p:attrName>style.visibility</p:attrName>
                                        </p:attrNameLst>
                                      </p:cBhvr>
                                      <p:to>
                                        <p:strVal val="visible"/>
                                      </p:to>
                                    </p:set>
                                    <p:animEffect transition="in" filter="blinds(horizontal)">
                                      <p:cBhvr>
                                        <p:cTn id="18" dur="500"/>
                                        <p:tgtEl>
                                          <p:spTgt spid="21811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dissolve">
                                      <p:cBhvr>
                                        <p:cTn id="2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Hệ</a:t>
            </a:r>
            <a:r>
              <a:rPr lang="en-US" sz="3200" dirty="0"/>
              <a:t> </a:t>
            </a:r>
            <a:r>
              <a:rPr lang="en-US" sz="3200" dirty="0" err="1"/>
              <a:t>thống</a:t>
            </a:r>
            <a:r>
              <a:rPr lang="en-US" sz="3200" dirty="0"/>
              <a:t> </a:t>
            </a:r>
            <a:r>
              <a:rPr lang="en-US" sz="3200" dirty="0" err="1"/>
              <a:t>tập</a:t>
            </a:r>
            <a:r>
              <a:rPr lang="en-US" sz="3200" dirty="0"/>
              <a:t> tin NTFS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73</a:t>
            </a:fld>
            <a:endParaRPr lang="en-US"/>
          </a:p>
        </p:txBody>
      </p:sp>
      <p:pic>
        <p:nvPicPr>
          <p:cNvPr id="4098" name="Picture 2"/>
          <p:cNvPicPr>
            <a:picLocks noChangeAspect="1" noChangeArrowheads="1"/>
          </p:cNvPicPr>
          <p:nvPr/>
        </p:nvPicPr>
        <p:blipFill>
          <a:blip r:embed="rId2"/>
          <a:srcRect/>
          <a:stretch>
            <a:fillRect/>
          </a:stretch>
        </p:blipFill>
        <p:spPr bwMode="auto">
          <a:xfrm>
            <a:off x="1371600" y="1524000"/>
            <a:ext cx="6238875" cy="4400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Hệ</a:t>
            </a:r>
            <a:r>
              <a:rPr lang="en-US" sz="2800" dirty="0"/>
              <a:t> </a:t>
            </a:r>
            <a:r>
              <a:rPr lang="en-US" sz="2800" dirty="0" err="1"/>
              <a:t>thống</a:t>
            </a:r>
            <a:r>
              <a:rPr lang="en-US" sz="2800" dirty="0"/>
              <a:t> </a:t>
            </a:r>
            <a:r>
              <a:rPr lang="en-US" sz="2800" dirty="0" err="1"/>
              <a:t>tập</a:t>
            </a:r>
            <a:r>
              <a:rPr lang="en-US" sz="2800" dirty="0"/>
              <a:t> tin </a:t>
            </a:r>
            <a:r>
              <a:rPr lang="en-US" sz="2800" dirty="0" err="1"/>
              <a:t>trên</a:t>
            </a:r>
            <a:r>
              <a:rPr lang="en-US" sz="2800" dirty="0"/>
              <a:t> Unix/Linux: I-node - 1</a:t>
            </a:r>
            <a:endParaRPr lang="en-US" dirty="0"/>
          </a:p>
        </p:txBody>
      </p:sp>
      <p:graphicFrame>
        <p:nvGraphicFramePr>
          <p:cNvPr id="14" name="Content Placeholder 13"/>
          <p:cNvGraphicFramePr>
            <a:graphicFrameLocks noGrp="1"/>
          </p:cNvGraphicFramePr>
          <p:nvPr>
            <p:ph sz="quarter" idx="1"/>
          </p:nvPr>
        </p:nvGraphicFramePr>
        <p:xfrm>
          <a:off x="685800" y="1447800"/>
          <a:ext cx="7696200" cy="370840"/>
        </p:xfrm>
        <a:graphic>
          <a:graphicData uri="http://schemas.openxmlformats.org/drawingml/2006/table">
            <a:tbl>
              <a:tblPr firstRow="1" bandRow="1">
                <a:tableStyleId>{5C22544A-7EE6-4342-B048-85BDC9FD1C3A}</a:tableStyleId>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370840">
                <a:tc>
                  <a:txBody>
                    <a:bodyPr/>
                    <a:lstStyle/>
                    <a:p>
                      <a:pPr algn="ctr"/>
                      <a:r>
                        <a:rPr lang="en-US" altLang="zh-TW" dirty="0"/>
                        <a:t>Boot block</a:t>
                      </a:r>
                    </a:p>
                  </a:txBody>
                  <a:tcPr/>
                </a:tc>
                <a:tc>
                  <a:txBody>
                    <a:bodyPr/>
                    <a:lstStyle/>
                    <a:p>
                      <a:pPr algn="ctr"/>
                      <a:r>
                        <a:rPr lang="en-US" altLang="zh-TW" dirty="0"/>
                        <a:t>Super block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a:t>inode</a:t>
                      </a:r>
                      <a:r>
                        <a:rPr lang="en-US" altLang="zh-TW" dirty="0"/>
                        <a:t> list</a:t>
                      </a:r>
                    </a:p>
                  </a:txBody>
                  <a:tcPr/>
                </a:tc>
                <a:tc>
                  <a:txBody>
                    <a:bodyPr/>
                    <a:lstStyle/>
                    <a:p>
                      <a:r>
                        <a:rPr lang="en-US" dirty="0"/>
                        <a:t>Data blocks</a:t>
                      </a:r>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74</a:t>
            </a:fld>
            <a:endParaRPr lang="en-US"/>
          </a:p>
        </p:txBody>
      </p:sp>
      <p:pic>
        <p:nvPicPr>
          <p:cNvPr id="15" name="Picture 4"/>
          <p:cNvPicPr>
            <a:picLocks noChangeAspect="1" noChangeArrowheads="1"/>
          </p:cNvPicPr>
          <p:nvPr/>
        </p:nvPicPr>
        <p:blipFill>
          <a:blip r:embed="rId3"/>
          <a:srcRect l="1398" t="858" r="1321" b="319"/>
          <a:stretch>
            <a:fillRect/>
          </a:stretch>
        </p:blipFill>
        <p:spPr bwMode="auto">
          <a:xfrm>
            <a:off x="3048000" y="2667000"/>
            <a:ext cx="4876800" cy="3962400"/>
          </a:xfrm>
          <a:prstGeom prst="rect">
            <a:avLst/>
          </a:prstGeom>
          <a:noFill/>
          <a:ln w="57150" cmpd="thickThin">
            <a:solidFill>
              <a:schemeClr val="tx1"/>
            </a:solidFill>
            <a:miter lim="800000"/>
            <a:headEnd/>
            <a:tailEnd/>
          </a:ln>
          <a:effectLst/>
        </p:spPr>
      </p:pic>
      <p:sp>
        <p:nvSpPr>
          <p:cNvPr id="17" name="Down Arrow 16"/>
          <p:cNvSpPr/>
          <p:nvPr/>
        </p:nvSpPr>
        <p:spPr>
          <a:xfrm>
            <a:off x="5257800" y="1905000"/>
            <a:ext cx="457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a:t>Hệ</a:t>
            </a:r>
            <a:r>
              <a:rPr lang="en-US" sz="3200" dirty="0"/>
              <a:t> </a:t>
            </a:r>
            <a:r>
              <a:rPr lang="en-US" sz="3200" dirty="0" err="1"/>
              <a:t>thống</a:t>
            </a:r>
            <a:r>
              <a:rPr lang="en-US" sz="3200" dirty="0"/>
              <a:t> </a:t>
            </a:r>
            <a:r>
              <a:rPr lang="en-US" sz="3200" dirty="0" err="1"/>
              <a:t>tập</a:t>
            </a:r>
            <a:r>
              <a:rPr lang="en-US" sz="3200" dirty="0"/>
              <a:t> tin </a:t>
            </a:r>
            <a:r>
              <a:rPr lang="en-US" sz="3200" dirty="0" err="1"/>
              <a:t>trên</a:t>
            </a:r>
            <a:r>
              <a:rPr lang="en-US" sz="3200" dirty="0"/>
              <a:t> Unix/Linux: I-node - 2</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75</a:t>
            </a:fld>
            <a:endParaRPr lang="en-US"/>
          </a:p>
        </p:txBody>
      </p:sp>
      <p:pic>
        <p:nvPicPr>
          <p:cNvPr id="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219200"/>
            <a:ext cx="8001000" cy="46212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phân</a:t>
            </a:r>
            <a:r>
              <a:rPr lang="en-US" dirty="0"/>
              <a:t> </a:t>
            </a:r>
            <a:r>
              <a:rPr lang="en-US" dirty="0" err="1"/>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8</a:t>
            </a:fld>
            <a:endParaRPr lang="en-US"/>
          </a:p>
        </p:txBody>
      </p:sp>
      <p:graphicFrame>
        <p:nvGraphicFramePr>
          <p:cNvPr id="9" name="Table 8"/>
          <p:cNvGraphicFramePr>
            <a:graphicFrameLocks noGrp="1"/>
          </p:cNvGraphicFramePr>
          <p:nvPr/>
        </p:nvGraphicFramePr>
        <p:xfrm>
          <a:off x="761999" y="1082040"/>
          <a:ext cx="7467601" cy="5242560"/>
        </p:xfrm>
        <a:graphic>
          <a:graphicData uri="http://schemas.openxmlformats.org/drawingml/2006/table">
            <a:tbl>
              <a:tblPr firstRow="1" bandRow="1">
                <a:tableStyleId>{5C22544A-7EE6-4342-B048-85BDC9FD1C3A}</a:tableStyleId>
              </a:tblPr>
              <a:tblGrid>
                <a:gridCol w="1232517">
                  <a:extLst>
                    <a:ext uri="{9D8B030D-6E8A-4147-A177-3AD203B41FA5}">
                      <a16:colId xmlns:a16="http://schemas.microsoft.com/office/drawing/2014/main" val="20000"/>
                    </a:ext>
                  </a:extLst>
                </a:gridCol>
                <a:gridCol w="1015014">
                  <a:extLst>
                    <a:ext uri="{9D8B030D-6E8A-4147-A177-3AD203B41FA5}">
                      <a16:colId xmlns:a16="http://schemas.microsoft.com/office/drawing/2014/main" val="20001"/>
                    </a:ext>
                  </a:extLst>
                </a:gridCol>
                <a:gridCol w="5220070">
                  <a:extLst>
                    <a:ext uri="{9D8B030D-6E8A-4147-A177-3AD203B41FA5}">
                      <a16:colId xmlns:a16="http://schemas.microsoft.com/office/drawing/2014/main" val="20002"/>
                    </a:ext>
                  </a:extLst>
                </a:gridCol>
              </a:tblGrid>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a:t>Loại</a:t>
                      </a:r>
                      <a:r>
                        <a:rPr lang="en-US" sz="1400" b="1" baseline="0" dirty="0"/>
                        <a:t> file</a:t>
                      </a:r>
                      <a:endParaRPr lang="en-US" sz="1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a:t>Ví</a:t>
                      </a:r>
                      <a:r>
                        <a:rPr lang="en-US" sz="1400" b="1" baseline="0" dirty="0"/>
                        <a:t> </a:t>
                      </a:r>
                      <a:r>
                        <a:rPr lang="en-US" sz="1400" b="1" baseline="0" dirty="0" err="1"/>
                        <a:t>dụ</a:t>
                      </a:r>
                      <a:endParaRPr lang="en-US" sz="1400" b="1" dirty="0"/>
                    </a:p>
                  </a:txBody>
                  <a:tcPr/>
                </a:tc>
                <a:tc>
                  <a:txBody>
                    <a:bodyPr/>
                    <a:lstStyle/>
                    <a:p>
                      <a:pPr algn="ctr"/>
                      <a:r>
                        <a:rPr lang="en-US" sz="1400" b="1" dirty="0"/>
                        <a:t>Ý</a:t>
                      </a:r>
                      <a:r>
                        <a:rPr lang="en-US" sz="1400" b="1" baseline="0" dirty="0"/>
                        <a:t> </a:t>
                      </a:r>
                      <a:r>
                        <a:rPr lang="en-US" sz="1400" b="1" baseline="0" dirty="0" err="1"/>
                        <a:t>nghĩa</a:t>
                      </a:r>
                      <a:endParaRPr lang="en-US" sz="1400" b="1" dirty="0"/>
                    </a:p>
                  </a:txBody>
                  <a:tcPr/>
                </a:tc>
                <a:extLst>
                  <a:ext uri="{0D108BD9-81ED-4DB2-BD59-A6C34878D82A}">
                    <a16:rowId xmlns:a16="http://schemas.microsoft.com/office/drawing/2014/main" val="10000"/>
                  </a:ext>
                </a:extLst>
              </a:tr>
              <a:tr h="274320">
                <a:tc>
                  <a:txBody>
                    <a:bodyPr/>
                    <a:lstStyle/>
                    <a:p>
                      <a:pPr algn="l"/>
                      <a:r>
                        <a:rPr lang="en-US" sz="1400" dirty="0" err="1"/>
                        <a:t>Thực</a:t>
                      </a:r>
                      <a:r>
                        <a:rPr lang="en-US" sz="1400" baseline="0" dirty="0"/>
                        <a:t> </a:t>
                      </a:r>
                      <a:r>
                        <a:rPr lang="en-US" sz="1400" baseline="0" dirty="0" err="1"/>
                        <a:t>thi</a:t>
                      </a:r>
                      <a:endParaRPr lang="en-US" sz="1400" dirty="0"/>
                    </a:p>
                  </a:txBody>
                  <a:tcPr anchor="ctr"/>
                </a:tc>
                <a:tc>
                  <a:txBody>
                    <a:bodyPr/>
                    <a:lstStyle/>
                    <a:p>
                      <a:pPr algn="l"/>
                      <a:r>
                        <a:rPr lang="en-US" sz="1400" dirty="0"/>
                        <a:t>file.exe</a:t>
                      </a:r>
                    </a:p>
                  </a:txBody>
                  <a:tcPr anchor="ctr"/>
                </a:tc>
                <a:tc>
                  <a:txBody>
                    <a:bodyPr/>
                    <a:lstStyle/>
                    <a:p>
                      <a:pPr algn="l"/>
                      <a:r>
                        <a:rPr lang="en-US" sz="1400" dirty="0"/>
                        <a:t>File </a:t>
                      </a:r>
                      <a:r>
                        <a:rPr lang="en-US" sz="1400" dirty="0" err="1"/>
                        <a:t>chứa</a:t>
                      </a:r>
                      <a:r>
                        <a:rPr lang="en-US" sz="1400" baseline="0" dirty="0"/>
                        <a:t> </a:t>
                      </a:r>
                      <a:r>
                        <a:rPr lang="en-US" sz="1400" baseline="0" dirty="0" err="1"/>
                        <a:t>mã</a:t>
                      </a:r>
                      <a:r>
                        <a:rPr lang="en-US" sz="1400" baseline="0" dirty="0"/>
                        <a:t> </a:t>
                      </a:r>
                      <a:r>
                        <a:rPr lang="en-US" sz="1400" baseline="0" dirty="0" err="1"/>
                        <a:t>lệnh</a:t>
                      </a:r>
                      <a:r>
                        <a:rPr lang="en-US" sz="1400" baseline="0" dirty="0"/>
                        <a:t> </a:t>
                      </a:r>
                      <a:r>
                        <a:rPr lang="en-US" sz="1400" baseline="0" dirty="0" err="1"/>
                        <a:t>dùng</a:t>
                      </a:r>
                      <a:r>
                        <a:rPr lang="en-US" sz="1400" baseline="0" dirty="0"/>
                        <a:t> </a:t>
                      </a:r>
                      <a:r>
                        <a:rPr lang="en-US" sz="1400" baseline="0" dirty="0" err="1"/>
                        <a:t>để</a:t>
                      </a:r>
                      <a:r>
                        <a:rPr lang="en-US" sz="1400" baseline="0" dirty="0"/>
                        <a:t> load </a:t>
                      </a:r>
                      <a:r>
                        <a:rPr lang="en-US" sz="1400" baseline="0" dirty="0" err="1"/>
                        <a:t>lên</a:t>
                      </a:r>
                      <a:r>
                        <a:rPr lang="en-US" sz="1400" baseline="0" dirty="0"/>
                        <a:t> </a:t>
                      </a:r>
                      <a:r>
                        <a:rPr lang="en-US" sz="1400" baseline="0" dirty="0" err="1"/>
                        <a:t>bộ</a:t>
                      </a:r>
                      <a:r>
                        <a:rPr lang="en-US" sz="1400" baseline="0" dirty="0"/>
                        <a:t> </a:t>
                      </a:r>
                      <a:r>
                        <a:rPr lang="en-US" sz="1400" baseline="0" dirty="0" err="1"/>
                        <a:t>nhớ</a:t>
                      </a:r>
                      <a:r>
                        <a:rPr lang="en-US" sz="1400" baseline="0" dirty="0"/>
                        <a:t> </a:t>
                      </a:r>
                      <a:r>
                        <a:rPr lang="en-US" sz="1400" baseline="0" dirty="0" err="1"/>
                        <a:t>và</a:t>
                      </a:r>
                      <a:r>
                        <a:rPr lang="en-US" sz="1400" baseline="0" dirty="0"/>
                        <a:t> </a:t>
                      </a:r>
                      <a:r>
                        <a:rPr lang="en-US" sz="1400" baseline="0" dirty="0" err="1"/>
                        <a:t>thực</a:t>
                      </a:r>
                      <a:r>
                        <a:rPr lang="en-US" sz="1400" baseline="0" dirty="0"/>
                        <a:t> </a:t>
                      </a:r>
                      <a:r>
                        <a:rPr lang="en-US" sz="1400" baseline="0" dirty="0" err="1"/>
                        <a:t>thi</a:t>
                      </a:r>
                      <a:endParaRPr lang="en-US" sz="1400" dirty="0"/>
                    </a:p>
                  </a:txBody>
                  <a:tcPr anchor="ctr"/>
                </a:tc>
                <a:extLst>
                  <a:ext uri="{0D108BD9-81ED-4DB2-BD59-A6C34878D82A}">
                    <a16:rowId xmlns:a16="http://schemas.microsoft.com/office/drawing/2014/main" val="10001"/>
                  </a:ext>
                </a:extLst>
              </a:tr>
              <a:tr h="274320">
                <a:tc>
                  <a:txBody>
                    <a:bodyPr/>
                    <a:lstStyle/>
                    <a:p>
                      <a:pPr algn="l"/>
                      <a:r>
                        <a:rPr lang="en-US" sz="1400" dirty="0"/>
                        <a:t>Backup</a:t>
                      </a:r>
                    </a:p>
                  </a:txBody>
                  <a:tcPr anchor="ctr"/>
                </a:tc>
                <a:tc>
                  <a:txBody>
                    <a:bodyPr/>
                    <a:lstStyle/>
                    <a:p>
                      <a:pPr algn="l"/>
                      <a:r>
                        <a:rPr lang="en-US" sz="1400" dirty="0"/>
                        <a:t>File.bak</a:t>
                      </a:r>
                    </a:p>
                  </a:txBody>
                  <a:tcPr anchor="ctr"/>
                </a:tc>
                <a:tc>
                  <a:txBody>
                    <a:bodyPr/>
                    <a:lstStyle/>
                    <a:p>
                      <a:pPr algn="l"/>
                      <a:r>
                        <a:rPr lang="en-US" sz="1400" dirty="0"/>
                        <a:t>Backup file</a:t>
                      </a:r>
                    </a:p>
                  </a:txBody>
                  <a:tcPr anchor="ctr"/>
                </a:tc>
                <a:extLst>
                  <a:ext uri="{0D108BD9-81ED-4DB2-BD59-A6C34878D82A}">
                    <a16:rowId xmlns:a16="http://schemas.microsoft.com/office/drawing/2014/main" val="10002"/>
                  </a:ext>
                </a:extLst>
              </a:tr>
              <a:tr h="274320">
                <a:tc>
                  <a:txBody>
                    <a:bodyPr/>
                    <a:lstStyle/>
                    <a:p>
                      <a:pPr algn="l"/>
                      <a:r>
                        <a:rPr lang="en-US" sz="1400" dirty="0" err="1"/>
                        <a:t>Nguồn</a:t>
                      </a:r>
                      <a:endParaRPr lang="en-US" sz="1400" dirty="0"/>
                    </a:p>
                  </a:txBody>
                  <a:tcPr anchor="ctr"/>
                </a:tc>
                <a:tc>
                  <a:txBody>
                    <a:bodyPr/>
                    <a:lstStyle/>
                    <a:p>
                      <a:pPr algn="l"/>
                      <a:r>
                        <a:rPr lang="en-US" sz="1400" dirty="0" err="1"/>
                        <a:t>File.c</a:t>
                      </a:r>
                      <a:endParaRPr lang="en-US" sz="1400" dirty="0"/>
                    </a:p>
                  </a:txBody>
                  <a:tcPr anchor="ctr"/>
                </a:tc>
                <a:tc>
                  <a:txBody>
                    <a:bodyPr/>
                    <a:lstStyle/>
                    <a:p>
                      <a:pPr algn="l"/>
                      <a:r>
                        <a:rPr lang="en-US" sz="1400" dirty="0"/>
                        <a:t>File </a:t>
                      </a:r>
                      <a:r>
                        <a:rPr lang="en-US" sz="1400" dirty="0" err="1"/>
                        <a:t>chứa</a:t>
                      </a:r>
                      <a:r>
                        <a:rPr lang="en-US" sz="1400" baseline="0" dirty="0"/>
                        <a:t> </a:t>
                      </a:r>
                      <a:r>
                        <a:rPr lang="en-US" sz="1400" baseline="0" dirty="0" err="1"/>
                        <a:t>mã</a:t>
                      </a:r>
                      <a:r>
                        <a:rPr lang="en-US" sz="1400" baseline="0" dirty="0"/>
                        <a:t> </a:t>
                      </a:r>
                      <a:r>
                        <a:rPr lang="en-US" sz="1400" baseline="0" dirty="0" err="1"/>
                        <a:t>nguồn</a:t>
                      </a:r>
                      <a:r>
                        <a:rPr lang="en-US" sz="1400" baseline="0" dirty="0"/>
                        <a:t> </a:t>
                      </a:r>
                      <a:r>
                        <a:rPr lang="en-US" sz="1400" baseline="0" dirty="0" err="1"/>
                        <a:t>gồm</a:t>
                      </a:r>
                      <a:r>
                        <a:rPr lang="en-US" sz="1400" baseline="0" dirty="0"/>
                        <a:t> </a:t>
                      </a:r>
                      <a:r>
                        <a:rPr lang="en-US" sz="1400" baseline="0" dirty="0" err="1"/>
                        <a:t>các</a:t>
                      </a:r>
                      <a:r>
                        <a:rPr lang="en-US" sz="1400" baseline="0" dirty="0"/>
                        <a:t> </a:t>
                      </a:r>
                      <a:r>
                        <a:rPr lang="en-US" sz="1400" baseline="0" dirty="0" err="1"/>
                        <a:t>dòng</a:t>
                      </a:r>
                      <a:r>
                        <a:rPr lang="en-US" sz="1400" baseline="0" dirty="0"/>
                        <a:t> code, </a:t>
                      </a:r>
                      <a:r>
                        <a:rPr lang="en-US" sz="1400" baseline="0" dirty="0" err="1"/>
                        <a:t>hàm</a:t>
                      </a:r>
                      <a:r>
                        <a:rPr lang="en-US" sz="1400" baseline="0" dirty="0"/>
                        <a:t>,…</a:t>
                      </a:r>
                      <a:endParaRPr lang="en-US" sz="1400" dirty="0"/>
                    </a:p>
                  </a:txBody>
                  <a:tcPr anchor="ctr"/>
                </a:tc>
                <a:extLst>
                  <a:ext uri="{0D108BD9-81ED-4DB2-BD59-A6C34878D82A}">
                    <a16:rowId xmlns:a16="http://schemas.microsoft.com/office/drawing/2014/main" val="10003"/>
                  </a:ext>
                </a:extLst>
              </a:tr>
              <a:tr h="274320">
                <a:tc>
                  <a:txBody>
                    <a:bodyPr/>
                    <a:lstStyle/>
                    <a:p>
                      <a:pPr algn="l"/>
                      <a:r>
                        <a:rPr lang="en-US" sz="1400" dirty="0" err="1"/>
                        <a:t>Đối</a:t>
                      </a:r>
                      <a:r>
                        <a:rPr lang="en-US" sz="1400" dirty="0"/>
                        <a:t> </a:t>
                      </a:r>
                      <a:r>
                        <a:rPr lang="en-US" sz="1400" dirty="0" err="1"/>
                        <a:t>tượng</a:t>
                      </a:r>
                      <a:endParaRPr lang="en-US" sz="1400" dirty="0"/>
                    </a:p>
                  </a:txBody>
                  <a:tcPr anchor="ctr"/>
                </a:tc>
                <a:tc>
                  <a:txBody>
                    <a:bodyPr/>
                    <a:lstStyle/>
                    <a:p>
                      <a:pPr algn="l"/>
                      <a:r>
                        <a:rPr lang="en-US" sz="1400" dirty="0" err="1"/>
                        <a:t>File.o</a:t>
                      </a:r>
                      <a:endParaRPr lang="en-US" sz="1400" dirty="0"/>
                    </a:p>
                  </a:txBody>
                  <a:tcPr anchor="ctr"/>
                </a:tc>
                <a:tc>
                  <a:txBody>
                    <a:bodyPr/>
                    <a:lstStyle/>
                    <a:p>
                      <a:pPr algn="l"/>
                      <a:r>
                        <a:rPr lang="en-US" sz="1400" dirty="0"/>
                        <a:t>File </a:t>
                      </a:r>
                      <a:r>
                        <a:rPr lang="en-US" sz="1400" dirty="0" err="1"/>
                        <a:t>được</a:t>
                      </a:r>
                      <a:r>
                        <a:rPr lang="en-US" sz="1400" baseline="0" dirty="0"/>
                        <a:t> </a:t>
                      </a:r>
                      <a:r>
                        <a:rPr lang="en-US" sz="1400" baseline="0" dirty="0" err="1"/>
                        <a:t>tổ</a:t>
                      </a:r>
                      <a:r>
                        <a:rPr lang="en-US" sz="1400" baseline="0" dirty="0"/>
                        <a:t> </a:t>
                      </a:r>
                      <a:r>
                        <a:rPr lang="en-US" sz="1400" baseline="0" dirty="0" err="1"/>
                        <a:t>chức</a:t>
                      </a:r>
                      <a:r>
                        <a:rPr lang="en-US" sz="1400" baseline="0" dirty="0"/>
                        <a:t> </a:t>
                      </a:r>
                      <a:r>
                        <a:rPr lang="en-US" sz="1400" baseline="0" dirty="0" err="1"/>
                        <a:t>thành</a:t>
                      </a:r>
                      <a:r>
                        <a:rPr lang="en-US" sz="1400" baseline="0" dirty="0"/>
                        <a:t> </a:t>
                      </a:r>
                      <a:r>
                        <a:rPr lang="en-US" sz="1400" baseline="0" dirty="0" err="1"/>
                        <a:t>các</a:t>
                      </a:r>
                      <a:r>
                        <a:rPr lang="en-US" sz="1400" baseline="0" dirty="0"/>
                        <a:t> </a:t>
                      </a:r>
                      <a:r>
                        <a:rPr lang="en-US" sz="1400" baseline="0" dirty="0" err="1"/>
                        <a:t>khối</a:t>
                      </a:r>
                      <a:r>
                        <a:rPr lang="en-US" sz="1400" baseline="0" dirty="0"/>
                        <a:t> </a:t>
                      </a:r>
                      <a:r>
                        <a:rPr lang="en-US" sz="1400" baseline="0" dirty="0" err="1"/>
                        <a:t>được</a:t>
                      </a:r>
                      <a:r>
                        <a:rPr lang="en-US" sz="1400" baseline="0" dirty="0"/>
                        <a:t> </a:t>
                      </a:r>
                      <a:r>
                        <a:rPr lang="en-US" sz="1400" baseline="0" dirty="0" err="1"/>
                        <a:t>trình</a:t>
                      </a:r>
                      <a:r>
                        <a:rPr lang="en-US" sz="1400" baseline="0" dirty="0"/>
                        <a:t> </a:t>
                      </a:r>
                      <a:r>
                        <a:rPr lang="en-US" sz="1400" baseline="0" dirty="0" err="1"/>
                        <a:t>liên</a:t>
                      </a:r>
                      <a:r>
                        <a:rPr lang="en-US" sz="1400" baseline="0" dirty="0"/>
                        <a:t> </a:t>
                      </a:r>
                      <a:r>
                        <a:rPr lang="en-US" sz="1400" baseline="0" dirty="0" err="1"/>
                        <a:t>kết</a:t>
                      </a:r>
                      <a:r>
                        <a:rPr lang="en-US" sz="1400" baseline="0" dirty="0"/>
                        <a:t> </a:t>
                      </a:r>
                      <a:r>
                        <a:rPr lang="en-US" sz="1400" baseline="0" dirty="0" err="1"/>
                        <a:t>hiểu</a:t>
                      </a:r>
                      <a:endParaRPr lang="en-US" sz="1400" dirty="0"/>
                    </a:p>
                  </a:txBody>
                  <a:tcPr anchor="ctr"/>
                </a:tc>
                <a:extLst>
                  <a:ext uri="{0D108BD9-81ED-4DB2-BD59-A6C34878D82A}">
                    <a16:rowId xmlns:a16="http://schemas.microsoft.com/office/drawing/2014/main" val="10004"/>
                  </a:ext>
                </a:extLst>
              </a:tr>
              <a:tr h="274320">
                <a:tc>
                  <a:txBody>
                    <a:bodyPr/>
                    <a:lstStyle/>
                    <a:p>
                      <a:pPr algn="l"/>
                      <a:r>
                        <a:rPr lang="en-US" sz="1400" dirty="0"/>
                        <a:t>Batch</a:t>
                      </a:r>
                    </a:p>
                  </a:txBody>
                  <a:tcPr anchor="ctr"/>
                </a:tc>
                <a:tc>
                  <a:txBody>
                    <a:bodyPr/>
                    <a:lstStyle/>
                    <a:p>
                      <a:pPr algn="l"/>
                      <a:r>
                        <a:rPr lang="en-US" sz="1400" dirty="0"/>
                        <a:t>File.sh</a:t>
                      </a:r>
                    </a:p>
                    <a:p>
                      <a:pPr algn="l"/>
                      <a:r>
                        <a:rPr lang="en-US" sz="1400" dirty="0"/>
                        <a:t>File.bat</a:t>
                      </a:r>
                    </a:p>
                  </a:txBody>
                  <a:tcPr anchor="ctr"/>
                </a:tc>
                <a:tc>
                  <a:txBody>
                    <a:bodyPr/>
                    <a:lstStyle/>
                    <a:p>
                      <a:pPr algn="l"/>
                      <a:r>
                        <a:rPr lang="en-US" sz="1400" dirty="0"/>
                        <a:t>File </a:t>
                      </a:r>
                      <a:r>
                        <a:rPr lang="en-US" sz="1400" dirty="0" err="1"/>
                        <a:t>chứa</a:t>
                      </a:r>
                      <a:r>
                        <a:rPr lang="en-US" sz="1400" baseline="0" dirty="0"/>
                        <a:t> </a:t>
                      </a:r>
                      <a:r>
                        <a:rPr lang="en-US" sz="1400" baseline="0" dirty="0" err="1"/>
                        <a:t>tập</a:t>
                      </a:r>
                      <a:r>
                        <a:rPr lang="en-US" sz="1400" baseline="0" dirty="0"/>
                        <a:t> </a:t>
                      </a:r>
                      <a:r>
                        <a:rPr lang="en-US" sz="1400" baseline="0" dirty="0" err="1"/>
                        <a:t>các</a:t>
                      </a:r>
                      <a:r>
                        <a:rPr lang="en-US" sz="1400" baseline="0" dirty="0"/>
                        <a:t> </a:t>
                      </a:r>
                      <a:r>
                        <a:rPr lang="en-US" sz="1400" baseline="0" dirty="0" err="1"/>
                        <a:t>lệnh</a:t>
                      </a:r>
                      <a:endParaRPr lang="en-US" sz="1400" dirty="0"/>
                    </a:p>
                  </a:txBody>
                  <a:tcPr anchor="ctr"/>
                </a:tc>
                <a:extLst>
                  <a:ext uri="{0D108BD9-81ED-4DB2-BD59-A6C34878D82A}">
                    <a16:rowId xmlns:a16="http://schemas.microsoft.com/office/drawing/2014/main" val="10005"/>
                  </a:ext>
                </a:extLst>
              </a:tr>
              <a:tr h="274320">
                <a:tc>
                  <a:txBody>
                    <a:bodyPr/>
                    <a:lstStyle/>
                    <a:p>
                      <a:pPr algn="l"/>
                      <a:r>
                        <a:rPr lang="en-US" sz="1400" dirty="0" err="1"/>
                        <a:t>Thư</a:t>
                      </a:r>
                      <a:r>
                        <a:rPr lang="en-US" sz="1400" baseline="0" dirty="0"/>
                        <a:t> </a:t>
                      </a:r>
                      <a:r>
                        <a:rPr lang="en-US" sz="1400" baseline="0" dirty="0" err="1"/>
                        <a:t>viện</a:t>
                      </a:r>
                      <a:endParaRPr lang="en-US" sz="1400" dirty="0"/>
                    </a:p>
                  </a:txBody>
                  <a:tcPr anchor="ctr"/>
                </a:tc>
                <a:tc>
                  <a:txBody>
                    <a:bodyPr/>
                    <a:lstStyle/>
                    <a:p>
                      <a:pPr algn="l"/>
                      <a:r>
                        <a:rPr lang="en-US" sz="1400" dirty="0"/>
                        <a:t>File.dll</a:t>
                      </a:r>
                    </a:p>
                    <a:p>
                      <a:pPr algn="l"/>
                      <a:r>
                        <a:rPr lang="en-US" sz="1400" dirty="0"/>
                        <a:t>File.lib</a:t>
                      </a:r>
                    </a:p>
                  </a:txBody>
                  <a:tcPr anchor="ctr"/>
                </a:tc>
                <a:tc>
                  <a:txBody>
                    <a:bodyPr/>
                    <a:lstStyle/>
                    <a:p>
                      <a:pPr algn="l"/>
                      <a:r>
                        <a:rPr lang="en-US" sz="1400" dirty="0"/>
                        <a:t>File </a:t>
                      </a:r>
                      <a:r>
                        <a:rPr lang="en-US" sz="1400" dirty="0" err="1"/>
                        <a:t>chứa</a:t>
                      </a:r>
                      <a:r>
                        <a:rPr lang="en-US" sz="1400" baseline="0" dirty="0"/>
                        <a:t> </a:t>
                      </a:r>
                      <a:r>
                        <a:rPr lang="en-US" sz="1400" baseline="0" dirty="0" err="1"/>
                        <a:t>thư</a:t>
                      </a:r>
                      <a:r>
                        <a:rPr lang="en-US" sz="1400" baseline="0" dirty="0"/>
                        <a:t> </a:t>
                      </a:r>
                      <a:r>
                        <a:rPr lang="en-US" sz="1400" baseline="0" dirty="0" err="1"/>
                        <a:t>viện</a:t>
                      </a:r>
                      <a:r>
                        <a:rPr lang="en-US" sz="1400" baseline="0" dirty="0"/>
                        <a:t> </a:t>
                      </a:r>
                      <a:r>
                        <a:rPr lang="en-US" sz="1400" baseline="0" dirty="0" err="1"/>
                        <a:t>các</a:t>
                      </a:r>
                      <a:r>
                        <a:rPr lang="en-US" sz="1400" baseline="0" dirty="0"/>
                        <a:t> </a:t>
                      </a:r>
                      <a:r>
                        <a:rPr lang="en-US" sz="1400" baseline="0" dirty="0" err="1"/>
                        <a:t>hàm</a:t>
                      </a:r>
                      <a:r>
                        <a:rPr lang="en-US" sz="1400" baseline="0" dirty="0"/>
                        <a:t> </a:t>
                      </a:r>
                      <a:r>
                        <a:rPr lang="en-US" sz="1400" baseline="0" dirty="0" err="1"/>
                        <a:t>để</a:t>
                      </a:r>
                      <a:r>
                        <a:rPr lang="en-US" sz="1400" baseline="0" dirty="0"/>
                        <a:t> </a:t>
                      </a:r>
                      <a:r>
                        <a:rPr lang="en-US" sz="1400" baseline="0" dirty="0" err="1"/>
                        <a:t>dùng</a:t>
                      </a:r>
                      <a:r>
                        <a:rPr lang="en-US" sz="1400" baseline="0" dirty="0"/>
                        <a:t> </a:t>
                      </a:r>
                      <a:r>
                        <a:rPr lang="en-US" sz="1400" baseline="0" dirty="0" err="1"/>
                        <a:t>cho</a:t>
                      </a:r>
                      <a:r>
                        <a:rPr lang="en-US" sz="1400" baseline="0" dirty="0"/>
                        <a:t> </a:t>
                      </a:r>
                      <a:r>
                        <a:rPr lang="en-US" sz="1400" baseline="0" dirty="0" err="1"/>
                        <a:t>các</a:t>
                      </a:r>
                      <a:r>
                        <a:rPr lang="en-US" sz="1400" baseline="0" dirty="0"/>
                        <a:t> </a:t>
                      </a:r>
                      <a:r>
                        <a:rPr lang="en-US" sz="1400" baseline="0" dirty="0" err="1"/>
                        <a:t>chương</a:t>
                      </a:r>
                      <a:r>
                        <a:rPr lang="en-US" sz="1400" baseline="0" dirty="0"/>
                        <a:t> </a:t>
                      </a:r>
                      <a:r>
                        <a:rPr lang="en-US" sz="1400" baseline="0" dirty="0" err="1"/>
                        <a:t>trình</a:t>
                      </a:r>
                      <a:endParaRPr lang="en-US" sz="1400" dirty="0"/>
                    </a:p>
                  </a:txBody>
                  <a:tcPr anchor="ctr"/>
                </a:tc>
                <a:extLst>
                  <a:ext uri="{0D108BD9-81ED-4DB2-BD59-A6C34878D82A}">
                    <a16:rowId xmlns:a16="http://schemas.microsoft.com/office/drawing/2014/main" val="10006"/>
                  </a:ext>
                </a:extLst>
              </a:tr>
              <a:tr h="274320">
                <a:tc>
                  <a:txBody>
                    <a:bodyPr/>
                    <a:lstStyle/>
                    <a:p>
                      <a:pPr algn="l"/>
                      <a:r>
                        <a:rPr lang="en-US" sz="1400" dirty="0" err="1"/>
                        <a:t>Hình</a:t>
                      </a:r>
                      <a:r>
                        <a:rPr lang="en-US" sz="1400" baseline="0" dirty="0"/>
                        <a:t> </a:t>
                      </a:r>
                      <a:r>
                        <a:rPr lang="en-US" sz="1400" dirty="0" err="1"/>
                        <a:t>ảnh</a:t>
                      </a:r>
                      <a:endParaRPr lang="en-US" sz="1400" dirty="0"/>
                    </a:p>
                  </a:txBody>
                  <a:tcPr anchor="ctr"/>
                </a:tc>
                <a:tc>
                  <a:txBody>
                    <a:bodyPr/>
                    <a:lstStyle/>
                    <a:p>
                      <a:pPr algn="l"/>
                      <a:r>
                        <a:rPr lang="en-US" sz="1400" dirty="0"/>
                        <a:t>File.jpg</a:t>
                      </a:r>
                    </a:p>
                    <a:p>
                      <a:pPr algn="l"/>
                      <a:r>
                        <a:rPr lang="en-US" sz="1400" baseline="0" dirty="0"/>
                        <a:t>file.bmp</a:t>
                      </a:r>
                      <a:endParaRPr lang="en-US" sz="1400" dirty="0"/>
                    </a:p>
                  </a:txBody>
                  <a:tcPr anchor="ctr"/>
                </a:tc>
                <a:tc>
                  <a:txBody>
                    <a:bodyPr/>
                    <a:lstStyle/>
                    <a:p>
                      <a:pPr algn="l"/>
                      <a:r>
                        <a:rPr lang="en-US" sz="1400" dirty="0"/>
                        <a:t>File </a:t>
                      </a:r>
                      <a:r>
                        <a:rPr lang="en-US" sz="1400" dirty="0" err="1"/>
                        <a:t>hình</a:t>
                      </a:r>
                      <a:r>
                        <a:rPr lang="en-US" sz="1400" baseline="0" dirty="0"/>
                        <a:t> </a:t>
                      </a:r>
                      <a:r>
                        <a:rPr lang="en-US" sz="1400" baseline="0" dirty="0" err="1"/>
                        <a:t>ảnh</a:t>
                      </a:r>
                      <a:r>
                        <a:rPr lang="en-US" sz="1400" baseline="0" dirty="0"/>
                        <a:t> </a:t>
                      </a:r>
                      <a:r>
                        <a:rPr lang="en-US" sz="1400" baseline="0" dirty="0" err="1"/>
                        <a:t>được</a:t>
                      </a:r>
                      <a:r>
                        <a:rPr lang="en-US" sz="1400" baseline="0" dirty="0"/>
                        <a:t> </a:t>
                      </a:r>
                      <a:r>
                        <a:rPr lang="en-US" sz="1400" baseline="0" dirty="0" err="1"/>
                        <a:t>mã</a:t>
                      </a:r>
                      <a:r>
                        <a:rPr lang="en-US" sz="1400" baseline="0" dirty="0"/>
                        <a:t> </a:t>
                      </a:r>
                      <a:r>
                        <a:rPr lang="en-US" sz="1400" baseline="0" dirty="0" err="1"/>
                        <a:t>hóa</a:t>
                      </a:r>
                      <a:r>
                        <a:rPr lang="en-US" sz="1400" baseline="0" dirty="0"/>
                        <a:t> </a:t>
                      </a:r>
                      <a:r>
                        <a:rPr lang="en-US" sz="1400" baseline="0" dirty="0" err="1"/>
                        <a:t>bằng</a:t>
                      </a:r>
                      <a:r>
                        <a:rPr lang="en-US" sz="1400" baseline="0" dirty="0"/>
                        <a:t> </a:t>
                      </a:r>
                      <a:r>
                        <a:rPr lang="en-US" sz="1400" baseline="0" dirty="0" err="1"/>
                        <a:t>các</a:t>
                      </a:r>
                      <a:r>
                        <a:rPr lang="en-US" sz="1400" baseline="0" dirty="0"/>
                        <a:t> </a:t>
                      </a:r>
                      <a:r>
                        <a:rPr lang="en-US" sz="1400" baseline="0" dirty="0" err="1"/>
                        <a:t>chuẩn</a:t>
                      </a:r>
                      <a:r>
                        <a:rPr lang="en-US" sz="1400" baseline="0" dirty="0"/>
                        <a:t> JPEG, RLE,…</a:t>
                      </a:r>
                      <a:endParaRPr lang="en-US" sz="1400" dirty="0"/>
                    </a:p>
                  </a:txBody>
                  <a:tcPr anchor="ctr"/>
                </a:tc>
                <a:extLst>
                  <a:ext uri="{0D108BD9-81ED-4DB2-BD59-A6C34878D82A}">
                    <a16:rowId xmlns:a16="http://schemas.microsoft.com/office/drawing/2014/main" val="10007"/>
                  </a:ext>
                </a:extLst>
              </a:tr>
              <a:tr h="274320">
                <a:tc>
                  <a:txBody>
                    <a:bodyPr/>
                    <a:lstStyle/>
                    <a:p>
                      <a:pPr algn="l"/>
                      <a:r>
                        <a:rPr lang="en-US" sz="1400" dirty="0"/>
                        <a:t>Multimedia</a:t>
                      </a:r>
                    </a:p>
                  </a:txBody>
                  <a:tcPr anchor="ctr"/>
                </a:tc>
                <a:tc>
                  <a:txBody>
                    <a:bodyPr/>
                    <a:lstStyle/>
                    <a:p>
                      <a:pPr algn="l"/>
                      <a:r>
                        <a:rPr lang="en-US" sz="1400" dirty="0"/>
                        <a:t>File.mp3</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File.wma</a:t>
                      </a:r>
                    </a:p>
                    <a:p>
                      <a:pPr algn="l"/>
                      <a:r>
                        <a:rPr lang="en-US" sz="1400" dirty="0"/>
                        <a:t>File.rm</a:t>
                      </a:r>
                    </a:p>
                  </a:txBody>
                  <a:tcPr anchor="ctr"/>
                </a:tc>
                <a:tc>
                  <a:txBody>
                    <a:bodyPr/>
                    <a:lstStyle/>
                    <a:p>
                      <a:pPr algn="l"/>
                      <a:r>
                        <a:rPr lang="en-US" sz="1400" dirty="0"/>
                        <a:t>File </a:t>
                      </a:r>
                      <a:r>
                        <a:rPr lang="en-US" sz="1400" dirty="0" err="1"/>
                        <a:t>âm</a:t>
                      </a:r>
                      <a:r>
                        <a:rPr lang="en-US" sz="1400" baseline="0" dirty="0"/>
                        <a:t> </a:t>
                      </a:r>
                      <a:r>
                        <a:rPr lang="en-US" sz="1400" baseline="0" dirty="0" err="1"/>
                        <a:t>thanh</a:t>
                      </a:r>
                      <a:r>
                        <a:rPr lang="en-US" sz="1400" baseline="0" dirty="0"/>
                        <a:t>, video, ..</a:t>
                      </a:r>
                      <a:endParaRPr lang="en-US" sz="1400" dirty="0"/>
                    </a:p>
                  </a:txBody>
                  <a:tcPr anchor="ctr"/>
                </a:tc>
                <a:extLst>
                  <a:ext uri="{0D108BD9-81ED-4DB2-BD59-A6C34878D82A}">
                    <a16:rowId xmlns:a16="http://schemas.microsoft.com/office/drawing/2014/main" val="10008"/>
                  </a:ext>
                </a:extLst>
              </a:tr>
              <a:tr h="274320">
                <a:tc>
                  <a:txBody>
                    <a:bodyPr/>
                    <a:lstStyle/>
                    <a:p>
                      <a:pPr algn="l"/>
                      <a:r>
                        <a:rPr lang="en-US" sz="1400" dirty="0"/>
                        <a:t>File text</a:t>
                      </a:r>
                    </a:p>
                  </a:txBody>
                  <a:tcPr anchor="ctr"/>
                </a:tc>
                <a:tc>
                  <a:txBody>
                    <a:bodyPr/>
                    <a:lstStyle/>
                    <a:p>
                      <a:pPr algn="l"/>
                      <a:r>
                        <a:rPr lang="en-US" sz="1400" dirty="0"/>
                        <a:t>File.txt</a:t>
                      </a:r>
                    </a:p>
                  </a:txBody>
                  <a:tcPr anchor="ctr"/>
                </a:tc>
                <a:tc>
                  <a:txBody>
                    <a:bodyPr/>
                    <a:lstStyle/>
                    <a:p>
                      <a:pPr algn="l"/>
                      <a:endParaRPr lang="en-US" sz="1400" dirty="0"/>
                    </a:p>
                  </a:txBody>
                  <a:tcPr anchor="ctr"/>
                </a:tc>
                <a:extLst>
                  <a:ext uri="{0D108BD9-81ED-4DB2-BD59-A6C34878D82A}">
                    <a16:rowId xmlns:a16="http://schemas.microsoft.com/office/drawing/2014/main" val="10009"/>
                  </a:ext>
                </a:extLst>
              </a:tr>
              <a:tr h="274320">
                <a:tc>
                  <a:txBody>
                    <a:bodyPr/>
                    <a:lstStyle/>
                    <a:p>
                      <a:pPr algn="l"/>
                      <a:r>
                        <a:rPr lang="en-US" sz="1400" dirty="0" err="1"/>
                        <a:t>Nén</a:t>
                      </a:r>
                      <a:endParaRPr lang="en-US" sz="1400" dirty="0"/>
                    </a:p>
                  </a:txBody>
                  <a:tcPr anchor="ctr"/>
                </a:tc>
                <a:tc>
                  <a:txBody>
                    <a:bodyPr/>
                    <a:lstStyle/>
                    <a:p>
                      <a:pPr algn="l"/>
                      <a:r>
                        <a:rPr lang="en-US" sz="1400" dirty="0"/>
                        <a:t>File.zip</a:t>
                      </a:r>
                    </a:p>
                  </a:txBody>
                  <a:tcPr anchor="ctr"/>
                </a:tc>
                <a:tc>
                  <a:txBody>
                    <a:bodyPr/>
                    <a:lstStyle/>
                    <a:p>
                      <a:pPr algn="l"/>
                      <a:endParaRPr lang="en-US" sz="1400" dirty="0"/>
                    </a:p>
                  </a:txBody>
                  <a:tcPr anchor="ctr"/>
                </a:tc>
                <a:extLst>
                  <a:ext uri="{0D108BD9-81ED-4DB2-BD59-A6C34878D82A}">
                    <a16:rowId xmlns:a16="http://schemas.microsoft.com/office/drawing/2014/main" val="10010"/>
                  </a:ext>
                </a:extLst>
              </a:tr>
              <a:tr h="274320">
                <a:tc>
                  <a:txBody>
                    <a:bodyPr/>
                    <a:lstStyle/>
                    <a:p>
                      <a:pPr algn="l"/>
                      <a:r>
                        <a:rPr lang="en-US" sz="1400" dirty="0" err="1"/>
                        <a:t>Tài</a:t>
                      </a:r>
                      <a:r>
                        <a:rPr lang="en-US" sz="1400" baseline="0" dirty="0"/>
                        <a:t> </a:t>
                      </a:r>
                      <a:r>
                        <a:rPr lang="en-US" sz="1400" baseline="0" dirty="0" err="1"/>
                        <a:t>liệu</a:t>
                      </a:r>
                      <a:endParaRPr lang="en-US" sz="1400" dirty="0"/>
                    </a:p>
                  </a:txBody>
                  <a:tcPr anchor="ctr"/>
                </a:tc>
                <a:tc>
                  <a:txBody>
                    <a:bodyPr/>
                    <a:lstStyle/>
                    <a:p>
                      <a:pPr algn="l"/>
                      <a:r>
                        <a:rPr lang="en-US" sz="1400" dirty="0"/>
                        <a:t>File.pdf</a:t>
                      </a:r>
                    </a:p>
                    <a:p>
                      <a:pPr algn="l"/>
                      <a:r>
                        <a:rPr lang="en-US" sz="1400" dirty="0"/>
                        <a:t>File.doc</a:t>
                      </a:r>
                    </a:p>
                  </a:txBody>
                  <a:tcPr anchor="ctr"/>
                </a:tc>
                <a:tc>
                  <a:txBody>
                    <a:bodyPr/>
                    <a:lstStyle/>
                    <a:p>
                      <a:pPr algn="l"/>
                      <a:endParaRPr lang="en-US" sz="1400" dirty="0"/>
                    </a:p>
                  </a:txBody>
                  <a:tcPr anchor="ctr"/>
                </a:tc>
                <a:extLst>
                  <a:ext uri="{0D108BD9-81ED-4DB2-BD59-A6C34878D82A}">
                    <a16:rowId xmlns:a16="http://schemas.microsoft.com/office/drawing/2014/main" val="10011"/>
                  </a:ext>
                </a:extLst>
              </a:tr>
              <a:tr h="274320">
                <a:tc>
                  <a:txBody>
                    <a:bodyPr/>
                    <a:lstStyle/>
                    <a:p>
                      <a:pPr algn="l"/>
                      <a:r>
                        <a:rPr lang="en-US" sz="1400" dirty="0"/>
                        <a:t>…..</a:t>
                      </a:r>
                    </a:p>
                  </a:txBody>
                  <a:tcPr anchor="ctr"/>
                </a:tc>
                <a:tc>
                  <a:txBody>
                    <a:bodyPr/>
                    <a:lstStyle/>
                    <a:p>
                      <a:pPr algn="l"/>
                      <a:endParaRPr lang="en-US" sz="1400" dirty="0"/>
                    </a:p>
                  </a:txBody>
                  <a:tcPr anchor="ctr"/>
                </a:tc>
                <a:tc>
                  <a:txBody>
                    <a:bodyPr/>
                    <a:lstStyle/>
                    <a:p>
                      <a:pPr algn="l"/>
                      <a:endParaRPr lang="en-US" sz="1400" dirty="0"/>
                    </a:p>
                  </a:txBody>
                  <a:tcPr anchor="ctr"/>
                </a:tc>
                <a:extLst>
                  <a:ext uri="{0D108BD9-81ED-4DB2-BD59-A6C34878D82A}">
                    <a16:rowId xmlns:a16="http://schemas.microsoft.com/office/drawing/2014/main" val="10012"/>
                  </a:ext>
                </a:extLst>
              </a:tr>
            </a:tbl>
          </a:graphicData>
        </a:graphic>
      </p:graphicFrame>
      <p:sp>
        <p:nvSpPr>
          <p:cNvPr id="11" name="TextBox 10"/>
          <p:cNvSpPr txBox="1"/>
          <p:nvPr/>
        </p:nvSpPr>
        <p:spPr>
          <a:xfrm>
            <a:off x="3124200" y="6324600"/>
            <a:ext cx="2877711" cy="369332"/>
          </a:xfrm>
          <a:prstGeom prst="rect">
            <a:avLst/>
          </a:prstGeom>
          <a:noFill/>
        </p:spPr>
        <p:txBody>
          <a:bodyPr wrap="none" rtlCol="0">
            <a:spAutoFit/>
          </a:bodyPr>
          <a:lstStyle/>
          <a:p>
            <a:r>
              <a:rPr lang="en-US" dirty="0" err="1"/>
              <a:t>Một</a:t>
            </a:r>
            <a:r>
              <a:rPr lang="en-US" dirty="0"/>
              <a:t> </a:t>
            </a:r>
            <a:r>
              <a:rPr lang="en-US" dirty="0" err="1"/>
              <a:t>số</a:t>
            </a:r>
            <a:r>
              <a:rPr lang="en-US" dirty="0"/>
              <a:t> </a:t>
            </a:r>
            <a:r>
              <a:rPr lang="en-US" dirty="0" err="1"/>
              <a:t>loại</a:t>
            </a:r>
            <a:r>
              <a:rPr lang="en-US" dirty="0"/>
              <a:t> file </a:t>
            </a:r>
            <a:r>
              <a:rPr lang="en-US" dirty="0" err="1"/>
              <a:t>thông</a:t>
            </a:r>
            <a:r>
              <a:rPr lang="en-US" dirty="0"/>
              <a:t> </a:t>
            </a:r>
            <a:r>
              <a:rPr lang="en-US" dirty="0" err="1"/>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Tập</a:t>
            </a:r>
            <a:r>
              <a:rPr lang="en-US" dirty="0"/>
              <a:t> tin – </a:t>
            </a:r>
            <a:r>
              <a:rPr lang="en-US" dirty="0" err="1"/>
              <a:t>thuộc</a:t>
            </a:r>
            <a:r>
              <a:rPr lang="en-US" dirty="0"/>
              <a:t> </a:t>
            </a:r>
            <a:r>
              <a:rPr lang="en-US" dirty="0" err="1"/>
              <a:t>tính</a:t>
            </a:r>
            <a:r>
              <a:rPr lang="en-US" dirty="0"/>
              <a:t> - 1 </a:t>
            </a:r>
          </a:p>
        </p:txBody>
      </p:sp>
      <p:sp>
        <p:nvSpPr>
          <p:cNvPr id="5" name="Slide Number Placeholder 4"/>
          <p:cNvSpPr>
            <a:spLocks noGrp="1"/>
          </p:cNvSpPr>
          <p:nvPr>
            <p:ph type="sldNum" sz="quarter" idx="15"/>
          </p:nvPr>
        </p:nvSpPr>
        <p:spPr/>
        <p:txBody>
          <a:bodyPr/>
          <a:lstStyle/>
          <a:p>
            <a:fld id="{AE9F012D-5E39-4C30-9E0D-C3E8FE30521F}" type="slidenum">
              <a:rPr lang="en-US" smtClean="0"/>
              <a:pPr/>
              <a:t>9</a:t>
            </a:fld>
            <a:endParaRPr lang="en-US"/>
          </a:p>
        </p:txBody>
      </p:sp>
      <p:pic>
        <p:nvPicPr>
          <p:cNvPr id="49154" name="Picture 2"/>
          <p:cNvPicPr>
            <a:picLocks noChangeAspect="1" noChangeArrowheads="1"/>
          </p:cNvPicPr>
          <p:nvPr/>
        </p:nvPicPr>
        <p:blipFill>
          <a:blip r:embed="rId2"/>
          <a:srcRect/>
          <a:stretch>
            <a:fillRect/>
          </a:stretch>
        </p:blipFill>
        <p:spPr bwMode="auto">
          <a:xfrm>
            <a:off x="2438400" y="1219200"/>
            <a:ext cx="3571875" cy="4800600"/>
          </a:xfrm>
          <a:prstGeom prst="rect">
            <a:avLst/>
          </a:prstGeom>
          <a:noFill/>
          <a:ln w="9525">
            <a:noFill/>
            <a:miter lim="800000"/>
            <a:headEnd/>
            <a:tailEnd/>
          </a:ln>
          <a:effectLst/>
        </p:spPr>
      </p:pic>
      <p:sp>
        <p:nvSpPr>
          <p:cNvPr id="10" name="TextBox 9"/>
          <p:cNvSpPr txBox="1"/>
          <p:nvPr/>
        </p:nvSpPr>
        <p:spPr>
          <a:xfrm>
            <a:off x="6513125" y="1764268"/>
            <a:ext cx="1184940" cy="369332"/>
          </a:xfrm>
          <a:prstGeom prst="rect">
            <a:avLst/>
          </a:prstGeom>
          <a:noFill/>
          <a:ln>
            <a:noFill/>
          </a:ln>
        </p:spPr>
        <p:txBody>
          <a:bodyPr wrap="none" rtlCol="0">
            <a:spAutoFit/>
          </a:bodyPr>
          <a:lstStyle/>
          <a:p>
            <a:r>
              <a:rPr lang="en-US" dirty="0" err="1">
                <a:solidFill>
                  <a:schemeClr val="accent1">
                    <a:lumMod val="50000"/>
                  </a:schemeClr>
                </a:solidFill>
                <a:latin typeface="Times New Roman" pitchFamily="18" charset="0"/>
                <a:cs typeface="Times New Roman" pitchFamily="18" charset="0"/>
              </a:rPr>
              <a:t>Tên</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tập</a:t>
            </a:r>
            <a:r>
              <a:rPr lang="en-US" dirty="0">
                <a:solidFill>
                  <a:schemeClr val="accent1">
                    <a:lumMod val="50000"/>
                  </a:schemeClr>
                </a:solidFill>
                <a:latin typeface="Times New Roman" pitchFamily="18" charset="0"/>
                <a:cs typeface="Times New Roman" pitchFamily="18" charset="0"/>
              </a:rPr>
              <a:t> tin</a:t>
            </a:r>
          </a:p>
        </p:txBody>
      </p:sp>
      <p:sp>
        <p:nvSpPr>
          <p:cNvPr id="12" name="TextBox 11"/>
          <p:cNvSpPr txBox="1"/>
          <p:nvPr/>
        </p:nvSpPr>
        <p:spPr>
          <a:xfrm>
            <a:off x="6523340" y="2160657"/>
            <a:ext cx="1249060" cy="369332"/>
          </a:xfrm>
          <a:prstGeom prst="rect">
            <a:avLst/>
          </a:prstGeom>
          <a:noFill/>
          <a:ln>
            <a:noFill/>
          </a:ln>
        </p:spPr>
        <p:txBody>
          <a:bodyPr wrap="none" rtlCol="0">
            <a:spAutoFit/>
          </a:bodyPr>
          <a:lstStyle/>
          <a:p>
            <a:r>
              <a:rPr lang="en-US" dirty="0" err="1">
                <a:solidFill>
                  <a:schemeClr val="accent1">
                    <a:lumMod val="50000"/>
                  </a:schemeClr>
                </a:solidFill>
                <a:latin typeface="Times New Roman" pitchFamily="18" charset="0"/>
                <a:cs typeface="Times New Roman" pitchFamily="18" charset="0"/>
              </a:rPr>
              <a:t>Loại</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tập</a:t>
            </a:r>
            <a:r>
              <a:rPr lang="en-US" dirty="0">
                <a:solidFill>
                  <a:schemeClr val="accent1">
                    <a:lumMod val="50000"/>
                  </a:schemeClr>
                </a:solidFill>
                <a:latin typeface="Times New Roman" pitchFamily="18" charset="0"/>
                <a:cs typeface="Times New Roman" pitchFamily="18" charset="0"/>
              </a:rPr>
              <a:t> tin</a:t>
            </a:r>
          </a:p>
        </p:txBody>
      </p:sp>
      <p:sp>
        <p:nvSpPr>
          <p:cNvPr id="13" name="TextBox 12"/>
          <p:cNvSpPr txBox="1"/>
          <p:nvPr/>
        </p:nvSpPr>
        <p:spPr>
          <a:xfrm>
            <a:off x="6536394" y="2667000"/>
            <a:ext cx="1540806" cy="369332"/>
          </a:xfrm>
          <a:prstGeom prst="rect">
            <a:avLst/>
          </a:prstGeom>
          <a:noFill/>
          <a:ln>
            <a:noFill/>
          </a:ln>
        </p:spPr>
        <p:txBody>
          <a:bodyPr wrap="none" rtlCol="0">
            <a:spAutoFit/>
          </a:bodyPr>
          <a:lstStyle/>
          <a:p>
            <a:r>
              <a:rPr lang="en-US" dirty="0" err="1">
                <a:solidFill>
                  <a:schemeClr val="accent1">
                    <a:lumMod val="50000"/>
                  </a:schemeClr>
                </a:solidFill>
                <a:latin typeface="Times New Roman" pitchFamily="18" charset="0"/>
                <a:cs typeface="Times New Roman" pitchFamily="18" charset="0"/>
              </a:rPr>
              <a:t>Nơi</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lưu</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tập</a:t>
            </a:r>
            <a:r>
              <a:rPr lang="en-US" dirty="0">
                <a:solidFill>
                  <a:schemeClr val="accent1">
                    <a:lumMod val="50000"/>
                  </a:schemeClr>
                </a:solidFill>
                <a:latin typeface="Times New Roman" pitchFamily="18" charset="0"/>
                <a:cs typeface="Times New Roman" pitchFamily="18" charset="0"/>
              </a:rPr>
              <a:t> tin</a:t>
            </a:r>
          </a:p>
        </p:txBody>
      </p:sp>
      <p:sp>
        <p:nvSpPr>
          <p:cNvPr id="15" name="TextBox 14"/>
          <p:cNvSpPr txBox="1"/>
          <p:nvPr/>
        </p:nvSpPr>
        <p:spPr>
          <a:xfrm>
            <a:off x="6400800" y="3288268"/>
            <a:ext cx="1861407" cy="369332"/>
          </a:xfrm>
          <a:prstGeom prst="rect">
            <a:avLst/>
          </a:prstGeom>
          <a:noFill/>
          <a:ln>
            <a:noFill/>
          </a:ln>
        </p:spPr>
        <p:txBody>
          <a:bodyPr wrap="none" rtlCol="0">
            <a:spAutoFit/>
          </a:bodyPr>
          <a:lstStyle/>
          <a:p>
            <a:r>
              <a:rPr lang="en-US" dirty="0" err="1">
                <a:solidFill>
                  <a:schemeClr val="accent1">
                    <a:lumMod val="50000"/>
                  </a:schemeClr>
                </a:solidFill>
                <a:latin typeface="Times New Roman" pitchFamily="18" charset="0"/>
                <a:cs typeface="Times New Roman" pitchFamily="18" charset="0"/>
              </a:rPr>
              <a:t>Kích</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thước</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tập</a:t>
            </a:r>
            <a:r>
              <a:rPr lang="en-US" dirty="0">
                <a:solidFill>
                  <a:schemeClr val="accent1">
                    <a:lumMod val="50000"/>
                  </a:schemeClr>
                </a:solidFill>
                <a:latin typeface="Times New Roman" pitchFamily="18" charset="0"/>
                <a:cs typeface="Times New Roman" pitchFamily="18" charset="0"/>
              </a:rPr>
              <a:t> tin</a:t>
            </a:r>
          </a:p>
        </p:txBody>
      </p:sp>
      <p:sp>
        <p:nvSpPr>
          <p:cNvPr id="16" name="Rounded Rectangular Callout 15"/>
          <p:cNvSpPr/>
          <p:nvPr/>
        </p:nvSpPr>
        <p:spPr>
          <a:xfrm>
            <a:off x="3352800" y="2819400"/>
            <a:ext cx="2133600" cy="381000"/>
          </a:xfrm>
          <a:prstGeom prst="wedgeRoundRectCallout">
            <a:avLst>
              <a:gd name="adj1" fmla="val 100325"/>
              <a:gd name="adj2" fmla="val -2416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3352800" y="2209800"/>
            <a:ext cx="2286000" cy="381000"/>
          </a:xfrm>
          <a:prstGeom prst="wedgeRoundRectCallout">
            <a:avLst>
              <a:gd name="adj1" fmla="val 87905"/>
              <a:gd name="adj2" fmla="val -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3276600" y="1828800"/>
            <a:ext cx="1905000" cy="381000"/>
          </a:xfrm>
          <a:prstGeom prst="wedgeRoundRectCallout">
            <a:avLst>
              <a:gd name="adj1" fmla="val 122955"/>
              <a:gd name="adj2" fmla="val -416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3352800" y="3200400"/>
            <a:ext cx="1752600" cy="457200"/>
          </a:xfrm>
          <a:prstGeom prst="wedgeRoundRectCallout">
            <a:avLst>
              <a:gd name="adj1" fmla="val 122349"/>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400800" y="3962400"/>
            <a:ext cx="1082348" cy="369332"/>
          </a:xfrm>
          <a:prstGeom prst="rect">
            <a:avLst/>
          </a:prstGeom>
          <a:noFill/>
          <a:ln>
            <a:noFill/>
          </a:ln>
        </p:spPr>
        <p:txBody>
          <a:bodyPr wrap="none" rtlCol="0">
            <a:spAutoFit/>
          </a:bodyPr>
          <a:lstStyle/>
          <a:p>
            <a:r>
              <a:rPr lang="en-US" dirty="0" err="1">
                <a:solidFill>
                  <a:schemeClr val="accent1">
                    <a:lumMod val="50000"/>
                  </a:schemeClr>
                </a:solidFill>
                <a:latin typeface="Times New Roman" pitchFamily="18" charset="0"/>
                <a:cs typeface="Times New Roman" pitchFamily="18" charset="0"/>
              </a:rPr>
              <a:t>Thời</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gian</a:t>
            </a:r>
            <a:endParaRPr lang="en-US" dirty="0">
              <a:solidFill>
                <a:schemeClr val="accent1">
                  <a:lumMod val="50000"/>
                </a:schemeClr>
              </a:solidFill>
              <a:latin typeface="Times New Roman" pitchFamily="18" charset="0"/>
              <a:cs typeface="Times New Roman" pitchFamily="18" charset="0"/>
            </a:endParaRPr>
          </a:p>
        </p:txBody>
      </p:sp>
      <p:sp>
        <p:nvSpPr>
          <p:cNvPr id="21" name="Rounded Rectangular Callout 20"/>
          <p:cNvSpPr/>
          <p:nvPr/>
        </p:nvSpPr>
        <p:spPr>
          <a:xfrm>
            <a:off x="3352800" y="3810000"/>
            <a:ext cx="1981200" cy="685800"/>
          </a:xfrm>
          <a:prstGeom prst="wedgeRoundRectCallout">
            <a:avLst>
              <a:gd name="adj1" fmla="val 103759"/>
              <a:gd name="adj2" fmla="val -89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63316" y="4572000"/>
            <a:ext cx="1994884" cy="369332"/>
          </a:xfrm>
          <a:prstGeom prst="rect">
            <a:avLst/>
          </a:prstGeom>
          <a:noFill/>
          <a:ln>
            <a:noFill/>
          </a:ln>
        </p:spPr>
        <p:txBody>
          <a:bodyPr wrap="square" rtlCol="0">
            <a:spAutoFit/>
          </a:bodyPr>
          <a:lstStyle/>
          <a:p>
            <a:r>
              <a:rPr lang="en-US" dirty="0" err="1">
                <a:solidFill>
                  <a:schemeClr val="accent1">
                    <a:lumMod val="50000"/>
                  </a:schemeClr>
                </a:solidFill>
                <a:latin typeface="Times New Roman" pitchFamily="18" charset="0"/>
                <a:cs typeface="Times New Roman" pitchFamily="18" charset="0"/>
              </a:rPr>
              <a:t>Thuộc</a:t>
            </a:r>
            <a:r>
              <a:rPr lang="en-US" dirty="0">
                <a:solidFill>
                  <a:schemeClr val="accent1">
                    <a:lumMod val="50000"/>
                  </a:schemeClr>
                </a:solidFill>
                <a:latin typeface="Times New Roman" pitchFamily="18" charset="0"/>
                <a:cs typeface="Times New Roman" pitchFamily="18" charset="0"/>
              </a:rPr>
              <a:t> </a:t>
            </a:r>
            <a:r>
              <a:rPr lang="en-US" dirty="0" err="1">
                <a:solidFill>
                  <a:schemeClr val="accent1">
                    <a:lumMod val="50000"/>
                  </a:schemeClr>
                </a:solidFill>
                <a:latin typeface="Times New Roman" pitchFamily="18" charset="0"/>
                <a:cs typeface="Times New Roman" pitchFamily="18" charset="0"/>
              </a:rPr>
              <a:t>tính</a:t>
            </a:r>
            <a:endParaRPr lang="en-US" dirty="0">
              <a:solidFill>
                <a:schemeClr val="accent1">
                  <a:lumMod val="50000"/>
                </a:schemeClr>
              </a:solidFill>
              <a:latin typeface="Times New Roman" pitchFamily="18" charset="0"/>
              <a:cs typeface="Times New Roman" pitchFamily="18" charset="0"/>
            </a:endParaRPr>
          </a:p>
        </p:txBody>
      </p:sp>
      <p:sp>
        <p:nvSpPr>
          <p:cNvPr id="23" name="Rounded Rectangular Callout 22"/>
          <p:cNvSpPr/>
          <p:nvPr/>
        </p:nvSpPr>
        <p:spPr>
          <a:xfrm>
            <a:off x="3276600" y="4636532"/>
            <a:ext cx="1447800" cy="316468"/>
          </a:xfrm>
          <a:prstGeom prst="wedgeRoundRectCallout">
            <a:avLst>
              <a:gd name="adj1" fmla="val 164454"/>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dissolve">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childTnLst>
                          </p:cTn>
                        </p:par>
                        <p:par>
                          <p:cTn id="22" fill="hold">
                            <p:stCondLst>
                              <p:cond delay="0"/>
                            </p:stCondLst>
                            <p:childTnLst>
                              <p:par>
                                <p:cTn id="23" presetID="9"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trips(downRigh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downRigh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par>
                          <p:cTn id="47" fill="hold">
                            <p:stCondLst>
                              <p:cond delay="0"/>
                            </p:stCondLst>
                            <p:childTnLst>
                              <p:par>
                                <p:cTn id="48" presetID="9"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strips(downRigh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9"/>
                                        </p:tgtEl>
                                        <p:attrNameLst>
                                          <p:attrName>style.visibility</p:attrName>
                                        </p:attrNameLst>
                                      </p:cBhvr>
                                      <p:to>
                                        <p:strVal val="hidden"/>
                                      </p:to>
                                    </p:set>
                                  </p:childTnLst>
                                </p:cTn>
                              </p:par>
                            </p:childTnLst>
                          </p:cTn>
                        </p:par>
                        <p:par>
                          <p:cTn id="60" fill="hold">
                            <p:stCondLst>
                              <p:cond delay="0"/>
                            </p:stCondLst>
                            <p:childTnLst>
                              <p:par>
                                <p:cTn id="61" presetID="9"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18" presetClass="entr" presetSubtype="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strips(downRigh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childTnLst>
                          </p:cTn>
                        </p:par>
                        <p:par>
                          <p:cTn id="73" fill="hold">
                            <p:stCondLst>
                              <p:cond delay="0"/>
                            </p:stCondLst>
                            <p:childTnLst>
                              <p:par>
                                <p:cTn id="74" presetID="9" presetClass="entr" presetSubtype="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dissolve">
                                      <p:cBhvr>
                                        <p:cTn id="76" dur="500"/>
                                        <p:tgtEl>
                                          <p:spTgt spid="23"/>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strips(downRight)">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2"/>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2" grpId="1"/>
      <p:bldP spid="13" grpId="0"/>
      <p:bldP spid="13" grpId="1"/>
      <p:bldP spid="15" grpId="0"/>
      <p:bldP spid="15" grpId="1"/>
      <p:bldP spid="16" grpId="0" animBg="1"/>
      <p:bldP spid="16" grpId="1" animBg="1"/>
      <p:bldP spid="17" grpId="0" animBg="1"/>
      <p:bldP spid="17" grpId="1" animBg="1"/>
      <p:bldP spid="18" grpId="0" animBg="1"/>
      <p:bldP spid="18" grpId="1" animBg="1"/>
      <p:bldP spid="19" grpId="1" animBg="1"/>
      <p:bldP spid="20" grpId="0"/>
      <p:bldP spid="20" grpId="1"/>
      <p:bldP spid="21" grpId="0" animBg="1"/>
      <p:bldP spid="22" grpId="0"/>
      <p:bldP spid="22" grpId="1"/>
      <p:bldP spid="2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6894</TotalTime>
  <Words>5954</Words>
  <Application>Microsoft Office PowerPoint</Application>
  <PresentationFormat>On-screen Show (4:3)</PresentationFormat>
  <Paragraphs>1071</Paragraphs>
  <Slides>75</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Arial Black</vt:lpstr>
      <vt:lpstr>Calibri</vt:lpstr>
      <vt:lpstr>Helvetica</vt:lpstr>
      <vt:lpstr>Tahoma</vt:lpstr>
      <vt:lpstr>Times New Roman</vt:lpstr>
      <vt:lpstr>Wingdings</vt:lpstr>
      <vt:lpstr>Wingdings 2</vt:lpstr>
      <vt:lpstr>Oriel</vt:lpstr>
      <vt:lpstr>PowerPoint Presentation</vt:lpstr>
      <vt:lpstr>Nội dung</vt:lpstr>
      <vt:lpstr>Giới thiệu</vt:lpstr>
      <vt:lpstr>Giới thiệu</vt:lpstr>
      <vt:lpstr>Hệ thống tập tin</vt:lpstr>
      <vt:lpstr>Nội dung</vt:lpstr>
      <vt:lpstr>Tập tin</vt:lpstr>
      <vt:lpstr>Tập tin – phân loại</vt:lpstr>
      <vt:lpstr>Tập tin – thuộc tính - 1 </vt:lpstr>
      <vt:lpstr>Tập tin – thuộc tính - 2</vt:lpstr>
      <vt:lpstr>Tập tin – thuộc tính - 3</vt:lpstr>
      <vt:lpstr>Tập tin – cấu trúc - 1 </vt:lpstr>
      <vt:lpstr>Tập tin – cấu trúc - 2</vt:lpstr>
      <vt:lpstr>Tập tin – thao tác </vt:lpstr>
      <vt:lpstr>Tập tin – phương pháp truy cập</vt:lpstr>
      <vt:lpstr>Nội dung</vt:lpstr>
      <vt:lpstr>Đĩa từ</vt:lpstr>
      <vt:lpstr>Đĩa từ - cấu trúc -  1</vt:lpstr>
      <vt:lpstr>Đĩa từ - cấu trúc - 2</vt:lpstr>
      <vt:lpstr>Đĩa từ - cấu trúc - 3</vt:lpstr>
      <vt:lpstr>Đĩa từ - cấu trúc - 4</vt:lpstr>
      <vt:lpstr>Đĩa từ - dung lượng đĩa</vt:lpstr>
      <vt:lpstr>Đĩa từ - tổ chức đĩa - 1</vt:lpstr>
      <vt:lpstr>Đĩa từ - tổ chức đĩa - 2</vt:lpstr>
      <vt:lpstr>Đĩa từ - tổ chức đĩa - 3</vt:lpstr>
      <vt:lpstr>Đĩa từ - tổ chức đĩa - 4</vt:lpstr>
      <vt:lpstr>PowerPoint Presentation</vt:lpstr>
      <vt:lpstr>PowerPoint Presentation</vt:lpstr>
      <vt:lpstr>Đĩa từ - thuật toán đọc đĩa</vt:lpstr>
      <vt:lpstr>First Come First Serve - FCFS</vt:lpstr>
      <vt:lpstr>Shortest Seek Time First - SSTF</vt:lpstr>
      <vt:lpstr>SCAN</vt:lpstr>
      <vt:lpstr>SCAN vs. FCFS</vt:lpstr>
      <vt:lpstr>C-SCAN</vt:lpstr>
      <vt:lpstr>LOOK – C-LOOK</vt:lpstr>
      <vt:lpstr>LOOK – C-LOOK</vt:lpstr>
      <vt:lpstr>Đĩa từ - phân loại</vt:lpstr>
      <vt:lpstr>Basic type</vt:lpstr>
      <vt:lpstr>Dynamic type</vt:lpstr>
      <vt:lpstr>Đĩa từ - Cấu trúc</vt:lpstr>
      <vt:lpstr>Master Boot Record</vt:lpstr>
      <vt:lpstr>Bảng mô tả các phân vùng - 1</vt:lpstr>
      <vt:lpstr>Bảng mô tả các phân vùng - 2</vt:lpstr>
      <vt:lpstr>Master Boot Record – Ví dụ - 1</vt:lpstr>
      <vt:lpstr>Master Boot Record – Ví dụ - 2</vt:lpstr>
      <vt:lpstr>Quá trình boot hệ thống</vt:lpstr>
      <vt:lpstr>Nội dung</vt:lpstr>
      <vt:lpstr>Cài đặt hệ thống tập tin</vt:lpstr>
      <vt:lpstr>Cài đặt hệ thống tập tin</vt:lpstr>
      <vt:lpstr>Cài đặt hệ thống tập tin</vt:lpstr>
      <vt:lpstr>Cài đặt hệ thống tập tin</vt:lpstr>
      <vt:lpstr>Thư mục - 1 </vt:lpstr>
      <vt:lpstr>Thư mục - Đường dẫn (Path)</vt:lpstr>
      <vt:lpstr>Cài đặt Hệ thống tập tin</vt:lpstr>
      <vt:lpstr>Cài đặt Hệ thống tập tin</vt:lpstr>
      <vt:lpstr>Cấp phát vùng nhớ chứa tập tin</vt:lpstr>
      <vt:lpstr>Cấp phát liên tục - 1</vt:lpstr>
      <vt:lpstr>Cấp phát liên tục - 2</vt:lpstr>
      <vt:lpstr>Cấp phát bằng danh sách liên kết - 1</vt:lpstr>
      <vt:lpstr>Cấp phát bằng danh sách liên kết - 2</vt:lpstr>
      <vt:lpstr>Cấp phát bằng chỉ mục (index) - 1</vt:lpstr>
      <vt:lpstr>Cấp phát bằng chỉ mục (index) - 2</vt:lpstr>
      <vt:lpstr>Cấp phát bằng chỉ mục (index) - 3</vt:lpstr>
      <vt:lpstr>Cấp phát bằng I-node</vt:lpstr>
      <vt:lpstr>Quản lý không gian đĩa trống</vt:lpstr>
      <vt:lpstr>Bit vector</vt:lpstr>
      <vt:lpstr>Linked – grouping - counting</vt:lpstr>
      <vt:lpstr>Nội dung</vt:lpstr>
      <vt:lpstr>Một số hệ thống tập tin</vt:lpstr>
      <vt:lpstr>Hệ thống tập tin FAT - 1</vt:lpstr>
      <vt:lpstr>Hệ thống tập tin FAT - 2</vt:lpstr>
      <vt:lpstr>Hệ thống tập tin NTFS - 1</vt:lpstr>
      <vt:lpstr>Hệ thống tập tin NTFS - 2</vt:lpstr>
      <vt:lpstr>Hệ thống tập tin trên Unix/Linux: I-node - 1</vt:lpstr>
      <vt:lpstr>Hệ thống tập tin trên Unix/Linux: I-node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ttmtrang</dc:creator>
  <cp:lastModifiedBy>Huynh Tho</cp:lastModifiedBy>
  <cp:revision>581</cp:revision>
  <dcterms:created xsi:type="dcterms:W3CDTF">2009-01-22T17:54:45Z</dcterms:created>
  <dcterms:modified xsi:type="dcterms:W3CDTF">2021-11-02T13:29:11Z</dcterms:modified>
</cp:coreProperties>
</file>