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462" r:id="rId3"/>
    <p:sldId id="456" r:id="rId4"/>
    <p:sldId id="463" r:id="rId5"/>
    <p:sldId id="464" r:id="rId6"/>
    <p:sldId id="453" r:id="rId7"/>
    <p:sldId id="459" r:id="rId8"/>
    <p:sldId id="461" r:id="rId9"/>
    <p:sldId id="406" r:id="rId10"/>
    <p:sldId id="465" r:id="rId11"/>
    <p:sldId id="466" r:id="rId12"/>
    <p:sldId id="467" r:id="rId13"/>
    <p:sldId id="468" r:id="rId14"/>
    <p:sldId id="4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8324" autoAdjust="0"/>
  </p:normalViewPr>
  <p:slideViewPr>
    <p:cSldViewPr>
      <p:cViewPr>
        <p:scale>
          <a:sx n="100" d="100"/>
          <a:sy n="100" d="100"/>
        </p:scale>
        <p:origin x="104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/>
            <a:t>03 – </a:t>
          </a:r>
          <a:r>
            <a:rPr lang="en-US" sz="3700" b="1" baseline="0" dirty="0" err="1"/>
            <a:t>Hệ</a:t>
          </a:r>
          <a:r>
            <a:rPr lang="en-US" sz="3700" b="1" baseline="0" dirty="0"/>
            <a:t> </a:t>
          </a:r>
          <a:r>
            <a:rPr lang="en-US" sz="3700" b="1" baseline="0" dirty="0" err="1"/>
            <a:t>thống</a:t>
          </a:r>
          <a:r>
            <a:rPr lang="en-US" sz="3700" b="1" baseline="0" dirty="0"/>
            <a:t> </a:t>
          </a:r>
          <a:r>
            <a:rPr lang="en-US" sz="3700" b="1" baseline="0" dirty="0" err="1"/>
            <a:t>tập</a:t>
          </a:r>
          <a:r>
            <a:rPr lang="en-US" sz="3700" b="1" baseline="0" dirty="0"/>
            <a:t> tin FAT</a:t>
          </a:r>
        </a:p>
        <a:p>
          <a:pPr algn="l" rtl="0"/>
          <a:r>
            <a:rPr lang="en-US" sz="3700" b="1" baseline="0" dirty="0"/>
            <a:t>        </a:t>
          </a:r>
          <a:r>
            <a:rPr lang="en-US" sz="3700" b="1" baseline="0" dirty="0" err="1"/>
            <a:t>Bài</a:t>
          </a:r>
          <a:r>
            <a:rPr lang="en-US" sz="3700" b="1" baseline="0" dirty="0"/>
            <a:t> </a:t>
          </a:r>
          <a:r>
            <a:rPr lang="en-US" sz="3700" b="1" baseline="0" dirty="0" err="1"/>
            <a:t>tập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174706"/>
          <a:ext cx="685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baseline="0" dirty="0"/>
            <a:t>03 – </a:t>
          </a:r>
          <a:r>
            <a:rPr lang="en-US" sz="3700" b="1" kern="1200" baseline="0" dirty="0" err="1"/>
            <a:t>Hệ</a:t>
          </a:r>
          <a:r>
            <a:rPr lang="en-US" sz="3700" b="1" kern="1200" baseline="0" dirty="0"/>
            <a:t> </a:t>
          </a:r>
          <a:r>
            <a:rPr lang="en-US" sz="3700" b="1" kern="1200" baseline="0" dirty="0" err="1"/>
            <a:t>thống</a:t>
          </a:r>
          <a:r>
            <a:rPr lang="en-US" sz="3700" b="1" kern="1200" baseline="0" dirty="0"/>
            <a:t> </a:t>
          </a:r>
          <a:r>
            <a:rPr lang="en-US" sz="3700" b="1" kern="1200" baseline="0" dirty="0" err="1"/>
            <a:t>tập</a:t>
          </a:r>
          <a:r>
            <a:rPr lang="en-US" sz="3700" b="1" kern="1200" baseline="0" dirty="0"/>
            <a:t> tin FAT</a:t>
          </a:r>
        </a:p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baseline="0" dirty="0"/>
            <a:t>        </a:t>
          </a:r>
          <a:r>
            <a:rPr lang="en-US" sz="3700" b="1" kern="1200" baseline="0" dirty="0" err="1"/>
            <a:t>Bài</a:t>
          </a:r>
          <a:r>
            <a:rPr lang="en-US" sz="3700" b="1" kern="1200" baseline="0" dirty="0"/>
            <a:t> </a:t>
          </a:r>
          <a:r>
            <a:rPr lang="en-US" sz="3700" b="1" kern="1200" baseline="0" dirty="0" err="1"/>
            <a:t>tập</a:t>
          </a:r>
          <a:endParaRPr lang="en-US" sz="3700" b="1" kern="1200" baseline="0" dirty="0"/>
        </a:p>
      </dsp:txBody>
      <dsp:txXfrm>
        <a:off x="79818" y="254524"/>
        <a:ext cx="6698364" cy="147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2021-09-24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03/2009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BM MMT&amp;VT - KHOA CNTT - ĐH KHTN TP.HCM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/>
              <a:t>03/2009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BM MMT&amp;VT - KHOA CNTT - ĐH KHTN TP.HCM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/>
              <a:t>03/2009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BM MMT&amp;VT - KHOA CNTT - ĐH KHTN TP.HCM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03/2009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đĩa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1.44MB (</a:t>
            </a:r>
            <a:r>
              <a:rPr lang="en-US" sz="2000" dirty="0" err="1"/>
              <a:t>có</a:t>
            </a:r>
            <a:r>
              <a:rPr lang="en-US" sz="2000" dirty="0"/>
              <a:t> 2880 sector),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vol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&amp;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ta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S</a:t>
            </a:r>
            <a:r>
              <a:rPr lang="en-US" sz="1700" baseline="-25000" dirty="0"/>
              <a:t>C </a:t>
            </a:r>
            <a:r>
              <a:rPr lang="en-US" sz="1700" dirty="0"/>
              <a:t>= 4 (sector) 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S</a:t>
            </a:r>
            <a:r>
              <a:rPr lang="en-US" sz="1700" baseline="-25000" dirty="0"/>
              <a:t>B </a:t>
            </a:r>
            <a:r>
              <a:rPr lang="en-US" sz="1700" dirty="0"/>
              <a:t>= 1 (sector)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S</a:t>
            </a:r>
            <a:r>
              <a:rPr lang="en-US" sz="1700" baseline="-25000" dirty="0"/>
              <a:t>R </a:t>
            </a:r>
            <a:r>
              <a:rPr lang="en-US" sz="1700" dirty="0"/>
              <a:t>= 32 (entry) = 32 * 32 (byte) = 1024 (byte) = 2 (sector)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N</a:t>
            </a:r>
            <a:r>
              <a:rPr lang="en-US" sz="1700" baseline="-25000" dirty="0"/>
              <a:t>F</a:t>
            </a:r>
            <a:r>
              <a:rPr lang="en-US" sz="1700" dirty="0"/>
              <a:t> = 2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>
                <a:sym typeface="Wingdings" pitchFamily="2" charset="2"/>
              </a:rPr>
              <a:t>Cần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dụng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hệ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thống</a:t>
            </a:r>
            <a:r>
              <a:rPr lang="en-US" sz="2000" dirty="0">
                <a:sym typeface="Wingdings" pitchFamily="2" charset="2"/>
              </a:rPr>
              <a:t> FAT </a:t>
            </a:r>
            <a:r>
              <a:rPr lang="en-US" sz="2000" dirty="0" err="1">
                <a:sym typeface="Wingdings" pitchFamily="2" charset="2"/>
              </a:rPr>
              <a:t>nào</a:t>
            </a:r>
            <a:r>
              <a:rPr lang="en-US" sz="2000" dirty="0">
                <a:sym typeface="Wingdings" pitchFamily="2" charset="2"/>
              </a:rPr>
              <a:t> (FAT12/16/32) </a:t>
            </a:r>
            <a:r>
              <a:rPr lang="en-US" sz="2000" dirty="0" err="1">
                <a:sym typeface="Wingdings" pitchFamily="2" charset="2"/>
              </a:rPr>
              <a:t>cho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đĩa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mềm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này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>
                <a:sym typeface="Wingdings" pitchFamily="2" charset="2"/>
              </a:rPr>
              <a:t>Kích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thước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bảng</a:t>
            </a:r>
            <a:r>
              <a:rPr lang="en-US" sz="2000" dirty="0">
                <a:sym typeface="Wingdings" pitchFamily="2" charset="2"/>
              </a:rPr>
              <a:t> FAT ? (</a:t>
            </a:r>
            <a:r>
              <a:rPr lang="en-US" sz="2000" dirty="0" err="1">
                <a:sym typeface="Wingdings" pitchFamily="2" charset="2"/>
              </a:rPr>
              <a:t>Cần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dùng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bao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nhiêu</a:t>
            </a:r>
            <a:r>
              <a:rPr lang="en-US" sz="2000" dirty="0">
                <a:sym typeface="Wingdings" pitchFamily="2" charset="2"/>
              </a:rPr>
              <a:t> sector </a:t>
            </a:r>
            <a:r>
              <a:rPr lang="en-US" sz="2000" dirty="0" err="1">
                <a:sym typeface="Wingdings" pitchFamily="2" charset="2"/>
              </a:rPr>
              <a:t>để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lưu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bảng</a:t>
            </a:r>
            <a:r>
              <a:rPr lang="en-US" sz="2000" dirty="0">
                <a:sym typeface="Wingdings" pitchFamily="2" charset="2"/>
              </a:rPr>
              <a:t> FAT)</a:t>
            </a: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96200" cy="5483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đẳng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baseline="-25000" dirty="0">
                <a:solidFill>
                  <a:srgbClr val="FF0000"/>
                </a:solidFill>
              </a:rPr>
              <a:t>B </a:t>
            </a:r>
            <a:r>
              <a:rPr lang="en-US" sz="1600" b="1" dirty="0">
                <a:solidFill>
                  <a:srgbClr val="FF0000"/>
                </a:solidFill>
              </a:rPr>
              <a:t>+ N</a:t>
            </a:r>
            <a:r>
              <a:rPr lang="en-US" sz="1600" b="1" baseline="-25000" dirty="0">
                <a:solidFill>
                  <a:srgbClr val="FF0000"/>
                </a:solidFill>
              </a:rPr>
              <a:t>F</a:t>
            </a:r>
            <a:r>
              <a:rPr lang="en-US" sz="1600" b="1" dirty="0">
                <a:solidFill>
                  <a:srgbClr val="FF0000"/>
                </a:solidFill>
              </a:rPr>
              <a:t>*S</a:t>
            </a:r>
            <a:r>
              <a:rPr lang="en-US" sz="1600" b="1" baseline="-25000" dirty="0">
                <a:solidFill>
                  <a:srgbClr val="FF0000"/>
                </a:solidFill>
              </a:rPr>
              <a:t>F </a:t>
            </a:r>
            <a:r>
              <a:rPr lang="en-US" sz="1600" b="1" dirty="0">
                <a:solidFill>
                  <a:srgbClr val="FF0000"/>
                </a:solidFill>
              </a:rPr>
              <a:t>+ S</a:t>
            </a:r>
            <a:r>
              <a:rPr lang="en-US" sz="1600" b="1" baseline="-25000" dirty="0">
                <a:solidFill>
                  <a:srgbClr val="FF0000"/>
                </a:solidFill>
              </a:rPr>
              <a:t>R </a:t>
            </a:r>
            <a:r>
              <a:rPr lang="en-US" sz="1600" b="1" dirty="0">
                <a:solidFill>
                  <a:srgbClr val="FF0000"/>
                </a:solidFill>
              </a:rPr>
              <a:t>+ S</a:t>
            </a:r>
            <a:r>
              <a:rPr lang="en-US" sz="1600" b="1" baseline="-25000" dirty="0">
                <a:solidFill>
                  <a:srgbClr val="FF0000"/>
                </a:solidFill>
              </a:rPr>
              <a:t>D </a:t>
            </a:r>
            <a:r>
              <a:rPr lang="en-US" sz="1600" b="1" dirty="0">
                <a:solidFill>
                  <a:srgbClr val="FF0000"/>
                </a:solidFill>
              </a:rPr>
              <a:t>= S</a:t>
            </a:r>
            <a:r>
              <a:rPr lang="en-US" sz="1600" b="1" baseline="-25000" dirty="0">
                <a:solidFill>
                  <a:srgbClr val="FF0000"/>
                </a:solidFill>
              </a:rPr>
              <a:t>V   </a:t>
            </a:r>
            <a:r>
              <a:rPr lang="en-US" sz="1400" dirty="0" err="1"/>
              <a:t>ta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endParaRPr lang="en-US" sz="1400" dirty="0"/>
          </a:p>
          <a:p>
            <a:pPr>
              <a:lnSpc>
                <a:spcPct val="150000"/>
              </a:lnSpc>
              <a:buNone/>
            </a:pPr>
            <a:r>
              <a:rPr lang="en-US" sz="1400" dirty="0"/>
              <a:t>       1</a:t>
            </a:r>
            <a:r>
              <a:rPr lang="en-US" sz="1400" baseline="-25000" dirty="0"/>
              <a:t> </a:t>
            </a:r>
            <a:r>
              <a:rPr lang="en-US" sz="1400" dirty="0"/>
              <a:t>+ 2S</a:t>
            </a:r>
            <a:r>
              <a:rPr lang="en-US" sz="1400" baseline="-25000" dirty="0"/>
              <a:t>F </a:t>
            </a:r>
            <a:r>
              <a:rPr lang="en-US" sz="1400" dirty="0"/>
              <a:t>+2</a:t>
            </a:r>
            <a:r>
              <a:rPr lang="en-US" sz="1400" baseline="-25000" dirty="0"/>
              <a:t> </a:t>
            </a:r>
            <a:r>
              <a:rPr lang="en-US" sz="1400" dirty="0"/>
              <a:t>+ S</a:t>
            </a:r>
            <a:r>
              <a:rPr lang="en-US" sz="1400" baseline="-25000" dirty="0"/>
              <a:t>D </a:t>
            </a:r>
            <a:r>
              <a:rPr lang="en-US" sz="1400" dirty="0"/>
              <a:t>= 2880</a:t>
            </a:r>
            <a:r>
              <a:rPr lang="en-US" sz="1400" b="1" dirty="0"/>
              <a:t> </a:t>
            </a:r>
            <a:r>
              <a:rPr lang="en-US" sz="1400" dirty="0"/>
              <a:t>(sector), hay </a:t>
            </a:r>
            <a:r>
              <a:rPr lang="en-US" sz="1400" b="1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2S</a:t>
            </a:r>
            <a:r>
              <a:rPr lang="en-US" sz="1400" baseline="-25000" dirty="0">
                <a:solidFill>
                  <a:srgbClr val="FF0000"/>
                </a:solidFill>
              </a:rPr>
              <a:t>F  </a:t>
            </a:r>
            <a:r>
              <a:rPr lang="en-US" sz="1400" dirty="0">
                <a:solidFill>
                  <a:srgbClr val="FF0000"/>
                </a:solidFill>
              </a:rPr>
              <a:t>+ S</a:t>
            </a:r>
            <a:r>
              <a:rPr lang="en-US" sz="1400" baseline="-25000" dirty="0">
                <a:solidFill>
                  <a:srgbClr val="FF0000"/>
                </a:solidFill>
              </a:rPr>
              <a:t>D </a:t>
            </a:r>
            <a:r>
              <a:rPr lang="en-US" sz="1400" dirty="0">
                <a:solidFill>
                  <a:srgbClr val="FF0000"/>
                </a:solidFill>
              </a:rPr>
              <a:t>= 2877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(sector) 	(*)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1400" dirty="0"/>
              <a:t>S</a:t>
            </a:r>
            <a:r>
              <a:rPr lang="en-US" sz="1400" baseline="-25000" dirty="0"/>
              <a:t>D </a:t>
            </a:r>
            <a:r>
              <a:rPr lang="en-US" sz="1400" dirty="0"/>
              <a:t>&lt; 2877</a:t>
            </a:r>
            <a:r>
              <a:rPr lang="en-US" sz="1400" b="1" dirty="0"/>
              <a:t> </a:t>
            </a:r>
            <a:r>
              <a:rPr lang="en-US" sz="1400" dirty="0"/>
              <a:t>(sector)  </a:t>
            </a:r>
            <a:r>
              <a:rPr lang="en-US" sz="1400" b="1" dirty="0"/>
              <a:t>= </a:t>
            </a:r>
            <a:r>
              <a:rPr lang="en-US" sz="1400" dirty="0"/>
              <a:t>719.25</a:t>
            </a:r>
            <a:r>
              <a:rPr lang="en-US" sz="1400" b="1" dirty="0"/>
              <a:t> </a:t>
            </a:r>
            <a:r>
              <a:rPr lang="en-US" sz="1400" dirty="0"/>
              <a:t>(cluster) (</a:t>
            </a:r>
            <a:r>
              <a:rPr lang="en-US" sz="1400" dirty="0" err="1"/>
              <a:t>vì</a:t>
            </a:r>
            <a:r>
              <a:rPr lang="en-US" sz="1400" dirty="0"/>
              <a:t> S</a:t>
            </a:r>
            <a:r>
              <a:rPr lang="en-US" sz="1400" baseline="-25000" dirty="0"/>
              <a:t>C </a:t>
            </a:r>
            <a:r>
              <a:rPr lang="en-US" sz="1400" dirty="0"/>
              <a:t>= 4 sector).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/>
              <a:t>Loại</a:t>
            </a:r>
            <a:r>
              <a:rPr lang="en-US" sz="1400" dirty="0"/>
              <a:t> FAT </a:t>
            </a:r>
            <a:r>
              <a:rPr lang="en-US" sz="1400" dirty="0" err="1"/>
              <a:t>tối</a:t>
            </a:r>
            <a:r>
              <a:rPr lang="en-US" sz="1400" dirty="0"/>
              <a:t> </a:t>
            </a:r>
            <a:r>
              <a:rPr lang="en-US" sz="1400" dirty="0" err="1"/>
              <a:t>ưu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(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)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FAT12</a:t>
            </a:r>
            <a:r>
              <a:rPr lang="en-US" sz="1400" dirty="0"/>
              <a:t>, </a:t>
            </a:r>
            <a:r>
              <a:rPr lang="en-US" sz="1400" dirty="0" err="1"/>
              <a:t>vì</a:t>
            </a:r>
            <a:r>
              <a:rPr lang="en-US" sz="1400" dirty="0"/>
              <a:t> S</a:t>
            </a:r>
            <a:r>
              <a:rPr lang="en-US" sz="1400" baseline="-25000" dirty="0"/>
              <a:t>D</a:t>
            </a:r>
            <a:r>
              <a:rPr lang="en-US" sz="1400" b="1" baseline="-25000" dirty="0"/>
              <a:t> </a:t>
            </a:r>
            <a:r>
              <a:rPr lang="en-US" sz="1400" b="1" dirty="0"/>
              <a:t>&lt; 4095 </a:t>
            </a:r>
            <a:r>
              <a:rPr lang="en-US" sz="1400" dirty="0"/>
              <a:t>(cluster)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FF0000"/>
                </a:solidFill>
              </a:rPr>
              <a:t>Giả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sử</a:t>
            </a:r>
            <a:r>
              <a:rPr lang="en-US" sz="1400" dirty="0">
                <a:solidFill>
                  <a:srgbClr val="FF0000"/>
                </a:solidFill>
              </a:rPr>
              <a:t> S</a:t>
            </a:r>
            <a:r>
              <a:rPr lang="en-US" sz="1400" baseline="-25000" dirty="0">
                <a:solidFill>
                  <a:srgbClr val="FF0000"/>
                </a:solidFill>
              </a:rPr>
              <a:t>F </a:t>
            </a:r>
            <a:r>
              <a:rPr lang="en-US" sz="1400" dirty="0">
                <a:solidFill>
                  <a:srgbClr val="FF0000"/>
                </a:solidFill>
              </a:rPr>
              <a:t>= 1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(sector): </a:t>
            </a:r>
            <a:r>
              <a:rPr lang="en-US" sz="1400" dirty="0"/>
              <a:t>(*)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b="1" dirty="0"/>
              <a:t> </a:t>
            </a:r>
            <a:r>
              <a:rPr lang="en-US" sz="1400" dirty="0"/>
              <a:t>S</a:t>
            </a:r>
            <a:r>
              <a:rPr lang="en-US" sz="1400" baseline="-25000" dirty="0"/>
              <a:t>D </a:t>
            </a:r>
            <a:r>
              <a:rPr lang="en-US" sz="1400" dirty="0"/>
              <a:t>=  2875</a:t>
            </a:r>
            <a:r>
              <a:rPr lang="en-US" sz="1400" b="1" dirty="0"/>
              <a:t> </a:t>
            </a:r>
            <a:r>
              <a:rPr lang="en-US" sz="1400" dirty="0"/>
              <a:t>(sector) = 718.75</a:t>
            </a:r>
            <a:r>
              <a:rPr lang="en-US" sz="1400" b="1" dirty="0"/>
              <a:t> </a:t>
            </a:r>
            <a:r>
              <a:rPr lang="en-US" sz="1400" dirty="0"/>
              <a:t>(cluster) 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en-US" sz="1400" dirty="0" err="1"/>
              <a:t>Vùng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719 cluster, 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719 + 2 = 721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, do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b="1" dirty="0"/>
              <a:t> </a:t>
            </a:r>
            <a:r>
              <a:rPr lang="en-US" sz="1400" dirty="0"/>
              <a:t>S</a:t>
            </a:r>
            <a:r>
              <a:rPr lang="en-US" sz="1400" baseline="-25000" dirty="0"/>
              <a:t>F </a:t>
            </a:r>
            <a:r>
              <a:rPr lang="en-US" sz="1400" dirty="0"/>
              <a:t>= (721*1.5)/512 = 2.1x</a:t>
            </a:r>
            <a:r>
              <a:rPr lang="en-US" sz="1400" b="1" dirty="0"/>
              <a:t> </a:t>
            </a:r>
            <a:r>
              <a:rPr lang="en-US" sz="1400" dirty="0"/>
              <a:t>(sector)</a:t>
            </a:r>
            <a:r>
              <a:rPr lang="en-US" sz="1400" b="1" baseline="-25000" dirty="0"/>
              <a:t> </a:t>
            </a:r>
            <a:endParaRPr lang="en-US" sz="1400" dirty="0"/>
          </a:p>
          <a:p>
            <a:pPr lvl="0">
              <a:lnSpc>
                <a:spcPct val="150000"/>
              </a:lnSpc>
              <a:buNone/>
            </a:pP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chiếm</a:t>
            </a:r>
            <a:r>
              <a:rPr lang="en-US" sz="1400" dirty="0"/>
              <a:t> 3 sector – </a:t>
            </a:r>
            <a:r>
              <a:rPr lang="en-US" sz="1400" dirty="0" err="1"/>
              <a:t>mâu</a:t>
            </a:r>
            <a:r>
              <a:rPr lang="en-US" sz="1400" dirty="0"/>
              <a:t> </a:t>
            </a:r>
            <a:r>
              <a:rPr lang="en-US" sz="1400" dirty="0" err="1"/>
              <a:t>thuẫn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S</a:t>
            </a:r>
            <a:r>
              <a:rPr lang="en-US" sz="1400" baseline="-25000" dirty="0"/>
              <a:t>F </a:t>
            </a:r>
            <a:r>
              <a:rPr lang="en-US" sz="1400" dirty="0"/>
              <a:t>= 1</a:t>
            </a:r>
            <a:r>
              <a:rPr lang="en-US" sz="1400" b="1" dirty="0"/>
              <a:t>. </a:t>
            </a:r>
            <a:r>
              <a:rPr lang="en-US" sz="1400" dirty="0" err="1"/>
              <a:t>Vậy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vol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1 sector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Giả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sử</a:t>
            </a:r>
            <a:r>
              <a:rPr lang="en-US" sz="1400" dirty="0">
                <a:solidFill>
                  <a:srgbClr val="FF0000"/>
                </a:solidFill>
              </a:rPr>
              <a:t> S</a:t>
            </a:r>
            <a:r>
              <a:rPr lang="en-US" sz="1400" baseline="-25000" dirty="0">
                <a:solidFill>
                  <a:srgbClr val="FF0000"/>
                </a:solidFill>
              </a:rPr>
              <a:t>F </a:t>
            </a:r>
            <a:r>
              <a:rPr lang="en-US" sz="1400" dirty="0">
                <a:solidFill>
                  <a:srgbClr val="FF0000"/>
                </a:solidFill>
              </a:rPr>
              <a:t>= 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(sector):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tự</a:t>
            </a:r>
            <a:r>
              <a:rPr lang="en-US" sz="1400" dirty="0"/>
              <a:t>, </a:t>
            </a:r>
            <a:r>
              <a:rPr lang="en-US" sz="1400" dirty="0" err="1"/>
              <a:t>ta</a:t>
            </a:r>
            <a:r>
              <a:rPr lang="en-US" sz="1400" dirty="0"/>
              <a:t> </a:t>
            </a:r>
            <a:r>
              <a:rPr lang="en-US" sz="1400" dirty="0" err="1"/>
              <a:t>vẫn</a:t>
            </a:r>
            <a:r>
              <a:rPr lang="en-US" sz="1400" dirty="0"/>
              <a:t> </a:t>
            </a:r>
            <a:r>
              <a:rPr lang="en-US" sz="1400" dirty="0" err="1"/>
              <a:t>thấy</a:t>
            </a:r>
            <a:r>
              <a:rPr lang="en-US" sz="1400" dirty="0"/>
              <a:t> </a:t>
            </a:r>
            <a:r>
              <a:rPr lang="en-US" sz="1400" dirty="0" err="1"/>
              <a:t>mâu</a:t>
            </a:r>
            <a:r>
              <a:rPr lang="en-US" sz="1400" dirty="0"/>
              <a:t> </a:t>
            </a:r>
            <a:r>
              <a:rPr lang="en-US" sz="1400" dirty="0" err="1"/>
              <a:t>thuẫn</a:t>
            </a:r>
            <a:r>
              <a:rPr lang="en-US" sz="1400" dirty="0"/>
              <a:t>, </a:t>
            </a:r>
            <a:r>
              <a:rPr lang="en-US" sz="1400" dirty="0" err="1"/>
              <a:t>tức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r>
              <a:rPr lang="en-US" sz="1400" dirty="0"/>
              <a:t> </a:t>
            </a:r>
            <a:r>
              <a:rPr lang="en-US" sz="1400" dirty="0" err="1"/>
              <a:t>hơn</a:t>
            </a:r>
            <a:r>
              <a:rPr lang="en-US" sz="1400" dirty="0"/>
              <a:t> 2 sector.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FF0000"/>
                </a:solidFill>
              </a:rPr>
              <a:t>Giả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sử</a:t>
            </a:r>
            <a:r>
              <a:rPr lang="en-US" sz="1400" dirty="0">
                <a:solidFill>
                  <a:srgbClr val="FF0000"/>
                </a:solidFill>
              </a:rPr>
              <a:t> S</a:t>
            </a:r>
            <a:r>
              <a:rPr lang="en-US" sz="1400" baseline="-25000" dirty="0">
                <a:solidFill>
                  <a:srgbClr val="FF0000"/>
                </a:solidFill>
              </a:rPr>
              <a:t>F </a:t>
            </a:r>
            <a:r>
              <a:rPr lang="en-US" sz="1400" dirty="0">
                <a:solidFill>
                  <a:srgbClr val="FF0000"/>
                </a:solidFill>
              </a:rPr>
              <a:t>= 3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(sector): </a:t>
            </a:r>
            <a:r>
              <a:rPr lang="en-US" sz="1400" dirty="0"/>
              <a:t>(*)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b="1" dirty="0"/>
              <a:t> </a:t>
            </a:r>
            <a:r>
              <a:rPr lang="en-US" sz="1400" dirty="0"/>
              <a:t>S</a:t>
            </a:r>
            <a:r>
              <a:rPr lang="en-US" sz="1400" baseline="-25000" dirty="0"/>
              <a:t>D </a:t>
            </a:r>
            <a:r>
              <a:rPr lang="en-US" sz="1400" dirty="0"/>
              <a:t>= 2871</a:t>
            </a:r>
            <a:r>
              <a:rPr lang="en-US" sz="1400" b="1" dirty="0"/>
              <a:t> </a:t>
            </a:r>
            <a:r>
              <a:rPr lang="en-US" sz="1400" dirty="0"/>
              <a:t>(sector) = 717.75</a:t>
            </a:r>
            <a:r>
              <a:rPr lang="en-US" sz="1400" b="1" dirty="0"/>
              <a:t> </a:t>
            </a:r>
            <a:r>
              <a:rPr lang="en-US" sz="1400" dirty="0"/>
              <a:t>(cluster).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en-US" sz="1400" dirty="0" err="1"/>
              <a:t>Vùng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718 cluster, 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718 + 2 = 720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, do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b="1" dirty="0"/>
              <a:t> </a:t>
            </a:r>
            <a:r>
              <a:rPr lang="en-US" sz="1400" dirty="0"/>
              <a:t>S</a:t>
            </a:r>
            <a:r>
              <a:rPr lang="en-US" sz="1400" baseline="-25000" dirty="0"/>
              <a:t>F </a:t>
            </a:r>
            <a:r>
              <a:rPr lang="en-US" sz="1400" dirty="0"/>
              <a:t>= (720*1.5)/512 = 2.1x</a:t>
            </a:r>
            <a:r>
              <a:rPr lang="en-US" sz="1400" b="1" dirty="0"/>
              <a:t> </a:t>
            </a:r>
            <a:r>
              <a:rPr lang="en-US" sz="1400" dirty="0"/>
              <a:t>(sector)</a:t>
            </a:r>
            <a:r>
              <a:rPr lang="en-US" sz="1400" b="1" baseline="-25000" dirty="0"/>
              <a:t> </a:t>
            </a:r>
            <a:endParaRPr lang="en-US" sz="1400" dirty="0"/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chiếm</a:t>
            </a:r>
            <a:r>
              <a:rPr lang="en-US" sz="1400" dirty="0"/>
              <a:t> 3 sector – </a:t>
            </a:r>
            <a:r>
              <a:rPr lang="en-US" sz="1400" dirty="0" err="1"/>
              <a:t>phù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SF = 3.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b="1" dirty="0" err="1">
                <a:solidFill>
                  <a:srgbClr val="FF0000"/>
                </a:solidFill>
              </a:rPr>
              <a:t>Vậy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kích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thước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bảng</a:t>
            </a:r>
            <a:r>
              <a:rPr lang="en-US" sz="1400" b="1" dirty="0">
                <a:solidFill>
                  <a:srgbClr val="FF0000"/>
                </a:solidFill>
              </a:rPr>
              <a:t> FAT </a:t>
            </a:r>
            <a:r>
              <a:rPr lang="en-US" sz="1400" b="1" dirty="0" err="1">
                <a:solidFill>
                  <a:srgbClr val="FF0000"/>
                </a:solidFill>
              </a:rPr>
              <a:t>của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vol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này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là</a:t>
            </a:r>
            <a:r>
              <a:rPr lang="en-US" sz="1400" b="1" dirty="0">
                <a:solidFill>
                  <a:srgbClr val="FF0000"/>
                </a:solidFill>
              </a:rPr>
              <a:t> 3 sector.</a:t>
            </a:r>
            <a:endParaRPr lang="vi-VN" sz="1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/>
              <a:t>USB 127MB có</a:t>
            </a:r>
            <a:r>
              <a:rPr lang="en-US" dirty="0"/>
              <a:t> </a:t>
            </a:r>
            <a:r>
              <a:rPr lang="vi-VN" dirty="0"/>
              <a:t>112 entry trên bảng thư mục gốc, cluster chiếm 8 sector, boot sector chiếm 8</a:t>
            </a:r>
            <a:r>
              <a:rPr lang="en-US" dirty="0"/>
              <a:t> sector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sử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dụng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hệ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thống</a:t>
            </a:r>
            <a:r>
              <a:rPr lang="en-US" dirty="0">
                <a:sym typeface="Wingdings" pitchFamily="2" charset="2"/>
              </a:rPr>
              <a:t> FAT </a:t>
            </a:r>
            <a:r>
              <a:rPr lang="en-US" dirty="0" err="1">
                <a:sym typeface="Wingdings" pitchFamily="2" charset="2"/>
              </a:rPr>
              <a:t>nào</a:t>
            </a:r>
            <a:r>
              <a:rPr lang="en-US" dirty="0">
                <a:sym typeface="Wingdings" pitchFamily="2" charset="2"/>
              </a:rPr>
              <a:t> (FAT12/16/32) </a:t>
            </a:r>
            <a:r>
              <a:rPr lang="en-US" dirty="0" err="1">
                <a:sym typeface="Wingdings" pitchFamily="2" charset="2"/>
              </a:rPr>
              <a:t>cho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đĩa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mềm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này</a:t>
            </a:r>
            <a:r>
              <a:rPr lang="en-US" dirty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>
                <a:sym typeface="Wingdings" pitchFamily="2" charset="2"/>
              </a:rPr>
              <a:t>Kích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thước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FAT ? (</a:t>
            </a:r>
            <a:r>
              <a:rPr lang="en-US" dirty="0" err="1">
                <a:sym typeface="Wingdings" pitchFamily="2" charset="2"/>
              </a:rPr>
              <a:t>Cần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dùng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bao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nhiêu</a:t>
            </a:r>
            <a:r>
              <a:rPr lang="en-US" dirty="0">
                <a:sym typeface="Wingdings" pitchFamily="2" charset="2"/>
              </a:rPr>
              <a:t> sector </a:t>
            </a:r>
            <a:r>
              <a:rPr lang="en-US" dirty="0" err="1">
                <a:sym typeface="Wingdings" pitchFamily="2" charset="2"/>
              </a:rPr>
              <a:t>để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lưu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bảng</a:t>
            </a:r>
            <a:r>
              <a:rPr lang="en-US" dirty="0">
                <a:sym typeface="Wingdings" pitchFamily="2" charset="2"/>
              </a:rPr>
              <a:t> FAT)</a:t>
            </a:r>
            <a:endParaRPr lang="vi-VN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5448"/>
            <a:ext cx="8534400" cy="6473952"/>
          </a:xfrm>
        </p:spPr>
        <p:txBody>
          <a:bodyPr>
            <a:noAutofit/>
          </a:bodyPr>
          <a:lstStyle/>
          <a:p>
            <a:r>
              <a:rPr lang="vi-VN" sz="1600" dirty="0"/>
              <a:t>Ta có:</a:t>
            </a:r>
          </a:p>
          <a:p>
            <a:pPr lvl="1"/>
            <a:r>
              <a:rPr lang="en-US" sz="1600" dirty="0"/>
              <a:t>S</a:t>
            </a:r>
            <a:r>
              <a:rPr lang="en-US" sz="1600" baseline="-25000" dirty="0"/>
              <a:t>B</a:t>
            </a:r>
            <a:r>
              <a:rPr lang="vi-VN" sz="1400" dirty="0"/>
              <a:t> = 8 (theo giả thiết).</a:t>
            </a:r>
          </a:p>
          <a:p>
            <a:pPr lvl="1"/>
            <a:r>
              <a:rPr lang="en-US" sz="1600" dirty="0"/>
              <a:t>N</a:t>
            </a:r>
            <a:r>
              <a:rPr lang="en-US" sz="1600" baseline="-25000" dirty="0"/>
              <a:t>F</a:t>
            </a:r>
            <a:r>
              <a:rPr lang="en-US" sz="1400" dirty="0"/>
              <a:t> = 2 (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)</a:t>
            </a:r>
          </a:p>
          <a:p>
            <a:r>
              <a:rPr lang="vi-VN" sz="1400" dirty="0"/>
              <a:t>S</a:t>
            </a:r>
            <a:r>
              <a:rPr lang="vi-VN" sz="900" dirty="0"/>
              <a:t>V</a:t>
            </a:r>
            <a:r>
              <a:rPr lang="vi-VN" sz="1400" dirty="0"/>
              <a:t> = 127 MB = 127*1024*2 </a:t>
            </a:r>
            <a:r>
              <a:rPr lang="en-US" sz="1400" dirty="0"/>
              <a:t>(</a:t>
            </a:r>
            <a:r>
              <a:rPr lang="vi-VN" sz="1400" dirty="0"/>
              <a:t>sector</a:t>
            </a:r>
            <a:r>
              <a:rPr lang="en-US" sz="1400" dirty="0"/>
              <a:t>)</a:t>
            </a:r>
            <a:r>
              <a:rPr lang="vi-VN" sz="1400" dirty="0"/>
              <a:t> = 260096 </a:t>
            </a:r>
            <a:r>
              <a:rPr lang="en-US" sz="1400" dirty="0"/>
              <a:t>(</a:t>
            </a:r>
            <a:r>
              <a:rPr lang="vi-VN" sz="1400" dirty="0"/>
              <a:t>sector</a:t>
            </a:r>
            <a:r>
              <a:rPr lang="en-US" sz="1400" dirty="0"/>
              <a:t>) / 8 </a:t>
            </a:r>
            <a:endParaRPr lang="vi-VN" sz="1400" dirty="0"/>
          </a:p>
          <a:p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thư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 </a:t>
            </a:r>
            <a:r>
              <a:rPr lang="en-US" sz="1400" dirty="0" err="1"/>
              <a:t>chiếm</a:t>
            </a:r>
            <a:r>
              <a:rPr lang="en-US" sz="1400" dirty="0"/>
              <a:t> 112 entry = (112*32)  / 512 = 7 (sector)</a:t>
            </a:r>
          </a:p>
          <a:p>
            <a:endParaRPr lang="en-US" sz="1400" dirty="0"/>
          </a:p>
          <a:p>
            <a:r>
              <a:rPr lang="vi-VN" sz="1400" dirty="0"/>
              <a:t>Thay các giá trị đã có vào đẳng thức:</a:t>
            </a:r>
            <a:r>
              <a:rPr lang="en-US" sz="14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S</a:t>
            </a:r>
            <a:r>
              <a:rPr lang="en-US" sz="1600" b="1" baseline="-25000" dirty="0">
                <a:solidFill>
                  <a:srgbClr val="FF0000"/>
                </a:solidFill>
              </a:rPr>
              <a:t>B </a:t>
            </a:r>
            <a:r>
              <a:rPr lang="en-US" sz="1600" b="1" dirty="0">
                <a:solidFill>
                  <a:srgbClr val="FF0000"/>
                </a:solidFill>
              </a:rPr>
              <a:t>+ N</a:t>
            </a:r>
            <a:r>
              <a:rPr lang="en-US" sz="1600" b="1" baseline="-25000" dirty="0">
                <a:solidFill>
                  <a:srgbClr val="FF0000"/>
                </a:solidFill>
              </a:rPr>
              <a:t>F</a:t>
            </a:r>
            <a:r>
              <a:rPr lang="en-US" sz="1600" b="1" dirty="0">
                <a:solidFill>
                  <a:srgbClr val="FF0000"/>
                </a:solidFill>
              </a:rPr>
              <a:t>*S</a:t>
            </a:r>
            <a:r>
              <a:rPr lang="en-US" sz="1600" b="1" baseline="-25000" dirty="0">
                <a:solidFill>
                  <a:srgbClr val="FF0000"/>
                </a:solidFill>
              </a:rPr>
              <a:t>F </a:t>
            </a:r>
            <a:r>
              <a:rPr lang="en-US" sz="1600" b="1" dirty="0">
                <a:solidFill>
                  <a:srgbClr val="FF0000"/>
                </a:solidFill>
              </a:rPr>
              <a:t>+S</a:t>
            </a:r>
            <a:r>
              <a:rPr lang="en-US" sz="1600" b="1" baseline="-25000" dirty="0">
                <a:solidFill>
                  <a:srgbClr val="FF0000"/>
                </a:solidFill>
              </a:rPr>
              <a:t>R </a:t>
            </a:r>
            <a:r>
              <a:rPr lang="en-US" sz="1600" b="1" dirty="0">
                <a:solidFill>
                  <a:srgbClr val="FF0000"/>
                </a:solidFill>
              </a:rPr>
              <a:t>+ S</a:t>
            </a:r>
            <a:r>
              <a:rPr lang="en-US" sz="1600" b="1" baseline="-25000" dirty="0">
                <a:solidFill>
                  <a:srgbClr val="FF0000"/>
                </a:solidFill>
              </a:rPr>
              <a:t>D </a:t>
            </a:r>
            <a:r>
              <a:rPr lang="en-US" sz="1600" b="1" dirty="0">
                <a:solidFill>
                  <a:srgbClr val="FF0000"/>
                </a:solidFill>
              </a:rPr>
              <a:t>= S</a:t>
            </a:r>
            <a:r>
              <a:rPr lang="en-US" sz="1600" b="1" baseline="-25000" dirty="0">
                <a:solidFill>
                  <a:srgbClr val="FF0000"/>
                </a:solidFill>
              </a:rPr>
              <a:t>V  </a:t>
            </a:r>
            <a:endParaRPr lang="en-US" sz="1400" b="1" baseline="-25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>
                <a:sym typeface="Wingdings" pitchFamily="2" charset="2"/>
              </a:rPr>
              <a:t>  </a:t>
            </a:r>
            <a:r>
              <a:rPr lang="es-ES" sz="1400" dirty="0"/>
              <a:t>8 + 2</a:t>
            </a:r>
            <a:r>
              <a:rPr lang="en-US" sz="1400" dirty="0"/>
              <a:t>S</a:t>
            </a:r>
            <a:r>
              <a:rPr lang="en-US" sz="1400" baseline="-25000" dirty="0"/>
              <a:t>F</a:t>
            </a:r>
            <a:r>
              <a:rPr lang="es-ES" sz="1400" dirty="0"/>
              <a:t> + 7 + S</a:t>
            </a:r>
            <a:r>
              <a:rPr lang="es-ES" sz="1100" dirty="0"/>
              <a:t>D</a:t>
            </a:r>
            <a:r>
              <a:rPr lang="es-ES" sz="1400" dirty="0"/>
              <a:t> = 260096, hay </a:t>
            </a:r>
            <a:r>
              <a:rPr lang="es-ES" sz="1400" b="1" dirty="0">
                <a:solidFill>
                  <a:srgbClr val="FF0000"/>
                </a:solidFill>
              </a:rPr>
              <a:t>2S</a:t>
            </a:r>
            <a:r>
              <a:rPr lang="es-ES" sz="1100" b="1" dirty="0">
                <a:solidFill>
                  <a:srgbClr val="FF0000"/>
                </a:solidFill>
              </a:rPr>
              <a:t>F</a:t>
            </a:r>
            <a:r>
              <a:rPr lang="es-ES" sz="1400" b="1" dirty="0">
                <a:solidFill>
                  <a:srgbClr val="FF0000"/>
                </a:solidFill>
              </a:rPr>
              <a:t> + S</a:t>
            </a:r>
            <a:r>
              <a:rPr lang="es-ES" sz="1100" b="1" dirty="0">
                <a:solidFill>
                  <a:srgbClr val="FF0000"/>
                </a:solidFill>
              </a:rPr>
              <a:t>D</a:t>
            </a:r>
            <a:r>
              <a:rPr lang="es-ES" sz="1400" b="1" dirty="0">
                <a:solidFill>
                  <a:srgbClr val="FF0000"/>
                </a:solidFill>
              </a:rPr>
              <a:t> = 260081 (sector) (*)</a:t>
            </a:r>
          </a:p>
          <a:p>
            <a:pPr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en-US" sz="1400" dirty="0"/>
              <a:t>S</a:t>
            </a:r>
            <a:r>
              <a:rPr lang="en-US" sz="1100" dirty="0"/>
              <a:t>D</a:t>
            </a:r>
            <a:r>
              <a:rPr lang="en-US" sz="1400" dirty="0"/>
              <a:t> ~ 260081/8 = 32510.125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 err="1"/>
              <a:t>vì</a:t>
            </a:r>
            <a:r>
              <a:rPr lang="en-US" sz="1400" dirty="0"/>
              <a:t> Sc = 8 sector)</a:t>
            </a:r>
          </a:p>
          <a:p>
            <a:pPr>
              <a:buNone/>
            </a:pPr>
            <a:r>
              <a:rPr lang="en-US" sz="1400" b="1" dirty="0">
                <a:sym typeface="Wingdings" pitchFamily="2" charset="2"/>
              </a:rPr>
              <a:t>  </a:t>
            </a:r>
            <a:r>
              <a:rPr lang="vi-VN" sz="1400" dirty="0"/>
              <a:t>Do FAT12 chỉ có thể quản lý tối đa 4096 cluster ~ 4096*4 = 16384 sector nên vol này</a:t>
            </a:r>
            <a:r>
              <a:rPr lang="en-US" sz="1400" dirty="0"/>
              <a:t> </a:t>
            </a:r>
            <a:r>
              <a:rPr lang="vi-VN" sz="1400" dirty="0"/>
              <a:t>không thể định dạng theo FAT12 được. </a:t>
            </a:r>
            <a:r>
              <a:rPr lang="vi-VN" sz="1400" b="1" dirty="0">
                <a:solidFill>
                  <a:srgbClr val="FF0000"/>
                </a:solidFill>
              </a:rPr>
              <a:t>Do đó, vol sẽ được định dạng theo FAT16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à"/>
            </a:pPr>
            <a:endParaRPr lang="vi-VN" sz="1400" dirty="0"/>
          </a:p>
          <a:p>
            <a:r>
              <a:rPr lang="vi-VN" sz="1400" dirty="0">
                <a:solidFill>
                  <a:srgbClr val="FF0000"/>
                </a:solidFill>
              </a:rPr>
              <a:t>Giả sử </a:t>
            </a:r>
            <a:r>
              <a:rPr lang="vi-VN" sz="1400" b="1" dirty="0">
                <a:solidFill>
                  <a:srgbClr val="FF0000"/>
                </a:solidFill>
              </a:rPr>
              <a:t>S</a:t>
            </a:r>
            <a:r>
              <a:rPr lang="vi-VN" sz="1200" b="1" dirty="0">
                <a:solidFill>
                  <a:srgbClr val="FF0000"/>
                </a:solidFill>
              </a:rPr>
              <a:t>F</a:t>
            </a:r>
            <a:r>
              <a:rPr lang="vi-VN" sz="1400" b="1" dirty="0">
                <a:solidFill>
                  <a:srgbClr val="FF0000"/>
                </a:solidFill>
              </a:rPr>
              <a:t> = 1 (sector): </a:t>
            </a:r>
            <a:r>
              <a:rPr lang="vi-VN" sz="1400" dirty="0"/>
              <a:t>(*)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vi-VN" sz="1400" dirty="0"/>
              <a:t> S</a:t>
            </a:r>
            <a:r>
              <a:rPr lang="vi-VN" sz="1200" dirty="0"/>
              <a:t>D</a:t>
            </a:r>
            <a:r>
              <a:rPr lang="vi-VN" sz="1400" dirty="0"/>
              <a:t> = 260081 </a:t>
            </a:r>
            <a:r>
              <a:rPr lang="en-US" sz="1400" dirty="0"/>
              <a:t>-</a:t>
            </a:r>
            <a:r>
              <a:rPr lang="vi-VN" sz="1400" dirty="0"/>
              <a:t> </a:t>
            </a:r>
            <a:r>
              <a:rPr lang="en-US" sz="1400" dirty="0"/>
              <a:t> </a:t>
            </a:r>
            <a:r>
              <a:rPr lang="vi-VN" sz="1400" dirty="0"/>
              <a:t>2S</a:t>
            </a:r>
            <a:r>
              <a:rPr lang="vi-VN" sz="1200" dirty="0"/>
              <a:t>F</a:t>
            </a:r>
            <a:r>
              <a:rPr lang="vi-VN" sz="1400" dirty="0"/>
              <a:t> = 260079 (sector) = 32509.875 </a:t>
            </a:r>
            <a:r>
              <a:rPr lang="en-US" sz="1400" dirty="0"/>
              <a:t>(</a:t>
            </a:r>
            <a:r>
              <a:rPr lang="vi-VN" sz="1400" dirty="0"/>
              <a:t>cluster</a:t>
            </a:r>
            <a:r>
              <a:rPr lang="en-US" sz="1400" dirty="0"/>
              <a:t>)</a:t>
            </a:r>
            <a:endParaRPr lang="vi-VN" sz="1400" dirty="0"/>
          </a:p>
          <a:p>
            <a:pPr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vi-VN" sz="1400" dirty="0"/>
              <a:t>Vùng dữ liệu có 32510 cluster, nên bảng FAT phải có 32510 + 2 = 32512 phần tử, do</a:t>
            </a:r>
            <a:r>
              <a:rPr lang="en-US" sz="1400" dirty="0"/>
              <a:t> </a:t>
            </a:r>
            <a:r>
              <a:rPr lang="vi-VN" sz="1400" dirty="0"/>
              <a:t>đó S</a:t>
            </a:r>
            <a:r>
              <a:rPr lang="vi-VN" sz="1200" dirty="0"/>
              <a:t>F</a:t>
            </a:r>
            <a:r>
              <a:rPr lang="vi-VN" sz="1400" dirty="0"/>
              <a:t> = (32512</a:t>
            </a:r>
            <a:r>
              <a:rPr lang="en-US" sz="1400" dirty="0"/>
              <a:t> </a:t>
            </a:r>
            <a:r>
              <a:rPr lang="vi-VN" sz="1400" dirty="0"/>
              <a:t>*</a:t>
            </a:r>
            <a:r>
              <a:rPr lang="en-US" sz="1400" dirty="0"/>
              <a:t> </a:t>
            </a:r>
            <a:r>
              <a:rPr lang="vi-VN" sz="1400" dirty="0"/>
              <a:t>2)</a:t>
            </a:r>
            <a:r>
              <a:rPr lang="en-US" sz="1400" dirty="0"/>
              <a:t> </a:t>
            </a:r>
            <a:r>
              <a:rPr lang="vi-VN" sz="1400" dirty="0"/>
              <a:t>/</a:t>
            </a:r>
            <a:r>
              <a:rPr lang="en-US" sz="1400" dirty="0"/>
              <a:t> </a:t>
            </a:r>
            <a:r>
              <a:rPr lang="vi-VN" sz="1400" dirty="0"/>
              <a:t>512 = 127 (sector)</a:t>
            </a:r>
          </a:p>
          <a:p>
            <a:pPr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vi-VN" sz="1400" dirty="0"/>
              <a:t>S</a:t>
            </a:r>
            <a:r>
              <a:rPr lang="vi-VN" sz="1200" dirty="0"/>
              <a:t>F</a:t>
            </a:r>
            <a:r>
              <a:rPr lang="vi-VN" sz="1400" dirty="0"/>
              <a:t> = 127 sector</a:t>
            </a:r>
            <a:r>
              <a:rPr lang="vi-VN" sz="1400" b="1" dirty="0"/>
              <a:t>. Mâu thuẫn với giả thiết S</a:t>
            </a:r>
            <a:r>
              <a:rPr lang="vi-VN" sz="1100" b="1" dirty="0"/>
              <a:t>F</a:t>
            </a:r>
            <a:r>
              <a:rPr lang="vi-VN" sz="1400" b="1" dirty="0"/>
              <a:t> = 1. </a:t>
            </a:r>
            <a:r>
              <a:rPr lang="vi-VN" sz="1400" dirty="0"/>
              <a:t>Vậy kích thước bảng FAT của vol này</a:t>
            </a:r>
            <a:r>
              <a:rPr lang="en-US" sz="1400" dirty="0"/>
              <a:t> </a:t>
            </a:r>
            <a:r>
              <a:rPr lang="fr-FR" sz="1400" dirty="0" err="1"/>
              <a:t>không</a:t>
            </a:r>
            <a:r>
              <a:rPr lang="fr-FR" sz="1400" dirty="0"/>
              <a:t> </a:t>
            </a:r>
            <a:r>
              <a:rPr lang="fr-FR" sz="1400" dirty="0" err="1"/>
              <a:t>thể</a:t>
            </a:r>
            <a:r>
              <a:rPr lang="fr-FR" sz="1400" dirty="0"/>
              <a:t> là 1 </a:t>
            </a:r>
            <a:r>
              <a:rPr lang="fr-FR" sz="1400" dirty="0" err="1"/>
              <a:t>sector</a:t>
            </a:r>
            <a:endParaRPr lang="fr-FR" sz="1400" dirty="0"/>
          </a:p>
          <a:p>
            <a:pPr>
              <a:buFont typeface="Wingdings" pitchFamily="2" charset="2"/>
              <a:buChar char="à"/>
            </a:pPr>
            <a:endParaRPr lang="fr-FR" sz="1400" dirty="0"/>
          </a:p>
          <a:p>
            <a:r>
              <a:rPr lang="vi-VN" sz="1400" dirty="0">
                <a:solidFill>
                  <a:srgbClr val="FF0000"/>
                </a:solidFill>
              </a:rPr>
              <a:t>Giả sử </a:t>
            </a:r>
            <a:r>
              <a:rPr lang="vi-VN" sz="1400" b="1" dirty="0">
                <a:solidFill>
                  <a:srgbClr val="FF0000"/>
                </a:solidFill>
              </a:rPr>
              <a:t>S</a:t>
            </a:r>
            <a:r>
              <a:rPr lang="vi-VN" sz="1200" b="1" dirty="0">
                <a:solidFill>
                  <a:srgbClr val="FF0000"/>
                </a:solidFill>
              </a:rPr>
              <a:t>F</a:t>
            </a:r>
            <a:r>
              <a:rPr lang="vi-VN" sz="1400" b="1" dirty="0">
                <a:solidFill>
                  <a:srgbClr val="FF0000"/>
                </a:solidFill>
              </a:rPr>
              <a:t> = 127</a:t>
            </a:r>
            <a:r>
              <a:rPr lang="en-US" sz="1400" b="1" dirty="0">
                <a:solidFill>
                  <a:srgbClr val="FF0000"/>
                </a:solidFill>
              </a:rPr>
              <a:t> (sector)</a:t>
            </a:r>
            <a:r>
              <a:rPr lang="vi-VN" sz="1400" b="1" dirty="0">
                <a:solidFill>
                  <a:srgbClr val="FF0000"/>
                </a:solidFill>
              </a:rPr>
              <a:t>: </a:t>
            </a:r>
            <a:r>
              <a:rPr lang="vi-VN" sz="1400" dirty="0"/>
              <a:t>(*) </a:t>
            </a:r>
            <a:r>
              <a:rPr lang="en-US" sz="1400" dirty="0">
                <a:sym typeface="Wingdings" pitchFamily="2" charset="2"/>
              </a:rPr>
              <a:t></a:t>
            </a:r>
            <a:r>
              <a:rPr lang="vi-VN" sz="1400" dirty="0"/>
              <a:t> SD = 260081 - 2S</a:t>
            </a:r>
            <a:r>
              <a:rPr lang="vi-VN" sz="1200" dirty="0"/>
              <a:t>F</a:t>
            </a:r>
            <a:r>
              <a:rPr lang="vi-VN" sz="1400" dirty="0"/>
              <a:t> = 259827 (sector) = 32478.375 (cluster)</a:t>
            </a:r>
          </a:p>
          <a:p>
            <a:pPr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vi-VN" sz="1400" dirty="0"/>
              <a:t>Vùng dữ liệu có 32479 cluster, nên bảng FAT phải có 32479 + 2 = 32481 phần tử, do</a:t>
            </a:r>
            <a:r>
              <a:rPr lang="en-US" sz="1400" dirty="0"/>
              <a:t> </a:t>
            </a:r>
            <a:r>
              <a:rPr lang="vi-VN" sz="1400" dirty="0"/>
              <a:t>đó S</a:t>
            </a:r>
            <a:r>
              <a:rPr lang="vi-VN" sz="1200" dirty="0"/>
              <a:t>F</a:t>
            </a:r>
            <a:r>
              <a:rPr lang="vi-VN" sz="1400" dirty="0"/>
              <a:t> = (32481</a:t>
            </a:r>
            <a:r>
              <a:rPr lang="en-US" sz="1400" dirty="0"/>
              <a:t> </a:t>
            </a:r>
            <a:r>
              <a:rPr lang="vi-VN" sz="1400" dirty="0"/>
              <a:t>*</a:t>
            </a:r>
            <a:r>
              <a:rPr lang="en-US" sz="1400" dirty="0"/>
              <a:t> </a:t>
            </a:r>
            <a:r>
              <a:rPr lang="vi-VN" sz="1400" dirty="0"/>
              <a:t>2)</a:t>
            </a:r>
            <a:r>
              <a:rPr lang="en-US" sz="1400" dirty="0"/>
              <a:t> </a:t>
            </a:r>
            <a:r>
              <a:rPr lang="vi-VN" sz="1400" dirty="0"/>
              <a:t>/</a:t>
            </a:r>
            <a:r>
              <a:rPr lang="en-US" sz="1400" dirty="0"/>
              <a:t> </a:t>
            </a:r>
            <a:r>
              <a:rPr lang="vi-VN" sz="1400" dirty="0"/>
              <a:t>512 = 126.x (sector)</a:t>
            </a:r>
          </a:p>
          <a:p>
            <a:pPr>
              <a:buNone/>
            </a:pPr>
            <a:r>
              <a:rPr lang="en-US" sz="1400" dirty="0">
                <a:sym typeface="Wingdings" pitchFamily="2" charset="2"/>
              </a:rPr>
              <a:t>  </a:t>
            </a:r>
            <a:r>
              <a:rPr lang="vi-VN" sz="1400" dirty="0"/>
              <a:t>S</a:t>
            </a:r>
            <a:r>
              <a:rPr lang="vi-VN" sz="1200" dirty="0"/>
              <a:t>F</a:t>
            </a:r>
            <a:r>
              <a:rPr lang="vi-VN" sz="1400" dirty="0"/>
              <a:t> = 127 sector</a:t>
            </a:r>
            <a:r>
              <a:rPr lang="vi-VN" sz="1400" b="1" dirty="0"/>
              <a:t>. Phù hợp với giả thiết S</a:t>
            </a:r>
            <a:r>
              <a:rPr lang="vi-VN" sz="1200" b="1" dirty="0"/>
              <a:t>F</a:t>
            </a:r>
            <a:r>
              <a:rPr lang="vi-VN" sz="1400" b="1" dirty="0"/>
              <a:t> = 127</a:t>
            </a:r>
          </a:p>
          <a:p>
            <a:pPr>
              <a:buNone/>
            </a:pP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  </a:t>
            </a:r>
            <a:r>
              <a:rPr lang="vi-VN" sz="1400" dirty="0">
                <a:solidFill>
                  <a:srgbClr val="FF0000"/>
                </a:solidFill>
              </a:rPr>
              <a:t>Vậy kích thước bảng FAT của vol này là </a:t>
            </a:r>
            <a:r>
              <a:rPr lang="vi-VN" sz="1400" b="1" dirty="0">
                <a:solidFill>
                  <a:srgbClr val="FF0000"/>
                </a:solidFill>
              </a:rPr>
              <a:t>127 sector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 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fat)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1400" dirty="0"/>
              <a:t>Gọi</a:t>
            </a:r>
            <a:r>
              <a:rPr lang="en-US" sz="1400" dirty="0"/>
              <a:t>:</a:t>
            </a:r>
            <a:r>
              <a:rPr lang="vi-VN" sz="1400" dirty="0"/>
              <a:t> x là số phần tử FAT</a:t>
            </a:r>
            <a:r>
              <a:rPr lang="en-US" sz="1400" dirty="0"/>
              <a:t> - </a:t>
            </a:r>
            <a:r>
              <a:rPr lang="vi-VN" sz="1400" dirty="0"/>
              <a:t>y là số cluster vùng Data.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/>
              <a:t>(*) </a:t>
            </a:r>
            <a:r>
              <a:rPr lang="es-ES" sz="1400" b="1" dirty="0">
                <a:solidFill>
                  <a:srgbClr val="FF0000"/>
                </a:solidFill>
              </a:rPr>
              <a:t>2S</a:t>
            </a:r>
            <a:r>
              <a:rPr lang="es-ES" sz="1100" b="1" dirty="0">
                <a:solidFill>
                  <a:srgbClr val="FF0000"/>
                </a:solidFill>
              </a:rPr>
              <a:t>F</a:t>
            </a:r>
            <a:r>
              <a:rPr lang="es-ES" sz="1400" b="1" dirty="0">
                <a:solidFill>
                  <a:srgbClr val="FF0000"/>
                </a:solidFill>
              </a:rPr>
              <a:t> + S</a:t>
            </a:r>
            <a:r>
              <a:rPr lang="es-ES" sz="1100" b="1" dirty="0">
                <a:solidFill>
                  <a:srgbClr val="FF0000"/>
                </a:solidFill>
              </a:rPr>
              <a:t>D</a:t>
            </a:r>
            <a:r>
              <a:rPr lang="es-ES" sz="1400" b="1" dirty="0">
                <a:solidFill>
                  <a:srgbClr val="FF0000"/>
                </a:solidFill>
              </a:rPr>
              <a:t> = 260081 (sector) </a:t>
            </a:r>
            <a:r>
              <a:rPr lang="es-ES" sz="1400" dirty="0">
                <a:sym typeface="Wingdings" pitchFamily="2" charset="2"/>
              </a:rPr>
              <a:t></a:t>
            </a:r>
            <a:r>
              <a:rPr lang="es-ES" sz="1400" dirty="0"/>
              <a:t> </a:t>
            </a:r>
            <a:r>
              <a:rPr lang="es-ES" sz="1400" b="1" dirty="0">
                <a:solidFill>
                  <a:srgbClr val="FF0000"/>
                </a:solidFill>
              </a:rPr>
              <a:t>2*(x*2) / 512 + y*8 = 260081</a:t>
            </a:r>
            <a:r>
              <a:rPr lang="es-ES" sz="1400" dirty="0"/>
              <a:t> (**)</a:t>
            </a:r>
          </a:p>
          <a:p>
            <a:pPr>
              <a:lnSpc>
                <a:spcPct val="170000"/>
              </a:lnSpc>
            </a:pPr>
            <a:r>
              <a:rPr lang="vi-VN" sz="1400" dirty="0"/>
              <a:t>Do số phần tử FAT và số cluster cùng Data xấp xỉ nhau nên </a:t>
            </a:r>
            <a:r>
              <a:rPr lang="en-US" sz="1400" dirty="0" err="1"/>
              <a:t>ta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giả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sử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vi-VN" sz="1400" b="1" dirty="0">
                <a:solidFill>
                  <a:srgbClr val="FF0000"/>
                </a:solidFill>
              </a:rPr>
              <a:t>x = y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/>
              <a:t>(**) </a:t>
            </a:r>
            <a:r>
              <a:rPr lang="es-ES" sz="1400" dirty="0">
                <a:sym typeface="Wingdings" pitchFamily="2" charset="2"/>
              </a:rPr>
              <a:t> </a:t>
            </a:r>
            <a:r>
              <a:rPr lang="vi-VN" sz="1400" dirty="0"/>
              <a:t>2*(x*2)</a:t>
            </a:r>
            <a:r>
              <a:rPr lang="en-US" sz="1400" dirty="0"/>
              <a:t> </a:t>
            </a:r>
            <a:r>
              <a:rPr lang="vi-VN" sz="1400" dirty="0"/>
              <a:t>/</a:t>
            </a:r>
            <a:r>
              <a:rPr lang="en-US" sz="1400" dirty="0"/>
              <a:t> </a:t>
            </a:r>
            <a:r>
              <a:rPr lang="vi-VN" sz="1400" dirty="0"/>
              <a:t>512 + x*8 = 260081</a:t>
            </a:r>
            <a:r>
              <a:rPr lang="en-US" sz="1400" dirty="0"/>
              <a:t> </a:t>
            </a:r>
            <a:r>
              <a:rPr lang="en-US" sz="1400" dirty="0">
                <a:sym typeface="Wingdings" pitchFamily="2" charset="2"/>
              </a:rPr>
              <a:t> </a:t>
            </a:r>
            <a:r>
              <a:rPr lang="vi-VN" sz="1400" dirty="0"/>
              <a:t>x = 32478.40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>
                <a:sym typeface="Wingdings" pitchFamily="2" charset="2"/>
              </a:rPr>
              <a:t>      </a:t>
            </a:r>
            <a:r>
              <a:rPr lang="es-ES" sz="1400" dirty="0"/>
              <a:t>S</a:t>
            </a:r>
            <a:r>
              <a:rPr lang="es-ES" sz="1000" dirty="0"/>
              <a:t>F</a:t>
            </a:r>
            <a:r>
              <a:rPr lang="es-ES" sz="1400" dirty="0"/>
              <a:t> = (2 * 32478.40) / 512 = 126.9</a:t>
            </a:r>
          </a:p>
          <a:p>
            <a:pPr>
              <a:lnSpc>
                <a:spcPct val="170000"/>
              </a:lnSpc>
            </a:pPr>
            <a:r>
              <a:rPr lang="vi-VN" sz="1400" b="1" dirty="0">
                <a:solidFill>
                  <a:srgbClr val="FF0000"/>
                </a:solidFill>
              </a:rPr>
              <a:t>Nếu S</a:t>
            </a:r>
            <a:r>
              <a:rPr lang="vi-VN" sz="1100" b="1" dirty="0">
                <a:solidFill>
                  <a:srgbClr val="FF0000"/>
                </a:solidFill>
              </a:rPr>
              <a:t>F</a:t>
            </a:r>
            <a:r>
              <a:rPr lang="vi-VN" sz="1400" b="1" dirty="0">
                <a:solidFill>
                  <a:srgbClr val="FF0000"/>
                </a:solidFill>
              </a:rPr>
              <a:t> = 126</a:t>
            </a:r>
            <a:r>
              <a:rPr lang="vi-VN" sz="1400" dirty="0"/>
              <a:t>, tính được:</a:t>
            </a:r>
            <a:endParaRPr lang="en-US" sz="1400" dirty="0"/>
          </a:p>
          <a:p>
            <a:pPr>
              <a:lnSpc>
                <a:spcPct val="170000"/>
              </a:lnSpc>
              <a:buNone/>
            </a:pPr>
            <a:r>
              <a:rPr lang="en-US" sz="1400" dirty="0"/>
              <a:t>		</a:t>
            </a:r>
            <a:r>
              <a:rPr lang="vi-VN" sz="1400" dirty="0"/>
              <a:t>- Số phần tử FAT x = 512*126/2 = 32256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/>
              <a:t>		- </a:t>
            </a:r>
            <a:r>
              <a:rPr lang="es-ES" sz="1400" dirty="0" err="1"/>
              <a:t>Số</a:t>
            </a:r>
            <a:r>
              <a:rPr lang="es-ES" sz="1400" dirty="0"/>
              <a:t> </a:t>
            </a:r>
            <a:r>
              <a:rPr lang="es-ES" sz="1400" dirty="0" err="1"/>
              <a:t>cluster</a:t>
            </a:r>
            <a:r>
              <a:rPr lang="es-ES" sz="1400" dirty="0"/>
              <a:t> y: (**) </a:t>
            </a:r>
            <a:r>
              <a:rPr lang="es-ES" sz="1400" dirty="0">
                <a:sym typeface="Wingdings" pitchFamily="2" charset="2"/>
              </a:rPr>
              <a:t> </a:t>
            </a:r>
            <a:r>
              <a:rPr lang="es-ES" sz="1400" dirty="0"/>
              <a:t>260081 = 2*126 + y*8 </a:t>
            </a:r>
            <a:r>
              <a:rPr lang="es-ES" sz="1400" dirty="0">
                <a:sym typeface="Wingdings" pitchFamily="2" charset="2"/>
              </a:rPr>
              <a:t> </a:t>
            </a:r>
            <a:r>
              <a:rPr lang="es-ES" sz="1400" dirty="0"/>
              <a:t>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err="1"/>
              <a:t>Phí</a:t>
            </a:r>
            <a:r>
              <a:rPr lang="en-US" sz="1400" dirty="0"/>
              <a:t>: </a:t>
            </a:r>
            <a:r>
              <a:rPr lang="vi-VN" sz="1400" dirty="0"/>
              <a:t>32479 – 32256 = 223 cluster = 223*8 = </a:t>
            </a:r>
            <a:r>
              <a:rPr lang="vi-VN" sz="1400" b="1" dirty="0">
                <a:solidFill>
                  <a:srgbClr val="FF0000"/>
                </a:solidFill>
              </a:rPr>
              <a:t>1784 sector</a:t>
            </a:r>
            <a:endParaRPr lang="en-US" sz="14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vi-VN" sz="1400" b="1" dirty="0">
                <a:solidFill>
                  <a:srgbClr val="FF0000"/>
                </a:solidFill>
              </a:rPr>
              <a:t>Nếu S</a:t>
            </a:r>
            <a:r>
              <a:rPr lang="vi-VN" sz="1100" b="1" dirty="0">
                <a:solidFill>
                  <a:srgbClr val="FF0000"/>
                </a:solidFill>
              </a:rPr>
              <a:t>F</a:t>
            </a:r>
            <a:r>
              <a:rPr lang="vi-VN" sz="1400" b="1" dirty="0">
                <a:solidFill>
                  <a:srgbClr val="FF0000"/>
                </a:solidFill>
              </a:rPr>
              <a:t> = 127</a:t>
            </a:r>
            <a:r>
              <a:rPr lang="vi-VN" sz="1400" dirty="0"/>
              <a:t>, tương tự trên tính được: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/>
              <a:t>		</a:t>
            </a:r>
            <a:r>
              <a:rPr lang="vi-VN" sz="1400" dirty="0"/>
              <a:t>- Số phần tử FAT x = 512*127/2 = 32512</a:t>
            </a:r>
            <a:endParaRPr lang="en-US" sz="1400" dirty="0"/>
          </a:p>
          <a:p>
            <a:pPr>
              <a:lnSpc>
                <a:spcPct val="170000"/>
              </a:lnSpc>
              <a:buNone/>
            </a:pPr>
            <a:r>
              <a:rPr lang="en-US" sz="1400" dirty="0"/>
              <a:t>		</a:t>
            </a:r>
            <a:r>
              <a:rPr lang="es-ES" sz="1400" dirty="0"/>
              <a:t>- </a:t>
            </a:r>
            <a:r>
              <a:rPr lang="es-ES" sz="1400" dirty="0" err="1"/>
              <a:t>Số</a:t>
            </a:r>
            <a:r>
              <a:rPr lang="es-ES" sz="1400" dirty="0"/>
              <a:t> </a:t>
            </a:r>
            <a:r>
              <a:rPr lang="es-ES" sz="1400" dirty="0" err="1"/>
              <a:t>cluster</a:t>
            </a:r>
            <a:r>
              <a:rPr lang="es-ES" sz="1400" dirty="0"/>
              <a:t> y: (**) </a:t>
            </a:r>
            <a:r>
              <a:rPr lang="es-ES" sz="1400" dirty="0">
                <a:sym typeface="Wingdings" pitchFamily="2" charset="2"/>
              </a:rPr>
              <a:t> </a:t>
            </a:r>
            <a:r>
              <a:rPr lang="es-ES" sz="1400" dirty="0"/>
              <a:t>260081 = 2*127 + y*8 </a:t>
            </a:r>
            <a:r>
              <a:rPr lang="es-ES" sz="1400" dirty="0">
                <a:sym typeface="Wingdings" pitchFamily="2" charset="2"/>
              </a:rPr>
              <a:t></a:t>
            </a:r>
            <a:r>
              <a:rPr lang="es-ES" sz="1400" dirty="0"/>
              <a:t> 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>
                <a:sym typeface="Wingdings" pitchFamily="2" charset="2"/>
              </a:rPr>
              <a:t>P</a:t>
            </a:r>
            <a:r>
              <a:rPr lang="vi-VN" sz="1400" dirty="0"/>
              <a:t>hí 32512 – 32479 = 33 </a:t>
            </a:r>
            <a:r>
              <a:rPr lang="en-US" sz="1400" dirty="0"/>
              <a:t>cluster</a:t>
            </a:r>
            <a:r>
              <a:rPr lang="vi-VN" sz="1400" dirty="0"/>
              <a:t> = 33*</a:t>
            </a:r>
            <a:r>
              <a:rPr lang="en-US" sz="1400" dirty="0"/>
              <a:t>8</a:t>
            </a:r>
            <a:r>
              <a:rPr lang="vi-VN" sz="1400" dirty="0"/>
              <a:t> = </a:t>
            </a:r>
            <a:r>
              <a:rPr lang="en-US" sz="1400" b="1" dirty="0">
                <a:solidFill>
                  <a:srgbClr val="FF0000"/>
                </a:solidFill>
              </a:rPr>
              <a:t>264</a:t>
            </a:r>
            <a:r>
              <a:rPr lang="vi-V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sector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vi-VN" sz="1400" b="1" dirty="0">
                <a:solidFill>
                  <a:srgbClr val="FF0000"/>
                </a:solidFill>
              </a:rPr>
              <a:t>Vậy kích thước bảng FAT của vol này là 127 sector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762000" y="4495800"/>
          <a:ext cx="7620003" cy="1752600"/>
        </p:xfrm>
        <a:graphic>
          <a:graphicData uri="http://schemas.openxmlformats.org/drawingml/2006/table">
            <a:tbl>
              <a:tblPr/>
              <a:tblGrid>
                <a:gridCol w="47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4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34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5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73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BootSec.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Area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FAT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RDET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03/2009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3817620"/>
            <a:ext cx="4495800" cy="365760"/>
          </a:xfrm>
        </p:spPr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219200"/>
          <a:ext cx="7619999" cy="1879600"/>
        </p:xfrm>
        <a:graphic>
          <a:graphicData uri="http://schemas.openxmlformats.org/drawingml/2006/table">
            <a:tbl>
              <a:tblPr/>
              <a:tblGrid>
                <a:gridCol w="44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7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8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8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70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22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7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1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1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11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0100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1001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...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4007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Courier New"/>
                          <a:ea typeface="Times New Roman"/>
                        </a:rPr>
                        <a:t>SYSTEM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3399"/>
                          </a:solidFill>
                          <a:latin typeface="Courier New"/>
                          <a:ea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14514" y="3810000"/>
            <a:ext cx="152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53342" y="3124200"/>
            <a:ext cx="251460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710714" y="3810000"/>
            <a:ext cx="1371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228600"/>
          <a:ext cx="7696195" cy="635000"/>
        </p:xfrm>
        <a:graphic>
          <a:graphicData uri="http://schemas.openxmlformats.org/drawingml/2006/table">
            <a:tbl>
              <a:tblPr/>
              <a:tblGrid>
                <a:gridCol w="48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10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00</a:t>
                      </a: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53</a:t>
                      </a:r>
                      <a:endParaRPr lang="en-US" sz="105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05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1F</a:t>
                      </a:r>
                      <a:endParaRPr lang="en-US" sz="105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FF</a:t>
                      </a: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EF</a:t>
                      </a: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15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762000" y="533400"/>
            <a:ext cx="1524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2743200" y="533400"/>
            <a:ext cx="5715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056" y="181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</a:t>
            </a:r>
            <a:endParaRPr lang="vi-VN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2347686" y="2271486"/>
            <a:ext cx="304800" cy="486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2177142" y="266700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Sector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 sector 1</a:t>
            </a:r>
            <a:endParaRPr kumimoji="0" lang="vi-VN" sz="3000" b="0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Date Placeholder 3"/>
          <p:cNvSpPr txBox="1">
            <a:spLocks/>
          </p:cNvSpPr>
          <p:nvPr/>
        </p:nvSpPr>
        <p:spPr>
          <a:xfrm rot="5400000">
            <a:off x="8438293" y="1199296"/>
            <a:ext cx="1179766" cy="384048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03/2009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 rot="5400000">
            <a:off x="6775302" y="4046220"/>
            <a:ext cx="4495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 MMT&amp;VT - KHOA CNTT - ĐH KHTN TP.HCM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52400" y="533400"/>
          <a:ext cx="8839200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54909" imgH="2381582" progId="PBrush">
                  <p:embed/>
                </p:oleObj>
              </mc:Choice>
              <mc:Fallback>
                <p:oleObj name="Bitmap Image" r:id="rId2" imgW="9554909" imgH="2381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839200" cy="274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544" y="2362200"/>
            <a:ext cx="8915400" cy="4724400"/>
          </a:xfrm>
        </p:spPr>
        <p:txBody>
          <a:bodyPr>
            <a:noAutofit/>
          </a:bodyPr>
          <a:lstStyle/>
          <a:p>
            <a:r>
              <a:rPr lang="en-US" sz="1400" dirty="0"/>
              <a:t>2 byte </a:t>
            </a:r>
            <a:r>
              <a:rPr lang="en-US" sz="1400" dirty="0" err="1"/>
              <a:t>tại</a:t>
            </a:r>
            <a:r>
              <a:rPr lang="en-US" sz="1400" dirty="0"/>
              <a:t> offset 0B </a:t>
            </a:r>
            <a:r>
              <a:rPr lang="en-US" sz="1400" dirty="0" err="1"/>
              <a:t>là</a:t>
            </a:r>
            <a:r>
              <a:rPr lang="en-US" sz="1400" dirty="0"/>
              <a:t>: 00, 02  </a:t>
            </a:r>
          </a:p>
          <a:p>
            <a:pPr>
              <a:buNone/>
            </a:pPr>
            <a:r>
              <a:rPr lang="en-US" sz="1400" dirty="0">
                <a:sym typeface="Wingdings"/>
              </a:rPr>
              <a:t></a:t>
            </a:r>
            <a:r>
              <a:rPr lang="en-US" sz="1400" dirty="0"/>
              <a:t>  </a:t>
            </a:r>
            <a:r>
              <a:rPr lang="en-US" sz="1400" dirty="0" err="1"/>
              <a:t>Số</a:t>
            </a:r>
            <a:r>
              <a:rPr lang="en-US" sz="1400" dirty="0"/>
              <a:t> byte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sector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vol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: 0200h = 512 (byte)</a:t>
            </a:r>
          </a:p>
          <a:p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byte </a:t>
            </a:r>
            <a:r>
              <a:rPr lang="en-US" sz="1400" dirty="0" err="1"/>
              <a:t>tại</a:t>
            </a:r>
            <a:r>
              <a:rPr lang="en-US" sz="1400" dirty="0"/>
              <a:t> offset 0D </a:t>
            </a:r>
            <a:r>
              <a:rPr lang="en-US" sz="1400" dirty="0" err="1"/>
              <a:t>là</a:t>
            </a:r>
            <a:r>
              <a:rPr lang="en-US" sz="1400" dirty="0"/>
              <a:t>: 02  </a:t>
            </a:r>
          </a:p>
          <a:p>
            <a:pPr>
              <a:buNone/>
            </a:pPr>
            <a:r>
              <a:rPr lang="en-US" sz="1400" dirty="0">
                <a:sym typeface="Wingdings"/>
              </a:rPr>
              <a:t></a:t>
            </a:r>
            <a:r>
              <a:rPr lang="en-US" sz="1400" dirty="0"/>
              <a:t>  </a:t>
            </a:r>
            <a:r>
              <a:rPr lang="en-US" sz="1400" dirty="0" err="1"/>
              <a:t>Số</a:t>
            </a:r>
            <a:r>
              <a:rPr lang="en-US" sz="1400" dirty="0"/>
              <a:t> sector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mỗi</a:t>
            </a:r>
            <a:r>
              <a:rPr lang="en-US" sz="1400" dirty="0"/>
              <a:t> cluster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vol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: S</a:t>
            </a:r>
            <a:r>
              <a:rPr lang="en-US" sz="1400" baseline="-25000" dirty="0"/>
              <a:t>C</a:t>
            </a:r>
            <a:r>
              <a:rPr lang="en-US" sz="1400" dirty="0"/>
              <a:t> = 02h = 2 (sector)</a:t>
            </a:r>
          </a:p>
          <a:p>
            <a:r>
              <a:rPr lang="en-US" sz="1400" dirty="0"/>
              <a:t>2 byte </a:t>
            </a:r>
            <a:r>
              <a:rPr lang="en-US" sz="1400" dirty="0" err="1"/>
              <a:t>tại</a:t>
            </a:r>
            <a:r>
              <a:rPr lang="en-US" sz="1400" dirty="0"/>
              <a:t> offset 0E </a:t>
            </a:r>
            <a:r>
              <a:rPr lang="en-US" sz="1400" dirty="0" err="1"/>
              <a:t>là</a:t>
            </a:r>
            <a:r>
              <a:rPr lang="en-US" sz="1400" dirty="0"/>
              <a:t>: 08, 00          </a:t>
            </a:r>
          </a:p>
          <a:p>
            <a:pPr>
              <a:buNone/>
            </a:pPr>
            <a:r>
              <a:rPr lang="en-US" sz="1400" dirty="0">
                <a:sym typeface="Wingdings"/>
              </a:rPr>
              <a:t></a:t>
            </a:r>
            <a:r>
              <a:rPr lang="en-US" sz="1400" dirty="0"/>
              <a:t>   </a:t>
            </a:r>
            <a:r>
              <a:rPr lang="en-US" sz="1400" dirty="0" err="1"/>
              <a:t>Số</a:t>
            </a:r>
            <a:r>
              <a:rPr lang="en-US" sz="1400" dirty="0"/>
              <a:t> sector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vùng</a:t>
            </a:r>
            <a:r>
              <a:rPr lang="en-US" sz="1400" dirty="0"/>
              <a:t> FAT </a:t>
            </a:r>
            <a:r>
              <a:rPr lang="en-US" sz="1400" dirty="0" err="1"/>
              <a:t>là</a:t>
            </a:r>
            <a:r>
              <a:rPr lang="en-US" sz="1400" dirty="0"/>
              <a:t>: S</a:t>
            </a:r>
            <a:r>
              <a:rPr lang="en-US" sz="1400" baseline="-25000" dirty="0"/>
              <a:t>B</a:t>
            </a:r>
            <a:r>
              <a:rPr lang="en-US" sz="1400" dirty="0"/>
              <a:t> = 0008h = 8 (sector)</a:t>
            </a:r>
          </a:p>
          <a:p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byte </a:t>
            </a:r>
            <a:r>
              <a:rPr lang="en-US" sz="1400" dirty="0" err="1"/>
              <a:t>tại</a:t>
            </a:r>
            <a:r>
              <a:rPr lang="en-US" sz="1400" dirty="0"/>
              <a:t> offset 10 </a:t>
            </a:r>
            <a:r>
              <a:rPr lang="en-US" sz="1400" dirty="0" err="1"/>
              <a:t>là</a:t>
            </a:r>
            <a:r>
              <a:rPr lang="en-US" sz="1400" dirty="0"/>
              <a:t>: 02  </a:t>
            </a:r>
          </a:p>
          <a:p>
            <a:pPr>
              <a:buNone/>
            </a:pPr>
            <a:r>
              <a:rPr lang="en-US" sz="1400">
                <a:sym typeface="Wingdings"/>
              </a:rPr>
              <a:t></a:t>
            </a:r>
            <a:r>
              <a:rPr lang="en-US" sz="1400"/>
              <a:t>  Số bảng FAT của vol là: N</a:t>
            </a:r>
            <a:r>
              <a:rPr lang="en-US" sz="1400" baseline="-25000"/>
              <a:t>F</a:t>
            </a:r>
            <a:r>
              <a:rPr lang="en-US" sz="1400"/>
              <a:t> = 02h = 2d (bảng)</a:t>
            </a:r>
          </a:p>
          <a:p>
            <a:r>
              <a:rPr lang="en-US" sz="1400"/>
              <a:t>2 byte tại offset 11 là: 00, 02 </a:t>
            </a:r>
          </a:p>
          <a:p>
            <a:pPr>
              <a:buNone/>
            </a:pPr>
            <a:r>
              <a:rPr lang="en-US" sz="1400">
                <a:sym typeface="Wingdings"/>
              </a:rPr>
              <a:t></a:t>
            </a:r>
            <a:r>
              <a:rPr lang="en-US" sz="1400"/>
              <a:t> Số entry trên bảng RDET là: 0200h = 512 (entry) </a:t>
            </a:r>
          </a:p>
          <a:p>
            <a:pPr>
              <a:buNone/>
            </a:pPr>
            <a:r>
              <a:rPr lang="en-US" sz="1400">
                <a:sym typeface="Wingdings"/>
              </a:rPr>
              <a:t></a:t>
            </a:r>
            <a:r>
              <a:rPr lang="en-US" sz="1400"/>
              <a:t>  Kích thước bảng RDET là: S</a:t>
            </a:r>
            <a:r>
              <a:rPr lang="en-US" sz="1400" baseline="-25000"/>
              <a:t>R</a:t>
            </a:r>
            <a:r>
              <a:rPr lang="en-US" sz="1400"/>
              <a:t> = (512*32) / 512 = 32 (sector).</a:t>
            </a:r>
          </a:p>
          <a:p>
            <a:r>
              <a:rPr lang="en-US" sz="1400"/>
              <a:t>2 byte tại offset 16 là: 20, 00 </a:t>
            </a:r>
          </a:p>
          <a:p>
            <a:pPr>
              <a:buNone/>
            </a:pPr>
            <a:r>
              <a:rPr lang="en-US" sz="1400">
                <a:sym typeface="Wingdings"/>
              </a:rPr>
              <a:t></a:t>
            </a:r>
            <a:r>
              <a:rPr lang="en-US" sz="140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FAT </a:t>
            </a:r>
            <a:r>
              <a:rPr lang="en-US" sz="1400" dirty="0" err="1"/>
              <a:t>là</a:t>
            </a:r>
            <a:r>
              <a:rPr lang="en-US" sz="1400" dirty="0"/>
              <a:t>: S</a:t>
            </a:r>
            <a:r>
              <a:rPr lang="en-US" sz="1400" baseline="-25000" dirty="0"/>
              <a:t>F</a:t>
            </a:r>
            <a:r>
              <a:rPr lang="en-US" sz="1400" dirty="0"/>
              <a:t> = 0020h = 32 (sector)</a:t>
            </a:r>
          </a:p>
          <a:p>
            <a:r>
              <a:rPr lang="en-US" sz="1400" dirty="0"/>
              <a:t>2 byte </a:t>
            </a:r>
            <a:r>
              <a:rPr lang="en-US" sz="1400" dirty="0" err="1"/>
              <a:t>tại</a:t>
            </a:r>
            <a:r>
              <a:rPr lang="en-US" sz="1400" dirty="0"/>
              <a:t> offset  13 </a:t>
            </a:r>
            <a:r>
              <a:rPr lang="en-US" sz="1400" dirty="0" err="1"/>
              <a:t>là</a:t>
            </a:r>
            <a:r>
              <a:rPr lang="en-US" sz="1400" dirty="0"/>
              <a:t>: E0, 3F </a:t>
            </a:r>
          </a:p>
          <a:p>
            <a:pPr>
              <a:buNone/>
            </a:pPr>
            <a:r>
              <a:rPr lang="en-US" sz="1400" dirty="0">
                <a:sym typeface="Wingdings"/>
              </a:rPr>
              <a:t></a:t>
            </a:r>
            <a:r>
              <a:rPr lang="en-US" sz="1400" dirty="0"/>
              <a:t> </a:t>
            </a:r>
            <a:r>
              <a:rPr lang="en-US" sz="1400" dirty="0" err="1"/>
              <a:t>Tổng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sector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vol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: S</a:t>
            </a:r>
            <a:r>
              <a:rPr lang="en-US" sz="1400" baseline="-25000" dirty="0"/>
              <a:t>V</a:t>
            </a:r>
            <a:r>
              <a:rPr lang="en-US" sz="1400" dirty="0"/>
              <a:t> = 3FE0h = 16352 (</a:t>
            </a:r>
            <a:r>
              <a:rPr lang="en-US" sz="1400" dirty="0" err="1"/>
              <a:t>vì</a:t>
            </a:r>
            <a:r>
              <a:rPr lang="en-US" sz="1400" dirty="0"/>
              <a:t> 4 byte </a:t>
            </a:r>
            <a:r>
              <a:rPr lang="en-US" sz="1400" dirty="0" err="1"/>
              <a:t>tại</a:t>
            </a:r>
            <a:r>
              <a:rPr lang="en-US" sz="1400" dirty="0"/>
              <a:t> offset 20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00 </a:t>
            </a:r>
            <a:r>
              <a:rPr lang="en-US" sz="1400" dirty="0" err="1"/>
              <a:t>nên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 </a:t>
            </a:r>
            <a:r>
              <a:rPr lang="en-US" sz="1400" dirty="0" err="1"/>
              <a:t>vol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lấy</a:t>
            </a:r>
            <a:r>
              <a:rPr lang="en-US" sz="1400" dirty="0"/>
              <a:t> ở 2 byte </a:t>
            </a:r>
            <a:r>
              <a:rPr lang="en-US" sz="1400" dirty="0" err="1"/>
              <a:t>tại</a:t>
            </a:r>
            <a:r>
              <a:rPr lang="en-US" sz="1400" dirty="0"/>
              <a:t> offset 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228600"/>
            <a:ext cx="88392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sector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    S</a:t>
            </a:r>
            <a:r>
              <a:rPr lang="en-US" sz="2000" b="1" baseline="-25000" dirty="0"/>
              <a:t>S</a:t>
            </a:r>
            <a:r>
              <a:rPr lang="en-US" sz="2000" b="1" dirty="0"/>
              <a:t> = S</a:t>
            </a:r>
            <a:r>
              <a:rPr lang="en-US" sz="2000" b="1" baseline="-25000" dirty="0"/>
              <a:t>B</a:t>
            </a:r>
            <a:r>
              <a:rPr lang="en-US" sz="2000" b="1" dirty="0"/>
              <a:t> + N</a:t>
            </a:r>
            <a:r>
              <a:rPr lang="en-US" sz="2000" b="1" baseline="-25000" dirty="0"/>
              <a:t>F</a:t>
            </a:r>
            <a:r>
              <a:rPr lang="en-US" sz="2000" b="1" dirty="0"/>
              <a:t> * S</a:t>
            </a:r>
            <a:r>
              <a:rPr lang="en-US" sz="2000" b="1" baseline="-25000" dirty="0"/>
              <a:t>F</a:t>
            </a:r>
            <a:r>
              <a:rPr lang="en-US" sz="2000" b="1" dirty="0"/>
              <a:t> + S</a:t>
            </a:r>
            <a:r>
              <a:rPr lang="en-US" sz="2000" b="1" baseline="-25000" dirty="0"/>
              <a:t>R</a:t>
            </a:r>
            <a:r>
              <a:rPr lang="en-US" sz="2000" b="1" dirty="0"/>
              <a:t> </a:t>
            </a:r>
            <a:r>
              <a:rPr lang="en-US" sz="2000" dirty="0"/>
              <a:t>= 8 + 2*32 + 32 = 104 (sector)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sector 104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cluster 2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chiếm</a:t>
            </a:r>
            <a:r>
              <a:rPr lang="en-US" sz="2000" dirty="0"/>
              <a:t> 2 sector </a:t>
            </a:r>
            <a:r>
              <a:rPr lang="en-US" sz="2000" dirty="0" err="1"/>
              <a:t>từ</a:t>
            </a:r>
            <a:r>
              <a:rPr lang="en-US" sz="2000" dirty="0"/>
              <a:t> 104 </a:t>
            </a:r>
            <a:r>
              <a:rPr lang="en-US" sz="2000" dirty="0" err="1"/>
              <a:t>đến</a:t>
            </a:r>
            <a:r>
              <a:rPr lang="en-US" sz="2000" dirty="0"/>
              <a:t> 106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cluster 3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chiếm</a:t>
            </a:r>
            <a:r>
              <a:rPr lang="en-US" sz="2000" dirty="0"/>
              <a:t> 2 sector </a:t>
            </a:r>
            <a:r>
              <a:rPr lang="en-US" sz="2000" dirty="0" err="1"/>
              <a:t>từ</a:t>
            </a:r>
            <a:r>
              <a:rPr lang="en-US" sz="2000" dirty="0"/>
              <a:t> 106 </a:t>
            </a:r>
            <a:r>
              <a:rPr lang="en-US" sz="2000" dirty="0" err="1"/>
              <a:t>đến</a:t>
            </a:r>
            <a:r>
              <a:rPr lang="en-US" sz="2000" dirty="0"/>
              <a:t> 108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r>
              <a:rPr lang="en-US" sz="2000" dirty="0"/>
              <a:t>, cluster K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chiếm</a:t>
            </a:r>
            <a:r>
              <a:rPr lang="en-US" sz="2000" dirty="0"/>
              <a:t> 2 sector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sector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 104 + 2*(K-2) </a:t>
            </a:r>
          </a:p>
          <a:p>
            <a:pPr>
              <a:lnSpc>
                <a:spcPct val="150000"/>
              </a:lnSpc>
            </a:pP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/>
              <a:t>Boot sector 1</a:t>
            </a:r>
            <a:endParaRPr lang="vi-V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byte cho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(512*32)/512 = 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16352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 = 72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8+2*32+32 = 104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2400" y="609601"/>
          <a:ext cx="8839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54909" imgH="2381582" progId="PBrush">
                  <p:embed/>
                </p:oleObj>
              </mc:Choice>
              <mc:Fallback>
                <p:oleObj name="Bitmap Image" r:id="rId2" imgW="9554909" imgH="238158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1"/>
                        <a:ext cx="88392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6405"/>
              </p:ext>
            </p:extLst>
          </p:nvPr>
        </p:nvGraphicFramePr>
        <p:xfrm>
          <a:off x="914400" y="3505200"/>
          <a:ext cx="6705599" cy="3438100"/>
        </p:xfrm>
        <a:graphic>
          <a:graphicData uri="http://schemas.openxmlformats.org/drawingml/2006/table">
            <a:tbl>
              <a:tblPr/>
              <a:tblGrid>
                <a:gridCol w="54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945169"/>
              </p:ext>
            </p:extLst>
          </p:nvPr>
        </p:nvGraphicFramePr>
        <p:xfrm>
          <a:off x="914400" y="3623605"/>
          <a:ext cx="6705599" cy="2833061"/>
        </p:xfrm>
        <a:graphic>
          <a:graphicData uri="http://schemas.openxmlformats.org/drawingml/2006/table">
            <a:tbl>
              <a:tblPr/>
              <a:tblGrid>
                <a:gridCol w="54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81888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635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RDET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219200" y="4724400"/>
          <a:ext cx="6400800" cy="2047620"/>
        </p:xfrm>
        <a:graphic>
          <a:graphicData uri="http://schemas.openxmlformats.org/drawingml/2006/table">
            <a:tbl>
              <a:tblPr/>
              <a:tblGrid>
                <a:gridCol w="46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9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File Type.txt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 (1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chính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  <a:cs typeface="Times New Roman"/>
                        </a:rPr>
                        <a:t> + 1 </a:t>
                      </a:r>
                      <a:r>
                        <a:rPr lang="en-US" sz="1400" baseline="0" dirty="0" err="1">
                          <a:latin typeface="Times New Roman"/>
                          <a:ea typeface="Times New Roman"/>
                          <a:cs typeface="Times New Roman"/>
                        </a:rPr>
                        <a:t>phụ</a:t>
                      </a:r>
                      <a:r>
                        <a:rPr lang="en-US" sz="1400" baseline="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Kích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thước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3384 (00000D38h)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Chỉ số Cluster bắt đầu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16 (0010h)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BM MMT&amp;VT - KHOA CNTT - ĐH KHTN TP.HCM</a:t>
            </a: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76200" y="304800"/>
          <a:ext cx="8686800" cy="41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554909" imgH="4580952" progId="PBrush">
                  <p:embed/>
                </p:oleObj>
              </mc:Choice>
              <mc:Fallback>
                <p:oleObj name="Bitmap Image" r:id="rId2" imgW="9554909" imgH="45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"/>
                        <a:ext cx="8686800" cy="4171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19200" y="2866572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11645</TotalTime>
  <Words>1995</Words>
  <Application>Microsoft Office PowerPoint</Application>
  <PresentationFormat>On-screen Show (4:3)</PresentationFormat>
  <Paragraphs>327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Wingdings 2</vt:lpstr>
      <vt:lpstr>Oriel</vt:lpstr>
      <vt:lpstr>Bitmap Image</vt:lpstr>
      <vt:lpstr>PowerPoint Presentation</vt:lpstr>
      <vt:lpstr>PowerPoint Presentation</vt:lpstr>
      <vt:lpstr>PowerPoint Presentation</vt:lpstr>
      <vt:lpstr>PowerPoint Presentation</vt:lpstr>
      <vt:lpstr>Boot sector 1</vt:lpstr>
      <vt:lpstr>Boot sector 1</vt:lpstr>
      <vt:lpstr>BOOT SECTOR 2</vt:lpstr>
      <vt:lpstr>BOOT SECTOR 2</vt:lpstr>
      <vt:lpstr>RDET</vt:lpstr>
      <vt:lpstr>FAT 1</vt:lpstr>
      <vt:lpstr>PowerPoint Presentation</vt:lpstr>
      <vt:lpstr>FAT 2</vt:lpstr>
      <vt:lpstr>PowerPoint Presentation</vt:lpstr>
      <vt:lpstr>Cách 2 (xác định kích thước bảng fat)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Huynh Tho</cp:lastModifiedBy>
  <cp:revision>967</cp:revision>
  <dcterms:created xsi:type="dcterms:W3CDTF">2009-01-22T17:54:45Z</dcterms:created>
  <dcterms:modified xsi:type="dcterms:W3CDTF">2021-09-24T07:44:11Z</dcterms:modified>
</cp:coreProperties>
</file>