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7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8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5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87"/>
  </p:notesMasterIdLst>
  <p:handoutMasterIdLst>
    <p:handoutMasterId r:id="rId88"/>
  </p:handoutMasterIdLst>
  <p:sldIdLst>
    <p:sldId id="437" r:id="rId2"/>
    <p:sldId id="257" r:id="rId3"/>
    <p:sldId id="438" r:id="rId4"/>
    <p:sldId id="439" r:id="rId5"/>
    <p:sldId id="431" r:id="rId6"/>
    <p:sldId id="301" r:id="rId7"/>
    <p:sldId id="316" r:id="rId8"/>
    <p:sldId id="317" r:id="rId9"/>
    <p:sldId id="284" r:id="rId10"/>
    <p:sldId id="318" r:id="rId11"/>
    <p:sldId id="303" r:id="rId12"/>
    <p:sldId id="302" r:id="rId13"/>
    <p:sldId id="432" r:id="rId14"/>
    <p:sldId id="440" r:id="rId15"/>
    <p:sldId id="320" r:id="rId16"/>
    <p:sldId id="305" r:id="rId17"/>
    <p:sldId id="433" r:id="rId18"/>
    <p:sldId id="308" r:id="rId19"/>
    <p:sldId id="304" r:id="rId20"/>
    <p:sldId id="307" r:id="rId21"/>
    <p:sldId id="434" r:id="rId22"/>
    <p:sldId id="322" r:id="rId23"/>
    <p:sldId id="309" r:id="rId24"/>
    <p:sldId id="310" r:id="rId25"/>
    <p:sldId id="345" r:id="rId26"/>
    <p:sldId id="323" r:id="rId27"/>
    <p:sldId id="339" r:id="rId28"/>
    <p:sldId id="324" r:id="rId29"/>
    <p:sldId id="337" r:id="rId30"/>
    <p:sldId id="340" r:id="rId31"/>
    <p:sldId id="341" r:id="rId32"/>
    <p:sldId id="327" r:id="rId33"/>
    <p:sldId id="338" r:id="rId34"/>
    <p:sldId id="329" r:id="rId35"/>
    <p:sldId id="441" r:id="rId36"/>
    <p:sldId id="442" r:id="rId37"/>
    <p:sldId id="336" r:id="rId38"/>
    <p:sldId id="331" r:id="rId39"/>
    <p:sldId id="332" r:id="rId40"/>
    <p:sldId id="334" r:id="rId41"/>
    <p:sldId id="335" r:id="rId42"/>
    <p:sldId id="346" r:id="rId43"/>
    <p:sldId id="435" r:id="rId44"/>
    <p:sldId id="311" r:id="rId45"/>
    <p:sldId id="347" r:id="rId46"/>
    <p:sldId id="348" r:id="rId47"/>
    <p:sldId id="349" r:id="rId48"/>
    <p:sldId id="350" r:id="rId49"/>
    <p:sldId id="312" r:id="rId50"/>
    <p:sldId id="352" r:id="rId51"/>
    <p:sldId id="353" r:id="rId52"/>
    <p:sldId id="351" r:id="rId53"/>
    <p:sldId id="375" r:id="rId54"/>
    <p:sldId id="443" r:id="rId55"/>
    <p:sldId id="378" r:id="rId56"/>
    <p:sldId id="379" r:id="rId57"/>
    <p:sldId id="380" r:id="rId58"/>
    <p:sldId id="411" r:id="rId59"/>
    <p:sldId id="314" r:id="rId60"/>
    <p:sldId id="436" r:id="rId61"/>
    <p:sldId id="384" r:id="rId62"/>
    <p:sldId id="413" r:id="rId63"/>
    <p:sldId id="444" r:id="rId64"/>
    <p:sldId id="445" r:id="rId65"/>
    <p:sldId id="446" r:id="rId66"/>
    <p:sldId id="447" r:id="rId67"/>
    <p:sldId id="448" r:id="rId68"/>
    <p:sldId id="412" r:id="rId69"/>
    <p:sldId id="390" r:id="rId70"/>
    <p:sldId id="391" r:id="rId71"/>
    <p:sldId id="392" r:id="rId72"/>
    <p:sldId id="420" r:id="rId73"/>
    <p:sldId id="404" r:id="rId74"/>
    <p:sldId id="449" r:id="rId75"/>
    <p:sldId id="450" r:id="rId76"/>
    <p:sldId id="419" r:id="rId77"/>
    <p:sldId id="451" r:id="rId78"/>
    <p:sldId id="452" r:id="rId79"/>
    <p:sldId id="453" r:id="rId80"/>
    <p:sldId id="424" r:id="rId81"/>
    <p:sldId id="454" r:id="rId82"/>
    <p:sldId id="455" r:id="rId83"/>
    <p:sldId id="456" r:id="rId84"/>
    <p:sldId id="457" r:id="rId85"/>
    <p:sldId id="458" r:id="rId8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77D"/>
    <a:srgbClr val="CA68A2"/>
    <a:srgbClr val="FF3300"/>
    <a:srgbClr val="008000"/>
    <a:srgbClr val="FD6035"/>
    <a:srgbClr val="663300"/>
    <a:srgbClr val="00FF00"/>
    <a:srgbClr val="0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05" autoAdjust="0"/>
    <p:restoredTop sz="94953" autoAdjust="0"/>
  </p:normalViewPr>
  <p:slideViewPr>
    <p:cSldViewPr snapToGrid="0">
      <p:cViewPr varScale="1">
        <p:scale>
          <a:sx n="66" d="100"/>
          <a:sy n="66" d="100"/>
        </p:scale>
        <p:origin x="10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8D375131-666F-479C-8C1D-237EF8D394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84A70B31-D3FE-4962-BD7F-532B47B1B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9pPr>
          </a:lstStyle>
          <a:p>
            <a:fld id="{5F99DEE6-0D81-42A1-BC26-67038FD14501}" type="slidenum">
              <a:rPr lang="en-US" altLang="en-US" sz="1300">
                <a:latin typeface="Arial" panose="020B0604020202020204" pitchFamily="34" charset="0"/>
              </a:rPr>
              <a:pPr/>
              <a:t>53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66" tIns="49133" rIns="98266" bIns="49133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9pPr>
          </a:lstStyle>
          <a:p>
            <a:fld id="{BD3CF8A8-143A-4DA0-9F7A-455AC099E53F}" type="slidenum">
              <a:rPr lang="en-US" altLang="en-US" sz="1300">
                <a:latin typeface="Arial" panose="020B0604020202020204" pitchFamily="34" charset="0"/>
              </a:rPr>
              <a:pPr/>
              <a:t>61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66" tIns="49133" rIns="98266" bIns="49133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9pPr>
          </a:lstStyle>
          <a:p>
            <a:fld id="{07783C3A-221E-4943-9A6F-30F21B5DD2D6}" type="slidenum">
              <a:rPr lang="en-US" altLang="en-US" sz="1300">
                <a:latin typeface="Arial" panose="020B0604020202020204" pitchFamily="34" charset="0"/>
              </a:rPr>
              <a:pPr/>
              <a:t>62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66" tIns="49133" rIns="98266" bIns="49133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9pPr>
          </a:lstStyle>
          <a:p>
            <a:fld id="{A3DCDD16-B7EE-4F4A-BCB9-70A24E4AA435}" type="slidenum">
              <a:rPr lang="en-US" altLang="en-US" sz="1300">
                <a:latin typeface="Arial" panose="020B0604020202020204" pitchFamily="34" charset="0"/>
              </a:rPr>
              <a:pPr/>
              <a:t>68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66" tIns="49133" rIns="98266" bIns="49133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9pPr>
          </a:lstStyle>
          <a:p>
            <a:fld id="{53AAB777-7FF6-46D3-918B-C4F310D60B64}" type="slidenum">
              <a:rPr lang="en-US" altLang="en-US" sz="1300">
                <a:latin typeface="Arial" panose="020B0604020202020204" pitchFamily="34" charset="0"/>
              </a:rPr>
              <a:pPr/>
              <a:t>72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66" tIns="49133" rIns="98266" bIns="49133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9pPr>
          </a:lstStyle>
          <a:p>
            <a:fld id="{1394E566-E7EC-45CD-AB38-8A503F3E36BC}" type="slidenum">
              <a:rPr lang="en-US" altLang="en-US" sz="1300">
                <a:latin typeface="Arial" panose="020B0604020202020204" pitchFamily="34" charset="0"/>
              </a:rPr>
              <a:pPr/>
              <a:t>73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66" tIns="49133" rIns="98266" bIns="49133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9pPr>
          </a:lstStyle>
          <a:p>
            <a:fld id="{0D583F73-1D2A-4279-96F5-E63D657DF351}" type="slidenum">
              <a:rPr lang="en-US" altLang="en-US" sz="1300">
                <a:latin typeface="Arial" panose="020B0604020202020204" pitchFamily="34" charset="0"/>
              </a:rPr>
              <a:pPr/>
              <a:t>76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66" tIns="49133" rIns="98266" bIns="49133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VNI-Univer" pitchFamily="2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Univer" pitchFamily="2" charset="0"/>
              </a:defRPr>
            </a:lvl9pPr>
          </a:lstStyle>
          <a:p>
            <a:fld id="{228F67EA-AB4E-47B5-B414-62017B25DD95}" type="slidenum">
              <a:rPr lang="en-US" altLang="en-US" sz="1300">
                <a:latin typeface="Arial" panose="020B0604020202020204" pitchFamily="34" charset="0"/>
              </a:rPr>
              <a:pPr/>
              <a:t>80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66" tIns="49133" rIns="98266" bIns="49133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60838"/>
            <a:ext cx="9144000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D:\Dropbox\SS-Slides\DeCuong-CDIO\TemplateCDIOv1\HinhAnh\LogoCDIO.pn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869785" y="613071"/>
            <a:ext cx="1702215" cy="97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/>
        </p:spPr>
      </p:pic>
      <p:pic>
        <p:nvPicPr>
          <p:cNvPr id="7" name="Picture 7" descr="D:\Dropbox\SS-Slides\DeCuong-CDIO\TemplateCDIOv1\HinhAnh\LogoTruong.png"/>
          <p:cNvPicPr>
            <a:picLocks noChangeAspect="1" noChangeArrowheads="1"/>
          </p:cNvPicPr>
          <p:nvPr/>
        </p:nvPicPr>
        <p:blipFill>
          <a:blip r:embed="rId5" cstate="print">
            <a:extLst/>
          </a:blip>
          <a:srcRect/>
          <a:stretch>
            <a:fillRect/>
          </a:stretch>
        </p:blipFill>
        <p:spPr bwMode="auto">
          <a:xfrm>
            <a:off x="990600" y="625771"/>
            <a:ext cx="1231847" cy="97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534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8534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B4B19-322D-4E64-941F-DE7379E65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25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042A6-625E-4045-AAFC-BD581BC8C9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73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WinFX__LineGlow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/>
          <a:stretch>
            <a:fillRect/>
          </a:stretch>
        </p:blipFill>
        <p:spPr bwMode="auto">
          <a:xfrm>
            <a:off x="0" y="1143000"/>
            <a:ext cx="9144000" cy="228600"/>
          </a:xfrm>
          <a:prstGeom prst="rect">
            <a:avLst/>
          </a:prstGeom>
          <a:noFill/>
        </p:spPr>
      </p:pic>
      <p:pic>
        <p:nvPicPr>
          <p:cNvPr id="7" name="Picture 5" descr="WinFX_WCF__03a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534216" y="6400800"/>
            <a:ext cx="609784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defRPr b="1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Univer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NI-Univer" pitchFamily="2" charset="0"/>
              </a:defRPr>
            </a:lvl1pPr>
            <a:lvl2pPr>
              <a:defRPr baseline="0">
                <a:latin typeface="VNI-Univer" pitchFamily="2" charset="0"/>
              </a:defRPr>
            </a:lvl2pPr>
            <a:lvl3pPr>
              <a:defRPr baseline="0">
                <a:latin typeface="VNI-Univer" pitchFamily="2" charset="0"/>
              </a:defRPr>
            </a:lvl3pPr>
            <a:lvl4pPr>
              <a:defRPr baseline="0">
                <a:latin typeface="VNI-Univer" pitchFamily="2" charset="0"/>
              </a:defRPr>
            </a:lvl4pPr>
            <a:lvl5pPr>
              <a:defRPr baseline="0">
                <a:latin typeface="VNI-Univer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5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inFX_WCF__03a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  <p:pic>
        <p:nvPicPr>
          <p:cNvPr id="4" name="Picture 8" descr="WinFX__LineGlow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 r="16667" b="33333"/>
          <a:stretch>
            <a:fillRect/>
          </a:stretch>
        </p:blipFill>
        <p:spPr bwMode="auto">
          <a:xfrm>
            <a:off x="1524000" y="1905000"/>
            <a:ext cx="7620000" cy="152400"/>
          </a:xfrm>
          <a:prstGeom prst="rect">
            <a:avLst/>
          </a:prstGeom>
          <a:noFill/>
        </p:spPr>
      </p:pic>
      <p:pic>
        <p:nvPicPr>
          <p:cNvPr id="5" name="Picture 4" descr="WinFX__LineGlow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 l="15000" t="33333"/>
          <a:stretch>
            <a:fillRect/>
          </a:stretch>
        </p:blipFill>
        <p:spPr bwMode="auto">
          <a:xfrm>
            <a:off x="0" y="4343400"/>
            <a:ext cx="7772400" cy="152400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Dropbox\SS-Slides\DeCuong-CDIO\TemplateCDIOv1\HinhAnh\LogoCDIO_Transpar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863600"/>
            <a:ext cx="105251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D:\Dropbox\SS-Slides\DeCuong-CDIO\TemplateCDIOv1\HinhAnh\LogoTruong_Transpar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15975"/>
            <a:ext cx="762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92375"/>
            <a:ext cx="8534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5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59"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08"/>
          <a:stretch>
            <a:fillRect/>
          </a:stretch>
        </p:blipFill>
        <p:spPr bwMode="auto">
          <a:xfrm>
            <a:off x="0" y="0"/>
            <a:ext cx="914400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E:\04_Image Collection\01_ICON\Question\Hel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5105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4598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sz="40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DE21FFB-D00E-47B1-81CD-3AF8FBA269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39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WinFX__LineGlow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/>
          <a:stretch>
            <a:fillRect/>
          </a:stretch>
        </p:blipFill>
        <p:spPr bwMode="auto">
          <a:xfrm>
            <a:off x="0" y="1295400"/>
            <a:ext cx="9144000" cy="228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14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6400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9078-6076-4C09-8EEC-3E4DA4A90B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02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E4D47-A3F4-4B4C-AE83-8EBE1C062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67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BF308-4175-4C53-B587-8358580F9B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34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85D81-A21E-4F0B-BF66-DB01657A37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65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NI-Univer" pitchFamily="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NI-Univer" pitchFamily="2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VNI-Univer" charset="0"/>
              </a:defRPr>
            </a:lvl1pPr>
          </a:lstStyle>
          <a:p>
            <a:pPr>
              <a:defRPr/>
            </a:pPr>
            <a:fld id="{D21D823F-BB70-48F9-BCA2-B197345811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Tahoma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Tahoma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Tahoma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Tahoma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Đồng bộ hóa</a:t>
            </a:r>
          </a:p>
        </p:txBody>
      </p:sp>
      <p:sp>
        <p:nvSpPr>
          <p:cNvPr id="15362" name="Subtitle 6"/>
          <p:cNvSpPr>
            <a:spLocks noGrp="1"/>
          </p:cNvSpPr>
          <p:nvPr>
            <p:ph type="subTitle" idx="1"/>
          </p:nvPr>
        </p:nvSpPr>
        <p:spPr>
          <a:xfrm>
            <a:off x="1371600" y="4148138"/>
            <a:ext cx="6400800" cy="762000"/>
          </a:xfrm>
        </p:spPr>
        <p:txBody>
          <a:bodyPr/>
          <a:lstStyle/>
          <a:p>
            <a:pPr eaLnBrk="1" hangingPunct="1"/>
            <a:r>
              <a:rPr lang="en-US" altLang="en-US" sz="1800" b="1" smtClean="0"/>
              <a:t>Môn học: Hệ điều hành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010400" y="6243638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D0B5FD-9AC0-4A75-B5CB-EC1EF60778D0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657225" y="1258888"/>
            <a:ext cx="7932738" cy="54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93738" indent="-2365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204913" indent="-2905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VNI-Univer" pitchFamily="2" charset="0"/>
              </a:rPr>
              <a:t>Keát quaû thöïc hieän tieán trình phuï thuoäc vaøo keát quaû ñieàu phoái</a:t>
            </a:r>
          </a:p>
          <a:p>
            <a:pPr lvl="1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hlink"/>
                </a:solidFill>
                <a:latin typeface="VNI-Univer" pitchFamily="2" charset="0"/>
              </a:rPr>
              <a:t>Cuøng input, khoâng chaéc cuøng output</a:t>
            </a:r>
          </a:p>
          <a:p>
            <a:pPr lvl="1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VNI-Univer" pitchFamily="2" charset="0"/>
              </a:rPr>
              <a:t>Khoù debug loãi sai trong xöû lyù ñoàng haønh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VNI-Univer" pitchFamily="2" charset="0"/>
              </a:rPr>
              <a:t>Xöû lyù</a:t>
            </a:r>
          </a:p>
          <a:p>
            <a:pPr lvl="1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VNI-Univer" pitchFamily="2" charset="0"/>
              </a:rPr>
              <a:t>Laøm lô  </a:t>
            </a:r>
          </a:p>
          <a:p>
            <a:pPr lvl="2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latin typeface="VNI-Univer" pitchFamily="2" charset="0"/>
              </a:rPr>
              <a:t>Deã , nhöng coù phaûi laø giaûi phaùp</a:t>
            </a:r>
          </a:p>
          <a:p>
            <a:pPr lvl="1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VNI-Univer" pitchFamily="2" charset="0"/>
              </a:rPr>
              <a:t>Khoâng chia seû taøi nguyeân chung : duøng 2 bieán hits1,hits2; xaây caàu 2 lane...</a:t>
            </a:r>
          </a:p>
          <a:p>
            <a:pPr lvl="2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latin typeface="VNI-Univer" pitchFamily="2" charset="0"/>
              </a:rPr>
              <a:t>Neân duøng khi coù theå, nhöng khoâng bao giôø coù theå ñaûm baûo ñuû taøi nguyeân, vaø cuõng khoâng laø giaûi phaùp ñuùng cho moïi tröôøng hôïp</a:t>
            </a:r>
            <a:endParaRPr lang="en-US" altLang="en-US" sz="3200" b="1">
              <a:latin typeface="VNI-Univer" pitchFamily="2" charset="0"/>
            </a:endParaRPr>
          </a:p>
          <a:p>
            <a:pPr lvl="1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VNI-Univer" pitchFamily="2" charset="0"/>
              </a:rPr>
              <a:t>Giaûi phaùp toång quaùt : coù hay khoâng ?</a:t>
            </a:r>
          </a:p>
          <a:p>
            <a:pPr lvl="2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latin typeface="VNI-Univer" pitchFamily="2" charset="0"/>
              </a:rPr>
              <a:t>Lyù do xaûy ra Race condition ? </a:t>
            </a:r>
            <a:r>
              <a:rPr lang="en-US" altLang="en-US" sz="2000" b="1">
                <a:latin typeface="VNI-Univer" pitchFamily="2" charset="0"/>
                <a:sym typeface="Wingdings" panose="05000000000000000000" pitchFamily="2" charset="2"/>
              </a:rPr>
              <a:t> </a:t>
            </a:r>
            <a:r>
              <a:rPr lang="en-US" altLang="en-US" sz="2000" b="1">
                <a:solidFill>
                  <a:schemeClr val="hlink"/>
                </a:solidFill>
                <a:latin typeface="VNI-Univer" pitchFamily="2" charset="0"/>
              </a:rPr>
              <a:t>Bad interleavings</a:t>
            </a:r>
            <a:r>
              <a:rPr lang="en-US" altLang="en-US" sz="2000" b="1">
                <a:latin typeface="VNI-Univer" pitchFamily="2" charset="0"/>
              </a:rPr>
              <a:t> : moät tieán trình “xen vaøo” quaù trình truy xuaát taøi nguyeân cuûa moät tieán trình khaùc</a:t>
            </a:r>
          </a:p>
          <a:p>
            <a:pPr lvl="2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latin typeface="VNI-Univer" pitchFamily="2" charset="0"/>
              </a:rPr>
              <a:t>Giaûi phaùp : baûo ñaûm tính </a:t>
            </a:r>
            <a:r>
              <a:rPr lang="en-US" altLang="en-US" sz="2000" b="1">
                <a:solidFill>
                  <a:schemeClr val="hlink"/>
                </a:solidFill>
                <a:latin typeface="VNI-Univer" pitchFamily="2" charset="0"/>
              </a:rPr>
              <a:t>atomicity</a:t>
            </a:r>
            <a:r>
              <a:rPr lang="en-US" altLang="en-US" sz="2000" b="1">
                <a:latin typeface="VNI-Univer" pitchFamily="2" charset="0"/>
              </a:rPr>
              <a:t> cho pheùp tieán trình hoaøn taát troïn veïn quaù trình truy xuaát taøi nguyeân chung tröôùc khi coù tieán trình khaùc can thieäp</a:t>
            </a:r>
            <a:endParaRPr lang="en-US" altLang="en-US" sz="2800" b="1">
              <a:solidFill>
                <a:schemeClr val="hlink"/>
              </a:solidFill>
              <a:latin typeface="VNI-Univer" pitchFamily="2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Tranh ñoaït ñieàu khieån (Race condition)-Nhaän xeùt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CF4B1-4FA1-4DE0-BA7F-4254C8244468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2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2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2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2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25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2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2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25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25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2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Atomicity : loaïi boû Race Condition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507509-E991-45A1-AD6B-9F817F5B9E06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43175" y="3741738"/>
            <a:ext cx="2432050" cy="1003300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8000"/>
                </a:solidFill>
                <a:latin typeface="Comic Sans MS" panose="030F0702030302020204" pitchFamily="66" charset="0"/>
              </a:rPr>
              <a:t>read hits(1)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8000"/>
                </a:solidFill>
                <a:latin typeface="Comic Sans MS" panose="030F0702030302020204" pitchFamily="66" charset="0"/>
              </a:rPr>
              <a:t>hits = 1 + 1</a:t>
            </a:r>
          </a:p>
        </p:txBody>
      </p:sp>
      <p:grpSp>
        <p:nvGrpSpPr>
          <p:cNvPr id="25604" name="Group 9"/>
          <p:cNvGrpSpPr>
            <a:grpSpLocks/>
          </p:cNvGrpSpPr>
          <p:nvPr/>
        </p:nvGrpSpPr>
        <p:grpSpPr bwMode="auto">
          <a:xfrm>
            <a:off x="3276600" y="1854200"/>
            <a:ext cx="4183063" cy="2046288"/>
            <a:chOff x="1727" y="1381"/>
            <a:chExt cx="2635" cy="1519"/>
          </a:xfrm>
        </p:grpSpPr>
        <p:sp>
          <p:nvSpPr>
            <p:cNvPr id="25610" name="Freeform 10"/>
            <p:cNvSpPr>
              <a:spLocks/>
            </p:cNvSpPr>
            <p:nvPr/>
          </p:nvSpPr>
          <p:spPr bwMode="auto">
            <a:xfrm>
              <a:off x="1727" y="1469"/>
              <a:ext cx="216" cy="480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99 h 528"/>
                <a:gd name="T4" fmla="*/ 16 w 216"/>
                <a:gd name="T5" fmla="*/ 172 h 528"/>
                <a:gd name="T6" fmla="*/ 112 w 216"/>
                <a:gd name="T7" fmla="*/ 27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Freeform 11"/>
            <p:cNvSpPr>
              <a:spLocks/>
            </p:cNvSpPr>
            <p:nvPr/>
          </p:nvSpPr>
          <p:spPr bwMode="auto">
            <a:xfrm>
              <a:off x="3791" y="1425"/>
              <a:ext cx="216" cy="480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99 h 528"/>
                <a:gd name="T4" fmla="*/ 16 w 216"/>
                <a:gd name="T5" fmla="*/ 172 h 528"/>
                <a:gd name="T6" fmla="*/ 112 w 216"/>
                <a:gd name="T7" fmla="*/ 27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1868" y="1948"/>
              <a:ext cx="11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2005" y="2515"/>
              <a:ext cx="11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3692" y="2209"/>
              <a:ext cx="116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800">
                <a:solidFill>
                  <a:srgbClr val="CC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2042" y="1426"/>
              <a:ext cx="334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chemeClr val="bg2"/>
                  </a:solidFill>
                  <a:latin typeface="Comic Sans MS" panose="030F0702030302020204" pitchFamily="66" charset="0"/>
                </a:rPr>
                <a:t>P1</a:t>
              </a: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3992" y="1381"/>
              <a:ext cx="37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C0000"/>
                  </a:solidFill>
                  <a:latin typeface="Comic Sans MS" panose="030F0702030302020204" pitchFamily="66" charset="0"/>
                </a:rPr>
                <a:t>P2</a:t>
              </a:r>
            </a:p>
          </p:txBody>
        </p:sp>
      </p:grp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387475" y="5024438"/>
            <a:ext cx="144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folHlink"/>
                </a:solidFill>
                <a:latin typeface="Comic Sans MS" panose="030F0702030302020204" pitchFamily="66" charset="0"/>
              </a:rPr>
              <a:t>hits = 2</a:t>
            </a:r>
            <a:endParaRPr lang="en-US" altLang="en-US" sz="28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1462088" y="1473200"/>
            <a:ext cx="144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folHlink"/>
                </a:solidFill>
                <a:latin typeface="Comic Sans MS" panose="030F0702030302020204" pitchFamily="66" charset="0"/>
              </a:rPr>
              <a:t>hits = 0</a:t>
            </a:r>
          </a:p>
        </p:txBody>
      </p:sp>
      <p:sp>
        <p:nvSpPr>
          <p:cNvPr id="25607" name="Line 19"/>
          <p:cNvSpPr>
            <a:spLocks noChangeShapeType="1"/>
          </p:cNvSpPr>
          <p:nvPr/>
        </p:nvSpPr>
        <p:spPr bwMode="auto">
          <a:xfrm flipH="1">
            <a:off x="2055813" y="2082800"/>
            <a:ext cx="15875" cy="2911475"/>
          </a:xfrm>
          <a:prstGeom prst="line">
            <a:avLst/>
          </a:prstGeom>
          <a:noFill/>
          <a:ln w="57150">
            <a:solidFill>
              <a:srgbClr val="0F0C1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20"/>
          <p:cNvSpPr txBox="1">
            <a:spLocks noChangeArrowheads="1"/>
          </p:cNvSpPr>
          <p:nvPr/>
        </p:nvSpPr>
        <p:spPr bwMode="auto">
          <a:xfrm>
            <a:off x="1004888" y="2082800"/>
            <a:ext cx="92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F0C19"/>
                </a:solidFill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5632450" y="2617788"/>
            <a:ext cx="2471738" cy="100330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read hits (0)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hits = 0 + 1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nimBg="1"/>
      <p:bldP spid="137233" grpId="0"/>
      <p:bldP spid="137234" grpId="0"/>
      <p:bldP spid="1372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192A5B-10E3-4F2B-B1CF-AD6B0289A85F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4778375" y="4194175"/>
            <a:ext cx="2414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omic Sans MS" panose="030F0702030302020204" pitchFamily="66" charset="0"/>
              </a:rPr>
              <a:t>hits = hits + 1</a:t>
            </a:r>
          </a:p>
        </p:txBody>
      </p:sp>
      <p:sp>
        <p:nvSpPr>
          <p:cNvPr id="26627" name="Freeform 4"/>
          <p:cNvSpPr>
            <a:spLocks/>
          </p:cNvSpPr>
          <p:nvPr/>
        </p:nvSpPr>
        <p:spPr bwMode="auto">
          <a:xfrm>
            <a:off x="2471738" y="2374900"/>
            <a:ext cx="342900" cy="646113"/>
          </a:xfrm>
          <a:custGeom>
            <a:avLst/>
            <a:gdLst>
              <a:gd name="T0" fmla="*/ 2147483646 w 216"/>
              <a:gd name="T1" fmla="*/ 0 h 528"/>
              <a:gd name="T2" fmla="*/ 2147483646 w 216"/>
              <a:gd name="T3" fmla="*/ 2147483646 h 528"/>
              <a:gd name="T4" fmla="*/ 2147483646 w 216"/>
              <a:gd name="T5" fmla="*/ 2147483646 h 528"/>
              <a:gd name="T6" fmla="*/ 2147483646 w 216"/>
              <a:gd name="T7" fmla="*/ 2147483646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16"/>
              <a:gd name="T13" fmla="*/ 0 h 528"/>
              <a:gd name="T14" fmla="*/ 216 w 21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066800" y="3095625"/>
            <a:ext cx="3330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printf(“Welcome”);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1060450" y="4227513"/>
            <a:ext cx="2414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hits = hits + 1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4781550" y="3095625"/>
            <a:ext cx="3330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omic Sans MS" panose="030F0702030302020204" pitchFamily="66" charset="0"/>
              </a:rPr>
              <a:t>printf(“Welcome”);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2971800" y="2316163"/>
            <a:ext cx="53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P1</a:t>
            </a:r>
          </a:p>
        </p:txBody>
      </p:sp>
      <p:grpSp>
        <p:nvGrpSpPr>
          <p:cNvPr id="26632" name="Group 9"/>
          <p:cNvGrpSpPr>
            <a:grpSpLocks/>
          </p:cNvGrpSpPr>
          <p:nvPr/>
        </p:nvGrpSpPr>
        <p:grpSpPr bwMode="auto">
          <a:xfrm>
            <a:off x="6357938" y="2255838"/>
            <a:ext cx="906462" cy="706437"/>
            <a:chOff x="3831" y="1488"/>
            <a:chExt cx="571" cy="445"/>
          </a:xfrm>
        </p:grpSpPr>
        <p:sp>
          <p:nvSpPr>
            <p:cNvPr id="26644" name="Freeform 10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2 h 528"/>
                <a:gd name="T4" fmla="*/ 16 w 216"/>
                <a:gd name="T5" fmla="*/ 56 h 528"/>
                <a:gd name="T6" fmla="*/ 112 w 216"/>
                <a:gd name="T7" fmla="*/ 8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Text Box 11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C0000"/>
                  </a:solidFill>
                  <a:latin typeface="Comic Sans MS" panose="030F0702030302020204" pitchFamily="66" charset="0"/>
                </a:rPr>
                <a:t>P2</a:t>
              </a:r>
            </a:p>
          </p:txBody>
        </p:sp>
      </p:grp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8023225" y="3965575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hlink"/>
                </a:solidFill>
                <a:latin typeface="Comic Sans MS" panose="030F0702030302020204" pitchFamily="66" charset="0"/>
              </a:rPr>
              <a:t>CS</a:t>
            </a:r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285750" y="3957638"/>
            <a:ext cx="65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hlink"/>
                </a:solidFill>
                <a:latin typeface="Comic Sans MS" panose="030F0702030302020204" pitchFamily="66" charset="0"/>
              </a:rPr>
              <a:t>CS</a:t>
            </a:r>
          </a:p>
        </p:txBody>
      </p:sp>
      <p:sp>
        <p:nvSpPr>
          <p:cNvPr id="136206" name="Text Box 14"/>
          <p:cNvSpPr txBox="1">
            <a:spLocks noChangeArrowheads="1"/>
          </p:cNvSpPr>
          <p:nvPr/>
        </p:nvSpPr>
        <p:spPr bwMode="auto">
          <a:xfrm>
            <a:off x="641350" y="1339850"/>
            <a:ext cx="7940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b="1">
                <a:latin typeface="VNI-Univer" pitchFamily="2" charset="0"/>
              </a:rPr>
              <a:t>Mieàn gaêng (CS) laø ñoaïn chöông trình coù khaû naêng gaây ra hieän töôïng race condition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1079500" y="3708400"/>
            <a:ext cx="3168650" cy="1016000"/>
          </a:xfrm>
          <a:prstGeom prst="rect">
            <a:avLst/>
          </a:prstGeom>
          <a:noFill/>
          <a:ln w="762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4768850" y="3690938"/>
            <a:ext cx="3062288" cy="1016000"/>
          </a:xfrm>
          <a:prstGeom prst="rect">
            <a:avLst/>
          </a:prstGeom>
          <a:noFill/>
          <a:ln w="76200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671513" y="5513388"/>
            <a:ext cx="7940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0838" indent="-3508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chemeClr val="hlink"/>
              </a:buClr>
              <a:buFont typeface="Wingdings 2" panose="05020102010507070707" pitchFamily="18" charset="2"/>
              <a:buChar char="E"/>
            </a:pPr>
            <a:r>
              <a:rPr lang="en-US" altLang="en-US" sz="2800" b="1">
                <a:latin typeface="VNI-Univer" pitchFamily="2" charset="0"/>
              </a:rPr>
              <a:t>Hoã trôï Atomicity : Caàn baûo ñaûm tính “ñoäc quyeàn truy xuaát” (</a:t>
            </a:r>
            <a:r>
              <a:rPr lang="en-US" altLang="en-US" sz="2800" b="1">
                <a:solidFill>
                  <a:schemeClr val="hlink"/>
                </a:solidFill>
                <a:latin typeface="VNI-Univer" pitchFamily="2" charset="0"/>
              </a:rPr>
              <a:t>Mutual Exclusion</a:t>
            </a:r>
            <a:r>
              <a:rPr lang="en-US" altLang="en-US" sz="2800" b="1">
                <a:latin typeface="VNI-Univer" pitchFamily="2" charset="0"/>
              </a:rPr>
              <a:t>) cho mieàn gaêng (CS)</a:t>
            </a:r>
          </a:p>
        </p:txBody>
      </p:sp>
      <p:sp>
        <p:nvSpPr>
          <p:cNvPr id="26639" name="Text Box 18"/>
          <p:cNvSpPr txBox="1">
            <a:spLocks noChangeArrowheads="1"/>
          </p:cNvSpPr>
          <p:nvPr/>
        </p:nvSpPr>
        <p:spPr bwMode="auto">
          <a:xfrm>
            <a:off x="1060450" y="4848225"/>
            <a:ext cx="243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printf(“Bye”);</a:t>
            </a:r>
          </a:p>
        </p:txBody>
      </p:sp>
      <p:sp>
        <p:nvSpPr>
          <p:cNvPr id="26640" name="Text Box 19"/>
          <p:cNvSpPr txBox="1">
            <a:spLocks noChangeArrowheads="1"/>
          </p:cNvSpPr>
          <p:nvPr/>
        </p:nvSpPr>
        <p:spPr bwMode="auto">
          <a:xfrm>
            <a:off x="4778375" y="4848225"/>
            <a:ext cx="243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omic Sans MS" panose="030F0702030302020204" pitchFamily="66" charset="0"/>
              </a:rPr>
              <a:t>printf(“Bye”);</a:t>
            </a:r>
          </a:p>
        </p:txBody>
      </p:sp>
      <p:sp>
        <p:nvSpPr>
          <p:cNvPr id="26641" name="Text Box 5"/>
          <p:cNvSpPr txBox="1">
            <a:spLocks noChangeArrowheads="1"/>
          </p:cNvSpPr>
          <p:nvPr/>
        </p:nvSpPr>
        <p:spPr bwMode="auto">
          <a:xfrm>
            <a:off x="1073150" y="3673475"/>
            <a:ext cx="181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read hits;</a:t>
            </a:r>
          </a:p>
        </p:txBody>
      </p:sp>
      <p:sp>
        <p:nvSpPr>
          <p:cNvPr id="26642" name="Text Box 7"/>
          <p:cNvSpPr txBox="1">
            <a:spLocks noChangeArrowheads="1"/>
          </p:cNvSpPr>
          <p:nvPr/>
        </p:nvSpPr>
        <p:spPr bwMode="auto">
          <a:xfrm>
            <a:off x="4768850" y="3656013"/>
            <a:ext cx="181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omic Sans MS" panose="030F0702030302020204" pitchFamily="66" charset="0"/>
              </a:rPr>
              <a:t>read hits;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3600" smtClean="0"/>
              <a:t>Mieàn gaêng (Critical Section) </a:t>
            </a:r>
            <a:br>
              <a:rPr lang="en-US" sz="3600" smtClean="0"/>
            </a:br>
            <a:r>
              <a:rPr lang="en-US" sz="3600" smtClean="0"/>
              <a:t>&amp; Khaû naêng ñoäc quyeàn (Mutual Exclusion)</a:t>
            </a:r>
            <a:endParaRPr lang="en-US" sz="36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6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4" grpId="0" autoUpdateAnimBg="0"/>
      <p:bldP spid="136205" grpId="0" autoUpdateAnimBg="0"/>
      <p:bldP spid="136206" grpId="0" build="p" autoUpdateAnimBg="0"/>
      <p:bldP spid="136207" grpId="0" animBg="1"/>
      <p:bldP spid="136208" grpId="0" animBg="1"/>
      <p:bldP spid="13620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Noäi dung baøi giaûng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Xöû lyù ñoàng haønh vaø caùc vaán ñeà: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Vaán ñeà  tranh ñoaït ñieàu khieån (Race Condition)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FF3300"/>
                </a:solidFill>
              </a:rPr>
              <a:t>Vaán ñeà phoái hôïp xöû lyù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Baøi toaùn ñoàng boä hoùa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Yeâu caàu ñoäc quyeàn truy xuaát (Mutual Exclusion)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Yeâu caàu phoái hôïp xöû lyù (Synchronization)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Caùc giaûi phaùp ñoàng boä hoaù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Busy waiting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Sleep &amp; Wakeup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Caùc baøi toaùn ñoàng boä hoaù kinh ñieån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Producer – Consumer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Readers – Writers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Dinning Philosophers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CEB7BB-77F8-4336-970D-1F9696DF7E62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0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Phoái hôïp hoaït ñoäng</a:t>
            </a:r>
            <a:endParaRPr lang="en-US"/>
          </a:p>
        </p:txBody>
      </p:sp>
      <p:graphicFrame>
        <p:nvGraphicFramePr>
          <p:cNvPr id="28675" name="Object 23"/>
          <p:cNvGraphicFramePr>
            <a:graphicFrameLocks noChangeAspect="1"/>
          </p:cNvGraphicFramePr>
          <p:nvPr>
            <p:ph idx="1"/>
          </p:nvPr>
        </p:nvGraphicFramePr>
        <p:xfrm>
          <a:off x="2381250" y="3538538"/>
          <a:ext cx="3429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Bitmap Image" r:id="rId4" imgW="343039" imgH="352474" progId="Paint.Picture">
                  <p:embed/>
                </p:oleObj>
              </mc:Choice>
              <mc:Fallback>
                <p:oleObj name="Bitmap Image" r:id="rId4" imgW="343039" imgH="352474" progId="Paint.Picture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538538"/>
                        <a:ext cx="3429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5"/>
          <p:cNvGraphicFramePr>
            <a:graphicFrameLocks noChangeAspect="1"/>
          </p:cNvGraphicFramePr>
          <p:nvPr/>
        </p:nvGraphicFramePr>
        <p:xfrm>
          <a:off x="5981700" y="1703388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Bitmap Image" r:id="rId6" imgW="1523810" imgH="1523810" progId="Paint.Picture">
                  <p:embed/>
                </p:oleObj>
              </mc:Choice>
              <mc:Fallback>
                <p:oleObj name="Bitmap Image" r:id="rId6" imgW="1523810" imgH="1523810" progId="Paint.Picture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1703388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7"/>
          <p:cNvGraphicFramePr>
            <a:graphicFrameLocks noChangeAspect="1"/>
          </p:cNvGraphicFramePr>
          <p:nvPr/>
        </p:nvGraphicFramePr>
        <p:xfrm>
          <a:off x="6367463" y="3322638"/>
          <a:ext cx="9699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Bitmap Image" r:id="rId8" imgW="428798" imgH="323981" progId="Paint.Picture">
                  <p:embed/>
                </p:oleObj>
              </mc:Choice>
              <mc:Fallback>
                <p:oleObj name="Bitmap Image" r:id="rId8" imgW="428798" imgH="323981" progId="Paint.Picture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3" y="3322638"/>
                        <a:ext cx="9699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49300" y="1439863"/>
            <a:ext cx="2779713" cy="1355725"/>
            <a:chOff x="320" y="779"/>
            <a:chExt cx="1751" cy="854"/>
          </a:xfrm>
        </p:grpSpPr>
        <p:sp>
          <p:nvSpPr>
            <p:cNvPr id="28696" name="Freeform 4"/>
            <p:cNvSpPr>
              <a:spLocks/>
            </p:cNvSpPr>
            <p:nvPr/>
          </p:nvSpPr>
          <p:spPr bwMode="auto">
            <a:xfrm>
              <a:off x="1029" y="834"/>
              <a:ext cx="216" cy="407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1 h 528"/>
                <a:gd name="T4" fmla="*/ 16 w 216"/>
                <a:gd name="T5" fmla="*/ 55 h 528"/>
                <a:gd name="T6" fmla="*/ 112 w 216"/>
                <a:gd name="T7" fmla="*/ 86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Text Box 5"/>
            <p:cNvSpPr txBox="1">
              <a:spLocks noChangeArrowheads="1"/>
            </p:cNvSpPr>
            <p:nvPr/>
          </p:nvSpPr>
          <p:spPr bwMode="auto">
            <a:xfrm>
              <a:off x="320" y="1270"/>
              <a:ext cx="1751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(1) Send(“</a:t>
              </a:r>
              <a:r>
                <a:rPr lang="en-US" altLang="en-US" sz="2800" b="1">
                  <a:solidFill>
                    <a:schemeClr val="hlink"/>
                  </a:solidFill>
                  <a:latin typeface="VNI-Univer" pitchFamily="2" charset="0"/>
                </a:rPr>
                <a:t>Anh</a:t>
              </a: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”);</a:t>
              </a:r>
            </a:p>
          </p:txBody>
        </p:sp>
        <p:sp>
          <p:nvSpPr>
            <p:cNvPr id="28698" name="Text Box 6"/>
            <p:cNvSpPr txBox="1">
              <a:spLocks noChangeArrowheads="1"/>
            </p:cNvSpPr>
            <p:nvPr/>
          </p:nvSpPr>
          <p:spPr bwMode="auto">
            <a:xfrm>
              <a:off x="1326" y="779"/>
              <a:ext cx="370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P1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840413" y="1211263"/>
            <a:ext cx="2627312" cy="1355725"/>
            <a:chOff x="2663" y="846"/>
            <a:chExt cx="1655" cy="854"/>
          </a:xfrm>
        </p:grpSpPr>
        <p:sp>
          <p:nvSpPr>
            <p:cNvPr id="28693" name="Freeform 10"/>
            <p:cNvSpPr>
              <a:spLocks/>
            </p:cNvSpPr>
            <p:nvPr/>
          </p:nvSpPr>
          <p:spPr bwMode="auto">
            <a:xfrm>
              <a:off x="3324" y="901"/>
              <a:ext cx="216" cy="407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1 h 528"/>
                <a:gd name="T4" fmla="*/ 16 w 216"/>
                <a:gd name="T5" fmla="*/ 55 h 528"/>
                <a:gd name="T6" fmla="*/ 112 w 216"/>
                <a:gd name="T7" fmla="*/ 86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FC0AD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Text Box 11"/>
            <p:cNvSpPr txBox="1">
              <a:spLocks noChangeArrowheads="1"/>
            </p:cNvSpPr>
            <p:nvPr/>
          </p:nvSpPr>
          <p:spPr bwMode="auto">
            <a:xfrm>
              <a:off x="2663" y="1337"/>
              <a:ext cx="1655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(2) Send</a:t>
              </a:r>
              <a:r>
                <a:rPr lang="en-US" altLang="en-US" sz="2800">
                  <a:solidFill>
                    <a:srgbClr val="006600"/>
                  </a:solidFill>
                  <a:latin typeface="VNI-Univer" pitchFamily="2" charset="0"/>
                </a:rPr>
                <a:t>(“</a:t>
              </a:r>
              <a:r>
                <a:rPr lang="en-US" altLang="en-US" sz="2800" b="1">
                  <a:solidFill>
                    <a:schemeClr val="hlink"/>
                  </a:solidFill>
                  <a:latin typeface="VNI-Univer" pitchFamily="2" charset="0"/>
                </a:rPr>
                <a:t>yeâu</a:t>
              </a:r>
              <a:r>
                <a:rPr lang="en-US" altLang="en-US" sz="2800">
                  <a:solidFill>
                    <a:srgbClr val="006600"/>
                  </a:solidFill>
                  <a:latin typeface="VNI-Univer" pitchFamily="2" charset="0"/>
                </a:rPr>
                <a:t>”);</a:t>
              </a:r>
            </a:p>
          </p:txBody>
        </p:sp>
        <p:sp>
          <p:nvSpPr>
            <p:cNvPr id="28695" name="Text Box 12"/>
            <p:cNvSpPr txBox="1">
              <a:spLocks noChangeArrowheads="1"/>
            </p:cNvSpPr>
            <p:nvPr/>
          </p:nvSpPr>
          <p:spPr bwMode="auto">
            <a:xfrm>
              <a:off x="3603" y="846"/>
              <a:ext cx="406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C0AD9"/>
                  </a:solidFill>
                  <a:latin typeface="Comic Sans MS" panose="030F0702030302020204" pitchFamily="66" charset="0"/>
                </a:rPr>
                <a:t>P2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84200" y="5006975"/>
            <a:ext cx="2681288" cy="1355725"/>
            <a:chOff x="706" y="2085"/>
            <a:chExt cx="1689" cy="854"/>
          </a:xfrm>
        </p:grpSpPr>
        <p:sp>
          <p:nvSpPr>
            <p:cNvPr id="28690" name="Freeform 13"/>
            <p:cNvSpPr>
              <a:spLocks/>
            </p:cNvSpPr>
            <p:nvPr/>
          </p:nvSpPr>
          <p:spPr bwMode="auto">
            <a:xfrm>
              <a:off x="1385" y="2140"/>
              <a:ext cx="216" cy="407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1 h 528"/>
                <a:gd name="T4" fmla="*/ 16 w 216"/>
                <a:gd name="T5" fmla="*/ 55 h 528"/>
                <a:gd name="T6" fmla="*/ 112 w 216"/>
                <a:gd name="T7" fmla="*/ 86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80008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Text Box 14"/>
            <p:cNvSpPr txBox="1">
              <a:spLocks noChangeArrowheads="1"/>
            </p:cNvSpPr>
            <p:nvPr/>
          </p:nvSpPr>
          <p:spPr bwMode="auto">
            <a:xfrm>
              <a:off x="706" y="2576"/>
              <a:ext cx="1689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(3) Send(“</a:t>
              </a:r>
              <a:r>
                <a:rPr lang="en-US" altLang="en-US" sz="2800" b="1">
                  <a:solidFill>
                    <a:schemeClr val="hlink"/>
                  </a:solidFill>
                  <a:latin typeface="VNI-Univer" pitchFamily="2" charset="0"/>
                </a:rPr>
                <a:t>em</a:t>
              </a: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”);</a:t>
              </a:r>
            </a:p>
          </p:txBody>
        </p:sp>
        <p:sp>
          <p:nvSpPr>
            <p:cNvPr id="28692" name="Text Box 15"/>
            <p:cNvSpPr txBox="1">
              <a:spLocks noChangeArrowheads="1"/>
            </p:cNvSpPr>
            <p:nvPr/>
          </p:nvSpPr>
          <p:spPr bwMode="auto">
            <a:xfrm>
              <a:off x="1664" y="2085"/>
              <a:ext cx="406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800080"/>
                  </a:solidFill>
                  <a:latin typeface="Comic Sans MS" panose="030F0702030302020204" pitchFamily="66" charset="0"/>
                </a:rPr>
                <a:t>P3</a:t>
              </a:r>
            </a:p>
          </p:txBody>
        </p:sp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5568950" y="4943475"/>
            <a:ext cx="3144838" cy="1355725"/>
            <a:chOff x="3270" y="2151"/>
            <a:chExt cx="1981" cy="854"/>
          </a:xfrm>
        </p:grpSpPr>
        <p:sp>
          <p:nvSpPr>
            <p:cNvPr id="28687" name="Freeform 16"/>
            <p:cNvSpPr>
              <a:spLocks/>
            </p:cNvSpPr>
            <p:nvPr/>
          </p:nvSpPr>
          <p:spPr bwMode="auto">
            <a:xfrm>
              <a:off x="4092" y="2206"/>
              <a:ext cx="216" cy="407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1 h 528"/>
                <a:gd name="T4" fmla="*/ 16 w 216"/>
                <a:gd name="T5" fmla="*/ 55 h 528"/>
                <a:gd name="T6" fmla="*/ 112 w 216"/>
                <a:gd name="T7" fmla="*/ 86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FF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Text Box 17"/>
            <p:cNvSpPr txBox="1">
              <a:spLocks noChangeArrowheads="1"/>
            </p:cNvSpPr>
            <p:nvPr/>
          </p:nvSpPr>
          <p:spPr bwMode="auto">
            <a:xfrm>
              <a:off x="3270" y="2642"/>
              <a:ext cx="1981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(4) Send(“</a:t>
              </a:r>
              <a:r>
                <a:rPr lang="en-US" altLang="en-US" sz="2800" b="1">
                  <a:solidFill>
                    <a:schemeClr val="hlink"/>
                  </a:solidFill>
                  <a:latin typeface="VNI-Univer" pitchFamily="2" charset="0"/>
                </a:rPr>
                <a:t>Khoâng</a:t>
              </a: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”);</a:t>
              </a:r>
            </a:p>
          </p:txBody>
        </p:sp>
        <p:sp>
          <p:nvSpPr>
            <p:cNvPr id="28689" name="Text Box 18"/>
            <p:cNvSpPr txBox="1">
              <a:spLocks noChangeArrowheads="1"/>
            </p:cNvSpPr>
            <p:nvPr/>
          </p:nvSpPr>
          <p:spPr bwMode="auto">
            <a:xfrm>
              <a:off x="4371" y="2151"/>
              <a:ext cx="406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3300"/>
                  </a:solidFill>
                  <a:latin typeface="Comic Sans MS" panose="030F0702030302020204" pitchFamily="66" charset="0"/>
                </a:rPr>
                <a:t>P4</a:t>
              </a:r>
            </a:p>
          </p:txBody>
        </p:sp>
      </p:grpSp>
      <p:cxnSp>
        <p:nvCxnSpPr>
          <p:cNvPr id="24" name="AutoShape 30"/>
          <p:cNvCxnSpPr>
            <a:cxnSpLocks noChangeShapeType="1"/>
            <a:stCxn id="28691" idx="3"/>
          </p:cNvCxnSpPr>
          <p:nvPr/>
        </p:nvCxnSpPr>
        <p:spPr bwMode="auto">
          <a:xfrm flipV="1">
            <a:off x="3294063" y="4248150"/>
            <a:ext cx="766762" cy="1827213"/>
          </a:xfrm>
          <a:prstGeom prst="curvedConnector3">
            <a:avLst>
              <a:gd name="adj1" fmla="val 48032"/>
            </a:avLst>
          </a:prstGeom>
          <a:noFill/>
          <a:ln w="635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31"/>
          <p:cNvCxnSpPr>
            <a:cxnSpLocks noChangeShapeType="1"/>
            <a:stCxn id="28694" idx="1"/>
          </p:cNvCxnSpPr>
          <p:nvPr/>
        </p:nvCxnSpPr>
        <p:spPr bwMode="auto">
          <a:xfrm rot="10800000" flipV="1">
            <a:off x="5016500" y="2279650"/>
            <a:ext cx="795338" cy="1968500"/>
          </a:xfrm>
          <a:prstGeom prst="curvedConnector3">
            <a:avLst>
              <a:gd name="adj1" fmla="val 48102"/>
            </a:avLst>
          </a:prstGeom>
          <a:noFill/>
          <a:ln w="635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32"/>
          <p:cNvCxnSpPr>
            <a:cxnSpLocks noChangeShapeType="1"/>
            <a:stCxn id="28688" idx="1"/>
          </p:cNvCxnSpPr>
          <p:nvPr/>
        </p:nvCxnSpPr>
        <p:spPr bwMode="auto">
          <a:xfrm rot="10800000">
            <a:off x="4538663" y="4738688"/>
            <a:ext cx="1001712" cy="1273175"/>
          </a:xfrm>
          <a:prstGeom prst="curvedConnector2">
            <a:avLst/>
          </a:prstGeom>
          <a:noFill/>
          <a:ln w="635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33"/>
          <p:cNvCxnSpPr>
            <a:cxnSpLocks noChangeShapeType="1"/>
            <a:stCxn id="28697" idx="3"/>
          </p:cNvCxnSpPr>
          <p:nvPr/>
        </p:nvCxnSpPr>
        <p:spPr bwMode="auto">
          <a:xfrm>
            <a:off x="3557588" y="2508250"/>
            <a:ext cx="981075" cy="1247775"/>
          </a:xfrm>
          <a:prstGeom prst="curvedConnector2">
            <a:avLst/>
          </a:prstGeom>
          <a:noFill/>
          <a:ln w="635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6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2633FBE-11F9-482A-9AFE-E9ED825B842A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5288" y="995363"/>
            <a:ext cx="2779712" cy="1355725"/>
            <a:chOff x="319" y="779"/>
            <a:chExt cx="1751" cy="854"/>
          </a:xfrm>
        </p:grpSpPr>
        <p:sp>
          <p:nvSpPr>
            <p:cNvPr id="29730" name="Freeform 4"/>
            <p:cNvSpPr>
              <a:spLocks/>
            </p:cNvSpPr>
            <p:nvPr/>
          </p:nvSpPr>
          <p:spPr bwMode="auto">
            <a:xfrm>
              <a:off x="1029" y="834"/>
              <a:ext cx="216" cy="407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1 h 528"/>
                <a:gd name="T4" fmla="*/ 16 w 216"/>
                <a:gd name="T5" fmla="*/ 55 h 528"/>
                <a:gd name="T6" fmla="*/ 112 w 216"/>
                <a:gd name="T7" fmla="*/ 86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Text Box 5"/>
            <p:cNvSpPr txBox="1">
              <a:spLocks noChangeArrowheads="1"/>
            </p:cNvSpPr>
            <p:nvPr/>
          </p:nvSpPr>
          <p:spPr bwMode="auto">
            <a:xfrm>
              <a:off x="319" y="1270"/>
              <a:ext cx="1751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(1) Send(“</a:t>
              </a:r>
              <a:r>
                <a:rPr lang="en-US" altLang="en-US" sz="2800" b="1">
                  <a:solidFill>
                    <a:schemeClr val="hlink"/>
                  </a:solidFill>
                  <a:latin typeface="VNI-Univer" pitchFamily="2" charset="0"/>
                </a:rPr>
                <a:t>Anh</a:t>
              </a: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”);</a:t>
              </a:r>
            </a:p>
          </p:txBody>
        </p:sp>
        <p:sp>
          <p:nvSpPr>
            <p:cNvPr id="29732" name="Text Box 6"/>
            <p:cNvSpPr txBox="1">
              <a:spLocks noChangeArrowheads="1"/>
            </p:cNvSpPr>
            <p:nvPr/>
          </p:nvSpPr>
          <p:spPr bwMode="auto">
            <a:xfrm>
              <a:off x="1326" y="779"/>
              <a:ext cx="370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P1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95288" y="2489200"/>
            <a:ext cx="2611437" cy="1303338"/>
            <a:chOff x="2662" y="846"/>
            <a:chExt cx="1645" cy="821"/>
          </a:xfrm>
        </p:grpSpPr>
        <p:sp>
          <p:nvSpPr>
            <p:cNvPr id="29727" name="Freeform 8"/>
            <p:cNvSpPr>
              <a:spLocks/>
            </p:cNvSpPr>
            <p:nvPr/>
          </p:nvSpPr>
          <p:spPr bwMode="auto">
            <a:xfrm>
              <a:off x="3324" y="901"/>
              <a:ext cx="216" cy="407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1 h 528"/>
                <a:gd name="T4" fmla="*/ 16 w 216"/>
                <a:gd name="T5" fmla="*/ 55 h 528"/>
                <a:gd name="T6" fmla="*/ 112 w 216"/>
                <a:gd name="T7" fmla="*/ 86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FC0AD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Text Box 9"/>
            <p:cNvSpPr txBox="1">
              <a:spLocks noChangeArrowheads="1"/>
            </p:cNvSpPr>
            <p:nvPr/>
          </p:nvSpPr>
          <p:spPr bwMode="auto">
            <a:xfrm>
              <a:off x="2662" y="1337"/>
              <a:ext cx="1645" cy="330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(2) Send</a:t>
              </a:r>
              <a:r>
                <a:rPr lang="en-US" altLang="en-US" sz="2800">
                  <a:solidFill>
                    <a:srgbClr val="006600"/>
                  </a:solidFill>
                  <a:latin typeface="VNI-Univer" pitchFamily="2" charset="0"/>
                </a:rPr>
                <a:t>(“</a:t>
              </a:r>
              <a:r>
                <a:rPr lang="en-US" altLang="en-US" sz="2800" b="1">
                  <a:solidFill>
                    <a:srgbClr val="006600"/>
                  </a:solidFill>
                  <a:latin typeface="VNI-Univer" pitchFamily="2" charset="0"/>
                </a:rPr>
                <a:t>yeâu</a:t>
              </a:r>
              <a:r>
                <a:rPr lang="en-US" altLang="en-US" sz="2800">
                  <a:solidFill>
                    <a:srgbClr val="006600"/>
                  </a:solidFill>
                  <a:latin typeface="VNI-Univer" pitchFamily="2" charset="0"/>
                </a:rPr>
                <a:t>”);</a:t>
              </a:r>
            </a:p>
          </p:txBody>
        </p:sp>
        <p:sp>
          <p:nvSpPr>
            <p:cNvPr id="29729" name="Text Box 10"/>
            <p:cNvSpPr txBox="1">
              <a:spLocks noChangeArrowheads="1"/>
            </p:cNvSpPr>
            <p:nvPr/>
          </p:nvSpPr>
          <p:spPr bwMode="auto">
            <a:xfrm>
              <a:off x="3603" y="846"/>
              <a:ext cx="406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C0AD9"/>
                  </a:solidFill>
                  <a:latin typeface="Comic Sans MS" panose="030F0702030302020204" pitchFamily="66" charset="0"/>
                </a:rPr>
                <a:t>P2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15913" y="3983038"/>
            <a:ext cx="2641600" cy="1303337"/>
            <a:chOff x="655" y="2085"/>
            <a:chExt cx="1664" cy="821"/>
          </a:xfrm>
        </p:grpSpPr>
        <p:sp>
          <p:nvSpPr>
            <p:cNvPr id="29724" name="Freeform 12"/>
            <p:cNvSpPr>
              <a:spLocks/>
            </p:cNvSpPr>
            <p:nvPr/>
          </p:nvSpPr>
          <p:spPr bwMode="auto">
            <a:xfrm>
              <a:off x="1385" y="2140"/>
              <a:ext cx="216" cy="407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1 h 528"/>
                <a:gd name="T4" fmla="*/ 16 w 216"/>
                <a:gd name="T5" fmla="*/ 55 h 528"/>
                <a:gd name="T6" fmla="*/ 112 w 216"/>
                <a:gd name="T7" fmla="*/ 86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80008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Text Box 13"/>
            <p:cNvSpPr txBox="1">
              <a:spLocks noChangeArrowheads="1"/>
            </p:cNvSpPr>
            <p:nvPr/>
          </p:nvSpPr>
          <p:spPr bwMode="auto">
            <a:xfrm>
              <a:off x="655" y="2576"/>
              <a:ext cx="1664" cy="330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(3) printf</a:t>
              </a:r>
              <a:r>
                <a:rPr lang="en-US" altLang="en-US" sz="2800" b="1">
                  <a:solidFill>
                    <a:srgbClr val="006600"/>
                  </a:solidFill>
                  <a:latin typeface="VNI-Univer" pitchFamily="2" charset="0"/>
                </a:rPr>
                <a:t>(“em”);</a:t>
              </a:r>
            </a:p>
          </p:txBody>
        </p:sp>
        <p:sp>
          <p:nvSpPr>
            <p:cNvPr id="29726" name="Text Box 14"/>
            <p:cNvSpPr txBox="1">
              <a:spLocks noChangeArrowheads="1"/>
            </p:cNvSpPr>
            <p:nvPr/>
          </p:nvSpPr>
          <p:spPr bwMode="auto">
            <a:xfrm>
              <a:off x="1664" y="2085"/>
              <a:ext cx="406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800080"/>
                  </a:solidFill>
                  <a:latin typeface="Comic Sans MS" panose="030F0702030302020204" pitchFamily="66" charset="0"/>
                </a:rPr>
                <a:t>P3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95288" y="5489575"/>
            <a:ext cx="3116262" cy="1303338"/>
            <a:chOff x="3269" y="2151"/>
            <a:chExt cx="1963" cy="821"/>
          </a:xfrm>
        </p:grpSpPr>
        <p:sp>
          <p:nvSpPr>
            <p:cNvPr id="29721" name="Freeform 16"/>
            <p:cNvSpPr>
              <a:spLocks/>
            </p:cNvSpPr>
            <p:nvPr/>
          </p:nvSpPr>
          <p:spPr bwMode="auto">
            <a:xfrm>
              <a:off x="4092" y="2206"/>
              <a:ext cx="216" cy="407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1 h 528"/>
                <a:gd name="T4" fmla="*/ 16 w 216"/>
                <a:gd name="T5" fmla="*/ 55 h 528"/>
                <a:gd name="T6" fmla="*/ 112 w 216"/>
                <a:gd name="T7" fmla="*/ 86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FF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Text Box 17"/>
            <p:cNvSpPr txBox="1">
              <a:spLocks noChangeArrowheads="1"/>
            </p:cNvSpPr>
            <p:nvPr/>
          </p:nvSpPr>
          <p:spPr bwMode="auto">
            <a:xfrm>
              <a:off x="3269" y="2642"/>
              <a:ext cx="1963" cy="330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(4) Send(“</a:t>
              </a:r>
              <a:r>
                <a:rPr lang="en-US" altLang="en-US" sz="2800" b="1">
                  <a:solidFill>
                    <a:schemeClr val="hlink"/>
                  </a:solidFill>
                  <a:latin typeface="VNI-Univer" pitchFamily="2" charset="0"/>
                </a:rPr>
                <a:t>Khoâng</a:t>
              </a: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”);</a:t>
              </a:r>
            </a:p>
          </p:txBody>
        </p:sp>
        <p:sp>
          <p:nvSpPr>
            <p:cNvPr id="29723" name="Text Box 18"/>
            <p:cNvSpPr txBox="1">
              <a:spLocks noChangeArrowheads="1"/>
            </p:cNvSpPr>
            <p:nvPr/>
          </p:nvSpPr>
          <p:spPr bwMode="auto">
            <a:xfrm>
              <a:off x="4371" y="2151"/>
              <a:ext cx="406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3300"/>
                  </a:solidFill>
                  <a:latin typeface="Comic Sans MS" panose="030F0702030302020204" pitchFamily="66" charset="0"/>
                </a:rPr>
                <a:t>P4</a:t>
              </a:r>
            </a:p>
          </p:txBody>
        </p:sp>
      </p:grp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384175" y="1055688"/>
            <a:ext cx="3400425" cy="576103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 flipV="1">
            <a:off x="95250" y="995363"/>
            <a:ext cx="3657600" cy="582136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464175" y="5429250"/>
            <a:ext cx="2673350" cy="1355725"/>
            <a:chOff x="354" y="779"/>
            <a:chExt cx="1684" cy="854"/>
          </a:xfrm>
        </p:grpSpPr>
        <p:sp>
          <p:nvSpPr>
            <p:cNvPr id="29718" name="Freeform 22"/>
            <p:cNvSpPr>
              <a:spLocks/>
            </p:cNvSpPr>
            <p:nvPr/>
          </p:nvSpPr>
          <p:spPr bwMode="auto">
            <a:xfrm>
              <a:off x="1029" y="834"/>
              <a:ext cx="216" cy="407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1 h 528"/>
                <a:gd name="T4" fmla="*/ 16 w 216"/>
                <a:gd name="T5" fmla="*/ 55 h 528"/>
                <a:gd name="T6" fmla="*/ 112 w 216"/>
                <a:gd name="T7" fmla="*/ 86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354" y="1270"/>
              <a:ext cx="1684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(1)Send(“</a:t>
              </a:r>
              <a:r>
                <a:rPr lang="en-US" altLang="en-US" sz="2800" b="1">
                  <a:solidFill>
                    <a:schemeClr val="hlink"/>
                  </a:solidFill>
                  <a:latin typeface="VNI-Univer" pitchFamily="2" charset="0"/>
                </a:rPr>
                <a:t>Anh</a:t>
              </a: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”);</a:t>
              </a:r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1326" y="779"/>
              <a:ext cx="370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P1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561013" y="3857625"/>
            <a:ext cx="2627312" cy="1355725"/>
            <a:chOff x="2662" y="846"/>
            <a:chExt cx="1655" cy="854"/>
          </a:xfrm>
        </p:grpSpPr>
        <p:sp>
          <p:nvSpPr>
            <p:cNvPr id="29715" name="Freeform 26"/>
            <p:cNvSpPr>
              <a:spLocks/>
            </p:cNvSpPr>
            <p:nvPr/>
          </p:nvSpPr>
          <p:spPr bwMode="auto">
            <a:xfrm>
              <a:off x="3324" y="901"/>
              <a:ext cx="216" cy="407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1 h 528"/>
                <a:gd name="T4" fmla="*/ 16 w 216"/>
                <a:gd name="T5" fmla="*/ 55 h 528"/>
                <a:gd name="T6" fmla="*/ 112 w 216"/>
                <a:gd name="T7" fmla="*/ 86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FC0AD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Text Box 27"/>
            <p:cNvSpPr txBox="1">
              <a:spLocks noChangeArrowheads="1"/>
            </p:cNvSpPr>
            <p:nvPr/>
          </p:nvSpPr>
          <p:spPr bwMode="auto">
            <a:xfrm>
              <a:off x="2662" y="1337"/>
              <a:ext cx="1655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(2) Send</a:t>
              </a:r>
              <a:r>
                <a:rPr lang="en-US" altLang="en-US" sz="2800">
                  <a:solidFill>
                    <a:srgbClr val="006600"/>
                  </a:solidFill>
                  <a:latin typeface="VNI-Univer" pitchFamily="2" charset="0"/>
                </a:rPr>
                <a:t>(“</a:t>
              </a:r>
              <a:r>
                <a:rPr lang="en-US" altLang="en-US" sz="2800" b="1">
                  <a:solidFill>
                    <a:schemeClr val="hlink"/>
                  </a:solidFill>
                  <a:latin typeface="VNI-Univer" pitchFamily="2" charset="0"/>
                </a:rPr>
                <a:t>yeâu</a:t>
              </a:r>
              <a:r>
                <a:rPr lang="en-US" altLang="en-US" sz="2800">
                  <a:solidFill>
                    <a:srgbClr val="006600"/>
                  </a:solidFill>
                  <a:latin typeface="VNI-Univer" pitchFamily="2" charset="0"/>
                </a:rPr>
                <a:t>”);</a:t>
              </a:r>
            </a:p>
          </p:txBody>
        </p:sp>
        <p:sp>
          <p:nvSpPr>
            <p:cNvPr id="29717" name="Text Box 28"/>
            <p:cNvSpPr txBox="1">
              <a:spLocks noChangeArrowheads="1"/>
            </p:cNvSpPr>
            <p:nvPr/>
          </p:nvSpPr>
          <p:spPr bwMode="auto">
            <a:xfrm>
              <a:off x="3603" y="846"/>
              <a:ext cx="406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C0AD9"/>
                  </a:solidFill>
                  <a:latin typeface="Comic Sans MS" panose="030F0702030302020204" pitchFamily="66" charset="0"/>
                </a:rPr>
                <a:t>P2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507038" y="827088"/>
            <a:ext cx="2681287" cy="1355725"/>
            <a:chOff x="705" y="2085"/>
            <a:chExt cx="1689" cy="854"/>
          </a:xfrm>
        </p:grpSpPr>
        <p:sp>
          <p:nvSpPr>
            <p:cNvPr id="29712" name="Freeform 30"/>
            <p:cNvSpPr>
              <a:spLocks/>
            </p:cNvSpPr>
            <p:nvPr/>
          </p:nvSpPr>
          <p:spPr bwMode="auto">
            <a:xfrm>
              <a:off x="1385" y="2140"/>
              <a:ext cx="216" cy="407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1 h 528"/>
                <a:gd name="T4" fmla="*/ 16 w 216"/>
                <a:gd name="T5" fmla="*/ 55 h 528"/>
                <a:gd name="T6" fmla="*/ 112 w 216"/>
                <a:gd name="T7" fmla="*/ 86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80008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Text Box 31"/>
            <p:cNvSpPr txBox="1">
              <a:spLocks noChangeArrowheads="1"/>
            </p:cNvSpPr>
            <p:nvPr/>
          </p:nvSpPr>
          <p:spPr bwMode="auto">
            <a:xfrm>
              <a:off x="705" y="2576"/>
              <a:ext cx="1689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(3) Send(“</a:t>
              </a:r>
              <a:r>
                <a:rPr lang="en-US" altLang="en-US" sz="2800" b="1">
                  <a:solidFill>
                    <a:schemeClr val="hlink"/>
                  </a:solidFill>
                  <a:latin typeface="VNI-Univer" pitchFamily="2" charset="0"/>
                </a:rPr>
                <a:t>em</a:t>
              </a: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”);</a:t>
              </a:r>
            </a:p>
          </p:txBody>
        </p:sp>
        <p:sp>
          <p:nvSpPr>
            <p:cNvPr id="29714" name="Text Box 32"/>
            <p:cNvSpPr txBox="1">
              <a:spLocks noChangeArrowheads="1"/>
            </p:cNvSpPr>
            <p:nvPr/>
          </p:nvSpPr>
          <p:spPr bwMode="auto">
            <a:xfrm>
              <a:off x="1664" y="2085"/>
              <a:ext cx="406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800080"/>
                  </a:solidFill>
                  <a:latin typeface="Comic Sans MS" panose="030F0702030302020204" pitchFamily="66" charset="0"/>
                </a:rPr>
                <a:t>P3</a:t>
              </a: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5043488" y="2317750"/>
            <a:ext cx="3144837" cy="1355725"/>
            <a:chOff x="3269" y="2151"/>
            <a:chExt cx="1981" cy="854"/>
          </a:xfrm>
        </p:grpSpPr>
        <p:sp>
          <p:nvSpPr>
            <p:cNvPr id="29709" name="Freeform 34"/>
            <p:cNvSpPr>
              <a:spLocks/>
            </p:cNvSpPr>
            <p:nvPr/>
          </p:nvSpPr>
          <p:spPr bwMode="auto">
            <a:xfrm>
              <a:off x="4092" y="2206"/>
              <a:ext cx="216" cy="407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1 h 528"/>
                <a:gd name="T4" fmla="*/ 16 w 216"/>
                <a:gd name="T5" fmla="*/ 55 h 528"/>
                <a:gd name="T6" fmla="*/ 112 w 216"/>
                <a:gd name="T7" fmla="*/ 86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FF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Text Box 35"/>
            <p:cNvSpPr txBox="1">
              <a:spLocks noChangeArrowheads="1"/>
            </p:cNvSpPr>
            <p:nvPr/>
          </p:nvSpPr>
          <p:spPr bwMode="auto">
            <a:xfrm>
              <a:off x="3269" y="2642"/>
              <a:ext cx="1981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(4) Send(“</a:t>
              </a:r>
              <a:r>
                <a:rPr lang="en-US" altLang="en-US" sz="2800" b="1">
                  <a:solidFill>
                    <a:schemeClr val="hlink"/>
                  </a:solidFill>
                  <a:latin typeface="VNI-Univer" pitchFamily="2" charset="0"/>
                </a:rPr>
                <a:t>Khoâng</a:t>
              </a: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”);</a:t>
              </a:r>
            </a:p>
          </p:txBody>
        </p:sp>
        <p:sp>
          <p:nvSpPr>
            <p:cNvPr id="29711" name="Text Box 36"/>
            <p:cNvSpPr txBox="1">
              <a:spLocks noChangeArrowheads="1"/>
            </p:cNvSpPr>
            <p:nvPr/>
          </p:nvSpPr>
          <p:spPr bwMode="auto">
            <a:xfrm>
              <a:off x="4371" y="2151"/>
              <a:ext cx="406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3300"/>
                  </a:solidFill>
                  <a:latin typeface="Comic Sans MS" panose="030F0702030302020204" pitchFamily="66" charset="0"/>
                </a:rPr>
                <a:t>P4</a:t>
              </a:r>
            </a:p>
          </p:txBody>
        </p:sp>
      </p:grp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Chuyeän gì ñaõ xaûy ra ?</a:t>
            </a:r>
            <a:endParaRPr lang="en-US"/>
          </a:p>
        </p:txBody>
      </p:sp>
      <p:sp>
        <p:nvSpPr>
          <p:cNvPr id="29708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EC339E2-9000-4EBB-922C-69870ED2295C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5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Phoái hôïp xöû lyù</a:t>
            </a:r>
          </a:p>
        </p:txBody>
      </p:sp>
      <p:sp>
        <p:nvSpPr>
          <p:cNvPr id="139280" name="Rectangle 16"/>
          <p:cNvSpPr>
            <a:spLocks noGrp="1" noChangeArrowheads="1"/>
          </p:cNvSpPr>
          <p:nvPr>
            <p:ph idx="1"/>
          </p:nvPr>
        </p:nvSpPr>
        <p:spPr>
          <a:xfrm>
            <a:off x="533400" y="3848100"/>
            <a:ext cx="8229600" cy="2284413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mtClean="0"/>
              <a:t>Laøm theá naøo baûo ñaûm trình töï thöïc hieän Job1 - Job2 ?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mtClean="0"/>
              <a:t>P1 vaø P2 thöïc hieän “heïn hoø” (</a:t>
            </a:r>
            <a:r>
              <a:rPr lang="en-US" altLang="en-US" smtClean="0">
                <a:solidFill>
                  <a:schemeClr val="hlink"/>
                </a:solidFill>
              </a:rPr>
              <a:t>Rendez-vous</a:t>
            </a:r>
            <a:r>
              <a:rPr lang="en-US" altLang="en-US" smtClean="0"/>
              <a:t>) vôùi nhau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Hoã trôï Rendez-vous : Baûo ñaûm caùc tieán trình phoái hôïp vôùi nhau theo 1 trình töï xöû lyù ñònh tröôùc. 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CE8B97-5B38-4FBC-914D-0295BD167543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234113" y="42052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25" name="Freeform 5"/>
          <p:cNvSpPr>
            <a:spLocks/>
          </p:cNvSpPr>
          <p:nvPr/>
        </p:nvSpPr>
        <p:spPr bwMode="auto">
          <a:xfrm>
            <a:off x="2271713" y="1628775"/>
            <a:ext cx="342900" cy="646113"/>
          </a:xfrm>
          <a:custGeom>
            <a:avLst/>
            <a:gdLst>
              <a:gd name="T0" fmla="*/ 2147483646 w 216"/>
              <a:gd name="T1" fmla="*/ 0 h 528"/>
              <a:gd name="T2" fmla="*/ 2147483646 w 216"/>
              <a:gd name="T3" fmla="*/ 2147483646 h 528"/>
              <a:gd name="T4" fmla="*/ 2147483646 w 216"/>
              <a:gd name="T5" fmla="*/ 2147483646 h 528"/>
              <a:gd name="T6" fmla="*/ 2147483646 w 216"/>
              <a:gd name="T7" fmla="*/ 2147483646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16"/>
              <a:gd name="T13" fmla="*/ 0 h 528"/>
              <a:gd name="T14" fmla="*/ 216 w 21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771775" y="1570038"/>
            <a:ext cx="53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P1</a:t>
            </a:r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6157913" y="1509713"/>
            <a:ext cx="906462" cy="706437"/>
            <a:chOff x="3831" y="1488"/>
            <a:chExt cx="571" cy="445"/>
          </a:xfrm>
        </p:grpSpPr>
        <p:sp>
          <p:nvSpPr>
            <p:cNvPr id="30733" name="Freeform 8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2 h 528"/>
                <a:gd name="T4" fmla="*/ 16 w 216"/>
                <a:gd name="T5" fmla="*/ 56 h 528"/>
                <a:gd name="T6" fmla="*/ 112 w 216"/>
                <a:gd name="T7" fmla="*/ 8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Text Box 9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C0000"/>
                  </a:solidFill>
                  <a:latin typeface="Comic Sans MS" panose="030F0702030302020204" pitchFamily="66" charset="0"/>
                </a:rPr>
                <a:t>P2</a:t>
              </a:r>
            </a:p>
          </p:txBody>
        </p:sp>
      </p:grp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1295400" y="2271713"/>
            <a:ext cx="2667000" cy="533400"/>
          </a:xfrm>
          <a:prstGeom prst="rect">
            <a:avLst/>
          </a:prstGeom>
          <a:noFill/>
          <a:ln w="762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4876800" y="2500313"/>
            <a:ext cx="2514600" cy="609600"/>
          </a:xfrm>
          <a:prstGeom prst="rect">
            <a:avLst/>
          </a:prstGeom>
          <a:noFill/>
          <a:ln w="76200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047875" y="2273300"/>
            <a:ext cx="108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Job1;</a:t>
            </a:r>
          </a:p>
        </p:txBody>
      </p:sp>
      <p:sp>
        <p:nvSpPr>
          <p:cNvPr id="30731" name="Text Box 13"/>
          <p:cNvSpPr txBox="1">
            <a:spLocks noChangeArrowheads="1"/>
          </p:cNvSpPr>
          <p:nvPr/>
        </p:nvSpPr>
        <p:spPr bwMode="auto">
          <a:xfrm>
            <a:off x="5524500" y="25765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Job2;</a:t>
            </a:r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3984625" y="2524125"/>
            <a:ext cx="874713" cy="314325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9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9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9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0" grpId="0" build="p"/>
      <p:bldP spid="139274" grpId="0" animBg="1"/>
      <p:bldP spid="1392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Noäi dung baøi giaûng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Xöû lyù ñoàng haønh vaø caùc vaán ñeà: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Vaán ñeà  tranh ñoaït ñieàu khieån (Race Condition)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Vaán ñeà phoái hôïp xöû lyù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3300"/>
                </a:solidFill>
              </a:rPr>
              <a:t>Baøi toaùn ñoàng boä hoùa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Yeâu caàu ñoäc quyeàn truy xuaát (Mutual Exclusion)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Yeâu caàu phoái hôïp xöû lyù (Synchronization)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Caùc giaûi phaùp ñoàng boä hoaù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Busy waiting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Sleep &amp; Wakeup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Caùc baøi toaùn ñoàng boä hoaù kinh ñieån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Producer – Consumer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Readers – Writers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Dinning Philosophers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F13FC6-D93A-49F2-AD47-5499A8A35396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Baøi toaùn ñoàng boä hoaù (Synchronization)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5122863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</a:pPr>
            <a:r>
              <a:rPr lang="en-US" altLang="en-US" sz="2800" smtClean="0"/>
              <a:t>Nhieàu tieán trình chia seû taøi nguyeân chung ñoàng thôøi :</a:t>
            </a:r>
          </a:p>
          <a:p>
            <a:pPr lvl="1" algn="just" eaLnBrk="1" hangingPunct="1">
              <a:spcBef>
                <a:spcPct val="30000"/>
              </a:spcBef>
            </a:pPr>
            <a:r>
              <a:rPr lang="en-US" altLang="en-US" sz="2400" smtClean="0"/>
              <a:t>Tranh chaáp </a:t>
            </a:r>
            <a:r>
              <a:rPr lang="en-US" altLang="en-US" sz="2400" smtClean="0">
                <a:sym typeface="Wingdings" panose="05000000000000000000" pitchFamily="2" charset="2"/>
              </a:rPr>
              <a:t> Race Condition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ym typeface="Wingdings" panose="05000000000000000000" pitchFamily="2" charset="2"/>
              </a:rPr>
              <a:t> </a:t>
            </a:r>
            <a:r>
              <a:rPr lang="en-US" altLang="en-US" sz="2400" smtClean="0"/>
              <a:t>Nhu caàu “ñoäc quyeàn truy xuaát” (</a:t>
            </a:r>
            <a:r>
              <a:rPr lang="en-US" altLang="en-US" sz="2400" smtClean="0">
                <a:solidFill>
                  <a:schemeClr val="hlink"/>
                </a:solidFill>
              </a:rPr>
              <a:t>Mutual Exclusion</a:t>
            </a:r>
            <a:r>
              <a:rPr lang="en-US" altLang="en-US" sz="2400" smtClean="0"/>
              <a:t>)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en-US" sz="2800" smtClean="0"/>
              <a:t>Caùc tieán trình phoái hôïp hoaït ñoäng :</a:t>
            </a:r>
          </a:p>
          <a:p>
            <a:pPr lvl="1" algn="just" eaLnBrk="1" hangingPunct="1">
              <a:spcBef>
                <a:spcPct val="30000"/>
              </a:spcBef>
            </a:pPr>
            <a:r>
              <a:rPr lang="en-US" altLang="en-US" sz="2400" smtClean="0"/>
              <a:t>Töông quan dieãn tieán xöû lyù ?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sym typeface="Wingdings" panose="05000000000000000000" pitchFamily="2" charset="2"/>
              </a:rPr>
              <a:t> </a:t>
            </a:r>
            <a:r>
              <a:rPr lang="en-US" altLang="en-US" sz="2400" smtClean="0"/>
              <a:t>Nhu caàu “hoø heïn” (</a:t>
            </a:r>
            <a:r>
              <a:rPr lang="en-US" altLang="en-US" sz="2400" smtClean="0">
                <a:solidFill>
                  <a:schemeClr val="hlink"/>
                </a:solidFill>
              </a:rPr>
              <a:t>Rendez-vous</a:t>
            </a:r>
            <a:r>
              <a:rPr lang="en-US" altLang="en-US" sz="2400" smtClean="0"/>
              <a:t>)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en-US" sz="2800" smtClean="0"/>
              <a:t>Thöïc hieän ñoàng boä hoaù :</a:t>
            </a:r>
          </a:p>
          <a:p>
            <a:pPr lvl="1" algn="just" eaLnBrk="1" hangingPunct="1">
              <a:spcBef>
                <a:spcPct val="30000"/>
              </a:spcBef>
            </a:pPr>
            <a:r>
              <a:rPr lang="en-US" altLang="en-US" sz="2400" smtClean="0"/>
              <a:t>Laäp trình vieân ñeà xuaát </a:t>
            </a:r>
            <a:r>
              <a:rPr lang="en-US" altLang="en-US" sz="2400" smtClean="0">
                <a:solidFill>
                  <a:schemeClr val="hlink"/>
                </a:solidFill>
              </a:rPr>
              <a:t>chieán löôïc</a:t>
            </a:r>
          </a:p>
          <a:p>
            <a:pPr lvl="2" algn="just" eaLnBrk="1" hangingPunct="1">
              <a:spcBef>
                <a:spcPct val="30000"/>
              </a:spcBef>
            </a:pPr>
            <a:r>
              <a:rPr lang="en-US" altLang="en-US" sz="2000" smtClean="0"/>
              <a:t>Caùc tieán trình lieân quan trong baøi toaùn phaûi toân troïng caùc luaätñoàng boä</a:t>
            </a:r>
          </a:p>
          <a:p>
            <a:pPr lvl="1" algn="just" eaLnBrk="1" hangingPunct="1">
              <a:spcBef>
                <a:spcPct val="30000"/>
              </a:spcBef>
            </a:pPr>
            <a:r>
              <a:rPr lang="en-US" altLang="en-US" sz="2400" smtClean="0"/>
              <a:t>Giaûi phaùp söû duïng caùc </a:t>
            </a:r>
            <a:r>
              <a:rPr lang="en-US" altLang="en-US" sz="2400" smtClean="0">
                <a:solidFill>
                  <a:schemeClr val="hlink"/>
                </a:solidFill>
              </a:rPr>
              <a:t>cô cheá</a:t>
            </a:r>
            <a:r>
              <a:rPr lang="en-US" altLang="en-US" sz="2400" smtClean="0"/>
              <a:t> ñoàng boä :</a:t>
            </a:r>
          </a:p>
          <a:p>
            <a:pPr lvl="2" algn="just" eaLnBrk="1" hangingPunct="1">
              <a:spcBef>
                <a:spcPct val="30000"/>
              </a:spcBef>
            </a:pPr>
            <a:r>
              <a:rPr lang="en-US" altLang="en-US" sz="2000" smtClean="0"/>
              <a:t>Do laäp trình vieân /phaàn cöùng / HÑH / NNLT cung caáp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F3088C-F74F-448F-B6DA-BDDDBD9838C9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33400" y="23622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Moâ hình ñaûm baûo Mutual Exclusion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89FAC7-095D-4D90-9EB5-F4FF97D67412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058988" y="2933700"/>
            <a:ext cx="4668837" cy="636588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C0066"/>
                </a:solidFill>
                <a:latin typeface="VNI-Tekon" pitchFamily="2" charset="0"/>
              </a:rPr>
              <a:t>Kieåm tra vaø daønh quyeàn vaøo CS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3976688" y="3878263"/>
            <a:ext cx="750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CS;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2071688" y="4594225"/>
            <a:ext cx="4800600" cy="636588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C0066"/>
                </a:solidFill>
                <a:latin typeface="VNI-Tekon" pitchFamily="2" charset="0"/>
              </a:rPr>
              <a:t>Töø boû quyeàn söû duïng  CS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1244600" y="1524000"/>
            <a:ext cx="6932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2625" indent="-2254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VNI-Univer" pitchFamily="2" charset="0"/>
              </a:rPr>
              <a:t>Nhieäm vuï cuûa laäp trình vieân: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latin typeface="VNI-Univer" pitchFamily="2" charset="0"/>
              </a:rPr>
              <a:t>Theâm caùc ñoaïn code ñoàng boä hoùa vaøo chöông trình goác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latin typeface="VNI-Univer" pitchFamily="2" charset="0"/>
              </a:rPr>
              <a:t>Theâm theá naøo : xem moâ hình sau ...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nimBg="1" autoUpdateAnimBg="0"/>
      <p:bldP spid="138244" grpId="0" autoUpdateAnimBg="0"/>
      <p:bldP spid="138245" grpId="0" animBg="1" autoUpdateAnimBg="0"/>
      <p:bldP spid="1382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Noäi dung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Xöû lyù ñoàng haønh vaø caùc vaán ñeà: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Vaán ñeà  tranh ñoaït ñieàu khieån (Race Condition)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Vaán ñeà phoái hôïp xöû lyù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Baøi toaùn ñoàng boä hoùa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Yeâu caàu ñoäc quyeàn truy xuaát (Mutual Exclusion)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Yeâu caàu phoái hôïp xöû lyù (Synchronization)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Caùc giaûi phaùp ñoàng boä hoaù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Busy waiting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Sleep &amp; Wakeup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Caùc baøi toaùn ñoàng boä hoaù kinh ñieån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Producer – Consumer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Readers – Writers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Dinning Philosophers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B4B146-2E48-4B52-A781-8F9FAF7287FD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Moâ hình toå chöùc phoái hôïp giöõa hai tieán trình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BF051A-B57A-44F2-B266-52F572A4D97B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234113" y="43465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820" name="Freeform 4"/>
          <p:cNvSpPr>
            <a:spLocks/>
          </p:cNvSpPr>
          <p:nvPr/>
        </p:nvSpPr>
        <p:spPr bwMode="auto">
          <a:xfrm>
            <a:off x="2271713" y="2698750"/>
            <a:ext cx="342900" cy="646113"/>
          </a:xfrm>
          <a:custGeom>
            <a:avLst/>
            <a:gdLst>
              <a:gd name="T0" fmla="*/ 2147483646 w 216"/>
              <a:gd name="T1" fmla="*/ 0 h 528"/>
              <a:gd name="T2" fmla="*/ 2147483646 w 216"/>
              <a:gd name="T3" fmla="*/ 2147483646 h 528"/>
              <a:gd name="T4" fmla="*/ 2147483646 w 216"/>
              <a:gd name="T5" fmla="*/ 2147483646 h 528"/>
              <a:gd name="T6" fmla="*/ 2147483646 w 216"/>
              <a:gd name="T7" fmla="*/ 2147483646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16"/>
              <a:gd name="T13" fmla="*/ 0 h 528"/>
              <a:gd name="T14" fmla="*/ 216 w 21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771775" y="2640013"/>
            <a:ext cx="53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P1</a:t>
            </a:r>
          </a:p>
        </p:txBody>
      </p:sp>
      <p:grpSp>
        <p:nvGrpSpPr>
          <p:cNvPr id="34822" name="Group 6"/>
          <p:cNvGrpSpPr>
            <a:grpSpLocks/>
          </p:cNvGrpSpPr>
          <p:nvPr/>
        </p:nvGrpSpPr>
        <p:grpSpPr bwMode="auto">
          <a:xfrm>
            <a:off x="6157913" y="2579688"/>
            <a:ext cx="906462" cy="706437"/>
            <a:chOff x="3831" y="1488"/>
            <a:chExt cx="571" cy="445"/>
          </a:xfrm>
        </p:grpSpPr>
        <p:sp>
          <p:nvSpPr>
            <p:cNvPr id="34834" name="Freeform 7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2 h 528"/>
                <a:gd name="T4" fmla="*/ 16 w 216"/>
                <a:gd name="T5" fmla="*/ 56 h 528"/>
                <a:gd name="T6" fmla="*/ 112 w 216"/>
                <a:gd name="T7" fmla="*/ 8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Text Box 8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C0000"/>
                  </a:solidFill>
                  <a:latin typeface="Comic Sans MS" panose="030F0702030302020204" pitchFamily="66" charset="0"/>
                </a:rPr>
                <a:t>P2</a:t>
              </a:r>
            </a:p>
          </p:txBody>
        </p:sp>
      </p:grp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2047875" y="3343275"/>
            <a:ext cx="108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Job1;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876800" y="3341688"/>
            <a:ext cx="2514600" cy="625475"/>
            <a:chOff x="3072" y="2016"/>
            <a:chExt cx="1584" cy="394"/>
          </a:xfrm>
        </p:grpSpPr>
        <p:sp>
          <p:nvSpPr>
            <p:cNvPr id="34832" name="Rectangle 10"/>
            <p:cNvSpPr>
              <a:spLocks noChangeArrowheads="1"/>
            </p:cNvSpPr>
            <p:nvPr/>
          </p:nvSpPr>
          <p:spPr bwMode="auto">
            <a:xfrm>
              <a:off x="3072" y="2016"/>
              <a:ext cx="1584" cy="384"/>
            </a:xfrm>
            <a:prstGeom prst="rect">
              <a:avLst/>
            </a:prstGeom>
            <a:noFill/>
            <a:ln w="76200">
              <a:solidFill>
                <a:srgbClr val="CC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VNI-Univer" pitchFamily="2" charset="0"/>
              </a:endParaRPr>
            </a:p>
          </p:txBody>
        </p:sp>
        <p:sp>
          <p:nvSpPr>
            <p:cNvPr id="34833" name="Text Box 12"/>
            <p:cNvSpPr txBox="1">
              <a:spLocks noChangeArrowheads="1"/>
            </p:cNvSpPr>
            <p:nvPr/>
          </p:nvSpPr>
          <p:spPr bwMode="auto">
            <a:xfrm>
              <a:off x="3545" y="2045"/>
              <a:ext cx="5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CC0066"/>
                  </a:solidFill>
                  <a:latin typeface="VNI-Tekon" pitchFamily="2" charset="0"/>
                </a:rPr>
                <a:t>Chôø </a:t>
              </a:r>
              <a:r>
                <a:rPr lang="en-US" altLang="en-US" sz="2800">
                  <a:solidFill>
                    <a:srgbClr val="CC0066"/>
                  </a:solidFill>
                  <a:latin typeface="Comic Sans MS" panose="030F0702030302020204" pitchFamily="66" charset="0"/>
                </a:rPr>
                <a:t>;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295400" y="3889375"/>
            <a:ext cx="2667000" cy="595313"/>
            <a:chOff x="816" y="2361"/>
            <a:chExt cx="1680" cy="375"/>
          </a:xfrm>
        </p:grpSpPr>
        <p:sp>
          <p:nvSpPr>
            <p:cNvPr id="34830" name="Rectangle 9"/>
            <p:cNvSpPr>
              <a:spLocks noChangeArrowheads="1"/>
            </p:cNvSpPr>
            <p:nvPr/>
          </p:nvSpPr>
          <p:spPr bwMode="auto">
            <a:xfrm>
              <a:off x="816" y="2400"/>
              <a:ext cx="1680" cy="336"/>
            </a:xfrm>
            <a:prstGeom prst="rect">
              <a:avLst/>
            </a:prstGeom>
            <a:noFill/>
            <a:ln w="762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VNI-Univer" pitchFamily="2" charset="0"/>
              </a:endParaRP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1152" y="2361"/>
              <a:ext cx="9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6600"/>
                  </a:solidFill>
                  <a:latin typeface="VNI-Tekon" pitchFamily="2" charset="0"/>
                </a:rPr>
                <a:t>Baùo hieäu</a:t>
              </a: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 ;</a:t>
              </a:r>
            </a:p>
          </p:txBody>
        </p:sp>
      </p:grp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5457825" y="4179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Job2;</a:t>
            </a:r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 flipV="1">
            <a:off x="3962400" y="3646488"/>
            <a:ext cx="9144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1244600" y="1300163"/>
            <a:ext cx="6932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2625" indent="-2254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VNI-Univer" pitchFamily="2" charset="0"/>
              </a:rPr>
              <a:t>Nhieäm vuï cuûa laäp trình vieân: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latin typeface="VNI-Univer" pitchFamily="2" charset="0"/>
              </a:rPr>
              <a:t>Theâm caùc ñoaïn code ñoàng boä hoùa vaøo 2 chöông trình goác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latin typeface="VNI-Univer" pitchFamily="2" charset="0"/>
              </a:rPr>
              <a:t>Theâm theá naøo : xem moâ hình sau ...</a:t>
            </a:r>
            <a:endParaRPr lang="en-US" altLang="en-US" sz="2400" b="1">
              <a:latin typeface="VNI-Univer" pitchFamily="2" charset="0"/>
            </a:endParaRPr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1357313" y="5343525"/>
            <a:ext cx="6169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2625" indent="-2254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VNI-Univer" pitchFamily="2" charset="0"/>
              </a:rPr>
              <a:t>Nhieàu tieán trình hôn thì sao ?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latin typeface="VNI-Univer" pitchFamily="2" charset="0"/>
              </a:rPr>
              <a:t>Khoâng coù moâ hình toång quaùt 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latin typeface="VNI-Univer" pitchFamily="2" charset="0"/>
              </a:rPr>
              <a:t>Tuøy thuoäc baïn muoán heïn hoø ra sao </a:t>
            </a:r>
            <a:r>
              <a:rPr lang="en-US" altLang="en-US" sz="2000" b="1">
                <a:latin typeface="VNI-Univer" pitchFamily="2" charset="0"/>
                <a:sym typeface="Wingdings" panose="05000000000000000000" pitchFamily="2" charset="2"/>
              </a:rPr>
              <a:t></a:t>
            </a:r>
            <a:endParaRPr lang="en-US" altLang="en-US" sz="2400" b="1"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3" grpId="0" autoUpdateAnimBg="0"/>
      <p:bldP spid="141326" grpId="0" autoUpdateAnimBg="0"/>
      <p:bldP spid="141328" grpId="0"/>
      <p:bldP spid="1413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Noäi dung baøi giaûng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Xöû lyù ñoàng haønh vaø caùc vaán ñeà: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Vaán ñeà  tranh ñoaït ñieàu khieån (Race Condition)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Vaán ñeà phoái hôïp xöû lyù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Baøi toaùn ñoàng boä hoùa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Yeâu caàu ñoäc quyeàn truy xuaát (Mutual Exclusion)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Yeâu caàu phoái hôïp xöû lyù (Synchronization)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3300"/>
                </a:solidFill>
              </a:rPr>
              <a:t>Caùc giaûi phaùp ñoàng boä hoaù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Busy wating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Sleep &amp; Wakeup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Caùc baøi toaùn ñoàng boä hoaù kinh ñieån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Producer – Consumer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Readers – Writers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Dinning Philosophers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03EC05-6AB8-4C28-8581-D16CB724E563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2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2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Giaûi phaùp ñoàng boä hoaù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fr-FR" altLang="en-US" sz="2800" dirty="0" err="1" smtClean="0"/>
              <a:t>Moät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phöông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phaùp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giaûi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quyeát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toát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baøi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toaùn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ñoàng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boä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hoaù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caàn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thoaû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maûn</a:t>
            </a:r>
            <a:r>
              <a:rPr lang="fr-FR" altLang="en-US" sz="2800" dirty="0" smtClean="0"/>
              <a:t> 4 </a:t>
            </a:r>
            <a:r>
              <a:rPr lang="fr-FR" altLang="en-US" sz="2800" dirty="0" err="1" smtClean="0"/>
              <a:t>ñieàu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kieän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sau</a:t>
            </a:r>
            <a:r>
              <a:rPr lang="fr-FR" altLang="en-US" sz="2800" dirty="0" smtClean="0"/>
              <a:t>: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30000"/>
              </a:spcBef>
            </a:pPr>
            <a:r>
              <a:rPr lang="fr-FR" altLang="en-US" sz="2800" dirty="0" err="1" smtClean="0">
                <a:solidFill>
                  <a:schemeClr val="hlink"/>
                </a:solidFill>
              </a:rPr>
              <a:t>Mutual</a:t>
            </a:r>
            <a:r>
              <a:rPr lang="fr-FR" altLang="en-US" sz="2800" dirty="0" smtClean="0">
                <a:solidFill>
                  <a:schemeClr val="hlink"/>
                </a:solidFill>
              </a:rPr>
              <a:t> Exclusion</a:t>
            </a:r>
            <a:r>
              <a:rPr lang="fr-FR" altLang="en-US" sz="2800" dirty="0" smtClean="0"/>
              <a:t> : </a:t>
            </a:r>
            <a:r>
              <a:rPr lang="fr-FR" altLang="en-US" sz="2800" dirty="0" err="1" smtClean="0"/>
              <a:t>Khoâng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coù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hai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tieán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trình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cuøng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ôû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trong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mieàn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gaêng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cuøng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luùc</a:t>
            </a:r>
            <a:r>
              <a:rPr lang="fr-FR" altLang="en-US" sz="2800" dirty="0" smtClean="0"/>
              <a:t>.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30000"/>
              </a:spcBef>
            </a:pPr>
            <a:r>
              <a:rPr lang="fr-FR" altLang="en-US" sz="2800" dirty="0" smtClean="0">
                <a:solidFill>
                  <a:schemeClr val="hlink"/>
                </a:solidFill>
              </a:rPr>
              <a:t>Progress</a:t>
            </a:r>
            <a:r>
              <a:rPr lang="fr-FR" altLang="en-US" sz="2800" dirty="0" smtClean="0"/>
              <a:t> </a:t>
            </a:r>
            <a:r>
              <a:rPr lang="fr-FR" altLang="en-US" sz="2800" dirty="0" smtClean="0"/>
              <a:t>: </a:t>
            </a:r>
            <a:r>
              <a:rPr lang="fr-FR" altLang="en-US" sz="2800" dirty="0" err="1" smtClean="0"/>
              <a:t>Moät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tieán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trình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taïm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döøng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beân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ngoaøi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mieàn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gaêng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khoâng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ñöôïc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ngaên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caûn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caùc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tieán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trình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khaùc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vaøo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mieàn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gaêng</a:t>
            </a:r>
            <a:endParaRPr lang="fr-FR" altLang="en-US" sz="2800" dirty="0" smtClean="0"/>
          </a:p>
          <a:p>
            <a:pPr marL="609600" indent="-609600" eaLnBrk="1" hangingPunct="1">
              <a:lnSpc>
                <a:spcPct val="90000"/>
              </a:lnSpc>
              <a:spcBef>
                <a:spcPct val="30000"/>
              </a:spcBef>
            </a:pPr>
            <a:r>
              <a:rPr lang="fr-FR" altLang="en-US" sz="2800" dirty="0" err="1" smtClean="0">
                <a:solidFill>
                  <a:schemeClr val="hlink"/>
                </a:solidFill>
              </a:rPr>
              <a:t>Bounded</a:t>
            </a:r>
            <a:r>
              <a:rPr lang="fr-FR" altLang="en-US" sz="2800" dirty="0" smtClean="0">
                <a:solidFill>
                  <a:schemeClr val="hlink"/>
                </a:solidFill>
              </a:rPr>
              <a:t> </a:t>
            </a:r>
            <a:r>
              <a:rPr lang="fr-FR" altLang="en-US" sz="2800" dirty="0" err="1" smtClean="0">
                <a:solidFill>
                  <a:schemeClr val="hlink"/>
                </a:solidFill>
              </a:rPr>
              <a:t>Waiting</a:t>
            </a:r>
            <a:r>
              <a:rPr lang="fr-FR" altLang="en-US" sz="2800" dirty="0" smtClean="0"/>
              <a:t> : </a:t>
            </a:r>
            <a:r>
              <a:rPr lang="fr-FR" altLang="en-US" sz="2800" dirty="0" err="1" smtClean="0"/>
              <a:t>Khoâng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coù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tieán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trình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naøo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phaûi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chôø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voâ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haïn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ñeå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ñöôïc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vaøo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mieàn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gaêng</a:t>
            </a:r>
            <a:r>
              <a:rPr lang="fr-FR" altLang="en-US" sz="2800" dirty="0" smtClean="0"/>
              <a:t>.</a:t>
            </a:r>
            <a:r>
              <a:rPr lang="en-US" altLang="en-US" sz="2800" dirty="0" smtClean="0"/>
              <a:t> 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30000"/>
              </a:spcBef>
            </a:pPr>
            <a:r>
              <a:rPr lang="fr-FR" altLang="en-US" sz="2800" dirty="0" err="1" smtClean="0"/>
              <a:t>Khoâng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coù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giaû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thieát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naøo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ñaët</a:t>
            </a:r>
            <a:r>
              <a:rPr lang="fr-FR" altLang="en-US" sz="2800" dirty="0" smtClean="0"/>
              <a:t> ra </a:t>
            </a:r>
            <a:r>
              <a:rPr lang="fr-FR" altLang="en-US" sz="2800" dirty="0" err="1" smtClean="0"/>
              <a:t>cho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söï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lieân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heä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veà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toác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ñoä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cuûa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caùc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tieán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trình</a:t>
            </a:r>
            <a:r>
              <a:rPr lang="fr-FR" altLang="en-US" sz="2800" dirty="0" smtClean="0"/>
              <a:t>, </a:t>
            </a:r>
            <a:r>
              <a:rPr lang="fr-FR" altLang="en-US" sz="2800" dirty="0" err="1" smtClean="0"/>
              <a:t>cuõng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nhö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veà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soá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löôïng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boä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xöû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lyù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trong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heä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thoáng</a:t>
            </a:r>
            <a:r>
              <a:rPr lang="fr-FR" altLang="en-US" sz="2800" dirty="0" smtClean="0"/>
              <a:t>.</a:t>
            </a:r>
            <a:endParaRPr lang="en-US" altLang="en-US" sz="2800" dirty="0" smtClean="0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098ED7-3718-4544-87AA-386F7FE5250C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Caùc giaûi phaùp ñoàng boä hoaù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277938"/>
            <a:ext cx="8443912" cy="4951412"/>
          </a:xfrm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 altLang="en-US" sz="2800" smtClean="0"/>
              <a:t>Nhoùm giaûi phaùp </a:t>
            </a:r>
            <a:r>
              <a:rPr lang="fr-FR" altLang="en-US" sz="2800" smtClean="0">
                <a:solidFill>
                  <a:schemeClr val="hlink"/>
                </a:solidFill>
              </a:rPr>
              <a:t>Busy Waiting 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altLang="en-US" sz="2400" smtClean="0"/>
              <a:t>Phaàn meàm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fr-FR" altLang="en-US" sz="2000" smtClean="0"/>
              <a:t>Söû duïng caùc bieán côø hieäu</a:t>
            </a:r>
            <a:endParaRPr lang="en-US" alt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fr-FR" altLang="en-US" sz="2000" smtClean="0"/>
              <a:t>Söû duïng vieäc kieåm tra luaân phieân </a:t>
            </a:r>
            <a:endParaRPr lang="en-US" alt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Giaûi phaùp cuûa Peterson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altLang="en-US" sz="2400" smtClean="0"/>
              <a:t>Phaàn cöùng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fr-FR" altLang="en-US" sz="2000" smtClean="0"/>
              <a:t>Caám ngaét</a:t>
            </a:r>
            <a:endParaRPr lang="en-US" alt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Chæ thò TSL 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 altLang="en-US" sz="2800" smtClean="0"/>
              <a:t>Nhoùm giaûi phaùp  </a:t>
            </a:r>
            <a:r>
              <a:rPr lang="fr-FR" altLang="en-US" sz="2800" smtClean="0">
                <a:solidFill>
                  <a:schemeClr val="hlink"/>
                </a:solidFill>
              </a:rPr>
              <a:t>Sleep &amp; Wakeup</a:t>
            </a:r>
            <a:r>
              <a:rPr lang="fr-FR" altLang="en-US" sz="2800" smtClean="0"/>
              <a:t> </a:t>
            </a:r>
          </a:p>
          <a:p>
            <a:pPr lvl="1" algn="just" eaLnBrk="1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 altLang="en-US" sz="2400" smtClean="0"/>
              <a:t>Semaphore</a:t>
            </a:r>
          </a:p>
          <a:p>
            <a:pPr lvl="1" algn="just" eaLnBrk="1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 altLang="en-US" sz="2400" smtClean="0"/>
              <a:t>Monitor</a:t>
            </a:r>
          </a:p>
          <a:p>
            <a:pPr lvl="1" algn="just" eaLnBrk="1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 altLang="en-US" sz="2400" smtClean="0"/>
              <a:t>Message</a:t>
            </a:r>
            <a:endParaRPr lang="en-US" altLang="en-US" sz="2400" smtClean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72062F-A581-496A-B934-3DB124643648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3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Caùc giaûi phaùp “Busy waiting”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98871F-BF85-47BE-A9F4-508901814A0C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1855788" y="1425575"/>
            <a:ext cx="5181600" cy="762000"/>
          </a:xfrm>
          <a:prstGeom prst="rect">
            <a:avLst/>
          </a:prstGeom>
          <a:noFill/>
          <a:ln w="101600">
            <a:solidFill>
              <a:srgbClr val="99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51038" y="1490663"/>
            <a:ext cx="4995862" cy="636587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C0066"/>
                </a:solidFill>
                <a:latin typeface="VNI-Tekon" pitchFamily="2" charset="0"/>
              </a:rPr>
              <a:t>While (chöa coù quyeàn) donothing() ;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016375" y="2435225"/>
            <a:ext cx="750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tx2"/>
                </a:solidFill>
                <a:latin typeface="Comic Sans MS" panose="030F0702030302020204" pitchFamily="66" charset="0"/>
              </a:rPr>
              <a:t>CS;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111375" y="3151188"/>
            <a:ext cx="4800600" cy="636587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VNI-Tekon" pitchFamily="2" charset="0"/>
              </a:rPr>
              <a:t>Töø boû quyeàn söû duïng  CS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50875" y="4408488"/>
            <a:ext cx="80152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b="1">
                <a:latin typeface="VNI-Univer" pitchFamily="2" charset="0"/>
              </a:rPr>
              <a:t> Tieáp tuïc tieâu thuï CPU trong khi chôø ñôïi vaøo mieàn gaêng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b="1">
                <a:latin typeface="VNI-Univer" pitchFamily="2" charset="0"/>
              </a:rPr>
              <a:t> Khoâng ñoøi hoûi söï trôï giuùp cuûa Heä ñieàu haønh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nimBg="1"/>
      <p:bldP spid="14439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Nhoùm giaûi phaùp Busy-Waiting</a:t>
            </a:r>
          </a:p>
        </p:txBody>
      </p:sp>
      <p:sp>
        <p:nvSpPr>
          <p:cNvPr id="3993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Caùc giaûi phaùp Busy Waiting</a:t>
            </a:r>
          </a:p>
          <a:p>
            <a:pPr lvl="1" eaLnBrk="1" hangingPunct="1"/>
            <a:r>
              <a:rPr lang="en-US" altLang="en-US" smtClean="0">
                <a:solidFill>
                  <a:srgbClr val="FF3300"/>
                </a:solidFill>
              </a:rPr>
              <a:t>Caùc giaûi phaùp phaàn meàm</a:t>
            </a:r>
          </a:p>
          <a:p>
            <a:pPr lvl="2" eaLnBrk="1" hangingPunct="1"/>
            <a:r>
              <a:rPr lang="en-US" altLang="en-US" smtClean="0"/>
              <a:t>Giaûi phaùp bieán côø hieäu</a:t>
            </a:r>
          </a:p>
          <a:p>
            <a:pPr lvl="2" eaLnBrk="1" hangingPunct="1"/>
            <a:r>
              <a:rPr lang="en-US" altLang="en-US" smtClean="0"/>
              <a:t>Giaûi phaùp kieåm tra luaân phieân</a:t>
            </a:r>
          </a:p>
          <a:p>
            <a:pPr lvl="2" eaLnBrk="1" hangingPunct="1"/>
            <a:r>
              <a:rPr lang="en-US" altLang="en-US" smtClean="0"/>
              <a:t>Giaûi phaùp Peterson</a:t>
            </a:r>
          </a:p>
          <a:p>
            <a:pPr lvl="1" algn="just" eaLnBrk="1" hangingPunct="1"/>
            <a:r>
              <a:rPr lang="fr-FR" altLang="en-US" smtClean="0"/>
              <a:t>Phaàn cöùng</a:t>
            </a:r>
          </a:p>
          <a:p>
            <a:pPr lvl="2" algn="just" eaLnBrk="1" hangingPunct="1"/>
            <a:r>
              <a:rPr lang="fr-FR" altLang="en-US" smtClean="0"/>
              <a:t>Caám ngaét</a:t>
            </a:r>
            <a:endParaRPr lang="en-US" altLang="en-US" smtClean="0"/>
          </a:p>
          <a:p>
            <a:pPr lvl="2" eaLnBrk="1" hangingPunct="1"/>
            <a:r>
              <a:rPr lang="en-US" altLang="en-US" smtClean="0"/>
              <a:t>Chæ thò TSL</a:t>
            </a:r>
          </a:p>
          <a:p>
            <a:pPr lvl="2" eaLnBrk="1" hangingPunct="1"/>
            <a:endParaRPr lang="en-US" altLang="en-US" smtClean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A424E6-6952-4346-B64A-0FCD5146F0D0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6" name="Rectangle 24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Giaûi phaùp phaàn meàm 1:  Söû duïng bieán côø hieäu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1722E6-C41F-4729-B215-444136DB0767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963613" y="3063875"/>
            <a:ext cx="3076575" cy="69850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while (lock == 1); // wait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lock = 1;</a:t>
            </a:r>
          </a:p>
        </p:txBody>
      </p:sp>
      <p:sp>
        <p:nvSpPr>
          <p:cNvPr id="40964" name="Text Box 9"/>
          <p:cNvSpPr txBox="1">
            <a:spLocks noChangeArrowheads="1"/>
          </p:cNvSpPr>
          <p:nvPr/>
        </p:nvSpPr>
        <p:spPr bwMode="auto">
          <a:xfrm>
            <a:off x="2084388" y="4043363"/>
            <a:ext cx="750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CS;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1039813" y="4795838"/>
            <a:ext cx="3079750" cy="42386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lock = 0;</a:t>
            </a:r>
          </a:p>
        </p:txBody>
      </p:sp>
      <p:sp>
        <p:nvSpPr>
          <p:cNvPr id="40966" name="Text Box 11"/>
          <p:cNvSpPr txBox="1">
            <a:spLocks noChangeArrowheads="1"/>
          </p:cNvSpPr>
          <p:nvPr/>
        </p:nvSpPr>
        <p:spPr bwMode="auto">
          <a:xfrm>
            <a:off x="3198813" y="1265238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int </a:t>
            </a: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lock</a:t>
            </a:r>
            <a:r>
              <a:rPr lang="en-US" altLang="en-US" sz="2400">
                <a:latin typeface="Comic Sans MS" panose="030F0702030302020204" pitchFamily="66" charset="0"/>
              </a:rPr>
              <a:t> = 0</a:t>
            </a:r>
          </a:p>
        </p:txBody>
      </p:sp>
      <p:sp>
        <p:nvSpPr>
          <p:cNvPr id="40967" name="Text Box 12"/>
          <p:cNvSpPr txBox="1">
            <a:spLocks noChangeArrowheads="1"/>
          </p:cNvSpPr>
          <p:nvPr/>
        </p:nvSpPr>
        <p:spPr bwMode="auto">
          <a:xfrm>
            <a:off x="1787525" y="2352675"/>
            <a:ext cx="1408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40968" name="Text Box 13"/>
          <p:cNvSpPr txBox="1">
            <a:spLocks noChangeArrowheads="1"/>
          </p:cNvSpPr>
          <p:nvPr/>
        </p:nvSpPr>
        <p:spPr bwMode="auto">
          <a:xfrm>
            <a:off x="1965325" y="5614988"/>
            <a:ext cx="1408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40969" name="Text Box 14"/>
          <p:cNvSpPr txBox="1">
            <a:spLocks noChangeArrowheads="1"/>
          </p:cNvSpPr>
          <p:nvPr/>
        </p:nvSpPr>
        <p:spPr bwMode="auto">
          <a:xfrm>
            <a:off x="620713" y="1943100"/>
            <a:ext cx="53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8000"/>
                </a:solidFill>
                <a:latin typeface="Comic Sans MS" panose="030F0702030302020204" pitchFamily="66" charset="0"/>
              </a:rPr>
              <a:t>P0</a:t>
            </a:r>
          </a:p>
        </p:txBody>
      </p:sp>
      <p:sp>
        <p:nvSpPr>
          <p:cNvPr id="40970" name="Rectangle 15"/>
          <p:cNvSpPr>
            <a:spLocks noChangeArrowheads="1"/>
          </p:cNvSpPr>
          <p:nvPr/>
        </p:nvSpPr>
        <p:spPr bwMode="auto">
          <a:xfrm>
            <a:off x="374650" y="1930400"/>
            <a:ext cx="3998913" cy="4270375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5318125" y="3052763"/>
            <a:ext cx="3076575" cy="69850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while (lock == 1); // wait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lock = 1;</a:t>
            </a:r>
          </a:p>
        </p:txBody>
      </p:sp>
      <p:sp>
        <p:nvSpPr>
          <p:cNvPr id="40972" name="Text Box 17"/>
          <p:cNvSpPr txBox="1">
            <a:spLocks noChangeArrowheads="1"/>
          </p:cNvSpPr>
          <p:nvPr/>
        </p:nvSpPr>
        <p:spPr bwMode="auto">
          <a:xfrm>
            <a:off x="6438900" y="4032250"/>
            <a:ext cx="750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CS;</a:t>
            </a:r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5394325" y="4784725"/>
            <a:ext cx="3079750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lock = 0;</a:t>
            </a:r>
          </a:p>
        </p:txBody>
      </p:sp>
      <p:sp>
        <p:nvSpPr>
          <p:cNvPr id="40974" name="Text Box 19"/>
          <p:cNvSpPr txBox="1">
            <a:spLocks noChangeArrowheads="1"/>
          </p:cNvSpPr>
          <p:nvPr/>
        </p:nvSpPr>
        <p:spPr bwMode="auto">
          <a:xfrm>
            <a:off x="6142038" y="2341563"/>
            <a:ext cx="1408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40975" name="Text Box 20"/>
          <p:cNvSpPr txBox="1">
            <a:spLocks noChangeArrowheads="1"/>
          </p:cNvSpPr>
          <p:nvPr/>
        </p:nvSpPr>
        <p:spPr bwMode="auto">
          <a:xfrm>
            <a:off x="6319838" y="5603875"/>
            <a:ext cx="1408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40976" name="Text Box 21"/>
          <p:cNvSpPr txBox="1">
            <a:spLocks noChangeArrowheads="1"/>
          </p:cNvSpPr>
          <p:nvPr/>
        </p:nvSpPr>
        <p:spPr bwMode="auto">
          <a:xfrm>
            <a:off x="4975225" y="1931988"/>
            <a:ext cx="53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C0AD9"/>
                </a:solidFill>
                <a:latin typeface="Comic Sans MS" panose="030F0702030302020204" pitchFamily="66" charset="0"/>
              </a:rPr>
              <a:t>P1</a:t>
            </a:r>
          </a:p>
        </p:txBody>
      </p:sp>
      <p:sp>
        <p:nvSpPr>
          <p:cNvPr id="40977" name="Rectangle 22"/>
          <p:cNvSpPr>
            <a:spLocks noChangeArrowheads="1"/>
          </p:cNvSpPr>
          <p:nvPr/>
        </p:nvSpPr>
        <p:spPr bwMode="auto">
          <a:xfrm>
            <a:off x="4729163" y="1919288"/>
            <a:ext cx="3998912" cy="4270375"/>
          </a:xfrm>
          <a:prstGeom prst="rect">
            <a:avLst/>
          </a:prstGeom>
          <a:noFill/>
          <a:ln w="63500">
            <a:solidFill>
              <a:srgbClr val="FC0A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 animBg="1"/>
      <p:bldP spid="162826" grpId="0" animBg="1"/>
      <p:bldP spid="162832" grpId="0" animBg="1"/>
      <p:bldP spid="1628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Rectangle 21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Giaûi phaùp phaàn meàm 1:  Tình huoáng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1F504C-7305-4DE3-8DC0-0D4BB74BB219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963613" y="3078163"/>
            <a:ext cx="3076575" cy="698500"/>
          </a:xfrm>
          <a:prstGeom prst="rect">
            <a:avLst/>
          </a:prstGeom>
          <a:solidFill>
            <a:srgbClr val="008000"/>
          </a:solidFill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while (lock == 1); // wait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lock = 1;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084388" y="4057650"/>
            <a:ext cx="75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CS;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039813" y="4810125"/>
            <a:ext cx="3079750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lock = 0;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198813" y="127952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int </a:t>
            </a: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lock</a:t>
            </a:r>
            <a:r>
              <a:rPr lang="en-US" altLang="en-US" sz="2400">
                <a:latin typeface="Comic Sans MS" panose="030F0702030302020204" pitchFamily="66" charset="0"/>
              </a:rPr>
              <a:t> = 0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787525" y="2366963"/>
            <a:ext cx="1408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965325" y="5629275"/>
            <a:ext cx="1408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20713" y="1957388"/>
            <a:ext cx="53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8000"/>
                </a:solidFill>
                <a:latin typeface="Comic Sans MS" panose="030F0702030302020204" pitchFamily="66" charset="0"/>
              </a:rPr>
              <a:t>P0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374650" y="1944688"/>
            <a:ext cx="3998913" cy="4270375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5318125" y="3067050"/>
            <a:ext cx="3076575" cy="698500"/>
          </a:xfrm>
          <a:prstGeom prst="rect">
            <a:avLst/>
          </a:prstGeom>
          <a:solidFill>
            <a:srgbClr val="008000"/>
          </a:solidFill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while (lock == 1); // wait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lock = 1;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438900" y="4046538"/>
            <a:ext cx="750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CS;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5394325" y="4799013"/>
            <a:ext cx="3079750" cy="42386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lock = 0;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142038" y="2355850"/>
            <a:ext cx="1408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319838" y="5618163"/>
            <a:ext cx="1408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4975225" y="1946275"/>
            <a:ext cx="53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C0AD9"/>
                </a:solidFill>
                <a:latin typeface="Comic Sans MS" panose="030F0702030302020204" pitchFamily="66" charset="0"/>
              </a:rPr>
              <a:t>P1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729163" y="1933575"/>
            <a:ext cx="3998912" cy="4270375"/>
          </a:xfrm>
          <a:prstGeom prst="rect">
            <a:avLst/>
          </a:prstGeom>
          <a:noFill/>
          <a:ln w="63500">
            <a:solidFill>
              <a:srgbClr val="FC0A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7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79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9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9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2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20"/>
                            </p:stCondLst>
                            <p:childTnLst>
                              <p:par>
                                <p:cTn id="31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/>
      <p:bldP spid="1792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Nhaän xeùt Giaûi phaùp phaàn meàm 1: Bieán côø hieäu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21675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Coù theå môû roäng cho N tieán trình</a:t>
            </a:r>
          </a:p>
          <a:p>
            <a:pPr eaLnBrk="1" hangingPunct="1"/>
            <a:r>
              <a:rPr lang="en-US" altLang="en-US" smtClean="0"/>
              <a:t>Khoâng baûo ñaûm Mutual Exclusion</a:t>
            </a:r>
          </a:p>
          <a:p>
            <a:pPr lvl="1" eaLnBrk="1" hangingPunct="1"/>
            <a:r>
              <a:rPr lang="en-US" altLang="en-US" smtClean="0"/>
              <a:t>Nguyeân nhaân  ?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Baûn thaân ñoaïn code kieåm tra vaø daønh quyeàn cuõng laø CS !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7E340C-D002-4E9E-9854-8CFD1F88A675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2763838" y="3473450"/>
            <a:ext cx="4464050" cy="87947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2400" b="1">
                <a:latin typeface="Comic Sans MS" panose="030F0702030302020204" pitchFamily="66" charset="0"/>
              </a:rPr>
              <a:t>while ( </a:t>
            </a:r>
            <a:r>
              <a:rPr lang="fr-FR" altLang="en-US" sz="2400" b="1">
                <a:solidFill>
                  <a:schemeClr val="hlink"/>
                </a:solidFill>
                <a:latin typeface="Comic Sans MS" panose="030F0702030302020204" pitchFamily="66" charset="0"/>
              </a:rPr>
              <a:t>lock</a:t>
            </a:r>
            <a:r>
              <a:rPr lang="fr-FR" altLang="en-US" sz="2400" b="1">
                <a:latin typeface="Comic Sans MS" panose="030F0702030302020204" pitchFamily="66" charset="0"/>
              </a:rPr>
              <a:t> == 1); // wait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400" b="1">
                <a:latin typeface="Comic Sans MS" panose="030F0702030302020204" pitchFamily="66" charset="0"/>
              </a:rPr>
              <a:t>lock = 1;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00063" y="3881438"/>
            <a:ext cx="2227262" cy="461962"/>
            <a:chOff x="315" y="2161"/>
            <a:chExt cx="1403" cy="291"/>
          </a:xfrm>
        </p:grpSpPr>
        <p:sp>
          <p:nvSpPr>
            <p:cNvPr id="43016" name="AutoShape 7"/>
            <p:cNvSpPr>
              <a:spLocks noChangeArrowheads="1"/>
            </p:cNvSpPr>
            <p:nvPr/>
          </p:nvSpPr>
          <p:spPr bwMode="auto">
            <a:xfrm>
              <a:off x="1281" y="2210"/>
              <a:ext cx="437" cy="242"/>
            </a:xfrm>
            <a:prstGeom prst="rightArrow">
              <a:avLst>
                <a:gd name="adj1" fmla="val 50000"/>
                <a:gd name="adj2" fmla="val 45145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VNI-Univer" pitchFamily="2" charset="0"/>
              </a:endParaRPr>
            </a:p>
          </p:txBody>
        </p:sp>
        <p:sp>
          <p:nvSpPr>
            <p:cNvPr id="43017" name="Text Box 8"/>
            <p:cNvSpPr txBox="1">
              <a:spLocks noChangeArrowheads="1"/>
            </p:cNvSpPr>
            <p:nvPr/>
          </p:nvSpPr>
          <p:spPr bwMode="auto">
            <a:xfrm>
              <a:off x="315" y="2161"/>
              <a:ext cx="10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8000"/>
                  </a:solidFill>
                  <a:latin typeface="VNI-Univer" pitchFamily="2" charset="0"/>
                </a:rPr>
                <a:t>Bò ngaét xöû lyù</a:t>
              </a:r>
            </a:p>
          </p:txBody>
        </p:sp>
      </p:grpSp>
      <p:sp>
        <p:nvSpPr>
          <p:cNvPr id="163849" name="AutoShape 9"/>
          <p:cNvSpPr>
            <a:spLocks/>
          </p:cNvSpPr>
          <p:nvPr/>
        </p:nvSpPr>
        <p:spPr bwMode="auto">
          <a:xfrm>
            <a:off x="4781550" y="4657725"/>
            <a:ext cx="2641600" cy="609600"/>
          </a:xfrm>
          <a:prstGeom prst="borderCallout1">
            <a:avLst>
              <a:gd name="adj1" fmla="val 18750"/>
              <a:gd name="adj2" fmla="val -2884"/>
              <a:gd name="adj3" fmla="val -123958"/>
              <a:gd name="adj4" fmla="val -17968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VNI-Univer" pitchFamily="2" charset="0"/>
              </a:rPr>
              <a:t>Taøi nguyeân duøng chung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7434263" y="3663950"/>
            <a:ext cx="652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8000"/>
                </a:solidFill>
                <a:latin typeface="VNI-Univer" pitchFamily="2" charset="0"/>
              </a:rPr>
              <a:t>CS 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3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 animBg="1"/>
      <p:bldP spid="163849" grpId="0" animBg="1"/>
      <p:bldP spid="1638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Giaûi phaùp phaàn meàm 2 : Kieåm tra luaân phieân</a:t>
            </a:r>
            <a:endParaRPr lang="en-US" sz="4000" i="1" smtClean="0"/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76A3AF-7BB9-4D9F-B917-E2F1E1455179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963613" y="3270250"/>
            <a:ext cx="2924175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while (turn !=0); // wait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084388" y="4113213"/>
            <a:ext cx="750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CS;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1039813" y="4865688"/>
            <a:ext cx="3079750" cy="42386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turn = 1;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198813" y="1335088"/>
            <a:ext cx="1744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int </a:t>
            </a: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turn</a:t>
            </a:r>
            <a:r>
              <a:rPr lang="en-US" altLang="en-US" sz="2400">
                <a:latin typeface="Comic Sans MS" panose="030F0702030302020204" pitchFamily="66" charset="0"/>
              </a:rPr>
              <a:t> = 1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787525" y="2422525"/>
            <a:ext cx="1408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965325" y="5684838"/>
            <a:ext cx="1408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20713" y="2012950"/>
            <a:ext cx="53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8000"/>
                </a:solidFill>
                <a:latin typeface="Comic Sans MS" panose="030F0702030302020204" pitchFamily="66" charset="0"/>
              </a:rPr>
              <a:t>P0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374650" y="2000250"/>
            <a:ext cx="3998913" cy="4270375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5318125" y="3259138"/>
            <a:ext cx="3022600" cy="42386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while (turn != 1); // wait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438900" y="4102100"/>
            <a:ext cx="750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CS;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5394325" y="4854575"/>
            <a:ext cx="3079750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turn = 0;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6142038" y="2411413"/>
            <a:ext cx="1408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6319838" y="5673725"/>
            <a:ext cx="1408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4975225" y="2001838"/>
            <a:ext cx="53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C0AD9"/>
                </a:solidFill>
                <a:latin typeface="Comic Sans MS" panose="030F0702030302020204" pitchFamily="66" charset="0"/>
              </a:rPr>
              <a:t>P1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4729163" y="1989138"/>
            <a:ext cx="3998912" cy="4270375"/>
          </a:xfrm>
          <a:prstGeom prst="rect">
            <a:avLst/>
          </a:prstGeom>
          <a:noFill/>
          <a:ln w="63500">
            <a:solidFill>
              <a:srgbClr val="FC0A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animBg="1"/>
      <p:bldP spid="177157" grpId="0" animBg="1"/>
      <p:bldP spid="177163" grpId="0" animBg="1"/>
      <p:bldP spid="1771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3200" smtClean="0"/>
              <a:t>Nhieàu tieán trình “chung soáng hoaø bình” trong heä thoáng ? </a:t>
            </a:r>
            <a:endParaRPr lang="en-US" sz="320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solidFill>
                  <a:schemeClr val="hlink"/>
                </a:solidFill>
              </a:rPr>
              <a:t>ÑÖØNG HY VOÏNG</a:t>
            </a:r>
          </a:p>
          <a:p>
            <a:pPr eaLnBrk="1" hangingPunct="1"/>
            <a:r>
              <a:rPr lang="en-US" altLang="en-US" sz="2400" smtClean="0"/>
              <a:t>An toaøn khi caùc tieán trình hoaøn toaøn ñoäc laäp </a:t>
            </a:r>
          </a:p>
          <a:p>
            <a:pPr lvl="1" eaLnBrk="1" hangingPunct="1"/>
            <a:r>
              <a:rPr lang="en-US" altLang="en-US" sz="2000" smtClean="0"/>
              <a:t>Laøm sao coù ñöôïc ??</a:t>
            </a:r>
          </a:p>
          <a:p>
            <a:pPr eaLnBrk="1" hangingPunct="1"/>
            <a:r>
              <a:rPr lang="en-US" altLang="en-US" sz="2400" smtClean="0"/>
              <a:t>Thöïc teá </a:t>
            </a:r>
          </a:p>
          <a:p>
            <a:pPr lvl="1" eaLnBrk="1" hangingPunct="1"/>
            <a:r>
              <a:rPr lang="en-US" altLang="en-US" sz="2000" smtClean="0"/>
              <a:t>Caùc tieán trình chia  seû taøi nguyeân chung ( file system, CPU...)</a:t>
            </a:r>
          </a:p>
          <a:p>
            <a:pPr lvl="1" eaLnBrk="1" hangingPunct="1"/>
            <a:r>
              <a:rPr lang="en-US" altLang="en-US" sz="2000" smtClean="0">
                <a:solidFill>
                  <a:schemeClr val="hlink"/>
                </a:solidFill>
              </a:rPr>
              <a:t>Concurrent access =&gt; bugs.</a:t>
            </a:r>
          </a:p>
          <a:p>
            <a:pPr lvl="2" eaLnBrk="1" hangingPunct="1"/>
            <a:r>
              <a:rPr lang="en-US" altLang="en-US" sz="1800" smtClean="0"/>
              <a:t>Ví duï : Deâ con qua caàu </a:t>
            </a:r>
          </a:p>
          <a:p>
            <a:endParaRPr lang="en-US" altLang="en-US" smtClean="0"/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2522538" y="4910138"/>
            <a:ext cx="3481387" cy="266700"/>
          </a:xfrm>
          <a:prstGeom prst="rect">
            <a:avLst/>
          </a:prstGeom>
          <a:solidFill>
            <a:srgbClr val="D6B57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4222750" y="4383088"/>
            <a:ext cx="674688" cy="517525"/>
            <a:chOff x="2827" y="2650"/>
            <a:chExt cx="425" cy="326"/>
          </a:xfrm>
        </p:grpSpPr>
        <p:grpSp>
          <p:nvGrpSpPr>
            <p:cNvPr id="17426" name="Group 36"/>
            <p:cNvGrpSpPr>
              <a:grpSpLocks/>
            </p:cNvGrpSpPr>
            <p:nvPr/>
          </p:nvGrpSpPr>
          <p:grpSpPr bwMode="auto">
            <a:xfrm flipH="1">
              <a:off x="2827" y="2650"/>
              <a:ext cx="381" cy="326"/>
              <a:chOff x="2276" y="2601"/>
              <a:chExt cx="381" cy="326"/>
            </a:xfrm>
          </p:grpSpPr>
          <p:sp>
            <p:nvSpPr>
              <p:cNvPr id="17428" name="Oval 37"/>
              <p:cNvSpPr>
                <a:spLocks noChangeArrowheads="1"/>
              </p:cNvSpPr>
              <p:nvPr/>
            </p:nvSpPr>
            <p:spPr bwMode="auto">
              <a:xfrm>
                <a:off x="2276" y="2638"/>
                <a:ext cx="260" cy="232"/>
              </a:xfrm>
              <a:prstGeom prst="ellipse">
                <a:avLst/>
              </a:prstGeom>
              <a:solidFill>
                <a:srgbClr val="FC0AD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>
                  <a:latin typeface="VNI-Univer" pitchFamily="2" charset="0"/>
                </a:endParaRPr>
              </a:p>
            </p:txBody>
          </p:sp>
          <p:sp>
            <p:nvSpPr>
              <p:cNvPr id="17429" name="Oval 38"/>
              <p:cNvSpPr>
                <a:spLocks noChangeArrowheads="1"/>
              </p:cNvSpPr>
              <p:nvPr/>
            </p:nvSpPr>
            <p:spPr bwMode="auto">
              <a:xfrm>
                <a:off x="2518" y="2657"/>
                <a:ext cx="121" cy="148"/>
              </a:xfrm>
              <a:prstGeom prst="ellipse">
                <a:avLst/>
              </a:prstGeom>
              <a:solidFill>
                <a:srgbClr val="FC0AD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>
                  <a:latin typeface="VNI-Univer" pitchFamily="2" charset="0"/>
                </a:endParaRPr>
              </a:p>
            </p:txBody>
          </p:sp>
          <p:sp>
            <p:nvSpPr>
              <p:cNvPr id="17430" name="Line 39"/>
              <p:cNvSpPr>
                <a:spLocks noChangeShapeType="1"/>
              </p:cNvSpPr>
              <p:nvPr/>
            </p:nvSpPr>
            <p:spPr bwMode="auto">
              <a:xfrm flipH="1">
                <a:off x="2285" y="2834"/>
                <a:ext cx="47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1" name="Line 40"/>
              <p:cNvSpPr>
                <a:spLocks noChangeShapeType="1"/>
              </p:cNvSpPr>
              <p:nvPr/>
            </p:nvSpPr>
            <p:spPr bwMode="auto">
              <a:xfrm flipH="1">
                <a:off x="2360" y="2843"/>
                <a:ext cx="28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2" name="Line 41"/>
              <p:cNvSpPr>
                <a:spLocks noChangeShapeType="1"/>
              </p:cNvSpPr>
              <p:nvPr/>
            </p:nvSpPr>
            <p:spPr bwMode="auto">
              <a:xfrm>
                <a:off x="2462" y="2815"/>
                <a:ext cx="93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3" name="Line 42"/>
              <p:cNvSpPr>
                <a:spLocks noChangeShapeType="1"/>
              </p:cNvSpPr>
              <p:nvPr/>
            </p:nvSpPr>
            <p:spPr bwMode="auto">
              <a:xfrm>
                <a:off x="2453" y="2843"/>
                <a:ext cx="0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4" name="Line 43"/>
              <p:cNvSpPr>
                <a:spLocks noChangeShapeType="1"/>
              </p:cNvSpPr>
              <p:nvPr/>
            </p:nvSpPr>
            <p:spPr bwMode="auto">
              <a:xfrm flipV="1">
                <a:off x="2601" y="2601"/>
                <a:ext cx="5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5" name="Line 44"/>
              <p:cNvSpPr>
                <a:spLocks noChangeShapeType="1"/>
              </p:cNvSpPr>
              <p:nvPr/>
            </p:nvSpPr>
            <p:spPr bwMode="auto">
              <a:xfrm flipH="1" flipV="1">
                <a:off x="2518" y="2611"/>
                <a:ext cx="46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27" name="Line 45"/>
            <p:cNvSpPr>
              <a:spLocks noChangeShapeType="1"/>
            </p:cNvSpPr>
            <p:nvPr/>
          </p:nvSpPr>
          <p:spPr bwMode="auto">
            <a:xfrm flipV="1">
              <a:off x="3187" y="2713"/>
              <a:ext cx="6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3436938" y="4392613"/>
            <a:ext cx="661987" cy="517525"/>
            <a:chOff x="2332" y="2656"/>
            <a:chExt cx="417" cy="326"/>
          </a:xfrm>
        </p:grpSpPr>
        <p:grpSp>
          <p:nvGrpSpPr>
            <p:cNvPr id="17416" name="Group 35"/>
            <p:cNvGrpSpPr>
              <a:grpSpLocks/>
            </p:cNvGrpSpPr>
            <p:nvPr/>
          </p:nvGrpSpPr>
          <p:grpSpPr bwMode="auto">
            <a:xfrm>
              <a:off x="2368" y="2656"/>
              <a:ext cx="381" cy="326"/>
              <a:chOff x="2276" y="2601"/>
              <a:chExt cx="381" cy="326"/>
            </a:xfrm>
          </p:grpSpPr>
          <p:sp>
            <p:nvSpPr>
              <p:cNvPr id="17418" name="Oval 27"/>
              <p:cNvSpPr>
                <a:spLocks noChangeArrowheads="1"/>
              </p:cNvSpPr>
              <p:nvPr/>
            </p:nvSpPr>
            <p:spPr bwMode="auto">
              <a:xfrm>
                <a:off x="2276" y="2638"/>
                <a:ext cx="260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>
                  <a:latin typeface="VNI-Univer" pitchFamily="2" charset="0"/>
                </a:endParaRPr>
              </a:p>
            </p:txBody>
          </p:sp>
          <p:sp>
            <p:nvSpPr>
              <p:cNvPr id="17419" name="Oval 28"/>
              <p:cNvSpPr>
                <a:spLocks noChangeArrowheads="1"/>
              </p:cNvSpPr>
              <p:nvPr/>
            </p:nvSpPr>
            <p:spPr bwMode="auto">
              <a:xfrm>
                <a:off x="2518" y="2657"/>
                <a:ext cx="121" cy="1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>
                  <a:latin typeface="VNI-Univer" pitchFamily="2" charset="0"/>
                </a:endParaRPr>
              </a:p>
            </p:txBody>
          </p:sp>
          <p:sp>
            <p:nvSpPr>
              <p:cNvPr id="17420" name="Line 29"/>
              <p:cNvSpPr>
                <a:spLocks noChangeShapeType="1"/>
              </p:cNvSpPr>
              <p:nvPr/>
            </p:nvSpPr>
            <p:spPr bwMode="auto">
              <a:xfrm flipH="1">
                <a:off x="2285" y="2834"/>
                <a:ext cx="47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1" name="Line 30"/>
              <p:cNvSpPr>
                <a:spLocks noChangeShapeType="1"/>
              </p:cNvSpPr>
              <p:nvPr/>
            </p:nvSpPr>
            <p:spPr bwMode="auto">
              <a:xfrm flipH="1">
                <a:off x="2360" y="2843"/>
                <a:ext cx="28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2" name="Line 31"/>
              <p:cNvSpPr>
                <a:spLocks noChangeShapeType="1"/>
              </p:cNvSpPr>
              <p:nvPr/>
            </p:nvSpPr>
            <p:spPr bwMode="auto">
              <a:xfrm>
                <a:off x="2462" y="2815"/>
                <a:ext cx="93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3" name="Line 32"/>
              <p:cNvSpPr>
                <a:spLocks noChangeShapeType="1"/>
              </p:cNvSpPr>
              <p:nvPr/>
            </p:nvSpPr>
            <p:spPr bwMode="auto">
              <a:xfrm>
                <a:off x="2453" y="2843"/>
                <a:ext cx="0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4" name="Line 33"/>
              <p:cNvSpPr>
                <a:spLocks noChangeShapeType="1"/>
              </p:cNvSpPr>
              <p:nvPr/>
            </p:nvSpPr>
            <p:spPr bwMode="auto">
              <a:xfrm flipV="1">
                <a:off x="2601" y="2601"/>
                <a:ext cx="5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5" name="Line 34"/>
              <p:cNvSpPr>
                <a:spLocks noChangeShapeType="1"/>
              </p:cNvSpPr>
              <p:nvPr/>
            </p:nvSpPr>
            <p:spPr bwMode="auto">
              <a:xfrm flipH="1" flipV="1">
                <a:off x="2518" y="2611"/>
                <a:ext cx="46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17" name="Line 46"/>
            <p:cNvSpPr>
              <a:spLocks noChangeShapeType="1"/>
            </p:cNvSpPr>
            <p:nvPr/>
          </p:nvSpPr>
          <p:spPr bwMode="auto">
            <a:xfrm flipH="1" flipV="1">
              <a:off x="2332" y="2731"/>
              <a:ext cx="74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7" name="Object 50"/>
          <p:cNvGraphicFramePr>
            <a:graphicFrameLocks noChangeAspect="1"/>
          </p:cNvGraphicFramePr>
          <p:nvPr/>
        </p:nvGraphicFramePr>
        <p:xfrm>
          <a:off x="4492625" y="5522913"/>
          <a:ext cx="7413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Bitmap Image" r:id="rId3" imgW="314286" imgH="276117" progId="Paint.Picture">
                  <p:embed/>
                </p:oleObj>
              </mc:Choice>
              <mc:Fallback>
                <p:oleObj name="Bitmap Image" r:id="rId3" imgW="314286" imgH="276117" progId="Paint.Picture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5522913"/>
                        <a:ext cx="7413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76275" y="5697538"/>
            <a:ext cx="370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>
                <a:latin typeface="VNI-Univer" pitchFamily="2" charset="0"/>
              </a:rPr>
              <a:t>Xöû lyù ñoàng haønh = ...nhöùc ñaàu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Giaûi phaùp phaàn meàm 2 : Tình huoáng</a:t>
            </a:r>
            <a:endParaRPr lang="en-US" i="1" smtClean="0"/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776AB5-09E6-467D-855E-78919D8D8EAB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3198813" y="1292225"/>
            <a:ext cx="1744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int </a:t>
            </a: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turn</a:t>
            </a:r>
            <a:r>
              <a:rPr lang="en-US" altLang="en-US" sz="2400">
                <a:latin typeface="Comic Sans MS" panose="030F0702030302020204" pitchFamily="66" charset="0"/>
              </a:rPr>
              <a:t> = 1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531813" y="2455863"/>
            <a:ext cx="22891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66"/>
                </a:solidFill>
                <a:latin typeface="Comic Sans MS" panose="030F0702030302020204" pitchFamily="66" charset="0"/>
              </a:rPr>
              <a:t>turn ==1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66"/>
                </a:solidFill>
                <a:latin typeface="Comic Sans MS" panose="030F0702030302020204" pitchFamily="66" charset="0"/>
              </a:rPr>
              <a:t>Wait...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66"/>
                </a:solidFill>
                <a:latin typeface="Comic Sans MS" panose="030F0702030302020204" pitchFamily="66" charset="0"/>
              </a:rPr>
              <a:t>CS;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66"/>
                </a:solidFill>
                <a:latin typeface="Comic Sans MS" panose="030F0702030302020204" pitchFamily="66" charset="0"/>
              </a:rPr>
              <a:t>turn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8000"/>
                </a:solidFill>
                <a:latin typeface="Comic Sans MS" panose="030F0702030302020204" pitchFamily="66" charset="0"/>
              </a:rPr>
              <a:t>CS ? (turn ==1)</a:t>
            </a: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20713" y="1970088"/>
            <a:ext cx="53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8000"/>
                </a:solidFill>
                <a:latin typeface="Comic Sans MS" panose="030F0702030302020204" pitchFamily="66" charset="0"/>
              </a:rPr>
              <a:t>P0</a:t>
            </a:r>
          </a:p>
        </p:txBody>
      </p:sp>
      <p:sp>
        <p:nvSpPr>
          <p:cNvPr id="45062" name="Rectangle 10"/>
          <p:cNvSpPr>
            <a:spLocks noChangeArrowheads="1"/>
          </p:cNvSpPr>
          <p:nvPr/>
        </p:nvSpPr>
        <p:spPr bwMode="auto">
          <a:xfrm>
            <a:off x="374650" y="1957388"/>
            <a:ext cx="3998913" cy="4270375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5508625" y="2520950"/>
            <a:ext cx="2911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66"/>
                </a:solidFill>
                <a:latin typeface="Comic Sans MS" panose="030F0702030302020204" pitchFamily="66" charset="0"/>
              </a:rPr>
              <a:t>CS;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66"/>
                </a:solidFill>
                <a:latin typeface="Comic Sans MS" panose="030F0702030302020204" pitchFamily="66" charset="0"/>
              </a:rPr>
              <a:t>turn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66"/>
                </a:solidFill>
                <a:latin typeface="Comic Sans MS" panose="030F0702030302020204" pitchFamily="66" charset="0"/>
              </a:rPr>
              <a:t>NonCS...</a:t>
            </a:r>
          </a:p>
        </p:txBody>
      </p:sp>
      <p:sp>
        <p:nvSpPr>
          <p:cNvPr id="45064" name="Text Box 16"/>
          <p:cNvSpPr txBox="1">
            <a:spLocks noChangeArrowheads="1"/>
          </p:cNvSpPr>
          <p:nvPr/>
        </p:nvSpPr>
        <p:spPr bwMode="auto">
          <a:xfrm>
            <a:off x="4975225" y="1958975"/>
            <a:ext cx="53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C0AD9"/>
                </a:solidFill>
                <a:latin typeface="Comic Sans MS" panose="030F0702030302020204" pitchFamily="66" charset="0"/>
              </a:rPr>
              <a:t>P1</a:t>
            </a:r>
          </a:p>
        </p:txBody>
      </p:sp>
      <p:sp>
        <p:nvSpPr>
          <p:cNvPr id="45065" name="Rectangle 17"/>
          <p:cNvSpPr>
            <a:spLocks noChangeArrowheads="1"/>
          </p:cNvSpPr>
          <p:nvPr/>
        </p:nvSpPr>
        <p:spPr bwMode="auto">
          <a:xfrm>
            <a:off x="4729163" y="1946275"/>
            <a:ext cx="3998912" cy="4270375"/>
          </a:xfrm>
          <a:prstGeom prst="rect">
            <a:avLst/>
          </a:prstGeom>
          <a:noFill/>
          <a:ln w="63500">
            <a:solidFill>
              <a:srgbClr val="FC0A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>
            <a:off x="2005013" y="2720975"/>
            <a:ext cx="342265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 flipH="1">
            <a:off x="1901825" y="3133725"/>
            <a:ext cx="3376613" cy="1588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0244" name="Line 20"/>
          <p:cNvSpPr>
            <a:spLocks noChangeShapeType="1"/>
          </p:cNvSpPr>
          <p:nvPr/>
        </p:nvSpPr>
        <p:spPr bwMode="auto">
          <a:xfrm flipH="1">
            <a:off x="2760663" y="3506788"/>
            <a:ext cx="2743200" cy="1033462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0245" name="Text Box 21"/>
          <p:cNvSpPr txBox="1">
            <a:spLocks noChangeArrowheads="1"/>
          </p:cNvSpPr>
          <p:nvPr/>
        </p:nvSpPr>
        <p:spPr bwMode="auto">
          <a:xfrm>
            <a:off x="1135063" y="4924425"/>
            <a:ext cx="7350125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VNI-Univer" pitchFamily="2" charset="0"/>
              </a:rPr>
              <a:t>P0 khoâng vaøo ñöôïc CS laàn 2 khi P1 döøng trong NonCS 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0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0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0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0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0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Nhaän xeùt Giaûi phaùp 2: Kieåm tra luaân phieân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Chæ daønh cho 2 tieán trình</a:t>
            </a:r>
          </a:p>
          <a:p>
            <a:pPr eaLnBrk="1" hangingPunct="1"/>
            <a:r>
              <a:rPr lang="en-US" altLang="en-US" smtClean="0"/>
              <a:t>Baûo ñaûm Mutual Exclusion</a:t>
            </a:r>
          </a:p>
          <a:p>
            <a:pPr lvl="1" eaLnBrk="1" hangingPunct="1"/>
            <a:r>
              <a:rPr lang="en-US" altLang="en-US" smtClean="0"/>
              <a:t>Chæ coù 1 bieán </a:t>
            </a:r>
            <a:r>
              <a:rPr lang="en-US" altLang="en-US" i="1" smtClean="0"/>
              <a:t>turn</a:t>
            </a:r>
            <a:r>
              <a:rPr lang="en-US" altLang="en-US" smtClean="0"/>
              <a:t>, taïi 1 thôøi ñieåm  chæ cho 1 tieán trình </a:t>
            </a:r>
            <a:r>
              <a:rPr lang="en-US" altLang="en-US" i="1" smtClean="0"/>
              <a:t>turn</a:t>
            </a:r>
            <a:r>
              <a:rPr lang="en-US" altLang="en-US" smtClean="0"/>
              <a:t> vaøo CS</a:t>
            </a:r>
          </a:p>
          <a:p>
            <a:pPr eaLnBrk="1" hangingPunct="1"/>
            <a:r>
              <a:rPr lang="en-US" altLang="en-US" smtClean="0"/>
              <a:t>Khoâng baûo ñaûm Progress</a:t>
            </a:r>
          </a:p>
          <a:p>
            <a:pPr lvl="1" eaLnBrk="1" hangingPunct="1"/>
            <a:r>
              <a:rPr lang="en-US" altLang="en-US" smtClean="0"/>
              <a:t>Nguyeân nhaân  ?</a:t>
            </a:r>
          </a:p>
          <a:p>
            <a:pPr lvl="2" eaLnBrk="1" hangingPunct="1"/>
            <a:r>
              <a:rPr lang="en-US" altLang="en-US" smtClean="0"/>
              <a:t>“Môø cuûa” cho ngöôøi = “Ñoùng cöûa” chính mình !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FA0075-341D-4D46-9F99-4297A7265312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Giaûi phaùp phaàn meàm 3 : Peterson’s Solution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57300"/>
            <a:ext cx="8229600" cy="119538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Keát hôïp yù töôûng cuûa 1 &amp; 2, caùc tieán trình chia seû:</a:t>
            </a:r>
          </a:p>
          <a:p>
            <a:pPr lvl="1" eaLnBrk="1" hangingPunct="1"/>
            <a:r>
              <a:rPr lang="en-US" altLang="en-US" sz="2000" smtClean="0">
                <a:latin typeface="Comic Sans MS" panose="030F0702030302020204" pitchFamily="66" charset="0"/>
              </a:rPr>
              <a:t>int    turn;  </a:t>
            </a:r>
            <a:r>
              <a:rPr lang="en-US" altLang="en-US" sz="2000" smtClean="0">
                <a:solidFill>
                  <a:schemeClr val="hlink"/>
                </a:solidFill>
                <a:latin typeface="Comic Sans MS" panose="030F0702030302020204" pitchFamily="66" charset="0"/>
              </a:rPr>
              <a:t>//</a:t>
            </a:r>
            <a:r>
              <a:rPr lang="en-US" altLang="en-US" sz="2000" i="1" smtClean="0">
                <a:solidFill>
                  <a:schemeClr val="hlink"/>
                </a:solidFill>
              </a:rPr>
              <a:t>ñeán phieân ai</a:t>
            </a:r>
          </a:p>
          <a:p>
            <a:pPr lvl="1" eaLnBrk="1" hangingPunct="1"/>
            <a:r>
              <a:rPr lang="en-US" altLang="en-US" sz="2000" smtClean="0">
                <a:latin typeface="Comic Sans MS" panose="030F0702030302020204" pitchFamily="66" charset="0"/>
              </a:rPr>
              <a:t>int    interest[2] = FALSE; </a:t>
            </a:r>
            <a:r>
              <a:rPr lang="en-US" altLang="en-US" sz="2000" smtClean="0">
                <a:solidFill>
                  <a:schemeClr val="hlink"/>
                </a:solidFill>
                <a:latin typeface="Comic Sans MS" panose="030F0702030302020204" pitchFamily="66" charset="0"/>
              </a:rPr>
              <a:t>//</a:t>
            </a:r>
            <a:r>
              <a:rPr lang="en-US" altLang="en-US" sz="2000" i="1" smtClean="0">
                <a:solidFill>
                  <a:schemeClr val="hlink"/>
                </a:solidFill>
              </a:rPr>
              <a:t>interest[i] = T : Pi muoán vaøo CS</a:t>
            </a:r>
            <a:endParaRPr lang="en-US" altLang="en-US" sz="2000" i="1" smtClean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5928E5-86E9-4B9A-9A58-66C64E57A562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2073275" y="3302000"/>
            <a:ext cx="5097463" cy="13684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j = 1 – 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interest[</a:t>
            </a:r>
            <a:r>
              <a:rPr lang="en-US" altLang="en-US" sz="2000" b="1">
                <a:solidFill>
                  <a:schemeClr val="hlink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b="1">
                <a:latin typeface="Comic Sans MS" panose="030F0702030302020204" pitchFamily="66" charset="0"/>
              </a:rPr>
              <a:t>] = TRUE;</a:t>
            </a:r>
            <a:br>
              <a:rPr lang="en-US" altLang="en-US" sz="2000" b="1">
                <a:latin typeface="Comic Sans MS" panose="030F0702030302020204" pitchFamily="66" charset="0"/>
              </a:rPr>
            </a:br>
            <a:r>
              <a:rPr lang="en-US" altLang="en-US" sz="2000" b="1">
                <a:latin typeface="Comic Sans MS" panose="030F0702030302020204" pitchFamily="66" charset="0"/>
              </a:rPr>
              <a:t>turn = </a:t>
            </a:r>
            <a:r>
              <a:rPr lang="en-US" altLang="en-US" sz="2000" b="1">
                <a:solidFill>
                  <a:srgbClr val="008000"/>
                </a:solidFill>
                <a:latin typeface="Comic Sans MS" panose="030F0702030302020204" pitchFamily="66" charset="0"/>
              </a:rPr>
              <a:t>j</a:t>
            </a:r>
            <a:r>
              <a:rPr lang="en-US" altLang="en-US" sz="2000" b="1">
                <a:latin typeface="Comic Sans MS" panose="030F0702030302020204" pitchFamily="66" charset="0"/>
              </a:rPr>
              <a:t>;</a:t>
            </a:r>
            <a:br>
              <a:rPr lang="en-US" altLang="en-US" sz="2000" b="1">
                <a:latin typeface="Comic Sans MS" panose="030F0702030302020204" pitchFamily="66" charset="0"/>
              </a:rPr>
            </a:br>
            <a:r>
              <a:rPr lang="en-US" altLang="en-US" sz="2000" b="1">
                <a:latin typeface="Comic Sans MS" panose="030F0702030302020204" pitchFamily="66" charset="0"/>
              </a:rPr>
              <a:t>while (turn==j &amp;&amp; interest[j]==TRUE);</a:t>
            </a:r>
            <a:endParaRPr lang="fr-FR" altLang="en-US" sz="2000" b="1">
              <a:latin typeface="Comic Sans MS" panose="030F0702030302020204" pitchFamily="66" charset="0"/>
            </a:endParaRP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4189413" y="4851400"/>
            <a:ext cx="66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66"/>
                </a:solidFill>
                <a:latin typeface="Comic Sans MS" panose="030F0702030302020204" pitchFamily="66" charset="0"/>
              </a:rPr>
              <a:t>CS;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149475" y="5518150"/>
            <a:ext cx="5021263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interest[</a:t>
            </a:r>
            <a:r>
              <a:rPr lang="en-US" altLang="en-US" sz="2000" b="1">
                <a:solidFill>
                  <a:schemeClr val="hlink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b="1">
                <a:latin typeface="Comic Sans MS" panose="030F0702030302020204" pitchFamily="66" charset="0"/>
              </a:rPr>
              <a:t>] = FALSE;</a:t>
            </a:r>
            <a:endParaRPr lang="fr-FR" altLang="en-US" sz="2000" b="1">
              <a:latin typeface="Comic Sans MS" panose="030F0702030302020204" pitchFamily="66" charset="0"/>
            </a:endParaRPr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3775075" y="2665413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3789363" y="6162675"/>
            <a:ext cx="1233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47113" name="Text Box 10"/>
          <p:cNvSpPr txBox="1">
            <a:spLocks noChangeArrowheads="1"/>
          </p:cNvSpPr>
          <p:nvPr/>
        </p:nvSpPr>
        <p:spPr bwMode="auto">
          <a:xfrm>
            <a:off x="1728788" y="263525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8000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400" b="1">
                <a:solidFill>
                  <a:schemeClr val="hlink"/>
                </a:solidFill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47114" name="Rectangle 11"/>
          <p:cNvSpPr>
            <a:spLocks noChangeArrowheads="1"/>
          </p:cNvSpPr>
          <p:nvPr/>
        </p:nvSpPr>
        <p:spPr bwMode="auto">
          <a:xfrm>
            <a:off x="1511300" y="2562225"/>
            <a:ext cx="6059488" cy="4078288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nimBg="1"/>
      <p:bldP spid="1669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Giaûi phaùp phaàn meàm 3 : Peterson</a:t>
            </a:r>
            <a:endParaRPr lang="en-US" i="1" smtClean="0"/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EFFE34-D19E-461B-A3E9-53DD76921106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2251075" y="2347913"/>
            <a:ext cx="4638675" cy="124777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i = 1 – 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interest[</a:t>
            </a:r>
            <a:r>
              <a:rPr lang="en-US" altLang="en-US" sz="1800" b="1">
                <a:solidFill>
                  <a:schemeClr val="hlink"/>
                </a:solidFill>
                <a:latin typeface="Comic Sans MS" panose="030F0702030302020204" pitchFamily="66" charset="0"/>
              </a:rPr>
              <a:t>j</a:t>
            </a:r>
            <a:r>
              <a:rPr lang="en-US" altLang="en-US" sz="1800" b="1">
                <a:latin typeface="Comic Sans MS" panose="030F0702030302020204" pitchFamily="66" charset="0"/>
              </a:rPr>
              <a:t>] = TRUE;</a:t>
            </a:r>
            <a:br>
              <a:rPr lang="en-US" altLang="en-US" sz="1800" b="1">
                <a:latin typeface="Comic Sans MS" panose="030F0702030302020204" pitchFamily="66" charset="0"/>
              </a:rPr>
            </a:br>
            <a:r>
              <a:rPr lang="en-US" altLang="en-US" sz="1800" b="1">
                <a:latin typeface="Comic Sans MS" panose="030F0702030302020204" pitchFamily="66" charset="0"/>
              </a:rPr>
              <a:t>turn = </a:t>
            </a:r>
            <a:r>
              <a:rPr lang="en-US" altLang="en-US" sz="1800" b="1">
                <a:solidFill>
                  <a:srgbClr val="008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800" b="1">
                <a:latin typeface="Comic Sans MS" panose="030F0702030302020204" pitchFamily="66" charset="0"/>
              </a:rPr>
              <a:t>;</a:t>
            </a:r>
            <a:br>
              <a:rPr lang="en-US" altLang="en-US" sz="1800" b="1">
                <a:latin typeface="Comic Sans MS" panose="030F0702030302020204" pitchFamily="66" charset="0"/>
              </a:rPr>
            </a:br>
            <a:r>
              <a:rPr lang="en-US" altLang="en-US" sz="1800" b="1">
                <a:latin typeface="Comic Sans MS" panose="030F0702030302020204" pitchFamily="66" charset="0"/>
              </a:rPr>
              <a:t>while (turn==i &amp;&amp; interest[i]==TRUE);</a:t>
            </a:r>
            <a:endParaRPr lang="fr-FR" altLang="en-US" sz="1800" b="1">
              <a:latin typeface="Comic Sans MS" panose="030F0702030302020204" pitchFamily="66" charset="0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327525" y="3806825"/>
            <a:ext cx="750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CS;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2327275" y="4518025"/>
            <a:ext cx="4608513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interest[</a:t>
            </a:r>
            <a:r>
              <a:rPr lang="en-US" altLang="en-US" sz="1800" b="1">
                <a:solidFill>
                  <a:schemeClr val="hlink"/>
                </a:solidFill>
                <a:latin typeface="Comic Sans MS" panose="030F0702030302020204" pitchFamily="66" charset="0"/>
              </a:rPr>
              <a:t>j</a:t>
            </a:r>
            <a:r>
              <a:rPr lang="en-US" altLang="en-US" sz="1800" b="1">
                <a:latin typeface="Comic Sans MS" panose="030F0702030302020204" pitchFamily="66" charset="0"/>
              </a:rPr>
              <a:t>] = FALSE;</a:t>
            </a:r>
            <a:endParaRPr lang="fr-FR" altLang="en-US" sz="1800" b="1">
              <a:latin typeface="Comic Sans MS" panose="030F0702030302020204" pitchFamily="66" charset="0"/>
            </a:endParaRPr>
          </a:p>
        </p:txBody>
      </p:sp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3865563" y="1677988"/>
            <a:ext cx="1408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3879850" y="5118100"/>
            <a:ext cx="1408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1935163" y="1501775"/>
            <a:ext cx="46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8000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400" b="1">
                <a:solidFill>
                  <a:schemeClr val="hlink"/>
                </a:solidFill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48137" name="Rectangle 10"/>
          <p:cNvSpPr>
            <a:spLocks noChangeArrowheads="1"/>
          </p:cNvSpPr>
          <p:nvPr/>
        </p:nvSpPr>
        <p:spPr bwMode="auto">
          <a:xfrm>
            <a:off x="1689100" y="1489075"/>
            <a:ext cx="6059488" cy="4270375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nimBg="1"/>
      <p:bldP spid="17818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4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Nhaän xeùt giaûi phaùp phaàn meàm 3: Peterson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Laø giaûi phaùp phaàn meàm ñaùp öùng ñöôïc caû 3 ñieàu kieän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 Mutual Exclusion 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Pi chæ coù theå vaøo CS khi: </a:t>
            </a:r>
            <a:r>
              <a:rPr lang="en-US" altLang="en-US" i="1" smtClean="0">
                <a:solidFill>
                  <a:schemeClr val="hlink"/>
                </a:solidFill>
              </a:rPr>
              <a:t>interest[j] == F</a:t>
            </a:r>
            <a:r>
              <a:rPr lang="en-US" altLang="en-US" smtClean="0"/>
              <a:t> hay </a:t>
            </a:r>
            <a:r>
              <a:rPr lang="en-US" altLang="en-US" i="1" smtClean="0">
                <a:solidFill>
                  <a:schemeClr val="hlink"/>
                </a:solidFill>
              </a:rPr>
              <a:t>turn == i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Neáu caû 2 muoán veà thì do </a:t>
            </a:r>
            <a:r>
              <a:rPr lang="en-US" altLang="en-US" i="1" smtClean="0">
                <a:solidFill>
                  <a:schemeClr val="hlink"/>
                </a:solidFill>
              </a:rPr>
              <a:t>turn</a:t>
            </a:r>
            <a:r>
              <a:rPr lang="en-US" altLang="en-US" smtClean="0"/>
              <a:t> chæ coù theå nhaän giaù trò 0 hay 1 neân chæ coù 1 tieán trình vaøo 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Progress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Söû duïng 2 bieán </a:t>
            </a:r>
            <a:r>
              <a:rPr lang="en-US" altLang="en-US" i="1" smtClean="0">
                <a:solidFill>
                  <a:schemeClr val="hlink"/>
                </a:solidFill>
              </a:rPr>
              <a:t>interest[i]</a:t>
            </a:r>
            <a:r>
              <a:rPr lang="en-US" altLang="en-US" smtClean="0"/>
              <a:t>  rieâng bieät =&gt; traïng thaùi ñoái phöông khoâng khoaù mình ñöôïc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Bounded Wait : </a:t>
            </a:r>
            <a:r>
              <a:rPr lang="en-US" altLang="en-US" i="1" smtClean="0">
                <a:solidFill>
                  <a:schemeClr val="hlink"/>
                </a:solidFill>
              </a:rPr>
              <a:t>interest[i]</a:t>
            </a:r>
            <a:r>
              <a:rPr lang="en-US" altLang="en-US" smtClean="0"/>
              <a:t>  vaø </a:t>
            </a:r>
            <a:r>
              <a:rPr lang="en-US" altLang="en-US" i="1" smtClean="0">
                <a:solidFill>
                  <a:schemeClr val="hlink"/>
                </a:solidFill>
              </a:rPr>
              <a:t>turn</a:t>
            </a:r>
            <a:r>
              <a:rPr lang="en-US" altLang="en-US" smtClean="0"/>
              <a:t> ñeàu coù thay ñoåi giaù trò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Khoâng theå môû roäng cho N tieán trình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sym typeface="Wingdings" panose="05000000000000000000" pitchFamily="2" charset="2"/>
            </a:endParaRP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F2AF3C-A1C4-4290-9106-3692CCE2D1D6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3600" smtClean="0"/>
              <a:t>Nhaän xeùt chung veà caùc giaûi phaùp phaàn meàm trong nhoùm Busy-Waiting</a:t>
            </a:r>
            <a:endParaRPr lang="en-US" sz="3600"/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smtClean="0"/>
              <a:t>Khoâng caàn söï hoã trôï cuûa heä thoáng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smtClean="0"/>
              <a:t>Deã...sai, Khoù môû roäng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smtClean="0"/>
              <a:t>Giaûi phaùp 1 neáu coù theå ñöôïc hoã trôï </a:t>
            </a:r>
            <a:r>
              <a:rPr lang="en-US" altLang="en-US" sz="2400" smtClean="0">
                <a:solidFill>
                  <a:schemeClr val="hlink"/>
                </a:solidFill>
              </a:rPr>
              <a:t>atomicity</a:t>
            </a:r>
            <a:r>
              <a:rPr lang="en-US" altLang="en-US" sz="2400" smtClean="0"/>
              <a:t> thì seõ toát...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smtClean="0"/>
              <a:t>Nhôø ñeán phaàn cöùng ?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Nhoùm Busy-Waiting - Caùc giaûi phaùp phaàn cöùng</a:t>
            </a:r>
            <a:endParaRPr lang="en-US" sz="4000"/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Caùc giaûi phaùp Busy Waiting</a:t>
            </a:r>
          </a:p>
          <a:p>
            <a:pPr lvl="1" eaLnBrk="1" hangingPunct="1"/>
            <a:r>
              <a:rPr lang="en-US" altLang="en-US" smtClean="0"/>
              <a:t>Caùc giaûi phaùp phaàn meàm</a:t>
            </a:r>
          </a:p>
          <a:p>
            <a:pPr lvl="2" eaLnBrk="1" hangingPunct="1"/>
            <a:r>
              <a:rPr lang="en-US" altLang="en-US" smtClean="0"/>
              <a:t>Giaûi phaùp bieán côø hieäu</a:t>
            </a:r>
          </a:p>
          <a:p>
            <a:pPr lvl="2" eaLnBrk="1" hangingPunct="1"/>
            <a:r>
              <a:rPr lang="en-US" altLang="en-US" smtClean="0"/>
              <a:t>Giaûi phaùp kieåm tra luaân phieân</a:t>
            </a:r>
          </a:p>
          <a:p>
            <a:pPr lvl="2" eaLnBrk="1" hangingPunct="1"/>
            <a:r>
              <a:rPr lang="en-US" altLang="en-US" smtClean="0"/>
              <a:t>Giaûi phaùp Peterson</a:t>
            </a:r>
          </a:p>
          <a:p>
            <a:pPr lvl="1" eaLnBrk="1" hangingPunct="1"/>
            <a:r>
              <a:rPr lang="en-US" altLang="en-US" smtClean="0">
                <a:solidFill>
                  <a:srgbClr val="FF3300"/>
                </a:solidFill>
              </a:rPr>
              <a:t>Caùc giaûi phaùp phaàn cöùng</a:t>
            </a:r>
          </a:p>
          <a:p>
            <a:pPr lvl="2" eaLnBrk="1" hangingPunct="1"/>
            <a:r>
              <a:rPr lang="en-US" altLang="en-US" smtClean="0"/>
              <a:t>Caám ngaét</a:t>
            </a:r>
          </a:p>
          <a:p>
            <a:pPr lvl="2" eaLnBrk="1" hangingPunct="1"/>
            <a:r>
              <a:rPr lang="en-US" altLang="en-US" smtClean="0"/>
              <a:t>Test&amp;Set lock Instruction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B45AF-D5E7-42CF-B2BC-7A661A1558D1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3141663" y="2190750"/>
            <a:ext cx="2662237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>
                <a:latin typeface="Comic Sans MS" panose="030F0702030302020204" pitchFamily="66" charset="0"/>
              </a:rPr>
              <a:t>Disable Interrupt;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4022725" y="3048000"/>
            <a:ext cx="750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CS;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217863" y="3786188"/>
            <a:ext cx="2563812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>
                <a:latin typeface="Comic Sans MS" panose="030F0702030302020204" pitchFamily="66" charset="0"/>
              </a:rPr>
              <a:t>Enable Interrupt;</a:t>
            </a:r>
          </a:p>
        </p:txBody>
      </p:sp>
      <p:sp>
        <p:nvSpPr>
          <p:cNvPr id="52229" name="Text Box 7"/>
          <p:cNvSpPr txBox="1">
            <a:spLocks noChangeArrowheads="1"/>
          </p:cNvSpPr>
          <p:nvPr/>
        </p:nvSpPr>
        <p:spPr bwMode="auto">
          <a:xfrm>
            <a:off x="3725863" y="1357313"/>
            <a:ext cx="1408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52230" name="Text Box 8"/>
          <p:cNvSpPr txBox="1">
            <a:spLocks noChangeArrowheads="1"/>
          </p:cNvSpPr>
          <p:nvPr/>
        </p:nvSpPr>
        <p:spPr bwMode="auto">
          <a:xfrm>
            <a:off x="3903663" y="4619625"/>
            <a:ext cx="1408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52231" name="Text Box 9"/>
          <p:cNvSpPr txBox="1">
            <a:spLocks noChangeArrowheads="1"/>
          </p:cNvSpPr>
          <p:nvPr/>
        </p:nvSpPr>
        <p:spPr bwMode="auto">
          <a:xfrm>
            <a:off x="1546225" y="5478463"/>
            <a:ext cx="63261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hlink"/>
                </a:solidFill>
                <a:latin typeface="VNI-Univer" pitchFamily="2" charset="0"/>
              </a:rPr>
              <a:t>Disable Interrupt</a:t>
            </a:r>
            <a:r>
              <a:rPr lang="en-US" altLang="en-US" sz="2400" b="1">
                <a:latin typeface="VNI-Univer" pitchFamily="2" charset="0"/>
              </a:rPr>
              <a:t> : Caám moïi ngaét, keå caû ngaét ñoàng hoà</a:t>
            </a:r>
          </a:p>
          <a:p>
            <a:pPr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hlink"/>
                </a:solidFill>
                <a:latin typeface="VNI-Univer" pitchFamily="2" charset="0"/>
              </a:rPr>
              <a:t>Enable Interrupt</a:t>
            </a:r>
            <a:r>
              <a:rPr lang="en-US" altLang="en-US" sz="2400" b="1">
                <a:latin typeface="VNI-Univer" pitchFamily="2" charset="0"/>
              </a:rPr>
              <a:t> : Cho pheùp ngaét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3200" smtClean="0"/>
              <a:t>Nhoùm Busy-Waiting - Giaûi phaùp phaàn cöùng 1: Caám ngaét</a:t>
            </a:r>
            <a:endParaRPr lang="en-US" sz="3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  <p:bldP spid="1761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4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Giaûi phaùp phaàn cöùng 1: Caám ngaét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Thieáu thaän troïng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Neáu tieán trình bò khoaù trong CS ?</a:t>
            </a:r>
          </a:p>
          <a:p>
            <a:pPr lvl="2" eaLnBrk="1" hangingPunct="1"/>
            <a:r>
              <a:rPr lang="en-US" altLang="en-US" smtClean="0">
                <a:sym typeface="Wingdings" panose="05000000000000000000" pitchFamily="2" charset="2"/>
              </a:rPr>
              <a:t>System Halt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Cho pheùp tieán trình söû duïng moät leänh ñaëc quyeàn</a:t>
            </a:r>
          </a:p>
          <a:p>
            <a:pPr lvl="2" eaLnBrk="1" hangingPunct="1"/>
            <a:r>
              <a:rPr lang="en-US" altLang="en-US" smtClean="0">
                <a:sym typeface="Wingdings" panose="05000000000000000000" pitchFamily="2" charset="2"/>
              </a:rPr>
              <a:t>Quaù ...lieàu !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Maùy coù N CPUs ?</a:t>
            </a:r>
          </a:p>
          <a:p>
            <a:pPr lvl="1" eaLnBrk="1" hangingPunct="1"/>
            <a:r>
              <a:rPr lang="en-US" altLang="en-US" smtClean="0">
                <a:sym typeface="Wingdings" panose="05000000000000000000" pitchFamily="2" charset="2"/>
              </a:rPr>
              <a:t>Khoâng baûo ñaûm ñöôïc Mutual Exclusion 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56F563-A414-4297-B5A0-63A39E637799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CPU hoã trôï primitive </a:t>
            </a:r>
            <a:r>
              <a:rPr lang="en-US" altLang="en-US" smtClean="0">
                <a:solidFill>
                  <a:schemeClr val="hlink"/>
                </a:solidFill>
              </a:rPr>
              <a:t> Test and Set Lock</a:t>
            </a:r>
          </a:p>
          <a:p>
            <a:pPr lvl="1" eaLnBrk="1" hangingPunct="1"/>
            <a:r>
              <a:rPr lang="en-US" altLang="en-US" smtClean="0"/>
              <a:t>Traû veà giaù trò hieän haønh cuûa 1 bieán, vaø ñaët laïi giaù trò True cho bieán</a:t>
            </a:r>
          </a:p>
          <a:p>
            <a:pPr lvl="1" eaLnBrk="1" hangingPunct="1"/>
            <a:r>
              <a:rPr lang="en-US" altLang="en-US" smtClean="0"/>
              <a:t>Thöïc hieän moät caùch khoâng theå phaân chia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  </a:t>
            </a: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FEFD74-B81D-4078-BA19-7135B1587656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1677988" y="3671888"/>
            <a:ext cx="3481387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hlink"/>
                </a:solidFill>
                <a:latin typeface="Comic Sans MS" panose="030F0702030302020204" pitchFamily="66" charset="0"/>
              </a:rPr>
              <a:t>TSL</a:t>
            </a:r>
            <a:r>
              <a:rPr lang="en-US" altLang="en-US" sz="2400" b="1">
                <a:solidFill>
                  <a:schemeClr val="fol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>
                <a:latin typeface="Comic Sans MS" panose="030F0702030302020204" pitchFamily="66" charset="0"/>
              </a:rPr>
              <a:t>(boolean &amp;target)</a:t>
            </a:r>
            <a:br>
              <a:rPr lang="en-US" altLang="en-US" sz="2400" b="1">
                <a:latin typeface="Comic Sans MS" panose="030F0702030302020204" pitchFamily="66" charset="0"/>
              </a:rPr>
            </a:br>
            <a:r>
              <a:rPr lang="en-US" altLang="en-US" sz="2400" b="1">
                <a:latin typeface="Comic Sans MS" panose="030F0702030302020204" pitchFamily="66" charset="0"/>
              </a:rPr>
              <a:t>{</a:t>
            </a:r>
            <a:br>
              <a:rPr lang="en-US" altLang="en-US" sz="2400" b="1">
                <a:latin typeface="Comic Sans MS" panose="030F0702030302020204" pitchFamily="66" charset="0"/>
              </a:rPr>
            </a:br>
            <a:r>
              <a:rPr lang="en-US" altLang="en-US" sz="2400" b="1">
                <a:latin typeface="Comic Sans MS" panose="030F0702030302020204" pitchFamily="66" charset="0"/>
              </a:rPr>
              <a:t>	TSL = target;</a:t>
            </a:r>
            <a:br>
              <a:rPr lang="en-US" altLang="en-US" sz="2400" b="1">
                <a:latin typeface="Comic Sans MS" panose="030F0702030302020204" pitchFamily="66" charset="0"/>
              </a:rPr>
            </a:br>
            <a:r>
              <a:rPr lang="en-US" altLang="en-US" sz="2400" b="1">
                <a:latin typeface="Comic Sans MS" panose="030F0702030302020204" pitchFamily="66" charset="0"/>
              </a:rPr>
              <a:t>	target = TRUE;</a:t>
            </a:r>
            <a:br>
              <a:rPr lang="en-US" altLang="en-US" sz="2400" b="1">
                <a:latin typeface="Comic Sans MS" panose="030F0702030302020204" pitchFamily="66" charset="0"/>
              </a:rPr>
            </a:br>
            <a:r>
              <a:rPr lang="en-US" altLang="en-US" sz="2400" b="1">
                <a:latin typeface="Comic Sans MS" panose="030F0702030302020204" pitchFamily="66" charset="0"/>
              </a:rPr>
              <a:t>}</a:t>
            </a:r>
          </a:p>
          <a:p>
            <a:pPr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3200" smtClean="0"/>
              <a:t>Nhoùm Busy-Waiting - Giaûi phaùp phaàn cöùng 2: chæ thò TSL()</a:t>
            </a:r>
            <a:endParaRPr lang="en-US" sz="3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  <p:bldP spid="1720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Caùc vaán ñeà</a:t>
            </a:r>
            <a:endParaRPr lang="en-US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solidFill>
                  <a:schemeClr val="hlink"/>
                </a:solidFill>
              </a:rPr>
              <a:t>Tranh chaáp</a:t>
            </a:r>
          </a:p>
          <a:p>
            <a:pPr lvl="1" eaLnBrk="1" hangingPunct="1"/>
            <a:r>
              <a:rPr lang="en-US" altLang="en-US" sz="2000" smtClean="0"/>
              <a:t>Nhieàu tieán trình truy xuaát ñoàng thôøi moät taøi nguyeân mang baûn chaát khoâng chia seû ñöôïc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hlink"/>
                </a:solidFill>
                <a:sym typeface="Wingdings" panose="05000000000000000000" pitchFamily="2" charset="2"/>
              </a:rPr>
              <a:t> Xaûy ra vaán ñeà tranh ñoaït ñieàu khieån (</a:t>
            </a:r>
            <a:r>
              <a:rPr lang="en-US" altLang="en-US" sz="1800" smtClean="0">
                <a:solidFill>
                  <a:schemeClr val="hlink"/>
                </a:solidFill>
              </a:rPr>
              <a:t>Race Condition)</a:t>
            </a:r>
          </a:p>
          <a:p>
            <a:pPr lvl="1" eaLnBrk="1" hangingPunct="1"/>
            <a:r>
              <a:rPr lang="en-US" altLang="en-US" sz="2000" smtClean="0"/>
              <a:t>Keát quaû ? </a:t>
            </a:r>
          </a:p>
          <a:p>
            <a:pPr lvl="2" eaLnBrk="1" hangingPunct="1"/>
            <a:r>
              <a:rPr lang="en-US" altLang="en-US" sz="1800" smtClean="0"/>
              <a:t>Khoù bieát , thöôøng laø ...sai </a:t>
            </a:r>
          </a:p>
          <a:p>
            <a:pPr lvl="1" eaLnBrk="1" hangingPunct="1"/>
            <a:r>
              <a:rPr lang="en-US" altLang="en-US" sz="2000" smtClean="0"/>
              <a:t>Luoân luoân nguy hieåm ?</a:t>
            </a:r>
          </a:p>
          <a:p>
            <a:pPr lvl="2" eaLnBrk="1" hangingPunct="1"/>
            <a:r>
              <a:rPr lang="en-US" altLang="en-US" sz="1800" smtClean="0"/>
              <a:t>...Khoâng, nhöng ñuû ñeå caân nhaéc kyõ caøng</a:t>
            </a:r>
          </a:p>
          <a:p>
            <a:pPr eaLnBrk="1" hangingPunct="1"/>
            <a:r>
              <a:rPr lang="en-US" altLang="en-US" sz="2400" smtClean="0">
                <a:solidFill>
                  <a:schemeClr val="hlink"/>
                </a:solidFill>
              </a:rPr>
              <a:t>Phoái hôïp</a:t>
            </a:r>
          </a:p>
          <a:p>
            <a:pPr lvl="1" eaLnBrk="1" hangingPunct="1"/>
            <a:r>
              <a:rPr lang="en-US" altLang="en-US" sz="2000" smtClean="0"/>
              <a:t>Caùc tieán trình khoâng  bieát töông quan xöû lyù cuûa nhau ñeå ñieàu chænh hoaït ñoäng nhòp nhaøng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chemeClr val="hlink"/>
                </a:solidFill>
                <a:sym typeface="Wingdings" panose="05000000000000000000" pitchFamily="2" charset="2"/>
              </a:rPr>
              <a:t> Caàn phoái hôïp xöû lyù (</a:t>
            </a:r>
            <a:r>
              <a:rPr lang="en-US" altLang="en-US" sz="1800" smtClean="0">
                <a:solidFill>
                  <a:schemeClr val="hlink"/>
                </a:solidFill>
              </a:rPr>
              <a:t>Rendez-vous)</a:t>
            </a:r>
          </a:p>
          <a:p>
            <a:pPr lvl="1" eaLnBrk="1" hangingPunct="1"/>
            <a:r>
              <a:rPr lang="en-US" altLang="en-US" sz="2000" smtClean="0"/>
              <a:t>Keát quaû : khoù bieát, khoâng baûo ñaûm aên khôùp </a:t>
            </a:r>
          </a:p>
          <a:p>
            <a:endParaRPr lang="en-US" altLang="en-US" smtClean="0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3330575"/>
            <a:ext cx="4730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3775075"/>
            <a:ext cx="444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Aùp duïng TSL</a:t>
            </a: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477B10-5D15-47C6-B5BE-2564437503AE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2709863" y="3235325"/>
            <a:ext cx="3382962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>
                <a:latin typeface="Comic Sans MS" panose="030F0702030302020204" pitchFamily="66" charset="0"/>
              </a:rPr>
              <a:t>while (TSL(lock)); // wait</a:t>
            </a:r>
          </a:p>
        </p:txBody>
      </p:sp>
      <p:sp>
        <p:nvSpPr>
          <p:cNvPr id="55300" name="Text Box 8"/>
          <p:cNvSpPr txBox="1">
            <a:spLocks noChangeArrowheads="1"/>
          </p:cNvSpPr>
          <p:nvPr/>
        </p:nvSpPr>
        <p:spPr bwMode="auto">
          <a:xfrm>
            <a:off x="4002088" y="4092575"/>
            <a:ext cx="75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CS;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2786063" y="4830763"/>
            <a:ext cx="3079750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>
                <a:latin typeface="Comic Sans MS" panose="030F0702030302020204" pitchFamily="66" charset="0"/>
              </a:rPr>
              <a:t>lock = 0;</a:t>
            </a:r>
          </a:p>
        </p:txBody>
      </p:sp>
      <p:sp>
        <p:nvSpPr>
          <p:cNvPr id="55302" name="Text Box 10"/>
          <p:cNvSpPr txBox="1">
            <a:spLocks noChangeArrowheads="1"/>
          </p:cNvSpPr>
          <p:nvPr/>
        </p:nvSpPr>
        <p:spPr bwMode="auto">
          <a:xfrm>
            <a:off x="3705225" y="2401888"/>
            <a:ext cx="1408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55303" name="Text Box 11"/>
          <p:cNvSpPr txBox="1">
            <a:spLocks noChangeArrowheads="1"/>
          </p:cNvSpPr>
          <p:nvPr/>
        </p:nvSpPr>
        <p:spPr bwMode="auto">
          <a:xfrm>
            <a:off x="3883025" y="5664200"/>
            <a:ext cx="1408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66"/>
                </a:solidFill>
                <a:latin typeface="Comic Sans MS" panose="030F0702030302020204" pitchFamily="66" charset="0"/>
              </a:rPr>
              <a:t>NonCS;</a:t>
            </a:r>
          </a:p>
        </p:txBody>
      </p:sp>
      <p:sp>
        <p:nvSpPr>
          <p:cNvPr id="55304" name="Text Box 12"/>
          <p:cNvSpPr txBox="1">
            <a:spLocks noChangeArrowheads="1"/>
          </p:cNvSpPr>
          <p:nvPr/>
        </p:nvSpPr>
        <p:spPr bwMode="auto">
          <a:xfrm>
            <a:off x="2538413" y="19923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8000"/>
                </a:solidFill>
                <a:latin typeface="Comic Sans MS" panose="030F0702030302020204" pitchFamily="66" charset="0"/>
              </a:rPr>
              <a:t>Pi</a:t>
            </a:r>
          </a:p>
        </p:txBody>
      </p:sp>
      <p:sp>
        <p:nvSpPr>
          <p:cNvPr id="55305" name="Rectangle 13"/>
          <p:cNvSpPr>
            <a:spLocks noChangeArrowheads="1"/>
          </p:cNvSpPr>
          <p:nvPr/>
        </p:nvSpPr>
        <p:spPr bwMode="auto">
          <a:xfrm>
            <a:off x="2292350" y="1979613"/>
            <a:ext cx="3998913" cy="4270375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55306" name="Text Box 14"/>
          <p:cNvSpPr txBox="1">
            <a:spLocks noChangeArrowheads="1"/>
          </p:cNvSpPr>
          <p:nvPr/>
        </p:nvSpPr>
        <p:spPr bwMode="auto">
          <a:xfrm>
            <a:off x="3198813" y="1320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int </a:t>
            </a: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lock</a:t>
            </a:r>
            <a:r>
              <a:rPr lang="en-US" altLang="en-US" sz="2400">
                <a:latin typeface="Comic Sans MS" panose="030F0702030302020204" pitchFamily="66" charset="0"/>
              </a:rPr>
              <a:t> = 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7" grpId="0" animBg="1"/>
      <p:bldP spid="17408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Caàn ñöôïc söï hoã trôï cuûa cô cheá phaàn cöùng</a:t>
            </a:r>
          </a:p>
          <a:p>
            <a:pPr lvl="1" eaLnBrk="1" hangingPunct="1"/>
            <a:r>
              <a:rPr lang="en-US" altLang="en-US" smtClean="0"/>
              <a:t>Khoâng deã, nhaát laø treân caùc maùy coù nhieàu boä xöû lyù</a:t>
            </a:r>
          </a:p>
          <a:p>
            <a:pPr eaLnBrk="1" hangingPunct="1"/>
            <a:r>
              <a:rPr lang="en-US" altLang="en-US" smtClean="0"/>
              <a:t>Deã môû roäng cho N tieán trình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53A423-2176-4EED-AD22-1E51C72BDA9D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3600" smtClean="0"/>
              <a:t>Nhaän xeùt chung caùc giaûi phaùp phaàn cöùng trong nhoùm Busy-Waiting</a:t>
            </a:r>
            <a:endParaRPr lang="en-US" sz="36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Söû duïng CPU khoâng hieäu quaû</a:t>
            </a:r>
          </a:p>
          <a:p>
            <a:pPr lvl="1" eaLnBrk="1" hangingPunct="1"/>
            <a:r>
              <a:rPr lang="en-US" altLang="en-US" smtClean="0"/>
              <a:t>Lieân tuïc kieåm tra ñieàu kieän khi chôø vaøo CS</a:t>
            </a:r>
          </a:p>
          <a:p>
            <a:pPr eaLnBrk="1" hangingPunct="1"/>
            <a:r>
              <a:rPr lang="en-US" altLang="en-US" smtClean="0"/>
              <a:t>Khaéc phuïc</a:t>
            </a:r>
          </a:p>
          <a:p>
            <a:pPr lvl="1" eaLnBrk="1" hangingPunct="1"/>
            <a:r>
              <a:rPr lang="en-US" altLang="en-US" smtClean="0">
                <a:solidFill>
                  <a:schemeClr val="hlink"/>
                </a:solidFill>
              </a:rPr>
              <a:t>Khoa</a:t>
            </a:r>
            <a:r>
              <a:rPr lang="en-US" altLang="en-US" smtClean="0"/>
              <a:t>ù caùc tieán trình chöa ñuû ñieàu kieän vaøo CS, </a:t>
            </a:r>
            <a:r>
              <a:rPr lang="en-US" altLang="en-US" smtClean="0">
                <a:solidFill>
                  <a:schemeClr val="hlink"/>
                </a:solidFill>
              </a:rPr>
              <a:t>nhöôøng CPU</a:t>
            </a:r>
            <a:r>
              <a:rPr lang="en-US" altLang="en-US" smtClean="0"/>
              <a:t> cho tieán trình khaùc</a:t>
            </a:r>
          </a:p>
          <a:p>
            <a:pPr lvl="2" eaLnBrk="1" hangingPunct="1"/>
            <a:r>
              <a:rPr lang="en-US" altLang="en-US" smtClean="0"/>
              <a:t>Phaûi nhôø ñeán </a:t>
            </a:r>
            <a:r>
              <a:rPr lang="en-US" altLang="en-US" smtClean="0">
                <a:solidFill>
                  <a:schemeClr val="hlink"/>
                </a:solidFill>
              </a:rPr>
              <a:t>Scheduler</a:t>
            </a:r>
            <a:endParaRPr lang="en-US" altLang="en-US" smtClean="0"/>
          </a:p>
          <a:p>
            <a:pPr lvl="2" eaLnBrk="1" hangingPunct="1"/>
            <a:r>
              <a:rPr lang="en-US" altLang="en-US" smtClean="0"/>
              <a:t>Wait and See...</a:t>
            </a:r>
            <a:endParaRPr lang="en-US" altLang="en-US" smtClean="0">
              <a:solidFill>
                <a:schemeClr val="hlink"/>
              </a:solidFill>
            </a:endParaRP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38089D-90B2-4C1F-A404-E5DD36C69CBF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3600" smtClean="0"/>
              <a:t>Nhaän xeùt chung cho caùc giaûi phaùp trong nhoùm Busy Waiting</a:t>
            </a:r>
            <a:endParaRPr lang="en-US" sz="36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7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Caùc giaûi phaùp ñoàng boä hoaù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1277938"/>
            <a:ext cx="8443912" cy="4951412"/>
          </a:xfrm>
        </p:spPr>
        <p:txBody>
          <a:bodyPr lIns="92075" tIns="46038" rIns="92075" bIns="46038"/>
          <a:lstStyle/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 altLang="en-US" sz="2800" smtClean="0"/>
              <a:t>Nhoùm giaûi phaùp Busy Waiting</a:t>
            </a:r>
            <a:r>
              <a:rPr lang="fr-FR" altLang="en-US" sz="2800" smtClean="0">
                <a:solidFill>
                  <a:schemeClr val="hlink"/>
                </a:solidFill>
              </a:rPr>
              <a:t> 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altLang="en-US" sz="2400" smtClean="0"/>
              <a:t>Phaàn meàm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fr-FR" altLang="en-US" sz="2000" smtClean="0"/>
              <a:t>Söû duïng caùc bieán côø hieäu</a:t>
            </a:r>
            <a:endParaRPr lang="en-US" alt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fr-FR" altLang="en-US" sz="2000" smtClean="0"/>
              <a:t>Söû duïng vieäc kieåm tra luaân phieân </a:t>
            </a:r>
            <a:endParaRPr lang="en-US" alt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Giaûi phaùp cuûa Peterson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altLang="en-US" sz="2400" smtClean="0"/>
              <a:t>Phaàn cöùng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fr-FR" altLang="en-US" sz="2000" smtClean="0"/>
              <a:t>Caám ngaét</a:t>
            </a:r>
            <a:endParaRPr lang="en-US" alt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Chæ thò TSL 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 altLang="en-US" sz="2800" smtClean="0">
                <a:solidFill>
                  <a:srgbClr val="FF3300"/>
                </a:solidFill>
              </a:rPr>
              <a:t>Nhoùm giaûi phaùp  Sleep &amp; Wakeup </a:t>
            </a:r>
          </a:p>
          <a:p>
            <a:pPr lvl="1" algn="just" eaLnBrk="1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 altLang="en-US" sz="2400" smtClean="0"/>
              <a:t>Semaphore</a:t>
            </a:r>
          </a:p>
          <a:p>
            <a:pPr lvl="1" algn="just" eaLnBrk="1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 altLang="en-US" sz="2400" smtClean="0"/>
              <a:t>Monitor</a:t>
            </a:r>
          </a:p>
          <a:p>
            <a:pPr lvl="1" algn="just" eaLnBrk="1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 altLang="en-US" sz="2400" smtClean="0"/>
              <a:t>Message</a:t>
            </a:r>
            <a:endParaRPr lang="en-US" altLang="en-US" sz="2400" smtClean="0"/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D353A1-F173-4E65-9798-70247A18E5F6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3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Caùc giaûi phaùp “Sleep &amp; Wake up”</a:t>
            </a: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95E610-6B40-4D2E-B80E-15A014774CE0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1828800" y="1409700"/>
            <a:ext cx="5181600" cy="762000"/>
          </a:xfrm>
          <a:prstGeom prst="rect">
            <a:avLst/>
          </a:prstGeom>
          <a:noFill/>
          <a:ln w="101600">
            <a:solidFill>
              <a:srgbClr val="99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922463" y="1474788"/>
            <a:ext cx="5002212" cy="636587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C0066"/>
                </a:solidFill>
                <a:latin typeface="VNI-Tekon" pitchFamily="2" charset="0"/>
              </a:rPr>
              <a:t>if (chöa coù quyeàn) Sleep() ;           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3989388" y="2419350"/>
            <a:ext cx="75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tx2"/>
                </a:solidFill>
                <a:latin typeface="Comic Sans MS" panose="030F0702030302020204" pitchFamily="66" charset="0"/>
              </a:rPr>
              <a:t>CS;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084388" y="3135313"/>
            <a:ext cx="4800600" cy="636587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VNI-Tekon" pitchFamily="2" charset="0"/>
              </a:rPr>
              <a:t>Wakeup( somebody);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1111250" y="4405313"/>
            <a:ext cx="6624638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b="1">
                <a:latin typeface="VNI-Univer" pitchFamily="2" charset="0"/>
              </a:rPr>
              <a:t> Töø boû CPU khi chöa ñöôïc vaøo CS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b="1">
                <a:latin typeface="VNI-Univer" pitchFamily="2" charset="0"/>
              </a:rPr>
              <a:t> Khi CS troáng, seõ ñöôïc ñaùnh thöùc ñeå vaøo CS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b="1">
                <a:latin typeface="VNI-Univer" pitchFamily="2" charset="0"/>
              </a:rPr>
              <a:t> Caàn ñöôïc Heä ñieàu haønh hoã trôï </a:t>
            </a:r>
          </a:p>
          <a:p>
            <a:pPr lvl="1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VNI-Univer" pitchFamily="2" charset="0"/>
              </a:rPr>
              <a:t> Vì phaûi thay ñoåi traïng thaùi tieán trình</a:t>
            </a:r>
            <a:endParaRPr lang="en-US" altLang="en-US" sz="1800" b="1"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5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5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5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nimBg="1"/>
      <p:bldP spid="145415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YÙ töôûng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Heä Ñieàu haønh hoã trôï 2 primitive :</a:t>
            </a:r>
          </a:p>
          <a:p>
            <a:pPr lvl="1" eaLnBrk="1" hangingPunct="1"/>
            <a:r>
              <a:rPr lang="en-US" altLang="en-US" smtClean="0">
                <a:solidFill>
                  <a:schemeClr val="hlink"/>
                </a:solidFill>
              </a:rPr>
              <a:t>Sleep()</a:t>
            </a:r>
            <a:r>
              <a:rPr lang="en-US" altLang="en-US" smtClean="0"/>
              <a:t> : Tieán trình goïi seõ nhaän traïng thaùi Blocked</a:t>
            </a:r>
          </a:p>
          <a:p>
            <a:pPr lvl="1" eaLnBrk="1" hangingPunct="1"/>
            <a:r>
              <a:rPr lang="en-US" altLang="en-US" smtClean="0">
                <a:solidFill>
                  <a:schemeClr val="hlink"/>
                </a:solidFill>
              </a:rPr>
              <a:t>WakeUp(P):</a:t>
            </a:r>
            <a:r>
              <a:rPr lang="en-US" altLang="en-US" smtClean="0"/>
              <a:t> Tieán trình P nhaän traïng thaùi Ready</a:t>
            </a:r>
          </a:p>
          <a:p>
            <a:pPr eaLnBrk="1" hangingPunct="1"/>
            <a:r>
              <a:rPr lang="en-US" altLang="en-US" smtClean="0"/>
              <a:t>AÙp duïng</a:t>
            </a:r>
          </a:p>
          <a:p>
            <a:pPr lvl="1" eaLnBrk="1" hangingPunct="1"/>
            <a:r>
              <a:rPr lang="en-US" altLang="en-US" smtClean="0"/>
              <a:t>Sau khi kieåm tra ñieàu kieän seõ vaøo CS hay goïi Sleep() tuøy vaøo keát quaû kieåm tra</a:t>
            </a:r>
          </a:p>
          <a:p>
            <a:pPr lvl="1" eaLnBrk="1" hangingPunct="1"/>
            <a:r>
              <a:rPr lang="en-US" altLang="en-US" smtClean="0"/>
              <a:t>Tieán trình vöøa söû duïng xong CS seõ ñaùnh thöùc caùc tieán trình bò  Blocked tröôùc ñoù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43A521-DDDA-421F-A256-88102970170B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AÙp duïng Sleep() and Wakeup()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52538"/>
            <a:ext cx="8229600" cy="779462"/>
          </a:xfrm>
        </p:spPr>
        <p:txBody>
          <a:bodyPr/>
          <a:lstStyle/>
          <a:p>
            <a:pPr eaLnBrk="1" hangingPunct="1"/>
            <a:r>
              <a:rPr lang="fr-BE" altLang="en-US" sz="2000" smtClean="0">
                <a:latin typeface="Comic Sans MS" panose="030F0702030302020204" pitchFamily="66" charset="0"/>
              </a:rPr>
              <a:t>int busy;		</a:t>
            </a:r>
            <a:r>
              <a:rPr lang="fr-BE" altLang="en-US" sz="2000" smtClean="0"/>
              <a:t>// busy ==0 : CS troáng</a:t>
            </a:r>
            <a:endParaRPr lang="fr-BE" altLang="en-US" sz="2000" smtClean="0">
              <a:latin typeface="Comic Sans MS" panose="030F0702030302020204" pitchFamily="66" charset="0"/>
            </a:endParaRPr>
          </a:p>
          <a:p>
            <a:pPr eaLnBrk="1" hangingPunct="1"/>
            <a:r>
              <a:rPr lang="fr-BE" altLang="en-US" sz="2000" smtClean="0">
                <a:latin typeface="Comic Sans MS" panose="030F0702030302020204" pitchFamily="66" charset="0"/>
              </a:rPr>
              <a:t>int blocked; 	</a:t>
            </a:r>
            <a:r>
              <a:rPr lang="fr-BE" altLang="en-US" sz="2000" smtClean="0"/>
              <a:t>// ñeám soá tieán trình bò Blocked chôø vaøo CS</a:t>
            </a:r>
            <a:endParaRPr lang="fr-FR" altLang="en-US" sz="2000" smtClean="0">
              <a:latin typeface="Comic Sans MS" panose="030F0702030302020204" pitchFamily="66" charset="0"/>
            </a:endParaRP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37E621-EB1E-4F28-8457-E4088F6E8512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714375" y="2049463"/>
            <a:ext cx="7500938" cy="16732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>
                <a:latin typeface="Comic Sans MS" panose="030F0702030302020204" pitchFamily="66" charset="0"/>
              </a:rPr>
              <a:t>if (busy)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>
                <a:latin typeface="Comic Sans MS" panose="030F0702030302020204" pitchFamily="66" charset="0"/>
              </a:rPr>
              <a:t>		blocked = blocked + 1;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>
                <a:latin typeface="Comic Sans MS" panose="030F0702030302020204" pitchFamily="66" charset="0"/>
              </a:rPr>
              <a:t>		</a:t>
            </a:r>
            <a:r>
              <a:rPr lang="fr-FR" altLang="en-US" sz="2000" b="1">
                <a:solidFill>
                  <a:schemeClr val="hlink"/>
                </a:solidFill>
                <a:latin typeface="Comic Sans MS" panose="030F0702030302020204" pitchFamily="66" charset="0"/>
              </a:rPr>
              <a:t>Sleep();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>
                <a:latin typeface="Comic Sans MS" panose="030F0702030302020204" pitchFamily="66" charset="0"/>
              </a:rPr>
              <a:t>	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>
                <a:latin typeface="Comic Sans MS" panose="030F0702030302020204" pitchFamily="66" charset="0"/>
              </a:rPr>
              <a:t>else busy = 1;</a:t>
            </a: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88975" y="4833938"/>
            <a:ext cx="7500938" cy="13684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>
                <a:latin typeface="Comic Sans MS" panose="030F0702030302020204" pitchFamily="66" charset="0"/>
              </a:rPr>
              <a:t>busy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>
                <a:latin typeface="Comic Sans MS" panose="030F0702030302020204" pitchFamily="66" charset="0"/>
              </a:rPr>
              <a:t>	   if(blocked) {  	</a:t>
            </a:r>
            <a:r>
              <a:rPr lang="fr-FR" altLang="en-US" sz="2000" b="1">
                <a:solidFill>
                  <a:schemeClr val="hlink"/>
                </a:solidFill>
                <a:latin typeface="Comic Sans MS" panose="030F0702030302020204" pitchFamily="66" charset="0"/>
              </a:rPr>
              <a:t>WakeUp(P);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>
                <a:latin typeface="Comic Sans MS" panose="030F0702030302020204" pitchFamily="66" charset="0"/>
              </a:rPr>
              <a:t>				blocked = blocked - 1;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>
                <a:latin typeface="Comic Sans MS" panose="030F0702030302020204" pitchFamily="66" charset="0"/>
              </a:rPr>
              <a:t>			 }</a:t>
            </a:r>
          </a:p>
        </p:txBody>
      </p:sp>
      <p:sp>
        <p:nvSpPr>
          <p:cNvPr id="61446" name="Text Box 8"/>
          <p:cNvSpPr txBox="1">
            <a:spLocks noChangeArrowheads="1"/>
          </p:cNvSpPr>
          <p:nvPr/>
        </p:nvSpPr>
        <p:spPr bwMode="auto">
          <a:xfrm>
            <a:off x="3738563" y="3914775"/>
            <a:ext cx="804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C0066"/>
                </a:solidFill>
                <a:latin typeface="Comic Sans MS" panose="030F0702030302020204" pitchFamily="66" charset="0"/>
              </a:rPr>
              <a:t>CS;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  <p:bldP spid="189446" grpId="0" animBg="1"/>
      <p:bldP spid="1894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Vaán ñeà vôùi Sleep &amp; WakeUp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DF3460-9F7D-43B1-BA12-27F8AE52AD0F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714375" y="1706563"/>
            <a:ext cx="3416300" cy="152241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if (busy)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   blocked = blocked + 1;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solidFill>
                  <a:schemeClr val="hlink"/>
                </a:solidFill>
                <a:latin typeface="Comic Sans MS" panose="030F0702030302020204" pitchFamily="66" charset="0"/>
              </a:rPr>
              <a:t>   Sleep();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else busy = 1;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688975" y="3967163"/>
            <a:ext cx="3416300" cy="152241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busy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if(blocked) { 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    </a:t>
            </a:r>
            <a:r>
              <a:rPr lang="fr-FR" altLang="en-US" sz="1800" b="1">
                <a:solidFill>
                  <a:schemeClr val="hlink"/>
                </a:solidFill>
                <a:latin typeface="Comic Sans MS" panose="030F0702030302020204" pitchFamily="66" charset="0"/>
              </a:rPr>
              <a:t>WakeUp(P);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    blocked = blocked - 1;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1925638" y="3370263"/>
            <a:ext cx="715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B4989"/>
                </a:solidFill>
                <a:latin typeface="Comic Sans MS" panose="030F0702030302020204" pitchFamily="66" charset="0"/>
              </a:rPr>
              <a:t>CS;</a:t>
            </a: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4760913" y="1727200"/>
            <a:ext cx="3416300" cy="1522413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if (busy)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   blocked = blocked + 1;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solidFill>
                  <a:schemeClr val="hlink"/>
                </a:solidFill>
                <a:latin typeface="Comic Sans MS" panose="030F0702030302020204" pitchFamily="66" charset="0"/>
              </a:rPr>
              <a:t>   Sleep();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else busy = 1;</a:t>
            </a:r>
          </a:p>
        </p:txBody>
      </p:sp>
      <p:sp>
        <p:nvSpPr>
          <p:cNvPr id="62471" name="Text Box 11"/>
          <p:cNvSpPr txBox="1">
            <a:spLocks noChangeArrowheads="1"/>
          </p:cNvSpPr>
          <p:nvPr/>
        </p:nvSpPr>
        <p:spPr bwMode="auto">
          <a:xfrm>
            <a:off x="4735513" y="3987800"/>
            <a:ext cx="3416300" cy="1522413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busy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if(blocked) { 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    </a:t>
            </a:r>
            <a:r>
              <a:rPr lang="fr-FR" altLang="en-US" sz="1800" b="1">
                <a:solidFill>
                  <a:schemeClr val="hlink"/>
                </a:solidFill>
                <a:latin typeface="Comic Sans MS" panose="030F0702030302020204" pitchFamily="66" charset="0"/>
              </a:rPr>
              <a:t>WakeUp(P);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    blocked = blocked - 1;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62472" name="Text Box 12"/>
          <p:cNvSpPr txBox="1">
            <a:spLocks noChangeArrowheads="1"/>
          </p:cNvSpPr>
          <p:nvPr/>
        </p:nvSpPr>
        <p:spPr bwMode="auto">
          <a:xfrm>
            <a:off x="5972175" y="3419475"/>
            <a:ext cx="71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C0066"/>
                </a:solidFill>
                <a:latin typeface="Comic Sans MS" panose="030F0702030302020204" pitchFamily="66" charset="0"/>
              </a:rPr>
              <a:t>CS;</a:t>
            </a:r>
          </a:p>
        </p:txBody>
      </p:sp>
      <p:sp>
        <p:nvSpPr>
          <p:cNvPr id="190477" name="Rectangle 13"/>
          <p:cNvSpPr>
            <a:spLocks noChangeArrowheads="1"/>
          </p:cNvSpPr>
          <p:nvPr/>
        </p:nvSpPr>
        <p:spPr bwMode="auto">
          <a:xfrm>
            <a:off x="374650" y="5637213"/>
            <a:ext cx="84058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>
                <a:latin typeface="VNI-Univer" pitchFamily="2" charset="0"/>
              </a:rPr>
              <a:t>Nguyeân nhaân : </a:t>
            </a:r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b="1">
                <a:latin typeface="VNI-Univer" pitchFamily="2" charset="0"/>
              </a:rPr>
              <a:t>Vieäc kieåm tra ñieàu kieän vaø ñoäng taùc töø boû CPU coù theå bò ngaét quaõng</a:t>
            </a:r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b="1">
                <a:latin typeface="VNI-Univer" pitchFamily="2" charset="0"/>
              </a:rPr>
              <a:t>Baûn thaân caùc bieán côø hieäu khoâng ñöôïc baûo veä</a:t>
            </a:r>
          </a:p>
        </p:txBody>
      </p:sp>
      <p:sp>
        <p:nvSpPr>
          <p:cNvPr id="62474" name="Text Box 15"/>
          <p:cNvSpPr txBox="1">
            <a:spLocks noChangeArrowheads="1"/>
          </p:cNvSpPr>
          <p:nvPr/>
        </p:nvSpPr>
        <p:spPr bwMode="auto">
          <a:xfrm>
            <a:off x="1944688" y="1236663"/>
            <a:ext cx="53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B377D"/>
                </a:solidFill>
                <a:latin typeface="Comic Sans MS" panose="030F0702030302020204" pitchFamily="66" charset="0"/>
              </a:rPr>
              <a:t>P1</a:t>
            </a:r>
          </a:p>
        </p:txBody>
      </p:sp>
      <p:sp>
        <p:nvSpPr>
          <p:cNvPr id="62475" name="Text Box 16"/>
          <p:cNvSpPr txBox="1">
            <a:spLocks noChangeArrowheads="1"/>
          </p:cNvSpPr>
          <p:nvPr/>
        </p:nvSpPr>
        <p:spPr bwMode="auto">
          <a:xfrm>
            <a:off x="6137275" y="1227138"/>
            <a:ext cx="53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8000"/>
                </a:solidFill>
                <a:latin typeface="Comic Sans MS" panose="030F0702030302020204" pitchFamily="66" charset="0"/>
              </a:rPr>
              <a:t>P2</a:t>
            </a:r>
          </a:p>
        </p:txBody>
      </p:sp>
      <p:sp>
        <p:nvSpPr>
          <p:cNvPr id="190481" name="AutoShape 17"/>
          <p:cNvSpPr>
            <a:spLocks noChangeArrowheads="1"/>
          </p:cNvSpPr>
          <p:nvPr/>
        </p:nvSpPr>
        <p:spPr bwMode="auto">
          <a:xfrm>
            <a:off x="6827838" y="844550"/>
            <a:ext cx="2316162" cy="1017588"/>
          </a:xfrm>
          <a:prstGeom prst="wedgeEllipseCallout">
            <a:avLst>
              <a:gd name="adj1" fmla="val -81940"/>
              <a:gd name="adj2" fmla="val 122074"/>
            </a:avLst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VNI-Univer" pitchFamily="2" charset="0"/>
              </a:rPr>
              <a:t>P1 blocked vónh vieãn</a:t>
            </a:r>
          </a:p>
        </p:txBody>
      </p:sp>
      <p:sp>
        <p:nvSpPr>
          <p:cNvPr id="190482" name="AutoShape 18"/>
          <p:cNvSpPr>
            <a:spLocks noChangeArrowheads="1"/>
          </p:cNvSpPr>
          <p:nvPr/>
        </p:nvSpPr>
        <p:spPr bwMode="auto">
          <a:xfrm>
            <a:off x="3411538" y="3036888"/>
            <a:ext cx="1844675" cy="1003300"/>
          </a:xfrm>
          <a:prstGeom prst="wedgeEllipseCallout">
            <a:avLst>
              <a:gd name="adj1" fmla="val -101292"/>
              <a:gd name="adj2" fmla="val 118671"/>
            </a:avLst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VNI-Univer" pitchFamily="2" charset="0"/>
              </a:rPr>
              <a:t>WakeUp </a:t>
            </a:r>
            <a:br>
              <a:rPr lang="en-US" altLang="en-US" sz="2400" b="1">
                <a:solidFill>
                  <a:schemeClr val="bg1"/>
                </a:solidFill>
                <a:latin typeface="VNI-Univer" pitchFamily="2" charset="0"/>
              </a:rPr>
            </a:br>
            <a:r>
              <a:rPr lang="en-US" altLang="en-US" sz="2400" b="1">
                <a:solidFill>
                  <a:schemeClr val="bg1"/>
                </a:solidFill>
                <a:latin typeface="VNI-Univer" pitchFamily="2" charset="0"/>
              </a:rPr>
              <a:t>bò “laïc”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autoRev="1" fill="hold"/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autoRev="1" fill="hold"/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autoRev="1" fill="hold"/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autoRev="1" fill="hold"/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autoRev="1" fill="hold"/>
                                        <p:tgtEl>
                                          <p:spTgt spid="190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autoRev="1" fill="hold"/>
                                        <p:tgtEl>
                                          <p:spTgt spid="190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autoRev="1" fill="hold"/>
                                        <p:tgtEl>
                                          <p:spTgt spid="190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autoRev="1" fill="hold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autoRev="1" fill="hold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autoRev="1" fill="hold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autoRev="1" fill="hold"/>
                                        <p:tgtEl>
                                          <p:spTgt spid="19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autoRev="1" fill="hold"/>
                                        <p:tgtEl>
                                          <p:spTgt spid="19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autoRev="1" fill="hold"/>
                                        <p:tgtEl>
                                          <p:spTgt spid="19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autoRev="1" fill="hold"/>
                                        <p:tgtEl>
                                          <p:spTgt spid="190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autoRev="1" fill="hold"/>
                                        <p:tgtEl>
                                          <p:spTgt spid="190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autoRev="1" fill="hold"/>
                                        <p:tgtEl>
                                          <p:spTgt spid="190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autoRev="1" fill="hold"/>
                                        <p:tgtEl>
                                          <p:spTgt spid="190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autoRev="1" fill="hold"/>
                                        <p:tgtEl>
                                          <p:spTgt spid="190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autoRev="1" fill="hold"/>
                                        <p:tgtEl>
                                          <p:spTgt spid="190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autoRev="1" fill="hold"/>
                                        <p:tgtEl>
                                          <p:spTgt spid="190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autoRev="1" fill="hold"/>
                                        <p:tgtEl>
                                          <p:spTgt spid="190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autoRev="1" fill="hold"/>
                                        <p:tgtEl>
                                          <p:spTgt spid="190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autoRev="1" fill="hold"/>
                                        <p:tgtEl>
                                          <p:spTgt spid="190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autoRev="1" fill="hold"/>
                                        <p:tgtEl>
                                          <p:spTgt spid="190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autoRev="1" fill="hold"/>
                                        <p:tgtEl>
                                          <p:spTgt spid="190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7" grpId="0"/>
      <p:bldP spid="190481" grpId="0" animBg="1"/>
      <p:bldP spid="19048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Caøi ñaët caùc giaûi phaùp Sleep &amp; WakeUp ?</a:t>
            </a:r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3065C-1980-47FC-8157-9158B2921AE9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492125" y="1371600"/>
            <a:ext cx="84201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>
                <a:latin typeface="VNI-Univer" pitchFamily="2" charset="0"/>
              </a:rPr>
              <a:t>Heä ñieàu haønh caàn hoã trôï caùc cô cheá cao hôn</a:t>
            </a:r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b="1">
                <a:latin typeface="VNI-Univer" pitchFamily="2" charset="0"/>
              </a:rPr>
              <a:t>Döïa treân Sleep&amp;WakeUp</a:t>
            </a:r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b="1">
                <a:latin typeface="VNI-Univer" pitchFamily="2" charset="0"/>
              </a:rPr>
              <a:t>Keát hôïp caùc yeáu toá kieåm tra</a:t>
            </a:r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b="1">
                <a:latin typeface="VNI-Univer" pitchFamily="2" charset="0"/>
              </a:rPr>
              <a:t>Thi haønh khoâng theå phaân chia</a:t>
            </a:r>
          </a:p>
          <a:p>
            <a:pPr algn="just" eaLnBrk="1" hangingPunct="1">
              <a:spcBef>
                <a:spcPts val="600"/>
              </a:spcBef>
              <a:spcAft>
                <a:spcPts val="3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fr-FR" altLang="en-US" sz="2800" b="1">
                <a:latin typeface="VNI-Univer" pitchFamily="2" charset="0"/>
              </a:rPr>
              <a:t>Nhoùm giaûi phaùp  Sleep &amp; Wakeup</a:t>
            </a:r>
            <a:r>
              <a:rPr lang="fr-FR" altLang="en-US" sz="2800" b="1">
                <a:solidFill>
                  <a:srgbClr val="FF3300"/>
                </a:solidFill>
                <a:latin typeface="VNI-Univer" pitchFamily="2" charset="0"/>
              </a:rPr>
              <a:t> </a:t>
            </a:r>
          </a:p>
          <a:p>
            <a:pPr lvl="1" algn="just" eaLnBrk="1" hangingPunct="1">
              <a:spcBef>
                <a:spcPts val="600"/>
              </a:spcBef>
              <a:spcAft>
                <a:spcPts val="3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fr-FR" altLang="en-US" sz="2400" b="1">
                <a:latin typeface="VNI-Univer" pitchFamily="2" charset="0"/>
              </a:rPr>
              <a:t>Semaphore</a:t>
            </a:r>
          </a:p>
          <a:p>
            <a:pPr lvl="1" algn="just" eaLnBrk="1" hangingPunct="1">
              <a:spcBef>
                <a:spcPts val="600"/>
              </a:spcBef>
              <a:spcAft>
                <a:spcPts val="3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fr-FR" altLang="en-US" sz="2400" b="1">
                <a:latin typeface="VNI-Univer" pitchFamily="2" charset="0"/>
              </a:rPr>
              <a:t>Monitor</a:t>
            </a:r>
          </a:p>
          <a:p>
            <a:pPr lvl="1" algn="just" eaLnBrk="1" hangingPunct="1">
              <a:spcBef>
                <a:spcPts val="600"/>
              </a:spcBef>
              <a:spcAft>
                <a:spcPts val="3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fr-FR" altLang="en-US" sz="2400" b="1">
                <a:latin typeface="VNI-Univer" pitchFamily="2" charset="0"/>
              </a:rPr>
              <a:t>Message</a:t>
            </a:r>
            <a:endParaRPr lang="en-US" altLang="en-US" sz="2400" b="1">
              <a:latin typeface="VNI-Univer" pitchFamily="2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b="1">
              <a:latin typeface="VNI-Univer" pitchFamily="2" charset="0"/>
            </a:endParaRPr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2000" b="1">
              <a:latin typeface="VNI-Univer" pitchFamily="2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800" b="1"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43" name="Rectangle 11"/>
          <p:cNvSpPr>
            <a:spLocks noGrp="1" noChangeArrowheads="1"/>
          </p:cNvSpPr>
          <p:nvPr>
            <p:ph idx="1"/>
          </p:nvPr>
        </p:nvSpPr>
        <p:spPr>
          <a:xfrm>
            <a:off x="411163" y="1271588"/>
            <a:ext cx="8488362" cy="5124450"/>
          </a:xfrm>
        </p:spPr>
        <p:txBody>
          <a:bodyPr/>
          <a:lstStyle/>
          <a:p>
            <a:pPr eaLnBrk="1" hangingPunct="1"/>
            <a:r>
              <a:rPr lang="en-US" altLang="en-US" smtClean="0"/>
              <a:t>Ñöôïc ñeà nghò bôûi Dijkstra naêm 1965</a:t>
            </a:r>
          </a:p>
          <a:p>
            <a:pPr eaLnBrk="1" hangingPunct="1"/>
            <a:r>
              <a:rPr lang="en-US" altLang="en-US" smtClean="0"/>
              <a:t>Caùc ñaëc tính : </a:t>
            </a:r>
            <a:r>
              <a:rPr lang="en-US" altLang="en-US" smtClean="0">
                <a:solidFill>
                  <a:schemeClr val="hlink"/>
                </a:solidFill>
              </a:rPr>
              <a:t>Semaphore s;</a:t>
            </a:r>
          </a:p>
          <a:p>
            <a:pPr lvl="1" eaLnBrk="1" hangingPunct="1"/>
            <a:r>
              <a:rPr lang="en-US" altLang="en-US" smtClean="0"/>
              <a:t>Coù 1 giaù trò</a:t>
            </a:r>
          </a:p>
          <a:p>
            <a:pPr lvl="1" eaLnBrk="1" hangingPunct="1"/>
            <a:r>
              <a:rPr lang="en-US" altLang="en-US" smtClean="0"/>
              <a:t>Chæ ñöôïc thao taùc bôûi 2 primitives :</a:t>
            </a:r>
          </a:p>
          <a:p>
            <a:pPr lvl="2" eaLnBrk="1" hangingPunct="1"/>
            <a:r>
              <a:rPr lang="en-US" altLang="en-US" smtClean="0">
                <a:solidFill>
                  <a:schemeClr val="hlink"/>
                </a:solidFill>
              </a:rPr>
              <a:t>Down(s)</a:t>
            </a:r>
          </a:p>
          <a:p>
            <a:pPr lvl="2" eaLnBrk="1" hangingPunct="1"/>
            <a:r>
              <a:rPr lang="en-US" altLang="en-US" smtClean="0">
                <a:solidFill>
                  <a:schemeClr val="hlink"/>
                </a:solidFill>
              </a:rPr>
              <a:t>Up(s)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Caùc primitive Down vaø Up ñöôïc thöïc hieän khoâng theå phaân chia</a:t>
            </a:r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F6F2B4-5A61-4D89-9692-2A5B1A5AC141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46437" name="AutoShape 5"/>
          <p:cNvSpPr>
            <a:spLocks noChangeArrowheads="1"/>
          </p:cNvSpPr>
          <p:nvPr/>
        </p:nvSpPr>
        <p:spPr bwMode="auto">
          <a:xfrm>
            <a:off x="5106988" y="2228850"/>
            <a:ext cx="3721100" cy="4889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6600"/>
                </a:solidFill>
                <a:latin typeface="Comic Sans MS" panose="030F0702030302020204" pitchFamily="66" charset="0"/>
              </a:rPr>
              <a:t>Semaphore s; // s </a:t>
            </a:r>
            <a:r>
              <a:rPr lang="en-US" altLang="en-US" sz="2000" b="1">
                <a:solidFill>
                  <a:srgbClr val="006600"/>
                </a:solidFill>
                <a:latin typeface="Comic Sans MS" panose="030F0702030302020204" pitchFamily="66" charset="0"/>
                <a:sym typeface="Wingdings (L$)" pitchFamily="2" charset="2"/>
              </a:rPr>
              <a:t>&gt;=</a:t>
            </a:r>
            <a:r>
              <a:rPr lang="en-US" altLang="en-US" sz="2000" b="1">
                <a:solidFill>
                  <a:srgbClr val="0066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fr-FR" sz="4000" smtClean="0"/>
              <a:t>Giaûi phaùp  Sleep &amp; Wakeup</a:t>
            </a:r>
            <a:r>
              <a:rPr lang="en-US" sz="4000" smtClean="0"/>
              <a:t> 1: </a:t>
            </a:r>
            <a:r>
              <a:rPr lang="en-US" sz="4000" smtClean="0">
                <a:solidFill>
                  <a:srgbClr val="FF3300"/>
                </a:solidFill>
              </a:rPr>
              <a:t>Semaphore</a:t>
            </a:r>
            <a:endParaRPr lang="en-US" sz="4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6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6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6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6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6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6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Noäi dung baøi giaûng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Xöû lyù ñoàng haønh vaø caùc vaán ñeà: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FF3300"/>
                </a:solidFill>
              </a:rPr>
              <a:t>Vaán ñeà  tranh ñoaït ñieàu khieån (Race Condition)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Vaán ñeà phoái hôïp xöû lyù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Baøi toaùn ñoàng boä hoùa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Yeâu caàu ñoäc quyeàn truy xuaát (Mutual Exclusion)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Yeâu caàu phoái hôïp xöû lyù (Synchronization)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Caùc giaûi phaùp ñoàng boä hoaù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Busy waiting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Sleep &amp; Wakeup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Caùc baøi toaùn ñoàng boä hoaù kinh ñieån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Producer – Consumer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Readers – Writers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Dinning Philosophers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472216-1496-49DF-BB8D-E995AC150C3D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9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9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17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Caøi ñaët Semaphore (Sleep &amp; Wakeup)</a:t>
            </a:r>
          </a:p>
        </p:txBody>
      </p:sp>
      <p:sp>
        <p:nvSpPr>
          <p:cNvPr id="193554" name="Rectangle 18"/>
          <p:cNvSpPr>
            <a:spLocks noGrp="1" noChangeArrowheads="1"/>
          </p:cNvSpPr>
          <p:nvPr>
            <p:ph idx="1"/>
          </p:nvPr>
        </p:nvSpPr>
        <p:spPr>
          <a:xfrm>
            <a:off x="533400" y="4095750"/>
            <a:ext cx="8229600" cy="22764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Semaphore ñöôïc xem nhö laø moät resource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Caùc tieán trình “yeâu caàu” semaphore : goïi Down(s)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Neáu khoâng hoaøn taát ñöôïc Down(s) : chöa ñöôïc caáp resource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800" smtClean="0"/>
              <a:t>Blocked, ñöôïc ñöa vaøo s.L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Caàn coù söï hoã trôï cuûa HÑH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Sleep() &amp; Wakeup()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0FC763-26FE-4E2C-9FEC-F612FFDFC110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93540" name="AutoShape 4"/>
          <p:cNvSpPr>
            <a:spLocks noChangeArrowheads="1"/>
          </p:cNvSpPr>
          <p:nvPr/>
        </p:nvSpPr>
        <p:spPr bwMode="auto">
          <a:xfrm>
            <a:off x="857250" y="1603375"/>
            <a:ext cx="3362325" cy="18383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63550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6355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635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635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635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635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635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635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635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336699"/>
                </a:solidFill>
                <a:latin typeface="Comic Sans MS" panose="030F0702030302020204" pitchFamily="66" charset="0"/>
              </a:rPr>
              <a:t>typedef struct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336699"/>
                </a:solidFill>
                <a:latin typeface="Comic Sans MS" panose="030F0702030302020204" pitchFamily="66" charset="0"/>
              </a:rPr>
              <a:t>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336699"/>
                </a:solidFill>
                <a:latin typeface="Comic Sans MS" panose="030F0702030302020204" pitchFamily="66" charset="0"/>
              </a:rPr>
              <a:t>	int </a:t>
            </a:r>
            <a:r>
              <a:rPr lang="en-US" altLang="en-US" sz="2000" b="1">
                <a:solidFill>
                  <a:schemeClr val="hlink"/>
                </a:solidFill>
                <a:latin typeface="Comic Sans MS" panose="030F0702030302020204" pitchFamily="66" charset="0"/>
              </a:rPr>
              <a:t>value</a:t>
            </a:r>
            <a:r>
              <a:rPr lang="en-US" altLang="en-US" sz="2000" b="1">
                <a:solidFill>
                  <a:srgbClr val="336699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336699"/>
                </a:solidFill>
                <a:latin typeface="Comic Sans MS" panose="030F0702030302020204" pitchFamily="66" charset="0"/>
              </a:rPr>
              <a:t>   	struct process* </a:t>
            </a:r>
            <a:r>
              <a:rPr lang="en-US" altLang="en-US" sz="2000" b="1">
                <a:solidFill>
                  <a:schemeClr val="hlink"/>
                </a:solidFill>
                <a:latin typeface="Comic Sans MS" panose="030F0702030302020204" pitchFamily="66" charset="0"/>
              </a:rPr>
              <a:t>L</a:t>
            </a:r>
            <a:r>
              <a:rPr lang="en-US" altLang="en-US" sz="2000" b="1">
                <a:solidFill>
                  <a:srgbClr val="336699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336699"/>
                </a:solidFill>
                <a:latin typeface="Comic Sans MS" panose="030F0702030302020204" pitchFamily="66" charset="0"/>
              </a:rPr>
              <a:t> } Semaphore	;	</a:t>
            </a:r>
            <a:endParaRPr lang="en-US" altLang="en-US" sz="2000" b="1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193549" name="AutoShape 13"/>
          <p:cNvSpPr>
            <a:spLocks noChangeArrowheads="1"/>
          </p:cNvSpPr>
          <p:nvPr/>
        </p:nvSpPr>
        <p:spPr bwMode="auto">
          <a:xfrm>
            <a:off x="3875088" y="1412875"/>
            <a:ext cx="5078412" cy="655638"/>
          </a:xfrm>
          <a:prstGeom prst="wedgeEllipseCallout">
            <a:avLst>
              <a:gd name="adj1" fmla="val -71602"/>
              <a:gd name="adj2" fmla="val 116102"/>
            </a:avLst>
          </a:prstGeom>
          <a:solidFill>
            <a:srgbClr val="FC0AD9"/>
          </a:solidFill>
          <a:ln w="57150">
            <a:solidFill>
              <a:srgbClr val="0066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VNI-Univer" pitchFamily="2" charset="0"/>
              </a:rPr>
              <a:t>Giaù trò beân trong cuûa semaphore</a:t>
            </a:r>
          </a:p>
        </p:txBody>
      </p:sp>
      <p:sp>
        <p:nvSpPr>
          <p:cNvPr id="193550" name="AutoShape 14"/>
          <p:cNvSpPr>
            <a:spLocks noChangeArrowheads="1"/>
          </p:cNvSpPr>
          <p:nvPr/>
        </p:nvSpPr>
        <p:spPr bwMode="auto">
          <a:xfrm>
            <a:off x="4505325" y="2465388"/>
            <a:ext cx="4408488" cy="1460500"/>
          </a:xfrm>
          <a:prstGeom prst="wedgeEllipseCallout">
            <a:avLst>
              <a:gd name="adj1" fmla="val -64042"/>
              <a:gd name="adj2" fmla="val -22065"/>
            </a:avLst>
          </a:prstGeom>
          <a:solidFill>
            <a:srgbClr val="FC0AD9"/>
          </a:solidFill>
          <a:ln w="57150">
            <a:solidFill>
              <a:srgbClr val="0066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VNI-Univer" pitchFamily="2" charset="0"/>
              </a:rPr>
              <a:t>Danh saùch caùc tieán trình ñang bò block ñôïi semaphore nhaän giaù trò döông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4" grpId="0" build="p"/>
      <p:bldP spid="193540" grpId="0" animBg="1" autoUpdateAnimBg="0"/>
      <p:bldP spid="193549" grpId="0" animBg="1"/>
      <p:bldP spid="19355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59459E-A683-4C4C-AEDB-290F7D4AD5B7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94567" name="AutoShape 7"/>
          <p:cNvSpPr>
            <a:spLocks noChangeArrowheads="1"/>
          </p:cNvSpPr>
          <p:nvPr/>
        </p:nvSpPr>
        <p:spPr bwMode="auto">
          <a:xfrm>
            <a:off x="268288" y="2228850"/>
            <a:ext cx="3943350" cy="28908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ja-JP" sz="1800" b="1">
                <a:latin typeface="Comic Sans MS" panose="030F0702030302020204" pitchFamily="66" charset="0"/>
                <a:ea typeface="MS PGothic" panose="020B0600070205080204" pitchFamily="34" charset="-128"/>
              </a:rPr>
              <a:t>Down (S)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ja-JP" sz="1800" b="1">
                <a:latin typeface="Comic Sans MS" panose="030F0702030302020204" pitchFamily="66" charset="0"/>
                <a:ea typeface="MS PGothic" panose="020B0600070205080204" pitchFamily="34" charset="-128"/>
              </a:rPr>
              <a:t>{ 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ja-JP" sz="1800" b="1">
                <a:latin typeface="Comic Sans MS" panose="030F0702030302020204" pitchFamily="66" charset="0"/>
                <a:ea typeface="MS PGothic" panose="020B0600070205080204" pitchFamily="34" charset="-128"/>
              </a:rPr>
              <a:t>	S.value --;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   if </a:t>
            </a:r>
            <a:r>
              <a:rPr lang="en-US" altLang="en-US" sz="1800" b="1" i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S.value</a:t>
            </a:r>
            <a: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 &lt; 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   {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     Add(P,</a:t>
            </a:r>
            <a:r>
              <a:rPr lang="en-US" altLang="en-US" sz="1800" b="1" i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.L);</a:t>
            </a:r>
            <a:b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   Sleep();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ja-JP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}</a:t>
            </a:r>
            <a:endParaRPr kumimoji="1" lang="en-US" altLang="en-US" sz="1800" b="1">
              <a:latin typeface="Comic Sans MS" panose="030F0702030302020204" pitchFamily="66" charset="0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194568" name="AutoShape 8"/>
          <p:cNvSpPr>
            <a:spLocks noChangeArrowheads="1"/>
          </p:cNvSpPr>
          <p:nvPr/>
        </p:nvSpPr>
        <p:spPr bwMode="auto">
          <a:xfrm>
            <a:off x="4373563" y="2271713"/>
            <a:ext cx="4464050" cy="289083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ja-JP" sz="1800" b="1">
                <a:latin typeface="Comic Sans MS" panose="030F0702030302020204" pitchFamily="66" charset="0"/>
                <a:ea typeface="MS PGothic" panose="020B0600070205080204" pitchFamily="34" charset="-128"/>
              </a:rPr>
              <a:t>Up(S)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ja-JP" sz="1800" b="1">
                <a:latin typeface="Comic Sans MS" panose="030F0702030302020204" pitchFamily="66" charset="0"/>
                <a:ea typeface="MS PGothic" panose="020B0600070205080204" pitchFamily="34" charset="-128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ja-JP" sz="1800" b="1">
                <a:latin typeface="Comic Sans MS" panose="030F0702030302020204" pitchFamily="66" charset="0"/>
                <a:ea typeface="MS PGothic" panose="020B0600070205080204" pitchFamily="34" charset="-128"/>
              </a:rPr>
              <a:t>  S.value 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   if</a:t>
            </a:r>
            <a: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S.value</a:t>
            </a:r>
            <a: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  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     Remove(</a:t>
            </a:r>
            <a:r>
              <a:rPr lang="en-US" altLang="en-US" sz="1800" b="1" i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P,</a:t>
            </a:r>
            <a: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b="1" i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.L)</a:t>
            </a:r>
            <a: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;</a:t>
            </a:r>
            <a:b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   Wakeup(P);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}</a:t>
            </a:r>
            <a:endParaRPr kumimoji="1" lang="en-US" altLang="ja-JP" sz="1800" b="1"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Caøi ñaët Semaphore (Sleep &amp; Wakeup)</a:t>
            </a:r>
            <a:endParaRPr lang="en-US" sz="4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 animBg="1"/>
      <p:bldP spid="19456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62ECF-F9CC-4855-99DD-B9FBA9C09661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504825" y="1457325"/>
            <a:ext cx="479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800" b="1">
                <a:latin typeface="VNI-Univer" pitchFamily="2" charset="0"/>
              </a:rPr>
              <a:t> Toå chöùc “ñoäc quyeàn truy xuaát” </a:t>
            </a:r>
          </a:p>
        </p:txBody>
      </p:sp>
      <p:sp>
        <p:nvSpPr>
          <p:cNvPr id="192518" name="AutoShape 6"/>
          <p:cNvSpPr>
            <a:spLocks noChangeArrowheads="1"/>
          </p:cNvSpPr>
          <p:nvPr/>
        </p:nvSpPr>
        <p:spPr bwMode="auto">
          <a:xfrm>
            <a:off x="5421313" y="1427163"/>
            <a:ext cx="3349625" cy="20447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6600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800" b="1" baseline="-16000">
                <a:solidFill>
                  <a:srgbClr val="006600"/>
                </a:solidFill>
                <a:latin typeface="Comic Sans MS" panose="030F0702030302020204" pitchFamily="66" charset="0"/>
              </a:rPr>
              <a:t>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hlink"/>
                </a:solidFill>
                <a:latin typeface="Comic Sans MS" panose="030F0702030302020204" pitchFamily="66" charset="0"/>
              </a:rPr>
              <a:t>Down (s)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6600"/>
                </a:solidFill>
                <a:latin typeface="Comic Sans MS" panose="030F0702030302020204" pitchFamily="66" charset="0"/>
              </a:rPr>
              <a:t>CS;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hlink"/>
                </a:solidFill>
                <a:latin typeface="Comic Sans MS" panose="030F0702030302020204" pitchFamily="66" charset="0"/>
              </a:rPr>
              <a:t>Up(s)</a:t>
            </a:r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609600" y="3703638"/>
            <a:ext cx="278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800" b="1">
                <a:latin typeface="VNI-Univer" pitchFamily="2" charset="0"/>
              </a:rPr>
              <a:t> Toå chöùc “hoø heïn”</a:t>
            </a:r>
          </a:p>
        </p:txBody>
      </p:sp>
      <p:sp>
        <p:nvSpPr>
          <p:cNvPr id="192520" name="AutoShape 8"/>
          <p:cNvSpPr>
            <a:spLocks noChangeArrowheads="1"/>
          </p:cNvSpPr>
          <p:nvPr/>
        </p:nvSpPr>
        <p:spPr bwMode="auto">
          <a:xfrm>
            <a:off x="4179888" y="4635500"/>
            <a:ext cx="1981200" cy="15700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6600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800" b="1" baseline="-1800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800" b="1">
                <a:solidFill>
                  <a:srgbClr val="006600"/>
                </a:solidFill>
                <a:latin typeface="Comic Sans MS" panose="030F0702030302020204" pitchFamily="66" charset="0"/>
              </a:rPr>
              <a:t> 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6600"/>
                </a:solidFill>
                <a:latin typeface="Comic Sans MS" panose="030F0702030302020204" pitchFamily="66" charset="0"/>
              </a:rPr>
              <a:t>Job1;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6600"/>
                </a:solidFill>
                <a:latin typeface="Comic Sans MS" panose="030F0702030302020204" pitchFamily="66" charset="0"/>
              </a:rPr>
              <a:t>  </a:t>
            </a:r>
            <a:r>
              <a:rPr lang="en-US" altLang="en-US" sz="2800" b="1">
                <a:solidFill>
                  <a:schemeClr val="hlink"/>
                </a:solidFill>
                <a:latin typeface="Comic Sans MS" panose="030F0702030302020204" pitchFamily="66" charset="0"/>
              </a:rPr>
              <a:t>Up(s)</a:t>
            </a:r>
          </a:p>
        </p:txBody>
      </p:sp>
      <p:sp>
        <p:nvSpPr>
          <p:cNvPr id="192521" name="AutoShape 9"/>
          <p:cNvSpPr>
            <a:spLocks noChangeArrowheads="1"/>
          </p:cNvSpPr>
          <p:nvPr/>
        </p:nvSpPr>
        <p:spPr bwMode="auto">
          <a:xfrm>
            <a:off x="6769100" y="4637088"/>
            <a:ext cx="2058988" cy="157003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6600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800" b="1" baseline="-1800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800" b="1">
                <a:solidFill>
                  <a:srgbClr val="006600"/>
                </a:solidFill>
                <a:latin typeface="Comic Sans MS" panose="030F0702030302020204" pitchFamily="66" charset="0"/>
              </a:rPr>
              <a:t>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hlink"/>
                </a:solidFill>
                <a:latin typeface="Comic Sans MS" panose="030F0702030302020204" pitchFamily="66" charset="0"/>
              </a:rPr>
              <a:t>Down (s);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6600"/>
                </a:solidFill>
                <a:latin typeface="Comic Sans MS" panose="030F0702030302020204" pitchFamily="66" charset="0"/>
              </a:rPr>
              <a:t>Job2;</a:t>
            </a:r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V="1">
            <a:off x="5922963" y="5473700"/>
            <a:ext cx="1076325" cy="37623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2523" name="AutoShape 11"/>
          <p:cNvSpPr>
            <a:spLocks noChangeArrowheads="1"/>
          </p:cNvSpPr>
          <p:nvPr/>
        </p:nvSpPr>
        <p:spPr bwMode="auto">
          <a:xfrm>
            <a:off x="862013" y="2357438"/>
            <a:ext cx="3382962" cy="6238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6600"/>
                </a:solidFill>
                <a:latin typeface="Comic Sans MS" panose="030F0702030302020204" pitchFamily="66" charset="0"/>
              </a:rPr>
              <a:t>Semaphore s = ?</a:t>
            </a:r>
            <a:endParaRPr lang="en-US" altLang="en-US" sz="2800" b="1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3675063" y="2427288"/>
            <a:ext cx="369887" cy="4572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2525" name="AutoShape 13"/>
          <p:cNvSpPr>
            <a:spLocks noChangeArrowheads="1"/>
          </p:cNvSpPr>
          <p:nvPr/>
        </p:nvSpPr>
        <p:spPr bwMode="auto">
          <a:xfrm>
            <a:off x="496888" y="5062538"/>
            <a:ext cx="3382962" cy="6238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6600"/>
                </a:solidFill>
                <a:latin typeface="Comic Sans MS" panose="030F0702030302020204" pitchFamily="66" charset="0"/>
              </a:rPr>
              <a:t>Semaphore s = ?</a:t>
            </a:r>
            <a:endParaRPr lang="en-US" altLang="en-US" sz="2800" b="1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192526" name="Text Box 14"/>
          <p:cNvSpPr txBox="1">
            <a:spLocks noChangeArrowheads="1"/>
          </p:cNvSpPr>
          <p:nvPr/>
        </p:nvSpPr>
        <p:spPr bwMode="auto">
          <a:xfrm>
            <a:off x="3309938" y="5132388"/>
            <a:ext cx="369887" cy="4572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Söû duïng Semaphore</a:t>
            </a:r>
            <a:endParaRPr lang="en-US" sz="4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2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2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2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2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2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2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2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2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9" grpId="0"/>
      <p:bldP spid="192523" grpId="0" animBg="1"/>
      <p:bldP spid="192524" grpId="0" animBg="1"/>
      <p:bldP spid="192525" grpId="0" animBg="1"/>
      <p:bldP spid="1925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Nhaän xeùt Semaphores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Laø moät cô cheá toát ñeå thöïc hieän ñoàng boä</a:t>
            </a:r>
          </a:p>
          <a:p>
            <a:pPr lvl="1" eaLnBrk="1" hangingPunct="1"/>
            <a:r>
              <a:rPr lang="en-US" altLang="en-US" smtClean="0"/>
              <a:t>Deã duøng cho N tieán trình</a:t>
            </a:r>
          </a:p>
          <a:p>
            <a:pPr eaLnBrk="1" hangingPunct="1"/>
            <a:r>
              <a:rPr lang="en-US" altLang="en-US" smtClean="0"/>
              <a:t>Nhöng yù nghóa söû duïng khoâng roõ raøng </a:t>
            </a:r>
          </a:p>
          <a:p>
            <a:pPr lvl="1" eaLnBrk="1" hangingPunct="1"/>
            <a:r>
              <a:rPr lang="en-US" altLang="en-US" smtClean="0"/>
              <a:t>MutualExclusion : Down &amp; Up</a:t>
            </a:r>
          </a:p>
          <a:p>
            <a:pPr lvl="1" eaLnBrk="1" hangingPunct="1"/>
            <a:r>
              <a:rPr lang="en-US" altLang="en-US" smtClean="0"/>
              <a:t>Rendez-vous : Down &amp; Up</a:t>
            </a:r>
          </a:p>
          <a:p>
            <a:pPr lvl="1" eaLnBrk="1" hangingPunct="1"/>
            <a:r>
              <a:rPr lang="en-US" altLang="en-US" smtClean="0"/>
              <a:t>Chæ phaân bieät qua moâ hình</a:t>
            </a:r>
          </a:p>
          <a:p>
            <a:pPr eaLnBrk="1" hangingPunct="1"/>
            <a:r>
              <a:rPr lang="en-US" altLang="en-US" smtClean="0"/>
              <a:t>Khoù söû duïng ñuùng</a:t>
            </a:r>
          </a:p>
          <a:p>
            <a:pPr lvl="1" eaLnBrk="1" hangingPunct="1"/>
            <a:r>
              <a:rPr lang="en-US" altLang="en-US" smtClean="0"/>
              <a:t>Nhaàm laãn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D67E4-3454-481E-8521-E41879DA429D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fr-FR" sz="4000" smtClean="0"/>
              <a:t>Giaûi phaùp Sleep &amp; Wakeup</a:t>
            </a:r>
            <a:r>
              <a:rPr lang="en-US" sz="4000" smtClean="0"/>
              <a:t> 2: Monitor</a:t>
            </a:r>
            <a:endParaRPr lang="en-US" sz="4000"/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Ñeà xuaát bôûi Hoare(1974) &amp; Brinch (1975)</a:t>
            </a:r>
          </a:p>
          <a:p>
            <a:pPr eaLnBrk="1" hangingPunct="1"/>
            <a:r>
              <a:rPr lang="en-US" altLang="en-US" smtClean="0"/>
              <a:t>Laø cô cheá ñoàng boä hoaù do NNLT cung caáp</a:t>
            </a:r>
          </a:p>
          <a:p>
            <a:pPr lvl="1" eaLnBrk="1" hangingPunct="1"/>
            <a:r>
              <a:rPr lang="en-US" altLang="en-US" smtClean="0"/>
              <a:t>Hoã trôï cuøng caùc chöùc naêng nhö Semaphore</a:t>
            </a:r>
          </a:p>
          <a:p>
            <a:pPr lvl="1" eaLnBrk="1" hangingPunct="1"/>
            <a:r>
              <a:rPr lang="en-US" altLang="en-US" smtClean="0"/>
              <a:t>Deã söû duïng vaø kieåm soaùt hôn Semaphore</a:t>
            </a:r>
          </a:p>
          <a:p>
            <a:pPr lvl="2" eaLnBrk="1" hangingPunct="1"/>
            <a:r>
              <a:rPr lang="en-US" altLang="en-US" smtClean="0"/>
              <a:t>Baûo ñaûm Mutual Exclusion moät caùch töï ñoäng</a:t>
            </a:r>
          </a:p>
          <a:p>
            <a:pPr lvl="2" eaLnBrk="1" hangingPunct="1"/>
            <a:r>
              <a:rPr lang="en-US" altLang="en-US" smtClean="0"/>
              <a:t> Söû duïng bieán ñieàu kieän ñeå thöïc hieän Synchronization</a:t>
            </a:r>
          </a:p>
          <a:p>
            <a:endParaRPr lang="en-US" altLang="en-US" smtClean="0"/>
          </a:p>
        </p:txBody>
      </p:sp>
      <p:sp>
        <p:nvSpPr>
          <p:cNvPr id="70659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2442F53-452E-47D4-B8E6-6476E335EA97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Monitor : Ngöõ nghóa vaø tính chaát(1)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idx="1"/>
          </p:nvPr>
        </p:nvSpPr>
        <p:spPr>
          <a:xfrm>
            <a:off x="3827463" y="1946275"/>
            <a:ext cx="5097462" cy="37528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Laø moät module chöông trình ñònh nghóa</a:t>
            </a:r>
          </a:p>
          <a:p>
            <a:pPr lvl="1" eaLnBrk="1" hangingPunct="1"/>
            <a:r>
              <a:rPr lang="en-US" altLang="en-US" sz="2000" smtClean="0"/>
              <a:t>Caùc CTDL, </a:t>
            </a:r>
            <a:r>
              <a:rPr lang="en-US" altLang="en-US" sz="2000" smtClean="0">
                <a:solidFill>
                  <a:schemeClr val="hlink"/>
                </a:solidFill>
              </a:rPr>
              <a:t>ñoái töôïng</a:t>
            </a:r>
            <a:r>
              <a:rPr lang="en-US" altLang="en-US" sz="2000" smtClean="0"/>
              <a:t> duøng chung</a:t>
            </a:r>
          </a:p>
          <a:p>
            <a:pPr lvl="1" eaLnBrk="1" hangingPunct="1"/>
            <a:r>
              <a:rPr lang="en-US" altLang="en-US" sz="2000" smtClean="0"/>
              <a:t>Caùc </a:t>
            </a:r>
            <a:r>
              <a:rPr lang="en-US" altLang="en-US" sz="2000" smtClean="0">
                <a:solidFill>
                  <a:schemeClr val="hlink"/>
                </a:solidFill>
              </a:rPr>
              <a:t>phöông thöùc</a:t>
            </a:r>
            <a:r>
              <a:rPr lang="en-US" altLang="en-US" sz="2000" smtClean="0"/>
              <a:t> xöû lyù caùc ñoái töôïng naøy</a:t>
            </a:r>
          </a:p>
          <a:p>
            <a:pPr lvl="1" eaLnBrk="1" hangingPunct="1"/>
            <a:r>
              <a:rPr lang="en-US" altLang="en-US" sz="2000" smtClean="0"/>
              <a:t>Baûo ñaûm tính </a:t>
            </a:r>
            <a:r>
              <a:rPr lang="en-US" altLang="en-US" sz="2000" smtClean="0">
                <a:solidFill>
                  <a:schemeClr val="hlink"/>
                </a:solidFill>
              </a:rPr>
              <a:t>encapsulation</a:t>
            </a:r>
          </a:p>
          <a:p>
            <a:pPr eaLnBrk="1" hangingPunct="1"/>
            <a:r>
              <a:rPr lang="en-US" altLang="en-US" sz="2400" smtClean="0"/>
              <a:t>Caùc tieán trình muoán truy xuaát döõ lieäu beân trong monitor phaûi duøng caùc phöông thöùc cuûa monitor :</a:t>
            </a:r>
          </a:p>
          <a:p>
            <a:pPr lvl="1" eaLnBrk="1" hangingPunct="1"/>
            <a:r>
              <a:rPr lang="en-US" altLang="en-US" sz="2000" smtClean="0"/>
              <a:t>P1 : M.C() // i=5</a:t>
            </a:r>
          </a:p>
          <a:p>
            <a:pPr lvl="1" eaLnBrk="1" hangingPunct="1"/>
            <a:r>
              <a:rPr lang="en-US" altLang="en-US" sz="2000" smtClean="0"/>
              <a:t>P2: M.B()  // printf(j)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F9E5B8-D95E-4CB4-8D4D-101BA76D8B79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71684" name="AutoShape 5"/>
          <p:cNvSpPr>
            <a:spLocks noChangeArrowheads="1"/>
          </p:cNvSpPr>
          <p:nvPr/>
        </p:nvSpPr>
        <p:spPr bwMode="auto">
          <a:xfrm>
            <a:off x="427038" y="1663700"/>
            <a:ext cx="3049587" cy="500697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71685" name="Rectangle 6"/>
          <p:cNvSpPr>
            <a:spLocks noChangeArrowheads="1"/>
          </p:cNvSpPr>
          <p:nvPr/>
        </p:nvSpPr>
        <p:spPr bwMode="auto">
          <a:xfrm>
            <a:off x="592138" y="3763963"/>
            <a:ext cx="2722562" cy="263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663575" y="3851275"/>
            <a:ext cx="1962150" cy="1708150"/>
          </a:xfrm>
          <a:prstGeom prst="rect">
            <a:avLst/>
          </a:prstGeom>
          <a:solidFill>
            <a:srgbClr val="FB49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MethodA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ja-JP" sz="1800"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ja-JP" sz="1800"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i=0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892175" y="4216400"/>
            <a:ext cx="1962150" cy="1708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MethodB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ja-JP" sz="1800"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ja-JP" sz="1800"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prinf(j)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1206500" y="4614863"/>
            <a:ext cx="1962150" cy="1708150"/>
          </a:xfrm>
          <a:prstGeom prst="rect">
            <a:avLst/>
          </a:prstGeom>
          <a:solidFill>
            <a:srgbClr val="0ADAD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MethodC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1" lang="en-US" altLang="ja-JP" sz="1800">
              <a:ea typeface="MS PGothic" panose="020B0600070205080204" pitchFamily="34" charset="-128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i=5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1" lang="en-US" altLang="ja-JP" sz="1800">
              <a:ea typeface="MS PGothic" panose="020B0600070205080204" pitchFamily="34" charset="-128"/>
            </a:endParaRP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676275" y="1812925"/>
            <a:ext cx="24193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b="1">
                <a:solidFill>
                  <a:schemeClr val="accent2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Share variable:  i,j;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1600" b="1">
              <a:solidFill>
                <a:schemeClr val="accent2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1600" b="1">
              <a:solidFill>
                <a:schemeClr val="accent2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71690" name="Text Box 29"/>
          <p:cNvSpPr txBox="1">
            <a:spLocks noChangeArrowheads="1"/>
          </p:cNvSpPr>
          <p:nvPr/>
        </p:nvSpPr>
        <p:spPr bwMode="auto">
          <a:xfrm>
            <a:off x="1258888" y="1165225"/>
            <a:ext cx="1112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VNI-Univer" pitchFamily="2" charset="0"/>
              </a:rPr>
              <a:t>Monitor 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1" grpId="0" animBg="1"/>
      <p:bldP spid="221192" grpId="0" animBg="1"/>
      <p:bldP spid="221193" grpId="0" animBg="1"/>
      <p:bldP spid="2212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Monitor : Ngöõ nghóa vaø tính chaát(2)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3827463" y="1946275"/>
            <a:ext cx="5124450" cy="4708525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chemeClr val="hlink"/>
                </a:solidFill>
              </a:rPr>
              <a:t>Töï ñoäng baûo ñaûm Mutual Exclusion</a:t>
            </a:r>
          </a:p>
          <a:p>
            <a:pPr lvl="1" eaLnBrk="1" hangingPunct="1"/>
            <a:r>
              <a:rPr lang="en-US" altLang="en-US" sz="2000" smtClean="0"/>
              <a:t>Taïi 1 thôøi ñieåm chæ coù 1 tieán trình ñöôïc thöïc hieän caùc phöông thöùc cuûa Monitor</a:t>
            </a:r>
          </a:p>
          <a:p>
            <a:pPr lvl="1" eaLnBrk="1" hangingPunct="1"/>
            <a:r>
              <a:rPr lang="en-US" altLang="en-US" sz="2000" smtClean="0"/>
              <a:t>Caùc tieán trình khoâng theå vaøo Monitor seõ ñöôïc ñöa vaøo Entry queue cuûa Monitor</a:t>
            </a:r>
          </a:p>
          <a:p>
            <a:pPr eaLnBrk="1" hangingPunct="1"/>
            <a:r>
              <a:rPr lang="en-US" altLang="en-US" sz="2400" smtClean="0"/>
              <a:t>Ví duï</a:t>
            </a:r>
          </a:p>
          <a:p>
            <a:pPr lvl="1" eaLnBrk="1" hangingPunct="1"/>
            <a:r>
              <a:rPr lang="en-US" altLang="en-US" sz="2000" smtClean="0"/>
              <a:t>P1 : M.A();</a:t>
            </a:r>
          </a:p>
          <a:p>
            <a:pPr lvl="1" eaLnBrk="1" hangingPunct="1"/>
            <a:r>
              <a:rPr lang="en-US" altLang="en-US" sz="2000" smtClean="0"/>
              <a:t>P6 : M.B();</a:t>
            </a:r>
          </a:p>
          <a:p>
            <a:pPr lvl="1" eaLnBrk="1" hangingPunct="1"/>
            <a:r>
              <a:rPr lang="en-US" altLang="en-US" sz="2000" smtClean="0"/>
              <a:t>P7 : M.A();</a:t>
            </a:r>
          </a:p>
          <a:p>
            <a:pPr lvl="1" eaLnBrk="1" hangingPunct="1"/>
            <a:r>
              <a:rPr lang="en-US" altLang="en-US" sz="2000" smtClean="0"/>
              <a:t>P8 : M.C();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29ECF0-0F0E-4E00-BF0F-2BAD2DFD9827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27038" y="1663700"/>
            <a:ext cx="3049587" cy="500697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92138" y="3763963"/>
            <a:ext cx="2722562" cy="263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663575" y="3851275"/>
            <a:ext cx="1962150" cy="1708150"/>
          </a:xfrm>
          <a:prstGeom prst="rect">
            <a:avLst/>
          </a:prstGeom>
          <a:solidFill>
            <a:srgbClr val="FB49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MethodA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ja-JP" sz="1800"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i = 0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892175" y="4216400"/>
            <a:ext cx="1962150" cy="1708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MethodB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ja-JP" sz="1800"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printf(i)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1166813" y="4586288"/>
            <a:ext cx="1962150" cy="1708150"/>
          </a:xfrm>
          <a:prstGeom prst="rect">
            <a:avLst/>
          </a:prstGeom>
          <a:solidFill>
            <a:srgbClr val="0ADAD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MethodC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1" lang="en-US" altLang="ja-JP" sz="1800">
              <a:ea typeface="MS PGothic" panose="020B0600070205080204" pitchFamily="34" charset="-128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i=5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2468563" y="5627688"/>
            <a:ext cx="3952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2000">
                <a:solidFill>
                  <a:schemeClr val="bg1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P1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151188" y="1244600"/>
            <a:ext cx="1579562" cy="428625"/>
            <a:chOff x="1846" y="1305"/>
            <a:chExt cx="995" cy="270"/>
          </a:xfrm>
        </p:grpSpPr>
        <p:sp>
          <p:nvSpPr>
            <p:cNvPr id="72717" name="Rectangle 19"/>
            <p:cNvSpPr>
              <a:spLocks noChangeArrowheads="1"/>
            </p:cNvSpPr>
            <p:nvPr/>
          </p:nvSpPr>
          <p:spPr bwMode="auto">
            <a:xfrm>
              <a:off x="2592" y="1305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ja-JP" sz="2000" b="1">
                  <a:latin typeface="Comic Sans MS" panose="030F0702030302020204" pitchFamily="66" charset="0"/>
                  <a:ea typeface="MS PGothic" panose="020B0600070205080204" pitchFamily="34" charset="-128"/>
                </a:rPr>
                <a:t>P8</a:t>
              </a:r>
            </a:p>
          </p:txBody>
        </p:sp>
        <p:sp>
          <p:nvSpPr>
            <p:cNvPr id="72718" name="Rectangle 20"/>
            <p:cNvSpPr>
              <a:spLocks noChangeArrowheads="1"/>
            </p:cNvSpPr>
            <p:nvPr/>
          </p:nvSpPr>
          <p:spPr bwMode="auto">
            <a:xfrm>
              <a:off x="2236" y="1310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ja-JP" sz="2000" b="1">
                  <a:latin typeface="Comic Sans MS" panose="030F0702030302020204" pitchFamily="66" charset="0"/>
                  <a:ea typeface="MS PGothic" panose="020B0600070205080204" pitchFamily="34" charset="-128"/>
                </a:rPr>
                <a:t>P7</a:t>
              </a:r>
            </a:p>
          </p:txBody>
        </p:sp>
        <p:sp>
          <p:nvSpPr>
            <p:cNvPr id="72719" name="Rectangle 21"/>
            <p:cNvSpPr>
              <a:spLocks noChangeArrowheads="1"/>
            </p:cNvSpPr>
            <p:nvPr/>
          </p:nvSpPr>
          <p:spPr bwMode="auto">
            <a:xfrm>
              <a:off x="1846" y="1316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ja-JP" sz="2000" b="1">
                  <a:latin typeface="Comic Sans MS" panose="030F0702030302020204" pitchFamily="66" charset="0"/>
                  <a:ea typeface="MS PGothic" panose="020B0600070205080204" pitchFamily="34" charset="-128"/>
                </a:rPr>
                <a:t>P6</a:t>
              </a:r>
            </a:p>
          </p:txBody>
        </p:sp>
        <p:sp>
          <p:nvSpPr>
            <p:cNvPr id="72720" name="Line 22"/>
            <p:cNvSpPr>
              <a:spLocks noChangeShapeType="1"/>
            </p:cNvSpPr>
            <p:nvPr/>
          </p:nvSpPr>
          <p:spPr bwMode="auto">
            <a:xfrm>
              <a:off x="2073" y="1428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721" name="Line 23"/>
            <p:cNvSpPr>
              <a:spLocks noChangeShapeType="1"/>
            </p:cNvSpPr>
            <p:nvPr/>
          </p:nvSpPr>
          <p:spPr bwMode="auto">
            <a:xfrm>
              <a:off x="2485" y="1422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3256" name="Text Box 24"/>
          <p:cNvSpPr txBox="1">
            <a:spLocks noChangeArrowheads="1"/>
          </p:cNvSpPr>
          <p:nvPr/>
        </p:nvSpPr>
        <p:spPr bwMode="auto">
          <a:xfrm>
            <a:off x="2432050" y="1106488"/>
            <a:ext cx="7318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b="1">
                <a:latin typeface="Comic Sans MS" panose="030F0702030302020204" pitchFamily="66" charset="0"/>
                <a:ea typeface="MS PGothic" panose="020B0600070205080204" pitchFamily="34" charset="-128"/>
              </a:rPr>
              <a:t>Entry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b="1">
                <a:latin typeface="Comic Sans MS" panose="030F0702030302020204" pitchFamily="66" charset="0"/>
                <a:ea typeface="MS PGothic" panose="020B0600070205080204" pitchFamily="34" charset="-128"/>
              </a:rPr>
              <a:t>queue</a:t>
            </a:r>
          </a:p>
        </p:txBody>
      </p:sp>
      <p:sp>
        <p:nvSpPr>
          <p:cNvPr id="72716" name="Text Box 25"/>
          <p:cNvSpPr txBox="1">
            <a:spLocks noChangeArrowheads="1"/>
          </p:cNvSpPr>
          <p:nvPr/>
        </p:nvSpPr>
        <p:spPr bwMode="auto">
          <a:xfrm>
            <a:off x="676275" y="1812925"/>
            <a:ext cx="2419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b="1">
                <a:solidFill>
                  <a:schemeClr val="accent2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Share variable:  i,j;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1600" b="1">
              <a:solidFill>
                <a:schemeClr val="accent2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8" grpId="0" animBg="1"/>
      <p:bldP spid="223239" grpId="0" animBg="1"/>
      <p:bldP spid="223240" grpId="0" animBg="1"/>
      <p:bldP spid="223244" grpId="0" animBg="1"/>
      <p:bldP spid="22325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Monitor : Ngöõ nghóa vaø tính chaát(3)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3744913" y="1946275"/>
            <a:ext cx="5180012" cy="41211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Hoã trôï Synchronization vôùi caùc </a:t>
            </a:r>
            <a:r>
              <a:rPr lang="en-US" altLang="en-US" sz="2400" smtClean="0">
                <a:solidFill>
                  <a:schemeClr val="hlink"/>
                </a:solidFill>
              </a:rPr>
              <a:t>condition variables</a:t>
            </a:r>
          </a:p>
          <a:p>
            <a:pPr lvl="1" eaLnBrk="1" hangingPunct="1"/>
            <a:r>
              <a:rPr lang="en-US" altLang="en-US" sz="2000" smtClean="0">
                <a:solidFill>
                  <a:schemeClr val="hlink"/>
                </a:solidFill>
              </a:rPr>
              <a:t>Wait(c)</a:t>
            </a:r>
            <a:r>
              <a:rPr lang="en-US" altLang="en-US" sz="2000" smtClean="0"/>
              <a:t> : Tieán trình goïi haøm seõ bò blocked</a:t>
            </a:r>
          </a:p>
          <a:p>
            <a:pPr lvl="1" eaLnBrk="1" hangingPunct="1"/>
            <a:r>
              <a:rPr lang="en-US" altLang="en-US" sz="2000" smtClean="0">
                <a:solidFill>
                  <a:schemeClr val="hlink"/>
                </a:solidFill>
              </a:rPr>
              <a:t>Signal(c):</a:t>
            </a:r>
            <a:r>
              <a:rPr lang="en-US" altLang="en-US" sz="2000" smtClean="0"/>
              <a:t> Giaûi phoùng 1 tieán trình ñang bò blocked treân bieán ñieàu kieän </a:t>
            </a:r>
            <a:r>
              <a:rPr lang="en-US" altLang="en-US" sz="2000" smtClean="0">
                <a:solidFill>
                  <a:schemeClr val="hlink"/>
                </a:solidFill>
              </a:rPr>
              <a:t>c</a:t>
            </a:r>
          </a:p>
          <a:p>
            <a:pPr lvl="1" eaLnBrk="1" hangingPunct="1"/>
            <a:r>
              <a:rPr lang="en-US" altLang="en-US" sz="2000" smtClean="0">
                <a:solidFill>
                  <a:schemeClr val="hlink"/>
                </a:solidFill>
              </a:rPr>
              <a:t>C.queue</a:t>
            </a:r>
            <a:r>
              <a:rPr lang="en-US" altLang="en-US" sz="2000" smtClean="0"/>
              <a:t> : danh saùch caùc tieán trình blocked treân </a:t>
            </a:r>
            <a:r>
              <a:rPr lang="en-US" altLang="en-US" sz="2000" smtClean="0">
                <a:solidFill>
                  <a:schemeClr val="hlink"/>
                </a:solidFill>
              </a:rPr>
              <a:t>c</a:t>
            </a:r>
          </a:p>
          <a:p>
            <a:pPr eaLnBrk="1" hangingPunct="1"/>
            <a:r>
              <a:rPr lang="en-US" altLang="en-US" sz="2400" smtClean="0"/>
              <a:t>Traïng thaùi tieán trình sau khi goïi Signal?</a:t>
            </a:r>
          </a:p>
          <a:p>
            <a:pPr lvl="1" eaLnBrk="1" hangingPunct="1"/>
            <a:r>
              <a:rPr lang="en-US" altLang="en-US" sz="2000" smtClean="0"/>
              <a:t>Blocked. Nhöôøng quyeàn vaøo monitor cho tieán trình ñöôïc ñaùnh thöùc</a:t>
            </a:r>
          </a:p>
          <a:p>
            <a:pPr lvl="1" eaLnBrk="1" hangingPunct="1"/>
            <a:r>
              <a:rPr lang="en-US" altLang="en-US" sz="2000" smtClean="0"/>
              <a:t>Tieáp tuïc xöû lyù heát chu kyø, roài blocked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smtClean="0">
              <a:solidFill>
                <a:schemeClr val="hlink"/>
              </a:solidFill>
            </a:endParaRP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C787BE-FC9D-4957-9B56-D6A5982C9F10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>
            <a:off x="427038" y="1663700"/>
            <a:ext cx="3049587" cy="500697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92138" y="3763963"/>
            <a:ext cx="2722562" cy="263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663575" y="3851275"/>
            <a:ext cx="1962150" cy="1708150"/>
          </a:xfrm>
          <a:prstGeom prst="rect">
            <a:avLst/>
          </a:prstGeom>
          <a:solidFill>
            <a:srgbClr val="FB49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MethodA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ja-JP" sz="1800"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i=0;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signal(c1)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892175" y="4216400"/>
            <a:ext cx="1962150" cy="1708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MethodB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1206500" y="4614863"/>
            <a:ext cx="1962150" cy="1708150"/>
          </a:xfrm>
          <a:prstGeom prst="rect">
            <a:avLst/>
          </a:prstGeom>
          <a:solidFill>
            <a:srgbClr val="0ADAD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ja-JP" sz="1800">
                <a:ea typeface="MS PGothic" panose="020B0600070205080204" pitchFamily="34" charset="-128"/>
              </a:rPr>
              <a:t>MethodC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kumimoji="1" lang="en-US" altLang="ja-JP" sz="1800">
              <a:ea typeface="MS PGothic" panose="020B0600070205080204" pitchFamily="34" charset="-128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ja-JP" sz="1800">
                <a:solidFill>
                  <a:srgbClr val="663300"/>
                </a:solidFill>
                <a:ea typeface="MS PGothic" panose="020B0600070205080204" pitchFamily="34" charset="-128"/>
              </a:rPr>
              <a:t>wait(C1);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ja-JP" sz="1800">
                <a:solidFill>
                  <a:schemeClr val="hlink"/>
                </a:solidFill>
                <a:ea typeface="MS PGothic" panose="020B0600070205080204" pitchFamily="34" charset="-128"/>
              </a:rPr>
              <a:t>i=5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en-US" altLang="ja-JP" sz="1800">
                <a:solidFill>
                  <a:srgbClr val="663300"/>
                </a:solidFill>
                <a:ea typeface="MS PGothic" panose="020B0600070205080204" pitchFamily="34" charset="-128"/>
              </a:rPr>
              <a:t>signal(C2 );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577850" y="2673350"/>
            <a:ext cx="5222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b="1">
                <a:solidFill>
                  <a:schemeClr val="accent2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C1: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1600" b="1">
              <a:solidFill>
                <a:schemeClr val="accent2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b="1">
                <a:solidFill>
                  <a:schemeClr val="accent2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C2: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739900" y="3175000"/>
            <a:ext cx="395288" cy="301625"/>
          </a:xfrm>
          <a:prstGeom prst="rect">
            <a:avLst/>
          </a:prstGeom>
          <a:solidFill>
            <a:srgbClr val="FB377D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400" b="1">
                <a:latin typeface="Comic Sans MS" panose="030F0702030302020204" pitchFamily="66" charset="0"/>
                <a:ea typeface="MS PGothic" panose="020B0600070205080204" pitchFamily="34" charset="-128"/>
              </a:rPr>
              <a:t>P5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1722438" y="2722563"/>
            <a:ext cx="395287" cy="301625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400" b="1">
                <a:latin typeface="Comic Sans MS" panose="030F0702030302020204" pitchFamily="66" charset="0"/>
                <a:ea typeface="MS PGothic" panose="020B0600070205080204" pitchFamily="34" charset="-128"/>
              </a:rPr>
              <a:t>P4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1268413" y="4725988"/>
            <a:ext cx="3952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2000">
                <a:solidFill>
                  <a:schemeClr val="bg1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P1</a:t>
            </a:r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1100138" y="3163888"/>
            <a:ext cx="395287" cy="301625"/>
          </a:xfrm>
          <a:prstGeom prst="rect">
            <a:avLst/>
          </a:prstGeom>
          <a:solidFill>
            <a:srgbClr val="FB377D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400" b="1">
                <a:latin typeface="Comic Sans MS" panose="030F0702030302020204" pitchFamily="66" charset="0"/>
                <a:ea typeface="MS PGothic" panose="020B0600070205080204" pitchFamily="34" charset="-128"/>
              </a:rPr>
              <a:t>P3</a:t>
            </a:r>
          </a:p>
        </p:txBody>
      </p:sp>
      <p:sp>
        <p:nvSpPr>
          <p:cNvPr id="224270" name="Rectangle 14"/>
          <p:cNvSpPr>
            <a:spLocks noChangeArrowheads="1"/>
          </p:cNvSpPr>
          <p:nvPr/>
        </p:nvSpPr>
        <p:spPr bwMode="auto">
          <a:xfrm>
            <a:off x="1093788" y="2705100"/>
            <a:ext cx="395287" cy="301625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400" b="1">
                <a:latin typeface="Comic Sans MS" panose="030F0702030302020204" pitchFamily="66" charset="0"/>
                <a:ea typeface="MS PGothic" panose="020B0600070205080204" pitchFamily="34" charset="-128"/>
              </a:rPr>
              <a:t>P2</a:t>
            </a: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1516063" y="2843213"/>
            <a:ext cx="1968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>
            <a:off x="2100263" y="2833688"/>
            <a:ext cx="1968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1512888" y="3284538"/>
            <a:ext cx="2095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3746" name="Group 18"/>
          <p:cNvGrpSpPr>
            <a:grpSpLocks/>
          </p:cNvGrpSpPr>
          <p:nvPr/>
        </p:nvGrpSpPr>
        <p:grpSpPr bwMode="auto">
          <a:xfrm>
            <a:off x="3151188" y="1244600"/>
            <a:ext cx="1579562" cy="428625"/>
            <a:chOff x="1846" y="1305"/>
            <a:chExt cx="995" cy="270"/>
          </a:xfrm>
        </p:grpSpPr>
        <p:sp>
          <p:nvSpPr>
            <p:cNvPr id="73750" name="Rectangle 19"/>
            <p:cNvSpPr>
              <a:spLocks noChangeArrowheads="1"/>
            </p:cNvSpPr>
            <p:nvPr/>
          </p:nvSpPr>
          <p:spPr bwMode="auto">
            <a:xfrm>
              <a:off x="2592" y="1305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ja-JP" sz="2000" b="1">
                  <a:latin typeface="Comic Sans MS" panose="030F0702030302020204" pitchFamily="66" charset="0"/>
                  <a:ea typeface="MS PGothic" panose="020B0600070205080204" pitchFamily="34" charset="-128"/>
                </a:rPr>
                <a:t>P8</a:t>
              </a:r>
            </a:p>
          </p:txBody>
        </p:sp>
        <p:sp>
          <p:nvSpPr>
            <p:cNvPr id="73751" name="Rectangle 20"/>
            <p:cNvSpPr>
              <a:spLocks noChangeArrowheads="1"/>
            </p:cNvSpPr>
            <p:nvPr/>
          </p:nvSpPr>
          <p:spPr bwMode="auto">
            <a:xfrm>
              <a:off x="2236" y="1310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ja-JP" sz="2000" b="1">
                  <a:latin typeface="Comic Sans MS" panose="030F0702030302020204" pitchFamily="66" charset="0"/>
                  <a:ea typeface="MS PGothic" panose="020B0600070205080204" pitchFamily="34" charset="-128"/>
                </a:rPr>
                <a:t>P7</a:t>
              </a:r>
            </a:p>
          </p:txBody>
        </p:sp>
        <p:sp>
          <p:nvSpPr>
            <p:cNvPr id="73752" name="Rectangle 21"/>
            <p:cNvSpPr>
              <a:spLocks noChangeArrowheads="1"/>
            </p:cNvSpPr>
            <p:nvPr/>
          </p:nvSpPr>
          <p:spPr bwMode="auto">
            <a:xfrm>
              <a:off x="1846" y="1316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ja-JP" sz="2000" b="1">
                  <a:latin typeface="Comic Sans MS" panose="030F0702030302020204" pitchFamily="66" charset="0"/>
                  <a:ea typeface="MS PGothic" panose="020B0600070205080204" pitchFamily="34" charset="-128"/>
                </a:rPr>
                <a:t>P6</a:t>
              </a:r>
            </a:p>
          </p:txBody>
        </p:sp>
        <p:sp>
          <p:nvSpPr>
            <p:cNvPr id="73753" name="Line 22"/>
            <p:cNvSpPr>
              <a:spLocks noChangeShapeType="1"/>
            </p:cNvSpPr>
            <p:nvPr/>
          </p:nvSpPr>
          <p:spPr bwMode="auto">
            <a:xfrm>
              <a:off x="2073" y="1428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54" name="Line 23"/>
            <p:cNvSpPr>
              <a:spLocks noChangeShapeType="1"/>
            </p:cNvSpPr>
            <p:nvPr/>
          </p:nvSpPr>
          <p:spPr bwMode="auto">
            <a:xfrm>
              <a:off x="2485" y="1422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747" name="Text Box 24"/>
          <p:cNvSpPr txBox="1">
            <a:spLocks noChangeArrowheads="1"/>
          </p:cNvSpPr>
          <p:nvPr/>
        </p:nvSpPr>
        <p:spPr bwMode="auto">
          <a:xfrm>
            <a:off x="2432050" y="1106488"/>
            <a:ext cx="7318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b="1">
                <a:latin typeface="Comic Sans MS" panose="030F0702030302020204" pitchFamily="66" charset="0"/>
                <a:ea typeface="MS PGothic" panose="020B0600070205080204" pitchFamily="34" charset="-128"/>
              </a:rPr>
              <a:t>Entry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b="1">
                <a:latin typeface="Comic Sans MS" panose="030F0702030302020204" pitchFamily="66" charset="0"/>
                <a:ea typeface="MS PGothic" panose="020B0600070205080204" pitchFamily="34" charset="-128"/>
              </a:rPr>
              <a:t>queue</a:t>
            </a:r>
          </a:p>
        </p:txBody>
      </p: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676275" y="1812925"/>
            <a:ext cx="24193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b="1">
                <a:solidFill>
                  <a:schemeClr val="accent2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Share variable:  i,j;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ja-JP" sz="1600" b="1">
              <a:solidFill>
                <a:schemeClr val="accent2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b="1">
                <a:solidFill>
                  <a:schemeClr val="accent2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Condition variable:</a:t>
            </a:r>
          </a:p>
        </p:txBody>
      </p:sp>
      <p:sp>
        <p:nvSpPr>
          <p:cNvPr id="224282" name="Rectangle 26"/>
          <p:cNvSpPr>
            <a:spLocks noChangeArrowheads="1"/>
          </p:cNvSpPr>
          <p:nvPr/>
        </p:nvSpPr>
        <p:spPr bwMode="auto">
          <a:xfrm>
            <a:off x="2284413" y="2724150"/>
            <a:ext cx="395287" cy="3016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400" b="1">
                <a:solidFill>
                  <a:schemeClr val="bg1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P1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4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24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4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/>
      <p:bldP spid="224266" grpId="0" animBg="1"/>
      <p:bldP spid="224267" grpId="0" animBg="1"/>
      <p:bldP spid="224269" grpId="0" animBg="1"/>
      <p:bldP spid="224270" grpId="0" animBg="1"/>
      <p:bldP spid="22428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5C6047-D6C5-4F19-A689-2BACE5D12EC5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504825" y="1260475"/>
            <a:ext cx="479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800" b="1">
                <a:latin typeface="VNI-Univer" pitchFamily="2" charset="0"/>
              </a:rPr>
              <a:t> Toå chöùc “ñoäc quyeàn truy xuaát” </a:t>
            </a:r>
          </a:p>
        </p:txBody>
      </p:sp>
      <p:sp>
        <p:nvSpPr>
          <p:cNvPr id="271364" name="AutoShape 4"/>
          <p:cNvSpPr>
            <a:spLocks noChangeArrowheads="1"/>
          </p:cNvSpPr>
          <p:nvPr/>
        </p:nvSpPr>
        <p:spPr bwMode="auto">
          <a:xfrm>
            <a:off x="4784725" y="1855788"/>
            <a:ext cx="4152900" cy="1027112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6600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800" b="1" baseline="-16000">
                <a:solidFill>
                  <a:srgbClr val="006600"/>
                </a:solidFill>
                <a:latin typeface="Comic Sans MS" panose="030F0702030302020204" pitchFamily="66" charset="0"/>
              </a:rPr>
              <a:t>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Comic Sans MS" panose="030F0702030302020204" pitchFamily="66" charset="0"/>
              </a:rPr>
              <a:t>M.AccessMutual(); //CS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5181600" y="3300413"/>
            <a:ext cx="2598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800" b="1">
                <a:latin typeface="VNI-Univer" pitchFamily="2" charset="0"/>
              </a:rPr>
              <a:t> Toå chöùc “hoø heïn”</a:t>
            </a:r>
          </a:p>
        </p:txBody>
      </p:sp>
      <p:sp>
        <p:nvSpPr>
          <p:cNvPr id="271366" name="AutoShape 6"/>
          <p:cNvSpPr>
            <a:spLocks noChangeArrowheads="1"/>
          </p:cNvSpPr>
          <p:nvPr/>
        </p:nvSpPr>
        <p:spPr bwMode="auto">
          <a:xfrm>
            <a:off x="4202113" y="4673600"/>
            <a:ext cx="1936750" cy="10985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6600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800" b="1" baseline="-18000">
                <a:solidFill>
                  <a:srgbClr val="0066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800" b="1">
                <a:solidFill>
                  <a:srgbClr val="006600"/>
                </a:solidFill>
                <a:latin typeface="Comic Sans MS" panose="030F0702030302020204" pitchFamily="66" charset="0"/>
              </a:rPr>
              <a:t> :  </a:t>
            </a:r>
            <a:r>
              <a:rPr lang="en-US" altLang="en-US" sz="2800" b="1">
                <a:solidFill>
                  <a:schemeClr val="hlink"/>
                </a:solidFill>
                <a:latin typeface="Comic Sans MS" panose="030F0702030302020204" pitchFamily="66" charset="0"/>
              </a:rPr>
              <a:t>M.F1();</a:t>
            </a:r>
          </a:p>
        </p:txBody>
      </p:sp>
      <p:sp>
        <p:nvSpPr>
          <p:cNvPr id="271367" name="AutoShape 7"/>
          <p:cNvSpPr>
            <a:spLocks noChangeArrowheads="1"/>
          </p:cNvSpPr>
          <p:nvPr/>
        </p:nvSpPr>
        <p:spPr bwMode="auto">
          <a:xfrm>
            <a:off x="6769100" y="4675188"/>
            <a:ext cx="2058988" cy="10985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6600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800" b="1" baseline="-1800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800" b="1">
                <a:solidFill>
                  <a:srgbClr val="006600"/>
                </a:solidFill>
                <a:latin typeface="Comic Sans MS" panose="030F0702030302020204" pitchFamily="66" charset="0"/>
              </a:rPr>
              <a:t>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hlink"/>
                </a:solidFill>
                <a:latin typeface="Comic Sans MS" panose="030F0702030302020204" pitchFamily="66" charset="0"/>
              </a:rPr>
              <a:t>M.F2();</a:t>
            </a:r>
            <a:endParaRPr lang="en-US" altLang="en-US" sz="2800" b="1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 flipV="1">
            <a:off x="5878513" y="5440363"/>
            <a:ext cx="1223962" cy="20637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1369" name="AutoShape 9"/>
          <p:cNvSpPr>
            <a:spLocks noChangeArrowheads="1"/>
          </p:cNvSpPr>
          <p:nvPr/>
        </p:nvSpPr>
        <p:spPr bwMode="auto">
          <a:xfrm>
            <a:off x="231775" y="1839913"/>
            <a:ext cx="4303713" cy="150177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Monitor        </a:t>
            </a:r>
            <a:r>
              <a:rPr lang="en-US" altLang="en-US" sz="2000">
                <a:solidFill>
                  <a:schemeClr val="hlink"/>
                </a:solidFill>
                <a:latin typeface="Comic Sans MS" panose="030F0702030302020204" pitchFamily="66" charset="0"/>
              </a:rPr>
              <a:t>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&lt;resource type&gt; </a:t>
            </a:r>
            <a:r>
              <a:rPr lang="en-US" altLang="en-US" sz="2000">
                <a:solidFill>
                  <a:schemeClr val="hlink"/>
                </a:solidFill>
                <a:latin typeface="Comic Sans MS" panose="030F0702030302020204" pitchFamily="66" charset="0"/>
              </a:rPr>
              <a:t>RC</a:t>
            </a: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Function   </a:t>
            </a:r>
            <a:r>
              <a:rPr lang="en-US" altLang="en-US" sz="2000">
                <a:solidFill>
                  <a:schemeClr val="hlink"/>
                </a:solidFill>
                <a:latin typeface="Comic Sans MS" panose="030F0702030302020204" pitchFamily="66" charset="0"/>
              </a:rPr>
              <a:t>AccessMutual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2000">
                <a:solidFill>
                  <a:srgbClr val="008000"/>
                </a:solidFill>
                <a:latin typeface="Comic Sans MS" panose="030F0702030302020204" pitchFamily="66" charset="0"/>
              </a:rPr>
              <a:t>CS; // access RC</a:t>
            </a:r>
          </a:p>
        </p:txBody>
      </p:sp>
      <p:sp>
        <p:nvSpPr>
          <p:cNvPr id="271371" name="AutoShape 11"/>
          <p:cNvSpPr>
            <a:spLocks noChangeArrowheads="1"/>
          </p:cNvSpPr>
          <p:nvPr/>
        </p:nvSpPr>
        <p:spPr bwMode="auto">
          <a:xfrm>
            <a:off x="395288" y="3749675"/>
            <a:ext cx="3586162" cy="28543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Monitor    </a:t>
            </a:r>
            <a:r>
              <a:rPr lang="en-US" altLang="en-US" sz="2000">
                <a:solidFill>
                  <a:schemeClr val="hlink"/>
                </a:solidFill>
                <a:latin typeface="Comic Sans MS" panose="030F0702030302020204" pitchFamily="66" charset="0"/>
              </a:rPr>
              <a:t>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Condition  </a:t>
            </a:r>
            <a:r>
              <a:rPr lang="en-US" altLang="en-US" sz="2000">
                <a:solidFill>
                  <a:schemeClr val="hlink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Function   F1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	Job1;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sz="2000">
                <a:solidFill>
                  <a:schemeClr val="hlink"/>
                </a:solidFill>
                <a:latin typeface="Comic Sans MS" panose="030F0702030302020204" pitchFamily="66" charset="0"/>
              </a:rPr>
              <a:t>Signal(c);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Function F2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sz="2000">
                <a:solidFill>
                  <a:schemeClr val="hlink"/>
                </a:solidFill>
                <a:latin typeface="Comic Sans MS" panose="030F0702030302020204" pitchFamily="66" charset="0"/>
              </a:rPr>
              <a:t>Wait(c);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Comic Sans MS" panose="030F0702030302020204" pitchFamily="66" charset="0"/>
              </a:rPr>
              <a:t>	Job2;</a:t>
            </a:r>
            <a:endParaRPr lang="en-US" altLang="en-US" sz="200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Söû duïng Monitor</a:t>
            </a:r>
            <a:endParaRPr lang="en-US" sz="4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1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1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/>
      <p:bldP spid="271365" grpId="0"/>
      <p:bldP spid="271369" grpId="0" animBg="1"/>
      <p:bldP spid="27137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4" name="Rectangle 14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fr-FR" sz="4000" smtClean="0"/>
              <a:t>Giaûi phaùp  Sleep &amp; Wakeup</a:t>
            </a:r>
            <a:r>
              <a:rPr lang="en-US" sz="4000" smtClean="0"/>
              <a:t> 3: Message</a:t>
            </a: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0F0EA-A701-455F-82B2-F20F57D3CD99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920750" y="1366838"/>
            <a:ext cx="7239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2625" indent="-2254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VNI-Univer" pitchFamily="2" charset="0"/>
              </a:rPr>
              <a:t> Ñöôïc hoã trôï bôûi HÑH</a:t>
            </a: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VNI-Univer" pitchFamily="2" charset="0"/>
              </a:rPr>
              <a:t> Ñoàng boä hoùa treân moâi tröôøng phaân taùn</a:t>
            </a: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VNI-Univer" pitchFamily="2" charset="0"/>
              </a:rPr>
              <a:t> 2 primitive Send &amp; Receive</a:t>
            </a:r>
          </a:p>
          <a:p>
            <a:pPr lvl="1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VNI-Univer" pitchFamily="2" charset="0"/>
              </a:rPr>
              <a:t>Caøi ñaët theo mode blocking</a:t>
            </a:r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1387475" y="4164013"/>
            <a:ext cx="1143000" cy="990600"/>
          </a:xfrm>
          <a:prstGeom prst="ellipse">
            <a:avLst/>
          </a:prstGeom>
          <a:solidFill>
            <a:srgbClr val="6600FF"/>
          </a:solidFill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463675" y="4468813"/>
            <a:ext cx="990600" cy="366712"/>
          </a:xfrm>
          <a:prstGeom prst="rect">
            <a:avLst/>
          </a:prstGeom>
          <a:solidFill>
            <a:srgbClr val="6600FF"/>
          </a:solidFill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>
                <a:solidFill>
                  <a:schemeClr val="accent2"/>
                </a:solidFill>
                <a:latin typeface="Comic Sans MS" pitchFamily="66" charset="0"/>
              </a:rPr>
              <a:t>Server</a:t>
            </a:r>
            <a:endParaRPr lang="en-US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6721475" y="4164013"/>
            <a:ext cx="1219200" cy="1066800"/>
          </a:xfrm>
          <a:prstGeom prst="ellipse">
            <a:avLst/>
          </a:prstGeom>
          <a:solidFill>
            <a:srgbClr val="FFCCCC"/>
          </a:solidFill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6873875" y="4468813"/>
            <a:ext cx="838200" cy="366712"/>
          </a:xfrm>
          <a:prstGeom prst="rect">
            <a:avLst/>
          </a:prstGeom>
          <a:solidFill>
            <a:srgbClr val="FFCCCC"/>
          </a:solidFill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endParaRPr lang="en-US" b="1" i="1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cxnSp>
        <p:nvCxnSpPr>
          <p:cNvPr id="148488" name="AutoShape 8"/>
          <p:cNvCxnSpPr>
            <a:cxnSpLocks noChangeShapeType="1"/>
            <a:stCxn id="75782" idx="0"/>
            <a:endCxn id="75780" idx="0"/>
          </p:cNvCxnSpPr>
          <p:nvPr/>
        </p:nvCxnSpPr>
        <p:spPr bwMode="auto">
          <a:xfrm rot="-5400000" flipH="1" flipV="1">
            <a:off x="4644231" y="1453357"/>
            <a:ext cx="1587" cy="5372100"/>
          </a:xfrm>
          <a:prstGeom prst="bentConnector3">
            <a:avLst>
              <a:gd name="adj1" fmla="val -54800014"/>
            </a:avLst>
          </a:prstGeom>
          <a:noFill/>
          <a:ln w="50800">
            <a:solidFill>
              <a:srgbClr val="0000FF"/>
            </a:solidFill>
            <a:miter lim="800000"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89" name="AutoShape 9"/>
          <p:cNvCxnSpPr>
            <a:cxnSpLocks noChangeShapeType="1"/>
            <a:stCxn id="75780" idx="4"/>
            <a:endCxn id="75782" idx="4"/>
          </p:cNvCxnSpPr>
          <p:nvPr/>
        </p:nvCxnSpPr>
        <p:spPr bwMode="auto">
          <a:xfrm rot="16200000" flipH="1">
            <a:off x="4606925" y="2532063"/>
            <a:ext cx="76200" cy="5372100"/>
          </a:xfrm>
          <a:prstGeom prst="bentConnector3">
            <a:avLst>
              <a:gd name="adj1" fmla="val 1489579"/>
            </a:avLst>
          </a:prstGeom>
          <a:noFill/>
          <a:ln w="50800">
            <a:solidFill>
              <a:srgbClr val="800080"/>
            </a:solidFill>
            <a:miter lim="800000"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0" name="AutoShape 10"/>
          <p:cNvCxnSpPr>
            <a:cxnSpLocks noChangeShapeType="1"/>
            <a:stCxn id="75782" idx="2"/>
            <a:endCxn id="148485" idx="3"/>
          </p:cNvCxnSpPr>
          <p:nvPr/>
        </p:nvCxnSpPr>
        <p:spPr bwMode="auto">
          <a:xfrm flipH="1" flipV="1">
            <a:off x="2454275" y="4652963"/>
            <a:ext cx="4241800" cy="444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3136900" y="3332163"/>
            <a:ext cx="254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Comic Sans MS" panose="030F0702030302020204" pitchFamily="66" charset="0"/>
              </a:rPr>
              <a:t>   1. Send Request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3162300" y="5846763"/>
            <a:ext cx="242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Comic Sans MS" panose="030F0702030302020204" pitchFamily="66" charset="0"/>
              </a:rPr>
              <a:t>2. Receive Accept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3489325" y="4246563"/>
            <a:ext cx="1968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Comic Sans MS" panose="030F0702030302020204" pitchFamily="66" charset="0"/>
              </a:rPr>
              <a:t>3. Send Finish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  <p:bldP spid="148491" grpId="0"/>
      <p:bldP spid="148492" grpId="0"/>
      <p:bldP spid="1484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Tranh ñoaït ñieàu khieån (Race condition) - Ví duï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57884-B24A-43CA-98C9-CAF363BB81D1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grpSp>
        <p:nvGrpSpPr>
          <p:cNvPr id="20483" name="Group 19"/>
          <p:cNvGrpSpPr>
            <a:grpSpLocks/>
          </p:cNvGrpSpPr>
          <p:nvPr/>
        </p:nvGrpSpPr>
        <p:grpSpPr bwMode="auto">
          <a:xfrm>
            <a:off x="1657350" y="3184525"/>
            <a:ext cx="5818188" cy="1247775"/>
            <a:chOff x="1044" y="1802"/>
            <a:chExt cx="3665" cy="786"/>
          </a:xfrm>
        </p:grpSpPr>
        <p:sp>
          <p:nvSpPr>
            <p:cNvPr id="20489" name="Freeform 4"/>
            <p:cNvSpPr>
              <a:spLocks/>
            </p:cNvSpPr>
            <p:nvPr/>
          </p:nvSpPr>
          <p:spPr bwMode="auto">
            <a:xfrm>
              <a:off x="1599" y="1852"/>
              <a:ext cx="216" cy="407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1 h 528"/>
                <a:gd name="T4" fmla="*/ 16 w 216"/>
                <a:gd name="T5" fmla="*/ 55 h 528"/>
                <a:gd name="T6" fmla="*/ 112 w 216"/>
                <a:gd name="T7" fmla="*/ 86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Text Box 5"/>
            <p:cNvSpPr txBox="1">
              <a:spLocks noChangeArrowheads="1"/>
            </p:cNvSpPr>
            <p:nvPr/>
          </p:nvSpPr>
          <p:spPr bwMode="auto">
            <a:xfrm>
              <a:off x="1044" y="2258"/>
              <a:ext cx="11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read hits;</a:t>
              </a:r>
            </a:p>
          </p:txBody>
        </p:sp>
        <p:sp>
          <p:nvSpPr>
            <p:cNvPr id="20491" name="Text Box 7"/>
            <p:cNvSpPr txBox="1">
              <a:spLocks noChangeArrowheads="1"/>
            </p:cNvSpPr>
            <p:nvPr/>
          </p:nvSpPr>
          <p:spPr bwMode="auto">
            <a:xfrm>
              <a:off x="3564" y="2255"/>
              <a:ext cx="11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C0000"/>
                  </a:solidFill>
                  <a:latin typeface="Comic Sans MS" panose="030F0702030302020204" pitchFamily="66" charset="0"/>
                </a:rPr>
                <a:t>read hits;</a:t>
              </a:r>
            </a:p>
          </p:txBody>
        </p:sp>
        <p:sp>
          <p:nvSpPr>
            <p:cNvPr id="20492" name="Text Box 8"/>
            <p:cNvSpPr txBox="1">
              <a:spLocks noChangeArrowheads="1"/>
            </p:cNvSpPr>
            <p:nvPr/>
          </p:nvSpPr>
          <p:spPr bwMode="auto">
            <a:xfrm>
              <a:off x="1914" y="1815"/>
              <a:ext cx="3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006600"/>
                  </a:solidFill>
                  <a:latin typeface="Comic Sans MS" panose="030F0702030302020204" pitchFamily="66" charset="0"/>
                </a:rPr>
                <a:t>P1</a:t>
              </a:r>
            </a:p>
          </p:txBody>
        </p:sp>
        <p:grpSp>
          <p:nvGrpSpPr>
            <p:cNvPr id="20493" name="Group 9"/>
            <p:cNvGrpSpPr>
              <a:grpSpLocks/>
            </p:cNvGrpSpPr>
            <p:nvPr/>
          </p:nvGrpSpPr>
          <p:grpSpPr bwMode="auto">
            <a:xfrm>
              <a:off x="4000" y="1802"/>
              <a:ext cx="571" cy="445"/>
              <a:chOff x="3831" y="1488"/>
              <a:chExt cx="571" cy="445"/>
            </a:xfrm>
          </p:grpSpPr>
          <p:sp>
            <p:nvSpPr>
              <p:cNvPr id="20494" name="Freeform 10"/>
              <p:cNvSpPr>
                <a:spLocks/>
              </p:cNvSpPr>
              <p:nvPr/>
            </p:nvSpPr>
            <p:spPr bwMode="auto">
              <a:xfrm>
                <a:off x="3831" y="1525"/>
                <a:ext cx="216" cy="408"/>
              </a:xfrm>
              <a:custGeom>
                <a:avLst/>
                <a:gdLst>
                  <a:gd name="T0" fmla="*/ 64 w 216"/>
                  <a:gd name="T1" fmla="*/ 0 h 528"/>
                  <a:gd name="T2" fmla="*/ 208 w 216"/>
                  <a:gd name="T3" fmla="*/ 32 h 528"/>
                  <a:gd name="T4" fmla="*/ 16 w 216"/>
                  <a:gd name="T5" fmla="*/ 56 h 528"/>
                  <a:gd name="T6" fmla="*/ 112 w 216"/>
                  <a:gd name="T7" fmla="*/ 87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"/>
                  <a:gd name="T13" fmla="*/ 0 h 528"/>
                  <a:gd name="T14" fmla="*/ 216 w 216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" h="528">
                    <a:moveTo>
                      <a:pt x="64" y="0"/>
                    </a:moveTo>
                    <a:cubicBezTo>
                      <a:pt x="140" y="68"/>
                      <a:pt x="216" y="136"/>
                      <a:pt x="208" y="192"/>
                    </a:cubicBezTo>
                    <a:cubicBezTo>
                      <a:pt x="200" y="248"/>
                      <a:pt x="32" y="280"/>
                      <a:pt x="16" y="336"/>
                    </a:cubicBezTo>
                    <a:cubicBezTo>
                      <a:pt x="0" y="392"/>
                      <a:pt x="96" y="488"/>
                      <a:pt x="112" y="528"/>
                    </a:cubicBezTo>
                  </a:path>
                </a:pathLst>
              </a:custGeom>
              <a:noFill/>
              <a:ln w="5715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5" name="Text Box 11"/>
              <p:cNvSpPr txBox="1">
                <a:spLocks noChangeArrowheads="1"/>
              </p:cNvSpPr>
              <p:nvPr/>
            </p:nvSpPr>
            <p:spPr bwMode="auto">
              <a:xfrm>
                <a:off x="4032" y="1488"/>
                <a:ext cx="37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P2</a:t>
                </a:r>
              </a:p>
            </p:txBody>
          </p:sp>
        </p:grpSp>
      </p:grpSp>
      <p:sp>
        <p:nvSpPr>
          <p:cNvPr id="20484" name="Text Box 13"/>
          <p:cNvSpPr txBox="1">
            <a:spLocks noChangeArrowheads="1"/>
          </p:cNvSpPr>
          <p:nvPr/>
        </p:nvSpPr>
        <p:spPr bwMode="auto">
          <a:xfrm>
            <a:off x="1524000" y="2552700"/>
            <a:ext cx="144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folHlink"/>
                </a:solidFill>
                <a:latin typeface="Comic Sans MS" panose="030F0702030302020204" pitchFamily="66" charset="0"/>
              </a:rPr>
              <a:t>hits = 0</a:t>
            </a:r>
          </a:p>
        </p:txBody>
      </p:sp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2270125" y="5176838"/>
            <a:ext cx="4487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hlink"/>
                </a:solidFill>
                <a:latin typeface="VNI-Univer" pitchFamily="2" charset="0"/>
              </a:rPr>
              <a:t> Keát quaû cuoái cuøng laø bao nhieâu ?</a:t>
            </a:r>
          </a:p>
        </p:txBody>
      </p:sp>
      <p:sp>
        <p:nvSpPr>
          <p:cNvPr id="20486" name="Text Box 17"/>
          <p:cNvSpPr txBox="1">
            <a:spLocks noChangeArrowheads="1"/>
          </p:cNvSpPr>
          <p:nvPr/>
        </p:nvSpPr>
        <p:spPr bwMode="auto">
          <a:xfrm>
            <a:off x="1143000" y="1435100"/>
            <a:ext cx="73866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800" b="1">
                <a:latin typeface="VNI-Univer" pitchFamily="2" charset="0"/>
              </a:rPr>
              <a:t>Ñeám soá ngöôøi vaøo Altavista : duøng 2 threads caäp nhaät bieán ñeám </a:t>
            </a:r>
            <a:r>
              <a:rPr lang="en-US" altLang="en-US" sz="2800" b="1">
                <a:solidFill>
                  <a:schemeClr val="hlink"/>
                </a:solidFill>
                <a:latin typeface="VNI-Univer" pitchFamily="2" charset="0"/>
              </a:rPr>
              <a:t>hits=&gt;</a:t>
            </a:r>
            <a:r>
              <a:rPr lang="en-US" altLang="en-US" sz="2800" b="1">
                <a:latin typeface="VNI-Univer" pitchFamily="2" charset="0"/>
              </a:rPr>
              <a:t> P1 vaø P2 chia seû bieán </a:t>
            </a:r>
            <a:r>
              <a:rPr lang="en-US" altLang="en-US" sz="2800" b="1">
                <a:solidFill>
                  <a:schemeClr val="hlink"/>
                </a:solidFill>
                <a:latin typeface="VNI-Univer" pitchFamily="2" charset="0"/>
              </a:rPr>
              <a:t>hits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1657350" y="4416425"/>
            <a:ext cx="2414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hits = hits +1;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657850" y="4386263"/>
            <a:ext cx="252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omic Sans MS" panose="030F0702030302020204" pitchFamily="66" charset="0"/>
              </a:rPr>
              <a:t>hits = hits + 1;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Noäi dung baøi giaûng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Xöû lyù ñoàng haønh vaø caùc vaán ñeà: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Vaán ñeà  tranh ñoaït ñieàu khieån (Race Condition)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Vaán ñeà phoái hôïp xöû lyù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Baøi toaùn ñoàng boä hoùa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Yeâu caàu ñoäc quyeàn truy xuaát (Mutual Exclusion)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Yeâu caàu phoái hôïp xöû lyù (Synchronization)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Caùc giaûi phaùp ñoàng boä hoaù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Busy waiting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Sleep &amp; Wakeup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3300"/>
                </a:solidFill>
              </a:rPr>
              <a:t>Caùc baøi toaùn ñoàng boä hoaù kinh ñieån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Producer – Consumer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Readers – Writers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Dinning Philosophers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4DE741-BAE2-4B12-9A2D-BDDFBF0287AB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14" name="Rectangle 14"/>
          <p:cNvSpPr>
            <a:spLocks noGrp="1" noChangeArrowheads="1"/>
          </p:cNvSpPr>
          <p:nvPr>
            <p:ph idx="1"/>
          </p:nvPr>
        </p:nvSpPr>
        <p:spPr>
          <a:xfrm>
            <a:off x="369888" y="1281113"/>
            <a:ext cx="6456362" cy="3173412"/>
          </a:xfrm>
        </p:spPr>
        <p:txBody>
          <a:bodyPr/>
          <a:lstStyle/>
          <a:p>
            <a:pPr eaLnBrk="1" hangingPunct="1"/>
            <a:r>
              <a:rPr lang="fr-FR" altLang="en-US" sz="2400" smtClean="0"/>
              <a:t>Moâ taû : 2 tieán trình P vaø C hoaït ñoäng ñoàng haønh</a:t>
            </a:r>
          </a:p>
          <a:p>
            <a:pPr lvl="1" eaLnBrk="1" hangingPunct="1"/>
            <a:r>
              <a:rPr lang="fr-FR" altLang="en-US" sz="2000" smtClean="0"/>
              <a:t>P saûn xuaát haøng vaø ñaët vaøo Buffer</a:t>
            </a:r>
          </a:p>
          <a:p>
            <a:pPr lvl="1" eaLnBrk="1" hangingPunct="1"/>
            <a:r>
              <a:rPr lang="fr-FR" altLang="en-US" sz="2000" smtClean="0"/>
              <a:t>C laáy haøng töø Buffer ñi tieâu thuï </a:t>
            </a:r>
          </a:p>
          <a:p>
            <a:pPr lvl="1" eaLnBrk="1" hangingPunct="1"/>
            <a:r>
              <a:rPr lang="fr-FR" altLang="en-US" sz="2000" smtClean="0"/>
              <a:t>Buffer coù kích thöôùc giôùi haïn</a:t>
            </a:r>
          </a:p>
          <a:p>
            <a:pPr eaLnBrk="1" hangingPunct="1"/>
            <a:r>
              <a:rPr lang="fr-FR" altLang="en-US" sz="2400" smtClean="0"/>
              <a:t>Tình huoáng</a:t>
            </a:r>
          </a:p>
          <a:p>
            <a:pPr lvl="1" eaLnBrk="1" hangingPunct="1"/>
            <a:r>
              <a:rPr lang="fr-FR" altLang="en-US" sz="2000" smtClean="0"/>
              <a:t>P vaø C ñoàng thôøi truy caäp Buffer ?</a:t>
            </a:r>
          </a:p>
          <a:p>
            <a:pPr lvl="1" eaLnBrk="1" hangingPunct="1"/>
            <a:r>
              <a:rPr lang="fr-FR" altLang="en-US" sz="2000" smtClean="0"/>
              <a:t>P theâm haøng vaøo Buffer ñaày ?</a:t>
            </a:r>
          </a:p>
          <a:p>
            <a:pPr lvl="1" eaLnBrk="1" hangingPunct="1"/>
            <a:r>
              <a:rPr lang="fr-FR" altLang="en-US" sz="2000" smtClean="0"/>
              <a:t>C laáy haøng töø Buffer troáng ?</a:t>
            </a:r>
            <a:endParaRPr lang="en-US" altLang="en-US" sz="2000" smtClean="0"/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AAA6C1-BA5F-44E1-954F-E8F958D03A3D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080000" y="2276475"/>
            <a:ext cx="3886200" cy="1371600"/>
            <a:chOff x="0" y="1296"/>
            <a:chExt cx="2448" cy="864"/>
          </a:xfrm>
        </p:grpSpPr>
        <p:sp>
          <p:nvSpPr>
            <p:cNvPr id="230407" name="Oval 7"/>
            <p:cNvSpPr>
              <a:spLocks noChangeArrowheads="1"/>
            </p:cNvSpPr>
            <p:nvPr/>
          </p:nvSpPr>
          <p:spPr bwMode="auto">
            <a:xfrm>
              <a:off x="1928" y="1676"/>
              <a:ext cx="520" cy="4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6600"/>
              </a:solidFill>
              <a:round/>
              <a:headEnd/>
              <a:tailEnd/>
            </a:ln>
            <a:effectLst>
              <a:outerShdw blurRad="63500" dist="57238" dir="2021404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rgbClr val="FF3399"/>
                </a:solidFill>
                <a:latin typeface="VNI-Univer" pitchFamily="2" charset="0"/>
              </a:endParaRPr>
            </a:p>
          </p:txBody>
        </p:sp>
        <p:sp>
          <p:nvSpPr>
            <p:cNvPr id="230408" name="Oval 8"/>
            <p:cNvSpPr>
              <a:spLocks noChangeArrowheads="1"/>
            </p:cNvSpPr>
            <p:nvPr/>
          </p:nvSpPr>
          <p:spPr bwMode="auto">
            <a:xfrm>
              <a:off x="0" y="1296"/>
              <a:ext cx="520" cy="484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rgbClr val="993366"/>
              </a:solidFill>
              <a:round/>
              <a:headEnd/>
              <a:tailEnd/>
            </a:ln>
            <a:effectLst>
              <a:outerShdw blurRad="63500" dist="57238" dir="2021404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VNI-Univer" pitchFamily="2" charset="0"/>
              </a:endParaRPr>
            </a:p>
          </p:txBody>
        </p:sp>
        <p:sp>
          <p:nvSpPr>
            <p:cNvPr id="77832" name="Rectangle 9"/>
            <p:cNvSpPr>
              <a:spLocks noChangeArrowheads="1"/>
            </p:cNvSpPr>
            <p:nvPr/>
          </p:nvSpPr>
          <p:spPr bwMode="auto">
            <a:xfrm>
              <a:off x="32" y="1467"/>
              <a:ext cx="434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993366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77833" name="Rectangle 10"/>
            <p:cNvSpPr>
              <a:spLocks noChangeArrowheads="1"/>
            </p:cNvSpPr>
            <p:nvPr/>
          </p:nvSpPr>
          <p:spPr bwMode="auto">
            <a:xfrm>
              <a:off x="1940" y="1860"/>
              <a:ext cx="499" cy="1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006600"/>
                  </a:solidFill>
                  <a:latin typeface="Comic Sans MS" panose="030F0702030302020204" pitchFamily="66" charset="0"/>
                </a:rPr>
                <a:t>C</a:t>
              </a:r>
            </a:p>
          </p:txBody>
        </p:sp>
        <p:sp>
          <p:nvSpPr>
            <p:cNvPr id="230411" name="Rectangle 11"/>
            <p:cNvSpPr>
              <a:spLocks noChangeArrowheads="1"/>
            </p:cNvSpPr>
            <p:nvPr/>
          </p:nvSpPr>
          <p:spPr bwMode="auto">
            <a:xfrm>
              <a:off x="736" y="1588"/>
              <a:ext cx="1008" cy="36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57238" dir="2021404" algn="ctr" rotWithShape="0">
                <a:srgbClr val="000000">
                  <a:alpha val="74998"/>
                </a:srgbClr>
              </a:outerShdw>
            </a:effec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000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Buffer (N)</a:t>
              </a:r>
              <a:endParaRPr lang="en-US" altLang="en-US" sz="1000">
                <a:latin typeface="Comic Sans MS" panose="030F0702030302020204" pitchFamily="66" charset="0"/>
              </a:endParaRPr>
            </a:p>
          </p:txBody>
        </p:sp>
        <p:sp>
          <p:nvSpPr>
            <p:cNvPr id="77835" name="Freeform 12"/>
            <p:cNvSpPr>
              <a:spLocks/>
            </p:cNvSpPr>
            <p:nvPr/>
          </p:nvSpPr>
          <p:spPr bwMode="auto">
            <a:xfrm>
              <a:off x="498" y="1643"/>
              <a:ext cx="228" cy="1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60000 65536"/>
                <a:gd name="T7" fmla="*/ 0 60000 65536"/>
                <a:gd name="T8" fmla="*/ 0 60000 65536"/>
                <a:gd name="T9" fmla="*/ 0 w 20000"/>
                <a:gd name="T10" fmla="*/ 0 h 20000"/>
                <a:gd name="T11" fmla="*/ 20000 w 20000"/>
                <a:gd name="T12" fmla="*/ 20000 h 2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00" h="20000">
                  <a:moveTo>
                    <a:pt x="0" y="0"/>
                  </a:moveTo>
                  <a:lnTo>
                    <a:pt x="0" y="19945"/>
                  </a:lnTo>
                  <a:lnTo>
                    <a:pt x="19968" y="19114"/>
                  </a:lnTo>
                </a:path>
              </a:pathLst>
            </a:custGeom>
            <a:noFill/>
            <a:ln w="50800">
              <a:solidFill>
                <a:schemeClr val="hlink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6" name="Freeform 13"/>
            <p:cNvSpPr>
              <a:spLocks/>
            </p:cNvSpPr>
            <p:nvPr/>
          </p:nvSpPr>
          <p:spPr bwMode="auto">
            <a:xfrm>
              <a:off x="1755" y="1758"/>
              <a:ext cx="238" cy="34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00"/>
                <a:gd name="T13" fmla="*/ 0 h 20000"/>
                <a:gd name="T14" fmla="*/ 20000 w 20000"/>
                <a:gd name="T15" fmla="*/ 20000 h 20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00" h="20000">
                  <a:moveTo>
                    <a:pt x="0" y="0"/>
                  </a:moveTo>
                  <a:lnTo>
                    <a:pt x="7716" y="0"/>
                  </a:lnTo>
                  <a:lnTo>
                    <a:pt x="7716" y="19979"/>
                  </a:lnTo>
                  <a:lnTo>
                    <a:pt x="19970" y="19979"/>
                  </a:lnTo>
                </a:path>
              </a:pathLst>
            </a:custGeom>
            <a:noFill/>
            <a:ln w="50800">
              <a:solidFill>
                <a:schemeClr val="hlink"/>
              </a:solidFill>
              <a:round/>
              <a:headEnd type="non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192088" y="4881563"/>
            <a:ext cx="8767762" cy="1244600"/>
          </a:xfrm>
          <a:prstGeom prst="rect">
            <a:avLst/>
          </a:prstGeom>
          <a:solidFill>
            <a:srgbClr val="FB377D"/>
          </a:solidFill>
          <a:ln w="5715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7338" indent="-2873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Char char="§"/>
            </a:pPr>
            <a:r>
              <a:rPr lang="fr-FR" altLang="en-US" sz="2400" b="1">
                <a:solidFill>
                  <a:schemeClr val="bg1"/>
                </a:solidFill>
                <a:latin typeface="VNI-Univer" pitchFamily="2" charset="0"/>
              </a:rPr>
              <a:t> P khoâng ñöôïc ghi döõ lieäu vaøo buffer ñaõ ñaày (</a:t>
            </a:r>
            <a:r>
              <a:rPr lang="fr-FR" altLang="en-US" sz="2400" b="1">
                <a:solidFill>
                  <a:srgbClr val="008000"/>
                </a:solidFill>
                <a:latin typeface="VNI-Univer" pitchFamily="2" charset="0"/>
              </a:rPr>
              <a:t>Rendez-vous</a:t>
            </a:r>
            <a:r>
              <a:rPr lang="fr-FR" altLang="en-US" sz="2400" b="1">
                <a:solidFill>
                  <a:schemeClr val="bg1"/>
                </a:solidFill>
                <a:latin typeface="VNI-Univer" pitchFamily="2" charset="0"/>
              </a:rPr>
              <a:t>)</a:t>
            </a:r>
            <a:endParaRPr lang="fr-FR" altLang="en-US" sz="2400" b="1" i="1">
              <a:solidFill>
                <a:schemeClr val="bg1"/>
              </a:solidFill>
              <a:latin typeface="VNI-Univer" pitchFamily="2" charset="0"/>
            </a:endParaRPr>
          </a:p>
          <a:p>
            <a:pPr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Char char="§"/>
            </a:pPr>
            <a:r>
              <a:rPr lang="fr-FR" altLang="en-US" sz="2400" b="1">
                <a:solidFill>
                  <a:schemeClr val="bg1"/>
                </a:solidFill>
                <a:latin typeface="VNI-Univer" pitchFamily="2" charset="0"/>
              </a:rPr>
              <a:t> C khoâng ñöôïc ñoïc döõ lieäu töø buffer ñang troáng (</a:t>
            </a:r>
            <a:r>
              <a:rPr lang="fr-FR" altLang="en-US" sz="2400" b="1">
                <a:solidFill>
                  <a:srgbClr val="008000"/>
                </a:solidFill>
                <a:latin typeface="VNI-Univer" pitchFamily="2" charset="0"/>
              </a:rPr>
              <a:t>Rendez-vous</a:t>
            </a:r>
            <a:r>
              <a:rPr lang="fr-FR" altLang="en-US" sz="2400" b="1">
                <a:solidFill>
                  <a:schemeClr val="bg1"/>
                </a:solidFill>
                <a:latin typeface="VNI-Univer" pitchFamily="2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Char char="§"/>
            </a:pPr>
            <a:r>
              <a:rPr lang="fr-FR" altLang="en-US" sz="2400" b="1">
                <a:solidFill>
                  <a:schemeClr val="bg1"/>
                </a:solidFill>
                <a:latin typeface="VNI-Univer" pitchFamily="2" charset="0"/>
              </a:rPr>
              <a:t> P vaø C khoâng ñöôïc thao taùc treân buffer cuøng luùc (</a:t>
            </a:r>
            <a:r>
              <a:rPr lang="fr-FR" altLang="en-US" sz="2400" b="1">
                <a:solidFill>
                  <a:srgbClr val="008000"/>
                </a:solidFill>
                <a:latin typeface="VNI-Univer" pitchFamily="2" charset="0"/>
              </a:rPr>
              <a:t>Mutual Exclusion</a:t>
            </a:r>
            <a:r>
              <a:rPr lang="fr-FR" altLang="en-US" sz="2400" b="1">
                <a:solidFill>
                  <a:schemeClr val="bg1"/>
                </a:solidFill>
                <a:latin typeface="VNI-Univer" pitchFamily="2" charset="0"/>
              </a:rPr>
              <a:t>)</a:t>
            </a:r>
            <a:endParaRPr lang="en-US" altLang="en-US" sz="2400" b="1">
              <a:solidFill>
                <a:schemeClr val="bg1"/>
              </a:solidFill>
              <a:latin typeface="VNI-Univer" pitchFamily="2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3600" smtClean="0"/>
              <a:t>Baøi toaùn ñoàng boä kinh ñieån 1: </a:t>
            </a:r>
            <a:br>
              <a:rPr lang="en-US" sz="3600" smtClean="0"/>
            </a:br>
            <a:r>
              <a:rPr lang="en-US" sz="3600" smtClean="0"/>
              <a:t>Producer - Consumer (Bounded-Buffer Problem)</a:t>
            </a:r>
            <a:endParaRPr lang="en-US" sz="36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0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0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0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0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0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0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0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4" grpId="0" build="p"/>
      <p:bldP spid="2304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Producer – Consummer : Giaûi phaùp Semaphore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fr-BE" altLang="en-US" sz="2400" smtClean="0"/>
              <a:t>  Caùc bieán duøng chung giöõa P vaø C</a:t>
            </a:r>
          </a:p>
          <a:p>
            <a:pPr marL="990600" lvl="1" indent="-533400" eaLnBrk="1" hangingPunct="1"/>
            <a:r>
              <a:rPr lang="fr-BE" altLang="en-US" sz="2000" smtClean="0"/>
              <a:t>BufferSize = N; 	   		// soá choã trong boä ñeäm</a:t>
            </a:r>
          </a:p>
          <a:p>
            <a:pPr marL="990600" lvl="1" indent="-533400" eaLnBrk="1" hangingPunct="1"/>
            <a:r>
              <a:rPr lang="fr-BE" altLang="en-US" sz="2000" smtClean="0"/>
              <a:t>semaphore mutex = 1 ;        	// kieåm soaùt truy xuaát ñoäc quyeàn</a:t>
            </a:r>
          </a:p>
          <a:p>
            <a:pPr marL="990600" lvl="1" indent="-533400" eaLnBrk="1" hangingPunct="1"/>
            <a:r>
              <a:rPr lang="fr-BE" altLang="en-US" sz="2000" smtClean="0"/>
              <a:t>semaphore empty = BufferSize;     	// soá choã troáng </a:t>
            </a:r>
          </a:p>
          <a:p>
            <a:pPr marL="990600" lvl="1" indent="-533400" eaLnBrk="1" hangingPunct="1"/>
            <a:r>
              <a:rPr lang="fr-BE" altLang="en-US" sz="2000" smtClean="0"/>
              <a:t>semaphore full = 0;               	// soá choã ñaày</a:t>
            </a:r>
          </a:p>
          <a:p>
            <a:pPr marL="990600" lvl="1" indent="-533400" eaLnBrk="1" hangingPunct="1"/>
            <a:r>
              <a:rPr lang="fr-BE" altLang="en-US" sz="2000" smtClean="0"/>
              <a:t>int Buffer[BufferSize];		// boä ñeäm duøng chung</a:t>
            </a:r>
            <a:endParaRPr lang="en-US" altLang="en-US" sz="2000" smtClean="0"/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366A30-BF72-441A-A83F-0881F8F5CF01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3600" smtClean="0"/>
              <a:t>Producer – Consummer : Giaûi phaùp Semaphore</a:t>
            </a:r>
            <a:endParaRPr lang="en-US" sz="3600"/>
          </a:p>
        </p:txBody>
      </p:sp>
      <p:sp>
        <p:nvSpPr>
          <p:cNvPr id="4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533400" y="1365250"/>
            <a:ext cx="4038600" cy="5264150"/>
          </a:xfrm>
          <a:ln w="635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Producer()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int item;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while (TRUE)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{        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produce_item(&amp;item);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down(&amp;empty);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down(&amp;mutex)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enter_item(item,Buffer);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up(&amp;mutex);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up(&amp;full);</a:t>
            </a:r>
            <a:r>
              <a:rPr lang="fr-BE" altLang="en-US" sz="1800" smtClean="0">
                <a:latin typeface="Comic Sans MS" panose="030F0702030302020204" pitchFamily="66" charset="0"/>
              </a:rPr>
              <a:t> 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}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}</a:t>
            </a:r>
            <a:endParaRPr lang="en-US" altLang="en-US" sz="1800" smtClean="0">
              <a:latin typeface="Comic Sans MS" panose="030F0702030302020204" pitchFamily="66" charset="0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724400" y="1365250"/>
            <a:ext cx="4038600" cy="5248275"/>
          </a:xfrm>
          <a:prstGeom prst="rect">
            <a:avLst/>
          </a:prstGeom>
          <a:noFill/>
          <a:ln w="63500">
            <a:solidFill>
              <a:srgbClr val="FD60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Consumer()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int item;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while (TRUE)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{                 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down(&amp;full); 		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      down(&amp;mutex);</a:t>
            </a:r>
            <a:r>
              <a:rPr lang="fr-BE" altLang="en-US" sz="1800">
                <a:latin typeface="Comic Sans MS" panose="030F0702030302020204" pitchFamily="66" charset="0"/>
              </a:rPr>
              <a:t> 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remove_item(&amp;item,Buffer); 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up(&amp;mutex); 	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up(&amp;empty);</a:t>
            </a:r>
            <a:r>
              <a:rPr lang="fr-BE" altLang="en-US" sz="1800">
                <a:latin typeface="Comic Sans MS" panose="030F0702030302020204" pitchFamily="66" charset="0"/>
              </a:rPr>
              <a:t> 	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	 consume_item(item); 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}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}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82625" y="4559300"/>
            <a:ext cx="3452813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038725" y="4151313"/>
            <a:ext cx="3452813" cy="42545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3438525" y="4000500"/>
            <a:ext cx="1665288" cy="11731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3930650" y="3741738"/>
            <a:ext cx="1160463" cy="173196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28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C0A2D46-70C0-4B43-80BD-77C89944F88A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P&amp;C - Giaûi phaùp Semaphore: Thinking...</a:t>
            </a:r>
            <a:endParaRPr lang="en-US" sz="4000"/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422400"/>
            <a:ext cx="4038600" cy="5264150"/>
          </a:xfrm>
          <a:ln w="635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Producer()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int item;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while (TRUE)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{        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produce_item(&amp;item);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down(&amp;mutex)</a:t>
            </a:r>
            <a:endParaRPr lang="fr-BE" altLang="en-US" sz="1800" smtClean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down(&amp;empty);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enter_item(item,Buffer);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up(&amp;mutex);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up(&amp;full);</a:t>
            </a:r>
            <a:r>
              <a:rPr lang="fr-BE" altLang="en-US" sz="1800" smtClean="0">
                <a:latin typeface="Comic Sans MS" panose="030F0702030302020204" pitchFamily="66" charset="0"/>
              </a:rPr>
              <a:t> 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}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}</a:t>
            </a:r>
            <a:endParaRPr lang="en-US" altLang="en-US" sz="1800" smtClean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724400" y="1422400"/>
            <a:ext cx="4038600" cy="5248275"/>
          </a:xfrm>
          <a:prstGeom prst="rect">
            <a:avLst/>
          </a:prstGeom>
          <a:noFill/>
          <a:ln w="63500">
            <a:solidFill>
              <a:srgbClr val="FD60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Consumer()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int item;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while (TRUE)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{                 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down(&amp;mutex);</a:t>
            </a:r>
            <a:r>
              <a:rPr lang="fr-BE" altLang="en-US" sz="180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      down(&amp;full); 		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remove_item(&amp;item,Buffer); 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up(&amp;mutex); 	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up(&amp;empty);</a:t>
            </a:r>
            <a:r>
              <a:rPr lang="fr-BE" altLang="en-US" sz="1800">
                <a:latin typeface="Comic Sans MS" panose="030F0702030302020204" pitchFamily="66" charset="0"/>
              </a:rPr>
              <a:t> 	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	 consume_item(item); 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}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}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682625" y="4616450"/>
            <a:ext cx="3452813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5038725" y="4208463"/>
            <a:ext cx="3452813" cy="42545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82950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204E8C3-B062-4306-A162-2A22EC4AB06B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Producer – Consummer : Giaûi phaùp Monitor</a:t>
            </a:r>
            <a:endParaRPr lang="en-US" sz="4000"/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408113"/>
            <a:ext cx="4038600" cy="5264150"/>
          </a:xfrm>
          <a:ln w="635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monitor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ProducerConsumer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condition full, empty;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int Buffer[N], count;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procedure enter();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if (count == N) 	   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 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wait(full);</a:t>
            </a:r>
            <a:r>
              <a:rPr lang="fr-BE" altLang="en-US" sz="1800" smtClean="0">
                <a:latin typeface="Comic Sans MS" panose="030F0702030302020204" pitchFamily="66" charset="0"/>
              </a:rPr>
              <a:t>          	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enter_item(item,Buffer);  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count ++;              		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if (count == 1) 	  		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	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signal(empty);</a:t>
            </a:r>
            <a:r>
              <a:rPr lang="fr-BE" altLang="en-US" sz="1800" smtClean="0">
                <a:latin typeface="Comic Sans MS" panose="030F0702030302020204" pitchFamily="66" charset="0"/>
              </a:rPr>
              <a:t> 		 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}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1800" smtClean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724400" y="1408113"/>
            <a:ext cx="4038600" cy="5248275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procedure remove();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if (count == 0)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	   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wait(empty)   	</a:t>
            </a:r>
            <a:r>
              <a:rPr lang="fr-BE" altLang="en-US" sz="1800">
                <a:latin typeface="Comic Sans MS" panose="030F0702030302020204" pitchFamily="66" charset="0"/>
              </a:rPr>
              <a:t>  	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remove_item(&amp;item,Buffer);	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count --;       		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if (count == N-1) 	   	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	       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signal(full);</a:t>
            </a:r>
            <a:r>
              <a:rPr lang="fr-BE" altLang="en-US" sz="1800">
                <a:latin typeface="Comic Sans MS" panose="030F0702030302020204" pitchFamily="66" charset="0"/>
              </a:rPr>
              <a:t> 		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count = 0;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end monitor;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913" y="4329113"/>
            <a:ext cx="3452812" cy="411162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24438" y="3074988"/>
            <a:ext cx="3452812" cy="42545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 flipV="1">
            <a:off x="3084513" y="4127500"/>
            <a:ext cx="2578100" cy="406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2989263" y="2817813"/>
            <a:ext cx="2197100" cy="29606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6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05301EE-ABDB-4F09-BACE-5037D64CFA48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Producer – Consummer : Giaûi phaùp Monitor</a:t>
            </a:r>
            <a:endParaRPr lang="en-US" sz="4000"/>
          </a:p>
        </p:txBody>
      </p:sp>
      <p:sp>
        <p:nvSpPr>
          <p:cNvPr id="8499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422400"/>
            <a:ext cx="4038600" cy="5264150"/>
          </a:xfrm>
          <a:ln w="635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Producer()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int item;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while (TRUE)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	  produce_item(&amp;item); 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 ProducerConsumer.enter;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}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</a:t>
            </a:r>
            <a:endParaRPr lang="en-US" altLang="en-US" sz="1800" smtClean="0">
              <a:latin typeface="Comic Sans MS" panose="030F0702030302020204" pitchFamily="66" charset="0"/>
            </a:endParaRPr>
          </a:p>
        </p:txBody>
      </p:sp>
      <p:sp>
        <p:nvSpPr>
          <p:cNvPr id="84995" name="Rectangle 4"/>
          <p:cNvSpPr txBox="1">
            <a:spLocks noChangeArrowheads="1"/>
          </p:cNvSpPr>
          <p:nvPr/>
        </p:nvSpPr>
        <p:spPr bwMode="auto">
          <a:xfrm>
            <a:off x="4724400" y="1422400"/>
            <a:ext cx="4038600" cy="5248275"/>
          </a:xfrm>
          <a:prstGeom prst="rect">
            <a:avLst/>
          </a:prstGeom>
          <a:noFill/>
          <a:ln w="63500">
            <a:solidFill>
              <a:srgbClr val="FD60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Consumer();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int item;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while (TRUE)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ProducerConsumer.remove;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	  consume_item(item);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}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}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6138" y="3946525"/>
            <a:ext cx="3452812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65713" y="3484563"/>
            <a:ext cx="3452812" cy="42545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84998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86666A0A-9CA9-4A0F-ACC3-0E9EEACAFC5A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Producer – Consummer : Giaûi phaùp Message</a:t>
            </a:r>
            <a:endParaRPr lang="en-US" sz="4000"/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76263" y="1244600"/>
            <a:ext cx="4038600" cy="5522913"/>
          </a:xfrm>
          <a:ln w="635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Producer()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int item;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message m;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while (TRUE)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{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produce_item(&amp;item);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receive(consumer, Request);</a:t>
            </a:r>
            <a:r>
              <a:rPr lang="fr-BE" altLang="en-US" sz="1800" smtClean="0">
                <a:latin typeface="Comic Sans MS" panose="030F0702030302020204" pitchFamily="66" charset="0"/>
              </a:rPr>
              <a:t>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create_message(&amp;m, item);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send(consumer,&amp;m);</a:t>
            </a:r>
            <a:r>
              <a:rPr lang="fr-BE" altLang="en-US" sz="1800" smtClean="0">
                <a:latin typeface="Comic Sans MS" panose="030F0702030302020204" pitchFamily="66" charset="0"/>
              </a:rPr>
              <a:t>	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}  </a:t>
            </a:r>
            <a:endParaRPr lang="en-US" altLang="en-US" sz="1800" smtClean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767263" y="1244600"/>
            <a:ext cx="4038600" cy="5507038"/>
          </a:xfrm>
          <a:prstGeom prst="rect">
            <a:avLst/>
          </a:prstGeom>
          <a:noFill/>
          <a:ln w="63500">
            <a:solidFill>
              <a:srgbClr val="FD60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Consumer();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int item;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message m;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for(0 to N)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	    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send(producer, Request);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while (TRUE)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{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receive(producer, &amp;m);</a:t>
            </a:r>
            <a:r>
              <a:rPr lang="fr-BE" altLang="en-US" sz="1800">
                <a:latin typeface="Comic Sans MS" panose="030F0702030302020204" pitchFamily="66" charset="0"/>
              </a:rPr>
              <a:t>  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remove_item(&amp;m,&amp;item); 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send(producer, Request);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	 consumer_item(item);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}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668463" y="1652588"/>
            <a:ext cx="2606675" cy="2320925"/>
            <a:chOff x="1101" y="1255"/>
            <a:chExt cx="1642" cy="1462"/>
          </a:xfrm>
        </p:grpSpPr>
        <p:sp>
          <p:nvSpPr>
            <p:cNvPr id="86022" name="AutoShape 8"/>
            <p:cNvSpPr>
              <a:spLocks noChangeArrowheads="1"/>
            </p:cNvSpPr>
            <p:nvPr/>
          </p:nvSpPr>
          <p:spPr bwMode="auto">
            <a:xfrm rot="2007058">
              <a:off x="1101" y="1255"/>
              <a:ext cx="1642" cy="1462"/>
            </a:xfrm>
            <a:prstGeom prst="irregularSeal2">
              <a:avLst/>
            </a:prstGeom>
            <a:solidFill>
              <a:srgbClr val="FB377D"/>
            </a:solidFill>
            <a:ln w="57150">
              <a:solidFill>
                <a:srgbClr val="0066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>
                <a:latin typeface="VNI-Univer" pitchFamily="2" charset="0"/>
              </a:endParaRPr>
            </a:p>
          </p:txBody>
        </p:sp>
        <p:sp>
          <p:nvSpPr>
            <p:cNvPr id="86023" name="Text Box 7"/>
            <p:cNvSpPr txBox="1">
              <a:spLocks noChangeArrowheads="1"/>
            </p:cNvSpPr>
            <p:nvPr/>
          </p:nvSpPr>
          <p:spPr bwMode="auto">
            <a:xfrm>
              <a:off x="1471" y="1739"/>
              <a:ext cx="754" cy="442"/>
            </a:xfrm>
            <a:prstGeom prst="rect">
              <a:avLst/>
            </a:prstGeom>
            <a:solidFill>
              <a:srgbClr val="FB37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chemeClr val="bg1"/>
                  </a:solidFill>
                  <a:latin typeface="VNI-Univer" pitchFamily="2" charset="0"/>
                </a:rPr>
                <a:t>Coi chöøng</a:t>
              </a:r>
              <a:br>
                <a:rPr lang="en-US" altLang="en-US" sz="2000" b="1">
                  <a:solidFill>
                    <a:schemeClr val="bg1"/>
                  </a:solidFill>
                  <a:latin typeface="VNI-Univer" pitchFamily="2" charset="0"/>
                </a:rPr>
              </a:br>
              <a:r>
                <a:rPr lang="en-US" altLang="en-US" sz="2000" b="1">
                  <a:solidFill>
                    <a:schemeClr val="bg1"/>
                  </a:solidFill>
                  <a:latin typeface="VNI-Univer" pitchFamily="2" charset="0"/>
                </a:rPr>
                <a:t> Deadlock</a:t>
              </a:r>
            </a:p>
          </p:txBody>
        </p:sp>
      </p:grpSp>
      <p:sp>
        <p:nvSpPr>
          <p:cNvPr id="86021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C7D44FA-086B-4B32-81C9-6A5393427AD5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5" name="Rectangle 11"/>
          <p:cNvSpPr>
            <a:spLocks noGrp="1" noChangeArrowheads="1"/>
          </p:cNvSpPr>
          <p:nvPr>
            <p:ph idx="1"/>
          </p:nvPr>
        </p:nvSpPr>
        <p:spPr>
          <a:xfrm>
            <a:off x="369888" y="1408113"/>
            <a:ext cx="7261225" cy="3173412"/>
          </a:xfrm>
        </p:spPr>
        <p:txBody>
          <a:bodyPr/>
          <a:lstStyle/>
          <a:p>
            <a:pPr eaLnBrk="1" hangingPunct="1"/>
            <a:r>
              <a:rPr lang="fr-FR" altLang="en-US" sz="2400" smtClean="0"/>
              <a:t>Moâ taû : N tieán trình Ws vaø Rs hoaït ñoäng ñoàng haønh</a:t>
            </a:r>
          </a:p>
          <a:p>
            <a:pPr lvl="1" eaLnBrk="1" hangingPunct="1"/>
            <a:r>
              <a:rPr lang="fr-FR" altLang="en-US" sz="2000" smtClean="0"/>
              <a:t>Rs vaø Ws chia seû CSDL</a:t>
            </a:r>
          </a:p>
          <a:p>
            <a:pPr lvl="1" eaLnBrk="1" hangingPunct="1"/>
            <a:r>
              <a:rPr lang="fr-FR" altLang="en-US" sz="2000" smtClean="0"/>
              <a:t>W caäp nhaät noäi dung CSDL</a:t>
            </a:r>
          </a:p>
          <a:p>
            <a:pPr lvl="1" eaLnBrk="1" hangingPunct="1"/>
            <a:r>
              <a:rPr lang="fr-FR" altLang="en-US" sz="2000" smtClean="0"/>
              <a:t>Rs truy caäp noäi dung CSDL</a:t>
            </a:r>
          </a:p>
          <a:p>
            <a:pPr eaLnBrk="1" hangingPunct="1"/>
            <a:r>
              <a:rPr lang="fr-FR" altLang="en-US" sz="2400" smtClean="0"/>
              <a:t>Tình huoáng</a:t>
            </a:r>
          </a:p>
          <a:p>
            <a:pPr lvl="1" eaLnBrk="1" hangingPunct="1"/>
            <a:r>
              <a:rPr lang="fr-FR" altLang="en-US" sz="2000" smtClean="0"/>
              <a:t>Caùc Rs cuøng truy caäp CSDL ?</a:t>
            </a:r>
          </a:p>
          <a:p>
            <a:pPr lvl="1" eaLnBrk="1" hangingPunct="1"/>
            <a:r>
              <a:rPr lang="fr-FR" altLang="en-US" sz="2000" smtClean="0"/>
              <a:t>W ñang caäp nhaät CSDL thì caùc Rs truy caäp CSDL ?</a:t>
            </a:r>
          </a:p>
          <a:p>
            <a:pPr lvl="1" eaLnBrk="1" hangingPunct="1"/>
            <a:r>
              <a:rPr lang="fr-FR" altLang="en-US" sz="2000" smtClean="0"/>
              <a:t>Caùc Rs ñang truy caäp CSDL thì W muoán caäp nhaät CSDL ?</a:t>
            </a:r>
            <a:endParaRPr lang="en-US" altLang="en-US" sz="2000" smtClean="0"/>
          </a:p>
        </p:txBody>
      </p:sp>
      <p:sp>
        <p:nvSpPr>
          <p:cNvPr id="8704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760442-B9C5-45F1-BC9A-ACBEA5FC6214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198438" y="4792663"/>
            <a:ext cx="8816975" cy="1308100"/>
          </a:xfrm>
          <a:prstGeom prst="rect">
            <a:avLst/>
          </a:prstGeom>
          <a:solidFill>
            <a:srgbClr val="FB377D"/>
          </a:solidFill>
          <a:ln w="5715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77800" algn="l"/>
                <a:tab pos="339725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77800" algn="l"/>
                <a:tab pos="339725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77800" algn="l"/>
                <a:tab pos="339725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77800" algn="l"/>
                <a:tab pos="33972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77800" algn="l"/>
                <a:tab pos="33972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7800" algn="l"/>
                <a:tab pos="33972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7800" algn="l"/>
                <a:tab pos="33972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7800" algn="l"/>
                <a:tab pos="33972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7800" algn="l"/>
                <a:tab pos="33972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40000"/>
              </a:spcBef>
              <a:buClr>
                <a:srgbClr val="008000"/>
              </a:buClr>
              <a:buFont typeface="Wingdings" panose="05000000000000000000" pitchFamily="2" charset="2"/>
              <a:buChar char="§"/>
            </a:pPr>
            <a:r>
              <a:rPr lang="fr-FR" altLang="en-US" sz="2000">
                <a:latin typeface="VNI-Univer" pitchFamily="2" charset="0"/>
              </a:rPr>
              <a:t> </a:t>
            </a:r>
            <a:r>
              <a:rPr lang="fr-FR" altLang="en-US" sz="2000" b="1">
                <a:solidFill>
                  <a:schemeClr val="bg1"/>
                </a:solidFill>
                <a:latin typeface="VNI-Univer" pitchFamily="2" charset="0"/>
              </a:rPr>
              <a:t>W khoâng ñöôïc caäp nhaät döõ lieäu khi coù  ít nhaát moät R ñang truy xuaát  CSDL</a:t>
            </a:r>
            <a:r>
              <a:rPr lang="fr-FR" altLang="en-US" sz="2000">
                <a:solidFill>
                  <a:srgbClr val="008000"/>
                </a:solidFill>
                <a:latin typeface="VNI-Univer" pitchFamily="2" charset="0"/>
              </a:rPr>
              <a:t> </a:t>
            </a:r>
            <a:r>
              <a:rPr lang="fr-FR" altLang="en-US" sz="2000" b="1">
                <a:solidFill>
                  <a:srgbClr val="008000"/>
                </a:solidFill>
                <a:latin typeface="VNI-Univer" pitchFamily="2" charset="0"/>
              </a:rPr>
              <a:t> (ME)</a:t>
            </a:r>
          </a:p>
          <a:p>
            <a:pPr>
              <a:spcBef>
                <a:spcPct val="40000"/>
              </a:spcBef>
              <a:buClr>
                <a:srgbClr val="008000"/>
              </a:buClr>
              <a:buFont typeface="Wingdings" panose="05000000000000000000" pitchFamily="2" charset="2"/>
              <a:buChar char="§"/>
            </a:pPr>
            <a:r>
              <a:rPr lang="fr-FR" altLang="en-US" sz="2000" b="1">
                <a:solidFill>
                  <a:srgbClr val="008000"/>
                </a:solidFill>
                <a:latin typeface="VNI-Univer" pitchFamily="2" charset="0"/>
              </a:rPr>
              <a:t> </a:t>
            </a:r>
            <a:r>
              <a:rPr lang="fr-FR" altLang="en-US" sz="2000" b="1">
                <a:solidFill>
                  <a:schemeClr val="bg1"/>
                </a:solidFill>
                <a:latin typeface="VNI-Univer" pitchFamily="2" charset="0"/>
              </a:rPr>
              <a:t>Rs khoâng ñöôïc truy caäp CSDL khi moät W ñang caäp nhaät noäi dung CSDL </a:t>
            </a:r>
            <a:r>
              <a:rPr lang="fr-FR" altLang="en-US" sz="2000" b="1">
                <a:solidFill>
                  <a:srgbClr val="008000"/>
                </a:solidFill>
                <a:latin typeface="VNI-Univer" pitchFamily="2" charset="0"/>
              </a:rPr>
              <a:t>(ME)</a:t>
            </a:r>
            <a:endParaRPr lang="fr-FR" altLang="en-US" sz="2000" b="1">
              <a:solidFill>
                <a:schemeClr val="bg1"/>
              </a:solidFill>
              <a:latin typeface="VNI-Univer" pitchFamily="2" charset="0"/>
            </a:endParaRPr>
          </a:p>
          <a:p>
            <a:pPr>
              <a:spcBef>
                <a:spcPct val="40000"/>
              </a:spcBef>
              <a:buClr>
                <a:srgbClr val="008000"/>
              </a:buClr>
              <a:buFont typeface="Wingdings" panose="05000000000000000000" pitchFamily="2" charset="2"/>
              <a:buChar char="§"/>
            </a:pPr>
            <a:r>
              <a:rPr lang="fr-FR" altLang="en-US" sz="2000" b="1">
                <a:solidFill>
                  <a:schemeClr val="bg1"/>
                </a:solidFill>
                <a:latin typeface="VNI-Univer" pitchFamily="2" charset="0"/>
              </a:rPr>
              <a:t>Taïi moät thôøi ñieåm , chæ  cho pheùp moät W ñöôïc söûa ñoåi noäi dung CSDL </a:t>
            </a:r>
            <a:r>
              <a:rPr lang="fr-FR" altLang="en-US" sz="2000" b="1">
                <a:solidFill>
                  <a:srgbClr val="008000"/>
                </a:solidFill>
                <a:latin typeface="VNI-Univer" pitchFamily="2" charset="0"/>
              </a:rPr>
              <a:t>(ME)</a:t>
            </a:r>
            <a:endParaRPr lang="en-US" altLang="en-US" sz="2000" b="1">
              <a:solidFill>
                <a:srgbClr val="008000"/>
              </a:solidFill>
              <a:latin typeface="VNI-Univer" pitchFamily="2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638800" y="1395413"/>
            <a:ext cx="3505200" cy="2362200"/>
            <a:chOff x="192" y="2448"/>
            <a:chExt cx="2208" cy="1488"/>
          </a:xfrm>
        </p:grpSpPr>
        <p:sp>
          <p:nvSpPr>
            <p:cNvPr id="272399" name="Text Box 15"/>
            <p:cNvSpPr txBox="1">
              <a:spLocks noChangeArrowheads="1"/>
            </p:cNvSpPr>
            <p:nvPr/>
          </p:nvSpPr>
          <p:spPr bwMode="auto">
            <a:xfrm>
              <a:off x="686" y="3282"/>
              <a:ext cx="12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0" name="Rectangle 16"/>
            <p:cNvSpPr>
              <a:spLocks noChangeArrowheads="1"/>
            </p:cNvSpPr>
            <p:nvPr/>
          </p:nvSpPr>
          <p:spPr bwMode="auto">
            <a:xfrm>
              <a:off x="686" y="3519"/>
              <a:ext cx="1555" cy="41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 b="1">
                  <a:latin typeface="Comic Sans MS" pitchFamily="66" charset="0"/>
                </a:rPr>
                <a:t>Database</a:t>
              </a:r>
              <a:endParaRPr lang="en-US" b="1" i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1" name="Oval 17"/>
            <p:cNvSpPr>
              <a:spLocks noChangeArrowheads="1"/>
            </p:cNvSpPr>
            <p:nvPr/>
          </p:nvSpPr>
          <p:spPr bwMode="auto">
            <a:xfrm>
              <a:off x="192" y="2746"/>
              <a:ext cx="447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i="1">
                  <a:solidFill>
                    <a:srgbClr val="006600"/>
                  </a:solidFill>
                  <a:latin typeface="Comic Sans MS" pitchFamily="66" charset="0"/>
                </a:rPr>
                <a:t>R1</a:t>
              </a:r>
              <a:endParaRPr lang="en-US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2" name="Oval 18"/>
            <p:cNvSpPr>
              <a:spLocks noChangeArrowheads="1"/>
            </p:cNvSpPr>
            <p:nvPr/>
          </p:nvSpPr>
          <p:spPr bwMode="auto">
            <a:xfrm>
              <a:off x="1299" y="2448"/>
              <a:ext cx="447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i="1">
                  <a:solidFill>
                    <a:srgbClr val="006600"/>
                  </a:solidFill>
                  <a:latin typeface="Comic Sans MS" pitchFamily="66" charset="0"/>
                </a:rPr>
                <a:t>R2</a:t>
              </a:r>
              <a:endParaRPr lang="en-US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3" name="Oval 19"/>
            <p:cNvSpPr>
              <a:spLocks noChangeArrowheads="1"/>
            </p:cNvSpPr>
            <p:nvPr/>
          </p:nvSpPr>
          <p:spPr bwMode="auto">
            <a:xfrm>
              <a:off x="1953" y="2544"/>
              <a:ext cx="447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i="1">
                  <a:solidFill>
                    <a:srgbClr val="006600"/>
                  </a:solidFill>
                  <a:latin typeface="Comic Sans MS" pitchFamily="66" charset="0"/>
                </a:rPr>
                <a:t>R3</a:t>
              </a:r>
              <a:endParaRPr lang="en-US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4" name="Oval 20"/>
            <p:cNvSpPr>
              <a:spLocks noChangeArrowheads="1"/>
            </p:cNvSpPr>
            <p:nvPr/>
          </p:nvSpPr>
          <p:spPr bwMode="auto">
            <a:xfrm>
              <a:off x="875" y="3013"/>
              <a:ext cx="447" cy="239"/>
            </a:xfrm>
            <a:prstGeom prst="ellipse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i="1">
                  <a:solidFill>
                    <a:srgbClr val="993366"/>
                  </a:solidFill>
                  <a:latin typeface="Comic Sans MS" pitchFamily="66" charset="0"/>
                </a:rPr>
                <a:t>W1</a:t>
              </a:r>
              <a:endParaRPr lang="en-US" b="1" i="1">
                <a:solidFill>
                  <a:srgbClr val="99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5" name="Oval 21"/>
            <p:cNvSpPr>
              <a:spLocks noChangeArrowheads="1"/>
            </p:cNvSpPr>
            <p:nvPr/>
          </p:nvSpPr>
          <p:spPr bwMode="auto">
            <a:xfrm>
              <a:off x="1584" y="3024"/>
              <a:ext cx="448" cy="239"/>
            </a:xfrm>
            <a:prstGeom prst="ellipse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i="1">
                  <a:solidFill>
                    <a:srgbClr val="993366"/>
                  </a:solidFill>
                  <a:latin typeface="Comic Sans MS" pitchFamily="66" charset="0"/>
                </a:rPr>
                <a:t>W2</a:t>
              </a:r>
              <a:endParaRPr lang="en-US" b="1" i="1">
                <a:solidFill>
                  <a:srgbClr val="99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87053" name="AutoShape 22"/>
            <p:cNvCxnSpPr>
              <a:cxnSpLocks noChangeShapeType="1"/>
              <a:stCxn id="272401" idx="4"/>
              <a:endCxn id="272400" idx="1"/>
            </p:cNvCxnSpPr>
            <p:nvPr/>
          </p:nvCxnSpPr>
          <p:spPr bwMode="auto">
            <a:xfrm rot="16200000" flipH="1">
              <a:off x="179" y="3221"/>
              <a:ext cx="744" cy="270"/>
            </a:xfrm>
            <a:prstGeom prst="bentConnector2">
              <a:avLst/>
            </a:prstGeom>
            <a:noFill/>
            <a:ln w="50800">
              <a:solidFill>
                <a:schemeClr val="hlink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54" name="Line 23"/>
            <p:cNvSpPr>
              <a:spLocks noChangeShapeType="1"/>
            </p:cNvSpPr>
            <p:nvPr/>
          </p:nvSpPr>
          <p:spPr bwMode="auto">
            <a:xfrm>
              <a:off x="1087" y="3252"/>
              <a:ext cx="0" cy="267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5" name="Line 24"/>
            <p:cNvSpPr>
              <a:spLocks noChangeShapeType="1"/>
            </p:cNvSpPr>
            <p:nvPr/>
          </p:nvSpPr>
          <p:spPr bwMode="auto">
            <a:xfrm>
              <a:off x="1511" y="2686"/>
              <a:ext cx="0" cy="833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6" name="Line 25"/>
            <p:cNvSpPr>
              <a:spLocks noChangeShapeType="1"/>
            </p:cNvSpPr>
            <p:nvPr/>
          </p:nvSpPr>
          <p:spPr bwMode="auto">
            <a:xfrm>
              <a:off x="1814" y="3252"/>
              <a:ext cx="0" cy="267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7" name="Line 26"/>
            <p:cNvSpPr>
              <a:spLocks noChangeShapeType="1"/>
            </p:cNvSpPr>
            <p:nvPr/>
          </p:nvSpPr>
          <p:spPr bwMode="auto">
            <a:xfrm>
              <a:off x="2160" y="2784"/>
              <a:ext cx="0" cy="72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3600" smtClean="0"/>
              <a:t>Baøi toaùn ñoàng boä hoaù kinh ñieån 2:</a:t>
            </a:r>
            <a:br>
              <a:rPr lang="en-US" sz="3600" smtClean="0"/>
            </a:br>
            <a:r>
              <a:rPr lang="en-US" sz="3600" smtClean="0"/>
              <a:t>Readers &amp; Writers </a:t>
            </a:r>
            <a:endParaRPr lang="en-US" sz="36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2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2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2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2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2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2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5" grpId="0" build="p"/>
      <p:bldP spid="27239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6A0818-5EB2-4AD9-A478-08AA1C5249C9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pic>
        <p:nvPicPr>
          <p:cNvPr id="89090" name="Picture 3" descr="7_00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413"/>
            <a:ext cx="8145463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Readers-Writers vôùi “active readers”</a:t>
            </a:r>
            <a:endParaRPr lang="en-US" sz="4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Tranh ñoaït ñieàu khieån (Race condition) - Ví duï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029725-2862-4C41-AB69-630C2A06F0A7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529263" y="4292600"/>
            <a:ext cx="246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omic Sans MS" panose="030F0702030302020204" pitchFamily="66" charset="0"/>
              </a:rPr>
              <a:t>(4)hits = 0 + 1</a:t>
            </a:r>
          </a:p>
        </p:txBody>
      </p:sp>
      <p:sp>
        <p:nvSpPr>
          <p:cNvPr id="21508" name="Freeform 4"/>
          <p:cNvSpPr>
            <a:spLocks/>
          </p:cNvSpPr>
          <p:nvPr/>
        </p:nvSpPr>
        <p:spPr bwMode="auto">
          <a:xfrm>
            <a:off x="3338513" y="2582863"/>
            <a:ext cx="342900" cy="646112"/>
          </a:xfrm>
          <a:custGeom>
            <a:avLst/>
            <a:gdLst>
              <a:gd name="T0" fmla="*/ 2147483646 w 216"/>
              <a:gd name="T1" fmla="*/ 0 h 528"/>
              <a:gd name="T2" fmla="*/ 2147483646 w 216"/>
              <a:gd name="T3" fmla="*/ 2147483646 h 528"/>
              <a:gd name="T4" fmla="*/ 2147483646 w 216"/>
              <a:gd name="T5" fmla="*/ 2147483646 h 528"/>
              <a:gd name="T6" fmla="*/ 2147483646 w 216"/>
              <a:gd name="T7" fmla="*/ 2147483646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16"/>
              <a:gd name="T13" fmla="*/ 0 h 528"/>
              <a:gd name="T14" fmla="*/ 216 w 21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252663" y="3227388"/>
            <a:ext cx="2806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(1) read hits (0)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2239963" y="3990975"/>
            <a:ext cx="2570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(3) hits = 0 + 1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529263" y="3592513"/>
            <a:ext cx="2757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omic Sans MS" panose="030F0702030302020204" pitchFamily="66" charset="0"/>
              </a:rPr>
              <a:t>(2)read hits (0)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838575" y="2524125"/>
            <a:ext cx="53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P1</a:t>
            </a:r>
          </a:p>
        </p:txBody>
      </p: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6615113" y="2463800"/>
            <a:ext cx="906462" cy="706438"/>
            <a:chOff x="3831" y="1488"/>
            <a:chExt cx="571" cy="445"/>
          </a:xfrm>
        </p:grpSpPr>
        <p:sp>
          <p:nvSpPr>
            <p:cNvPr id="21518" name="Freeform 10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2 h 528"/>
                <a:gd name="T4" fmla="*/ 16 w 216"/>
                <a:gd name="T5" fmla="*/ 56 h 528"/>
                <a:gd name="T6" fmla="*/ 112 w 216"/>
                <a:gd name="T7" fmla="*/ 8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Text Box 11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C0000"/>
                  </a:solidFill>
                  <a:latin typeface="Comic Sans MS" panose="030F0702030302020204" pitchFamily="66" charset="0"/>
                </a:rPr>
                <a:t>P2</a:t>
              </a:r>
            </a:p>
          </p:txBody>
        </p:sp>
      </p:grp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1541463" y="4865688"/>
            <a:ext cx="1384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folHlink"/>
                </a:solidFill>
                <a:latin typeface="Comic Sans MS" panose="030F0702030302020204" pitchFamily="66" charset="0"/>
              </a:rPr>
              <a:t>hits = 1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1524000" y="2082800"/>
            <a:ext cx="144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folHlink"/>
                </a:solidFill>
                <a:latin typeface="Comic Sans MS" panose="030F0702030302020204" pitchFamily="66" charset="0"/>
              </a:rPr>
              <a:t>hits = 0</a:t>
            </a:r>
          </a:p>
        </p:txBody>
      </p:sp>
      <p:sp>
        <p:nvSpPr>
          <p:cNvPr id="21516" name="Line 14"/>
          <p:cNvSpPr>
            <a:spLocks noChangeShapeType="1"/>
          </p:cNvSpPr>
          <p:nvPr/>
        </p:nvSpPr>
        <p:spPr bwMode="auto">
          <a:xfrm>
            <a:off x="2133600" y="2692400"/>
            <a:ext cx="0" cy="1828800"/>
          </a:xfrm>
          <a:prstGeom prst="line">
            <a:avLst/>
          </a:prstGeom>
          <a:noFill/>
          <a:ln w="57150">
            <a:solidFill>
              <a:srgbClr val="0F0C1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1066800" y="2692400"/>
            <a:ext cx="92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F0C19"/>
                </a:solidFill>
                <a:latin typeface="Comic Sans MS" panose="030F0702030302020204" pitchFamily="66" charset="0"/>
              </a:rPr>
              <a:t>time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0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 advAuto="0"/>
      <p:bldP spid="150533" grpId="0" build="p" autoUpdateAnimBg="0" advAuto="0"/>
      <p:bldP spid="150534" grpId="0" build="p" autoUpdateAnimBg="0" advAuto="0"/>
      <p:bldP spid="150535" grpId="0" build="p" autoUpdateAnimBg="0" advAuto="0"/>
      <p:bldP spid="150540" grpId="0" build="p" autoUpdateAnimBg="0" advAuto="0"/>
      <p:bldP spid="150541" grpId="0" build="p" autoUpdateAnimBg="0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609978-E82C-412E-878A-8E790AE29005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pic>
        <p:nvPicPr>
          <p:cNvPr id="90114" name="Picture 3" descr="7_00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292225"/>
            <a:ext cx="813435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Readers-writers vôùi moät “active writer”</a:t>
            </a:r>
            <a:endParaRPr lang="en-US" sz="4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Öu tieân ai hôn ñaây ?</a:t>
            </a:r>
          </a:p>
        </p:txBody>
      </p:sp>
      <p:sp>
        <p:nvSpPr>
          <p:cNvPr id="9113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83E231-61EF-44F2-AF29-50C3236A03CB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pic>
        <p:nvPicPr>
          <p:cNvPr id="91139" name="Picture 3" descr="7_00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354138"/>
            <a:ext cx="8132762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369888" y="1281113"/>
            <a:ext cx="6456362" cy="3173412"/>
          </a:xfrm>
        </p:spPr>
        <p:txBody>
          <a:bodyPr/>
          <a:lstStyle/>
          <a:p>
            <a:pPr eaLnBrk="1" hangingPunct="1"/>
            <a:r>
              <a:rPr lang="fr-FR" altLang="en-US" smtClean="0"/>
              <a:t>W ñoäc quyeàn truy xuaát CSDL</a:t>
            </a:r>
          </a:p>
          <a:p>
            <a:pPr eaLnBrk="1" hangingPunct="1"/>
            <a:r>
              <a:rPr lang="fr-FR" altLang="en-US" smtClean="0"/>
              <a:t>W hieän taïi keát thuùc caäp nhaät CSDL : ai vaøo ?</a:t>
            </a:r>
          </a:p>
          <a:p>
            <a:pPr lvl="1" eaLnBrk="1" hangingPunct="1"/>
            <a:r>
              <a:rPr lang="fr-FR" altLang="en-US" smtClean="0"/>
              <a:t>Cho W khaùc vaøo, caùc Rs phaûi ñôïi</a:t>
            </a:r>
          </a:p>
          <a:p>
            <a:pPr lvl="2" eaLnBrk="1" hangingPunct="1"/>
            <a:r>
              <a:rPr lang="fr-FR" altLang="en-US" smtClean="0"/>
              <a:t>Öu tieân Writer, Reader coù theå starvation</a:t>
            </a:r>
          </a:p>
          <a:p>
            <a:pPr lvl="1" eaLnBrk="1" hangingPunct="1"/>
            <a:r>
              <a:rPr lang="fr-FR" altLang="en-US" smtClean="0"/>
              <a:t>Cho caùc Rs  vaøo, Ws  khaùc phaûi ñôïi</a:t>
            </a:r>
          </a:p>
          <a:p>
            <a:pPr lvl="2" eaLnBrk="1" hangingPunct="1"/>
            <a:r>
              <a:rPr lang="fr-FR" altLang="en-US" smtClean="0"/>
              <a:t>Öu tieân  Reader, Writer  coù theå starvation</a:t>
            </a:r>
          </a:p>
        </p:txBody>
      </p:sp>
      <p:sp>
        <p:nvSpPr>
          <p:cNvPr id="9216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6E0D4D-6A25-4CFE-B23D-D564F9F5E165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Readers &amp; Writers </a:t>
            </a:r>
            <a:endParaRPr lang="en-US" sz="4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Readers &amp; Writers : Giaûi phaùp Semaphore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1295400"/>
            <a:ext cx="8126412" cy="4837113"/>
          </a:xfrm>
        </p:spPr>
        <p:txBody>
          <a:bodyPr/>
          <a:lstStyle/>
          <a:p>
            <a:pPr marL="236538" indent="-236538" eaLnBrk="1" hangingPunct="1"/>
            <a:r>
              <a:rPr lang="fr-BE" altLang="en-US" sz="2400" smtClean="0"/>
              <a:t>  Caùc bieán duøng chung giöõa Rs vaø Ws</a:t>
            </a:r>
          </a:p>
          <a:p>
            <a:pPr marL="990600" lvl="1" indent="-266700" eaLnBrk="1" hangingPunct="1"/>
            <a:r>
              <a:rPr lang="fr-BE" altLang="en-US" smtClean="0"/>
              <a:t>semaphore db = 1;   	// Kieåm tra truy xuaát CSDL</a:t>
            </a:r>
          </a:p>
          <a:p>
            <a:pPr marL="236538" indent="-236538" eaLnBrk="1" hangingPunct="1">
              <a:buFont typeface="Wingdings" panose="05000000000000000000" pitchFamily="2" charset="2"/>
              <a:buNone/>
            </a:pPr>
            <a:endParaRPr lang="fr-BE" altLang="en-US" smtClean="0"/>
          </a:p>
          <a:p>
            <a:pPr marL="990600" lvl="1" indent="-266700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9421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59252A-F989-4399-B54A-05ED8E8A8E4E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R&amp;W : Giaûi phaùp Semaphore (1)</a:t>
            </a:r>
            <a:endParaRPr lang="en-US" sz="4000"/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422400"/>
            <a:ext cx="4038600" cy="5264150"/>
          </a:xfrm>
          <a:ln w="635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 smtClean="0">
                <a:solidFill>
                  <a:schemeClr val="hlink"/>
                </a:solidFill>
                <a:latin typeface="Comic Sans MS" panose="030F0702030302020204" pitchFamily="66" charset="0"/>
              </a:rPr>
              <a:t>Reader()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 smtClean="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 smtClean="0">
                <a:latin typeface="Comic Sans MS" panose="030F0702030302020204" pitchFamily="66" charset="0"/>
              </a:rPr>
              <a:t>      </a:t>
            </a:r>
            <a:r>
              <a:rPr lang="fr-BE" altLang="en-US" sz="2000" smtClean="0">
                <a:solidFill>
                  <a:schemeClr val="hlink"/>
                </a:solidFill>
                <a:latin typeface="Comic Sans MS" panose="030F0702030302020204" pitchFamily="66" charset="0"/>
              </a:rPr>
              <a:t>down(&amp;db); 	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 smtClean="0">
                <a:latin typeface="Comic Sans MS" panose="030F0702030302020204" pitchFamily="66" charset="0"/>
              </a:rPr>
              <a:t>      read-db(Database); 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 smtClean="0">
                <a:latin typeface="Comic Sans MS" panose="030F0702030302020204" pitchFamily="66" charset="0"/>
              </a:rPr>
              <a:t>      </a:t>
            </a:r>
            <a:r>
              <a:rPr lang="fr-BE" altLang="en-US" sz="2000" smtClean="0">
                <a:solidFill>
                  <a:schemeClr val="hlink"/>
                </a:solidFill>
                <a:latin typeface="Comic Sans MS" panose="030F0702030302020204" pitchFamily="66" charset="0"/>
              </a:rPr>
              <a:t>up(&amp;db);</a:t>
            </a:r>
            <a:r>
              <a:rPr lang="fr-BE" altLang="en-US" sz="2000" smtClean="0">
                <a:latin typeface="Comic Sans MS" panose="030F0702030302020204" pitchFamily="66" charset="0"/>
              </a:rPr>
              <a:t> 	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 smtClean="0">
                <a:latin typeface="Comic Sans MS" panose="030F0702030302020204" pitchFamily="66" charset="0"/>
              </a:rPr>
              <a:t>  }</a:t>
            </a:r>
            <a:endParaRPr lang="en-US" altLang="en-US" sz="2000" smtClean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724400" y="1422400"/>
            <a:ext cx="4038600" cy="5248275"/>
          </a:xfrm>
          <a:prstGeom prst="rect">
            <a:avLst/>
          </a:prstGeom>
          <a:noFill/>
          <a:ln w="63500">
            <a:solidFill>
              <a:srgbClr val="FD60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>
                <a:latin typeface="Comic Sans MS" panose="030F0702030302020204" pitchFamily="66" charset="0"/>
              </a:rPr>
              <a:t> </a:t>
            </a:r>
            <a:r>
              <a:rPr lang="fr-BE" altLang="en-US" sz="2000">
                <a:solidFill>
                  <a:schemeClr val="hlink"/>
                </a:solidFill>
                <a:latin typeface="Comic Sans MS" panose="030F0702030302020204" pitchFamily="66" charset="0"/>
              </a:rPr>
              <a:t>Writer()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>
                <a:latin typeface="Comic Sans MS" panose="030F0702030302020204" pitchFamily="66" charset="0"/>
              </a:rPr>
              <a:t>     </a:t>
            </a:r>
            <a:r>
              <a:rPr lang="fr-BE" altLang="en-US" sz="2000">
                <a:solidFill>
                  <a:schemeClr val="hlink"/>
                </a:solidFill>
                <a:latin typeface="Comic Sans MS" panose="030F0702030302020204" pitchFamily="66" charset="0"/>
              </a:rPr>
              <a:t>down(&amp;db); 		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>
                <a:latin typeface="Comic Sans MS" panose="030F0702030302020204" pitchFamily="66" charset="0"/>
              </a:rPr>
              <a:t>      write-db(Database); 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>
                <a:latin typeface="Comic Sans MS" panose="030F0702030302020204" pitchFamily="66" charset="0"/>
              </a:rPr>
              <a:t>      </a:t>
            </a:r>
            <a:r>
              <a:rPr lang="fr-BE" altLang="en-US" sz="2000">
                <a:solidFill>
                  <a:schemeClr val="hlink"/>
                </a:solidFill>
                <a:latin typeface="Comic Sans MS" panose="030F0702030302020204" pitchFamily="66" charset="0"/>
              </a:rPr>
              <a:t>up(&amp;db);</a:t>
            </a:r>
            <a:r>
              <a:rPr lang="fr-BE" altLang="en-US" sz="2000">
                <a:latin typeface="Comic Sans MS" panose="030F0702030302020204" pitchFamily="66" charset="0"/>
              </a:rPr>
              <a:t> 	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>
                <a:latin typeface="Comic Sans MS" panose="030F0702030302020204" pitchFamily="66" charset="0"/>
              </a:rPr>
              <a:t> }</a:t>
            </a: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2625" y="2787650"/>
            <a:ext cx="3452813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06963" y="2763838"/>
            <a:ext cx="3452812" cy="42545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22313" y="4654550"/>
            <a:ext cx="7788275" cy="1123950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93738" indent="-2365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800" b="1">
                <a:solidFill>
                  <a:schemeClr val="bg1"/>
                </a:solidFill>
                <a:latin typeface="VNI-Univer" pitchFamily="2" charset="0"/>
              </a:rPr>
              <a:t>Chuyeän gì xaûy ra ?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bg1"/>
                </a:solidFill>
                <a:latin typeface="VNI-Univer" pitchFamily="2" charset="0"/>
              </a:rPr>
              <a:t>Chæ coù 1 Reader ñöôïc ñoïc CSDL taïi 1 thôøi ñieåm !</a:t>
            </a:r>
          </a:p>
        </p:txBody>
      </p:sp>
      <p:sp>
        <p:nvSpPr>
          <p:cNvPr id="96263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85E1E3A-4A7D-42BE-82A6-552E2BD3B4B8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R&amp;W : Giaûi phaùp Semaphore (2)</a:t>
            </a:r>
            <a:endParaRPr lang="en-US" sz="4000"/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449388"/>
            <a:ext cx="4038600" cy="5264150"/>
          </a:xfrm>
          <a:ln w="635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 smtClean="0">
                <a:latin typeface="Comic Sans MS" panose="030F0702030302020204" pitchFamily="66" charset="0"/>
              </a:rPr>
              <a:t>Reader</a:t>
            </a:r>
            <a:r>
              <a:rPr lang="fr-BE" altLang="en-US" sz="2000" smtClean="0">
                <a:solidFill>
                  <a:schemeClr val="hlink"/>
                </a:solidFill>
                <a:latin typeface="Comic Sans MS" panose="030F0702030302020204" pitchFamily="66" charset="0"/>
              </a:rPr>
              <a:t>()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 smtClean="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 smtClean="0">
                <a:latin typeface="Comic Sans MS" panose="030F0702030302020204" pitchFamily="66" charset="0"/>
              </a:rPr>
              <a:t>     if (rc == 0)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 smtClean="0">
                <a:latin typeface="Comic Sans MS" panose="030F0702030302020204" pitchFamily="66" charset="0"/>
              </a:rPr>
              <a:t>         </a:t>
            </a:r>
            <a:r>
              <a:rPr lang="fr-BE" altLang="en-US" sz="2000" smtClean="0">
                <a:solidFill>
                  <a:schemeClr val="hlink"/>
                </a:solidFill>
                <a:latin typeface="Comic Sans MS" panose="030F0702030302020204" pitchFamily="66" charset="0"/>
              </a:rPr>
              <a:t>down(&amp;db); 	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 smtClean="0">
                <a:latin typeface="Comic Sans MS" panose="030F0702030302020204" pitchFamily="66" charset="0"/>
              </a:rPr>
              <a:t> 	rc = rc +1; 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 smtClean="0">
                <a:latin typeface="Comic Sans MS" panose="030F0702030302020204" pitchFamily="66" charset="0"/>
              </a:rPr>
              <a:t>	read-db(Database); 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 smtClean="0">
                <a:latin typeface="Comic Sans MS" panose="030F0702030302020204" pitchFamily="66" charset="0"/>
              </a:rPr>
              <a:t>      rc = rc – 1;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 smtClean="0">
                <a:latin typeface="Comic Sans MS" panose="030F0702030302020204" pitchFamily="66" charset="0"/>
              </a:rPr>
              <a:t>      if (rc == 0)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 smtClean="0">
                <a:latin typeface="Comic Sans MS" panose="030F0702030302020204" pitchFamily="66" charset="0"/>
              </a:rPr>
              <a:t>         </a:t>
            </a:r>
            <a:r>
              <a:rPr lang="fr-BE" altLang="en-US" sz="2000" smtClean="0">
                <a:solidFill>
                  <a:schemeClr val="hlink"/>
                </a:solidFill>
                <a:latin typeface="Comic Sans MS" panose="030F0702030302020204" pitchFamily="66" charset="0"/>
              </a:rPr>
              <a:t>up(&amp;db);</a:t>
            </a:r>
            <a:r>
              <a:rPr lang="fr-BE" altLang="en-US" sz="2000" smtClean="0">
                <a:latin typeface="Comic Sans MS" panose="030F0702030302020204" pitchFamily="66" charset="0"/>
              </a:rPr>
              <a:t> 	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 smtClean="0">
                <a:latin typeface="Comic Sans MS" panose="030F0702030302020204" pitchFamily="66" charset="0"/>
              </a:rPr>
              <a:t>  }</a:t>
            </a:r>
            <a:endParaRPr lang="en-US" altLang="en-US" sz="2000" smtClean="0">
              <a:latin typeface="Comic Sans MS" panose="030F0702030302020204" pitchFamily="66" charset="0"/>
            </a:endParaRPr>
          </a:p>
        </p:txBody>
      </p:sp>
      <p:sp>
        <p:nvSpPr>
          <p:cNvPr id="97283" name="Rectangle 4"/>
          <p:cNvSpPr txBox="1">
            <a:spLocks noChangeArrowheads="1"/>
          </p:cNvSpPr>
          <p:nvPr/>
        </p:nvSpPr>
        <p:spPr bwMode="auto">
          <a:xfrm>
            <a:off x="4724400" y="1449388"/>
            <a:ext cx="4038600" cy="5248275"/>
          </a:xfrm>
          <a:prstGeom prst="rect">
            <a:avLst/>
          </a:prstGeom>
          <a:noFill/>
          <a:ln w="63500">
            <a:solidFill>
              <a:srgbClr val="FD60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>
                <a:latin typeface="Comic Sans MS" panose="030F0702030302020204" pitchFamily="66" charset="0"/>
              </a:rPr>
              <a:t> </a:t>
            </a:r>
            <a:r>
              <a:rPr lang="fr-BE" altLang="en-US" sz="2000">
                <a:solidFill>
                  <a:schemeClr val="hlink"/>
                </a:solidFill>
                <a:latin typeface="Comic Sans MS" panose="030F0702030302020204" pitchFamily="66" charset="0"/>
              </a:rPr>
              <a:t>Writer()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>
                <a:latin typeface="Comic Sans MS" panose="030F0702030302020204" pitchFamily="66" charset="0"/>
              </a:rPr>
              <a:t>     </a:t>
            </a:r>
            <a:r>
              <a:rPr lang="fr-BE" altLang="en-US" sz="2000">
                <a:solidFill>
                  <a:schemeClr val="hlink"/>
                </a:solidFill>
                <a:latin typeface="Comic Sans MS" panose="030F0702030302020204" pitchFamily="66" charset="0"/>
              </a:rPr>
              <a:t>down(&amp;db); 		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>
                <a:latin typeface="Comic Sans MS" panose="030F0702030302020204" pitchFamily="66" charset="0"/>
              </a:rPr>
              <a:t>      write-db(Database); 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>
                <a:latin typeface="Comic Sans MS" panose="030F0702030302020204" pitchFamily="66" charset="0"/>
              </a:rPr>
              <a:t>      </a:t>
            </a:r>
            <a:r>
              <a:rPr lang="fr-BE" altLang="en-US" sz="2000">
                <a:solidFill>
                  <a:schemeClr val="hlink"/>
                </a:solidFill>
                <a:latin typeface="Comic Sans MS" panose="030F0702030302020204" pitchFamily="66" charset="0"/>
              </a:rPr>
              <a:t>up(&amp;db);</a:t>
            </a:r>
            <a:r>
              <a:rPr lang="fr-BE" altLang="en-US" sz="2000">
                <a:latin typeface="Comic Sans MS" panose="030F0702030302020204" pitchFamily="66" charset="0"/>
              </a:rPr>
              <a:t> 		</a:t>
            </a:r>
          </a:p>
          <a:p>
            <a:pPr eaLnBrk="1" hangingPunct="1"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2000">
                <a:latin typeface="Comic Sans MS" panose="030F0702030302020204" pitchFamily="66" charset="0"/>
              </a:rPr>
              <a:t> }</a:t>
            </a: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8338" y="3641725"/>
            <a:ext cx="3452812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06963" y="2790825"/>
            <a:ext cx="3452812" cy="42545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27488" y="4221163"/>
            <a:ext cx="4602162" cy="2036762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93738" indent="-2365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509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800" b="1">
                <a:solidFill>
                  <a:schemeClr val="bg1"/>
                </a:solidFill>
                <a:latin typeface="VNI-Univer" pitchFamily="2" charset="0"/>
              </a:rPr>
              <a:t>Ñuùng chöa  ?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bg1"/>
                </a:solidFill>
                <a:latin typeface="VNI-Univer" pitchFamily="2" charset="0"/>
              </a:rPr>
              <a:t>rc laø bieán duøng chung giöõa caùc Reader...</a:t>
            </a:r>
          </a:p>
          <a:p>
            <a:pPr lvl="2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b="1">
                <a:solidFill>
                  <a:schemeClr val="bg1"/>
                </a:solidFill>
                <a:latin typeface="VNI-Univer" pitchFamily="2" charset="0"/>
              </a:rPr>
              <a:t>CS ñoù </a:t>
            </a:r>
            <a:r>
              <a:rPr lang="en-US" altLang="en-US" b="1">
                <a:solidFill>
                  <a:schemeClr val="bg1"/>
                </a:solidFill>
                <a:latin typeface="VNI-Univer" pitchFamily="2" charset="0"/>
                <a:sym typeface="Wingdings" panose="05000000000000000000" pitchFamily="2" charset="2"/>
              </a:rPr>
              <a:t></a:t>
            </a:r>
            <a:endParaRPr lang="en-US" altLang="en-US" b="1">
              <a:solidFill>
                <a:schemeClr val="bg1"/>
              </a:solidFill>
              <a:latin typeface="VNI-Univer" pitchFamily="2" charset="0"/>
            </a:endParaRPr>
          </a:p>
        </p:txBody>
      </p:sp>
      <p:sp>
        <p:nvSpPr>
          <p:cNvPr id="97287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DFB77C4-FD1D-4860-A4D2-D4537B9BB061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Readers &amp; Writers : Giaûi phaùp Semaphore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eaLnBrk="1" hangingPunct="1"/>
            <a:r>
              <a:rPr lang="fr-BE" altLang="en-US" smtClean="0"/>
              <a:t>  Caùc bieán duøng chung giöõa Rs vaø Ws</a:t>
            </a:r>
          </a:p>
          <a:p>
            <a:pPr marL="990600" lvl="1" indent="-266700" eaLnBrk="1" hangingPunct="1"/>
            <a:r>
              <a:rPr lang="fr-BE" altLang="en-US" smtClean="0"/>
              <a:t>semaphore db = 1;   	// Kieåm tra truy xuaát CSDL</a:t>
            </a:r>
          </a:p>
          <a:p>
            <a:pPr marL="236538" indent="-236538" eaLnBrk="1" hangingPunct="1"/>
            <a:r>
              <a:rPr lang="fr-BE" altLang="en-US" smtClean="0"/>
              <a:t>  Caùc bieán duøng chung giöõa Rs </a:t>
            </a:r>
            <a:endParaRPr lang="en-US" altLang="en-US" smtClean="0"/>
          </a:p>
          <a:p>
            <a:pPr marL="990600" lvl="1" indent="-266700" eaLnBrk="1" hangingPunct="1"/>
            <a:r>
              <a:rPr lang="fr-BE" altLang="en-US" smtClean="0"/>
              <a:t>int rc;              		 // Soá löôïng tieán trình Reader</a:t>
            </a:r>
          </a:p>
          <a:p>
            <a:pPr marL="990600" lvl="1" indent="-266700" eaLnBrk="1" hangingPunct="1"/>
            <a:r>
              <a:rPr lang="fr-BE" altLang="en-US" smtClean="0"/>
              <a:t>semaphore mutex = 1; 	// Kieåm tra truy xuaát rc</a:t>
            </a:r>
          </a:p>
          <a:p>
            <a:pPr marL="990600" lvl="1" indent="-266700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9830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3B859F-5BD6-4EB3-A9B4-3A2BB8676CAF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R&amp;W : Giaûi phaùp Semaphore (3)</a:t>
            </a:r>
            <a:endParaRPr lang="en-US" sz="4000"/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422400"/>
            <a:ext cx="4038600" cy="5264150"/>
          </a:xfrm>
          <a:ln w="635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Reader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</a:t>
            </a:r>
            <a:r>
              <a:rPr lang="fr-BE" altLang="en-US" sz="1800" smtClean="0">
                <a:solidFill>
                  <a:schemeClr val="folHlink"/>
                </a:solidFill>
                <a:latin typeface="Comic Sans MS" panose="030F0702030302020204" pitchFamily="66" charset="0"/>
              </a:rPr>
              <a:t>down(&amp;mutex);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 		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if (rc == 0) 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down(&amp;db);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 	</a:t>
            </a:r>
            <a:r>
              <a:rPr lang="fr-BE" altLang="en-US" sz="1800" smtClean="0">
                <a:latin typeface="Comic Sans MS" panose="030F0702030302020204" pitchFamily="66" charset="0"/>
              </a:rPr>
              <a:t>rc = rc +1; 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solidFill>
                  <a:schemeClr val="folHlink"/>
                </a:solidFill>
                <a:latin typeface="Comic Sans MS" panose="030F0702030302020204" pitchFamily="66" charset="0"/>
              </a:rPr>
              <a:t>	up(mutex); 	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read-db(Database); 	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solidFill>
                  <a:schemeClr val="folHlink"/>
                </a:solidFill>
                <a:latin typeface="Comic Sans MS" panose="030F0702030302020204" pitchFamily="66" charset="0"/>
              </a:rPr>
              <a:t>      down(mutex);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rc = rc – 1;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if (rc == 0)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up(&amp;db);</a:t>
            </a:r>
            <a:r>
              <a:rPr lang="fr-BE" altLang="en-US" sz="1800" smtClean="0">
                <a:latin typeface="Comic Sans MS" panose="030F0702030302020204" pitchFamily="66" charset="0"/>
              </a:rPr>
              <a:t> 	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</a:t>
            </a:r>
            <a:r>
              <a:rPr lang="fr-BE" altLang="en-US" sz="1800" smtClean="0">
                <a:solidFill>
                  <a:schemeClr val="folHlink"/>
                </a:solidFill>
                <a:latin typeface="Comic Sans MS" panose="030F0702030302020204" pitchFamily="66" charset="0"/>
              </a:rPr>
              <a:t>up(mutex);	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}</a:t>
            </a:r>
            <a:endParaRPr lang="en-US" altLang="en-US" sz="1800" smtClean="0">
              <a:latin typeface="Comic Sans MS" panose="030F0702030302020204" pitchFamily="66" charset="0"/>
            </a:endParaRPr>
          </a:p>
        </p:txBody>
      </p:sp>
      <p:sp>
        <p:nvSpPr>
          <p:cNvPr id="100355" name="Rectangle 4"/>
          <p:cNvSpPr txBox="1">
            <a:spLocks noChangeArrowheads="1"/>
          </p:cNvSpPr>
          <p:nvPr/>
        </p:nvSpPr>
        <p:spPr bwMode="auto">
          <a:xfrm>
            <a:off x="4724400" y="1422400"/>
            <a:ext cx="4038600" cy="5248275"/>
          </a:xfrm>
          <a:prstGeom prst="rect">
            <a:avLst/>
          </a:prstGeom>
          <a:noFill/>
          <a:ln w="63500">
            <a:solidFill>
              <a:srgbClr val="FD60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Writer()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down(&amp;db); 			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write-db(Database); 	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up(&amp;db);</a:t>
            </a:r>
            <a:r>
              <a:rPr lang="fr-BE" altLang="en-US" sz="1800">
                <a:latin typeface="Comic Sans MS" panose="030F0702030302020204" pitchFamily="66" charset="0"/>
              </a:rPr>
              <a:t> 		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}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2625" y="3998913"/>
            <a:ext cx="3452813" cy="411162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5863" y="2541588"/>
            <a:ext cx="3452812" cy="42545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265738" y="4252913"/>
            <a:ext cx="2979737" cy="576262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bg1"/>
                </a:solidFill>
                <a:latin typeface="VNI-Univer" pitchFamily="2" charset="0"/>
              </a:rPr>
              <a:t> Ai ñöôïc öu tieân ?</a:t>
            </a:r>
            <a:endParaRPr lang="en-US" altLang="en-US" sz="2800">
              <a:latin typeface="VNI-Univer" pitchFamily="2" charset="0"/>
              <a:sym typeface="Wingdings" panose="05000000000000000000" pitchFamily="2" charset="2"/>
            </a:endParaRPr>
          </a:p>
        </p:txBody>
      </p:sp>
      <p:sp>
        <p:nvSpPr>
          <p:cNvPr id="100359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1E73C2C-1555-4C64-AF73-616E88220281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R&amp;W : Giaûi phaùp Semaphore (Thinking...)</a:t>
            </a:r>
            <a:endParaRPr lang="en-US" sz="4000"/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449388"/>
            <a:ext cx="4038600" cy="5264150"/>
          </a:xfrm>
          <a:ln w="635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Reader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</a:t>
            </a:r>
            <a:r>
              <a:rPr lang="fr-BE" altLang="en-US" sz="1800" smtClean="0">
                <a:solidFill>
                  <a:schemeClr val="folHlink"/>
                </a:solidFill>
                <a:latin typeface="Comic Sans MS" panose="030F0702030302020204" pitchFamily="66" charset="0"/>
              </a:rPr>
              <a:t>down(&amp;mutex);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 		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rc = rc +1;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solidFill>
                  <a:schemeClr val="folHlink"/>
                </a:solidFill>
                <a:latin typeface="Comic Sans MS" panose="030F0702030302020204" pitchFamily="66" charset="0"/>
              </a:rPr>
              <a:t>      up(mutex); </a:t>
            </a:r>
            <a:r>
              <a:rPr lang="fr-BE" altLang="en-US" sz="1800" smtClean="0">
                <a:latin typeface="Comic Sans MS" panose="030F0702030302020204" pitchFamily="66" charset="0"/>
              </a:rPr>
              <a:t>      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if (rc ==1) 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down(&amp;db);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      </a:t>
            </a:r>
            <a:r>
              <a:rPr lang="fr-BE" altLang="en-US" sz="1800" smtClean="0">
                <a:latin typeface="Comic Sans MS" panose="030F0702030302020204" pitchFamily="66" charset="0"/>
              </a:rPr>
              <a:t>read-db(Database); 	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solidFill>
                  <a:schemeClr val="folHlink"/>
                </a:solidFill>
                <a:latin typeface="Comic Sans MS" panose="030F0702030302020204" pitchFamily="66" charset="0"/>
              </a:rPr>
              <a:t>      down(mutex);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rc = rc – 1;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</a:t>
            </a:r>
            <a:r>
              <a:rPr lang="fr-BE" altLang="en-US" sz="1800" smtClean="0">
                <a:solidFill>
                  <a:schemeClr val="folHlink"/>
                </a:solidFill>
                <a:latin typeface="Comic Sans MS" panose="030F0702030302020204" pitchFamily="66" charset="0"/>
              </a:rPr>
              <a:t>up(mutex);</a:t>
            </a:r>
            <a:endParaRPr lang="fr-BE" altLang="en-US" sz="180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if (rc == 0)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up(&amp;db);</a:t>
            </a:r>
            <a:r>
              <a:rPr lang="fr-BE" altLang="en-US" sz="1800" smtClean="0">
                <a:latin typeface="Comic Sans MS" panose="030F0702030302020204" pitchFamily="66" charset="0"/>
              </a:rPr>
              <a:t> 	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}</a:t>
            </a:r>
            <a:endParaRPr lang="en-US" altLang="en-US" sz="1800" smtClean="0">
              <a:latin typeface="Comic Sans MS" panose="030F0702030302020204" pitchFamily="66" charset="0"/>
            </a:endParaRPr>
          </a:p>
        </p:txBody>
      </p:sp>
      <p:sp>
        <p:nvSpPr>
          <p:cNvPr id="101379" name="Rectangle 4"/>
          <p:cNvSpPr txBox="1">
            <a:spLocks noChangeArrowheads="1"/>
          </p:cNvSpPr>
          <p:nvPr/>
        </p:nvSpPr>
        <p:spPr bwMode="auto">
          <a:xfrm>
            <a:off x="4724400" y="1449388"/>
            <a:ext cx="4038600" cy="5248275"/>
          </a:xfrm>
          <a:prstGeom prst="rect">
            <a:avLst/>
          </a:prstGeom>
          <a:noFill/>
          <a:ln w="63500">
            <a:solidFill>
              <a:srgbClr val="FD60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Writer()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down(&amp;db); 			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write-db(Database); 	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     </a:t>
            </a:r>
            <a:r>
              <a:rPr lang="fr-BE" altLang="en-US" sz="1800">
                <a:solidFill>
                  <a:schemeClr val="hlink"/>
                </a:solidFill>
                <a:latin typeface="Comic Sans MS" panose="030F0702030302020204" pitchFamily="66" charset="0"/>
              </a:rPr>
              <a:t>up(&amp;db);</a:t>
            </a:r>
            <a:r>
              <a:rPr lang="fr-BE" altLang="en-US" sz="1800">
                <a:latin typeface="Comic Sans MS" panose="030F0702030302020204" pitchFamily="66" charset="0"/>
              </a:rPr>
              <a:t> 		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fr-BE" altLang="en-US" sz="1800">
                <a:latin typeface="Comic Sans MS" panose="030F0702030302020204" pitchFamily="66" charset="0"/>
              </a:rPr>
              <a:t> }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01380" name="Rectangle 5"/>
          <p:cNvSpPr>
            <a:spLocks noChangeArrowheads="1"/>
          </p:cNvSpPr>
          <p:nvPr/>
        </p:nvSpPr>
        <p:spPr bwMode="auto">
          <a:xfrm>
            <a:off x="682625" y="4025900"/>
            <a:ext cx="3452813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101381" name="Rectangle 6"/>
          <p:cNvSpPr>
            <a:spLocks noChangeArrowheads="1"/>
          </p:cNvSpPr>
          <p:nvPr/>
        </p:nvSpPr>
        <p:spPr bwMode="auto">
          <a:xfrm>
            <a:off x="4995863" y="2568575"/>
            <a:ext cx="3452812" cy="42545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65738" y="4279900"/>
            <a:ext cx="2979737" cy="576263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bg1"/>
                </a:solidFill>
                <a:latin typeface="VNI-Univer" pitchFamily="2" charset="0"/>
              </a:rPr>
              <a:t> ??? heâ, heâ, heâ </a:t>
            </a:r>
            <a:r>
              <a:rPr lang="en-US" altLang="en-US" sz="2800">
                <a:latin typeface="VNI-Univer" pitchFamily="2" charset="0"/>
              </a:rPr>
              <a:t> </a:t>
            </a:r>
            <a:r>
              <a:rPr lang="en-US" altLang="en-US" sz="2800" b="1">
                <a:solidFill>
                  <a:schemeClr val="bg1"/>
                </a:solidFill>
                <a:latin typeface="VNI-Univer" pitchFamily="2" charset="0"/>
                <a:sym typeface="Wingdings" panose="05000000000000000000" pitchFamily="2" charset="2"/>
              </a:rPr>
              <a:t></a:t>
            </a:r>
            <a:r>
              <a:rPr lang="en-US" altLang="en-US" sz="2800">
                <a:latin typeface="VNI-Univer" pitchFamily="2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01383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1048537-8DE5-4046-A5B1-F6B5FED29691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R&amp;W: Giaûi phaùp Monitor</a:t>
            </a:r>
            <a:endParaRPr lang="en-US" sz="4000"/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436688"/>
            <a:ext cx="4038600" cy="5264150"/>
          </a:xfrm>
          <a:ln w="635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 smtClean="0">
                <a:latin typeface="Comic Sans MS" panose="030F0702030302020204" pitchFamily="66" charset="0"/>
              </a:rPr>
              <a:t> monitor </a:t>
            </a:r>
            <a:r>
              <a:rPr lang="fr-BE" altLang="en-US" sz="2400" smtClean="0">
                <a:solidFill>
                  <a:schemeClr val="hlink"/>
                </a:solidFill>
                <a:latin typeface="Comic Sans MS" panose="030F0702030302020204" pitchFamily="66" charset="0"/>
              </a:rPr>
              <a:t>ReaderWriter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 smtClean="0">
                <a:latin typeface="Comic Sans MS" panose="030F0702030302020204" pitchFamily="66" charset="0"/>
              </a:rPr>
              <a:t> </a:t>
            </a:r>
            <a:r>
              <a:rPr lang="fr-BE" altLang="en-US" smtClean="0">
                <a:solidFill>
                  <a:schemeClr val="hlink"/>
                </a:solidFill>
                <a:latin typeface="Comic Sans MS" panose="030F0702030302020204" pitchFamily="66" charset="0"/>
              </a:rPr>
              <a:t>?</a:t>
            </a:r>
            <a:r>
              <a:rPr lang="fr-BE" altLang="en-US" sz="2400" smtClean="0">
                <a:latin typeface="Comic Sans MS" panose="030F0702030302020204" pitchFamily="66" charset="0"/>
              </a:rPr>
              <a:t>    Database;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 smtClean="0">
                <a:latin typeface="Comic Sans MS" panose="030F0702030302020204" pitchFamily="66" charset="0"/>
              </a:rPr>
              <a:t>  procedure R1();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 smtClean="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 smtClean="0">
                <a:latin typeface="Comic Sans MS" panose="030F0702030302020204" pitchFamily="66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 smtClean="0">
                <a:latin typeface="Comic Sans MS" panose="030F0702030302020204" pitchFamily="66" charset="0"/>
              </a:rPr>
              <a:t>procedure </a:t>
            </a:r>
            <a:r>
              <a:rPr lang="fr-BE" altLang="en-US" sz="2400" smtClean="0">
                <a:solidFill>
                  <a:schemeClr val="hlink"/>
                </a:solidFill>
                <a:latin typeface="Comic Sans MS" panose="030F0702030302020204" pitchFamily="66" charset="0"/>
              </a:rPr>
              <a:t>R...</a:t>
            </a:r>
            <a:r>
              <a:rPr lang="fr-BE" altLang="en-US" sz="2400" smtClean="0">
                <a:latin typeface="Comic Sans MS" panose="030F0702030302020204" pitchFamily="66" charset="0"/>
              </a:rPr>
              <a:t>();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 smtClean="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 smtClean="0">
                <a:latin typeface="Comic Sans MS" panose="030F0702030302020204" pitchFamily="66" charset="0"/>
              </a:rPr>
              <a:t>  }</a:t>
            </a:r>
            <a:endParaRPr lang="en-US" altLang="en-US" sz="2400" smtClean="0">
              <a:latin typeface="Comic Sans MS" panose="030F0702030302020204" pitchFamily="66" charset="0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4724400" y="1436688"/>
            <a:ext cx="4038600" cy="5233987"/>
          </a:xfrm>
          <a:prstGeom prst="rect">
            <a:avLst/>
          </a:prstGeom>
          <a:noFill/>
          <a:ln w="63500">
            <a:solidFill>
              <a:srgbClr val="CA68A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>
                <a:latin typeface="Comic Sans MS" panose="030F0702030302020204" pitchFamily="66" charset="0"/>
              </a:rPr>
              <a:t>procedure W1();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>
                <a:latin typeface="Comic Sans MS" panose="030F0702030302020204" pitchFamily="66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>
                <a:latin typeface="Comic Sans MS" panose="030F0702030302020204" pitchFamily="66" charset="0"/>
              </a:rPr>
              <a:t>procedure </a:t>
            </a:r>
            <a:r>
              <a:rPr lang="fr-BE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W...</a:t>
            </a:r>
            <a:r>
              <a:rPr lang="fr-BE" altLang="en-US" sz="2400">
                <a:latin typeface="Comic Sans MS" panose="030F0702030302020204" pitchFamily="66" charset="0"/>
              </a:rPr>
              <a:t>();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>
                <a:latin typeface="Comic Sans MS" panose="030F0702030302020204" pitchFamily="66" charset="0"/>
              </a:rPr>
              <a:t>  }</a:t>
            </a:r>
            <a:endParaRPr lang="en-US" altLang="en-US" sz="2400">
              <a:latin typeface="Comic Sans MS" panose="030F0702030302020204" pitchFamily="66" charset="0"/>
            </a:endParaRPr>
          </a:p>
          <a:p>
            <a:pPr eaLnBrk="1" hangingPunct="1"/>
            <a:endParaRPr lang="en-US" altLang="en-US" sz="2400"/>
          </a:p>
        </p:txBody>
      </p:sp>
      <p:sp>
        <p:nvSpPr>
          <p:cNvPr id="102404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1B31F05-CB9A-462A-BF03-AA002A89BDD9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Tranh ñoaït ñieàu khieån (Race condition) - Ví duï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488F92-DAC6-4205-BED9-869876D67183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5505450" y="4891088"/>
            <a:ext cx="2513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omic Sans MS" panose="030F0702030302020204" pitchFamily="66" charset="0"/>
              </a:rPr>
              <a:t>(4) hits = 1 + 1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3338513" y="2582863"/>
            <a:ext cx="342900" cy="646112"/>
          </a:xfrm>
          <a:custGeom>
            <a:avLst/>
            <a:gdLst>
              <a:gd name="T0" fmla="*/ 2147483646 w 216"/>
              <a:gd name="T1" fmla="*/ 0 h 528"/>
              <a:gd name="T2" fmla="*/ 2147483646 w 216"/>
              <a:gd name="T3" fmla="*/ 2147483646 h 528"/>
              <a:gd name="T4" fmla="*/ 2147483646 w 216"/>
              <a:gd name="T5" fmla="*/ 2147483646 h 528"/>
              <a:gd name="T6" fmla="*/ 2147483646 w 216"/>
              <a:gd name="T7" fmla="*/ 2147483646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216"/>
              <a:gd name="T13" fmla="*/ 0 h 528"/>
              <a:gd name="T14" fmla="*/ 216 w 21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252663" y="3227388"/>
            <a:ext cx="2806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(1) read hits (0)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2227263" y="3863975"/>
            <a:ext cx="2570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(2) hits = 0 + 1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5505450" y="4279900"/>
            <a:ext cx="280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omic Sans MS" panose="030F0702030302020204" pitchFamily="66" charset="0"/>
              </a:rPr>
              <a:t>(3) read hits (1)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838575" y="2524125"/>
            <a:ext cx="53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</a:rPr>
              <a:t>P1</a:t>
            </a:r>
          </a:p>
        </p:txBody>
      </p: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6615113" y="2463800"/>
            <a:ext cx="906462" cy="706438"/>
            <a:chOff x="3831" y="1488"/>
            <a:chExt cx="571" cy="445"/>
          </a:xfrm>
        </p:grpSpPr>
        <p:sp>
          <p:nvSpPr>
            <p:cNvPr id="22542" name="Freeform 10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>
                <a:gd name="T0" fmla="*/ 64 w 216"/>
                <a:gd name="T1" fmla="*/ 0 h 528"/>
                <a:gd name="T2" fmla="*/ 208 w 216"/>
                <a:gd name="T3" fmla="*/ 32 h 528"/>
                <a:gd name="T4" fmla="*/ 16 w 216"/>
                <a:gd name="T5" fmla="*/ 56 h 528"/>
                <a:gd name="T6" fmla="*/ 112 w 216"/>
                <a:gd name="T7" fmla="*/ 8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528"/>
                <a:gd name="T14" fmla="*/ 216 w 21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Text Box 11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C0000"/>
                  </a:solidFill>
                  <a:latin typeface="Comic Sans MS" panose="030F0702030302020204" pitchFamily="66" charset="0"/>
                </a:rPr>
                <a:t>P2</a:t>
              </a:r>
            </a:p>
          </p:txBody>
        </p:sp>
      </p:grp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1512888" y="5005388"/>
            <a:ext cx="144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folHlink"/>
                </a:solidFill>
                <a:latin typeface="Comic Sans MS" panose="030F0702030302020204" pitchFamily="66" charset="0"/>
              </a:rPr>
              <a:t>hits = 2</a:t>
            </a: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1524000" y="2082800"/>
            <a:ext cx="144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folHlink"/>
                </a:solidFill>
                <a:latin typeface="Comic Sans MS" panose="030F0702030302020204" pitchFamily="66" charset="0"/>
              </a:rPr>
              <a:t>hits = 0</a:t>
            </a:r>
          </a:p>
        </p:txBody>
      </p:sp>
      <p:sp>
        <p:nvSpPr>
          <p:cNvPr id="22540" name="Line 14"/>
          <p:cNvSpPr>
            <a:spLocks noChangeShapeType="1"/>
          </p:cNvSpPr>
          <p:nvPr/>
        </p:nvSpPr>
        <p:spPr bwMode="auto">
          <a:xfrm>
            <a:off x="2133600" y="2692400"/>
            <a:ext cx="0" cy="1828800"/>
          </a:xfrm>
          <a:prstGeom prst="line">
            <a:avLst/>
          </a:prstGeom>
          <a:noFill/>
          <a:ln w="57150">
            <a:solidFill>
              <a:srgbClr val="0F0C1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5"/>
          <p:cNvSpPr txBox="1">
            <a:spLocks noChangeArrowheads="1"/>
          </p:cNvSpPr>
          <p:nvPr/>
        </p:nvSpPr>
        <p:spPr bwMode="auto">
          <a:xfrm>
            <a:off x="1066800" y="2692400"/>
            <a:ext cx="92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F0C19"/>
                </a:solidFill>
                <a:latin typeface="Comic Sans MS" panose="030F0702030302020204" pitchFamily="66" charset="0"/>
              </a:rPr>
              <a:t>time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 advAuto="0"/>
      <p:bldP spid="151557" grpId="0" build="p" autoUpdateAnimBg="0" advAuto="0"/>
      <p:bldP spid="151558" grpId="0" build="p" autoUpdateAnimBg="0" advAuto="0"/>
      <p:bldP spid="151559" grpId="0" build="p" autoUpdateAnimBg="0" advAuto="0"/>
      <p:bldP spid="151564" grpId="0" build="p" autoUpdateAnimBg="0" advAuto="0"/>
      <p:bldP spid="151565" grpId="0" build="p" autoUpdateAnimBg="0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04825" y="276225"/>
            <a:ext cx="4038600" cy="6362700"/>
          </a:xfrm>
          <a:ln w="63500">
            <a:solidFill>
              <a:srgbClr val="CA68A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monitor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ReaderWriter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condition  OKWrite, OKRead;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int 	    rc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Boolean    busy =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procedure BeginRead()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if (busy)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	  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wait(OKRead);</a:t>
            </a:r>
            <a:r>
              <a:rPr lang="fr-BE" altLang="en-US" sz="1800" smtClean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rc++;             	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signal(OKRead);</a:t>
            </a:r>
            <a:r>
              <a:rPr lang="fr-BE" altLang="en-US" sz="1800" smtClean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procedure FinishRead()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rc--;		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if (rc == 0)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  </a:t>
            </a:r>
            <a:r>
              <a:rPr lang="fr-BE" altLang="en-US" sz="1800" smtClean="0">
                <a:solidFill>
                  <a:schemeClr val="folHlink"/>
                </a:solidFill>
                <a:latin typeface="Comic Sans MS" panose="030F0702030302020204" pitchFamily="66" charset="0"/>
              </a:rPr>
              <a:t>signal(OKWrite);</a:t>
            </a:r>
            <a:r>
              <a:rPr lang="fr-BE" altLang="en-US" sz="1800" smtClean="0">
                <a:latin typeface="Comic Sans MS" panose="030F0702030302020204" pitchFamily="66" charset="0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}</a:t>
            </a:r>
          </a:p>
        </p:txBody>
      </p:sp>
      <p:sp>
        <p:nvSpPr>
          <p:cNvPr id="29696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95825" y="279400"/>
            <a:ext cx="4038600" cy="6342063"/>
          </a:xfrm>
          <a:ln w="635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procedure BeginWrite()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if (busy || rc != 0) 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	    </a:t>
            </a:r>
            <a:r>
              <a:rPr lang="fr-BE" altLang="en-US" sz="1800" smtClean="0">
                <a:solidFill>
                  <a:schemeClr val="folHlink"/>
                </a:solidFill>
                <a:latin typeface="Comic Sans MS" panose="030F0702030302020204" pitchFamily="66" charset="0"/>
              </a:rPr>
              <a:t>wait(OKWrite);</a:t>
            </a:r>
            <a:r>
              <a:rPr lang="fr-BE" altLang="en-US" sz="1800" smtClean="0">
                <a:latin typeface="Comic Sans MS" panose="030F0702030302020204" pitchFamily="66" charset="0"/>
              </a:rPr>
              <a:t>	     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busy = true;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}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procedure FinishWrite()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busy =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if (OKRead.Queue)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</a:t>
            </a:r>
            <a:r>
              <a:rPr lang="fr-BE" altLang="en-US" sz="1800" smtClean="0">
                <a:solidFill>
                  <a:schemeClr val="hlink"/>
                </a:solidFill>
                <a:latin typeface="Comic Sans MS" panose="030F0702030302020204" pitchFamily="66" charset="0"/>
              </a:rPr>
              <a:t>signal(OKRead);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    </a:t>
            </a:r>
            <a:r>
              <a:rPr lang="fr-BE" altLang="en-US" sz="1800" smtClean="0">
                <a:solidFill>
                  <a:schemeClr val="folHlink"/>
                </a:solidFill>
                <a:latin typeface="Comic Sans MS" panose="030F0702030302020204" pitchFamily="66" charset="0"/>
              </a:rPr>
              <a:t>signal(OKWrite);</a:t>
            </a:r>
            <a:endParaRPr lang="fr-FR" altLang="en-US" sz="1800" smtClean="0">
              <a:solidFill>
                <a:schemeClr val="folHlink"/>
              </a:solidFill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1800" smtClean="0">
                <a:latin typeface="Comic Sans MS" panose="030F0702030302020204" pitchFamily="66" charset="0"/>
              </a:rPr>
              <a:t>   }</a:t>
            </a:r>
            <a:r>
              <a:rPr lang="en-US" altLang="en-US" sz="1800" smtClean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1800" smtClean="0">
                <a:latin typeface="Comic Sans MS" panose="030F0702030302020204" pitchFamily="66" charset="0"/>
              </a:rPr>
              <a:t>  end monitor;</a:t>
            </a:r>
            <a:endParaRPr lang="en-US" altLang="en-US" sz="1800" smtClean="0">
              <a:latin typeface="Comic Sans MS" panose="030F0702030302020204" pitchFamily="66" charset="0"/>
            </a:endParaRP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1227138" y="3257550"/>
            <a:ext cx="2095500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5127625" y="3921125"/>
            <a:ext cx="1933575" cy="38100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296967" name="Line 7"/>
          <p:cNvSpPr>
            <a:spLocks noChangeShapeType="1"/>
          </p:cNvSpPr>
          <p:nvPr/>
        </p:nvSpPr>
        <p:spPr bwMode="auto">
          <a:xfrm flipH="1" flipV="1">
            <a:off x="3276600" y="3468688"/>
            <a:ext cx="1781175" cy="6127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 flipV="1">
            <a:off x="3078163" y="1524000"/>
            <a:ext cx="2049462" cy="457041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5199063" y="1285875"/>
            <a:ext cx="2154237" cy="411163"/>
          </a:xfrm>
          <a:prstGeom prst="rect">
            <a:avLst/>
          </a:prstGeom>
          <a:noFill/>
          <a:ln w="57150">
            <a:solidFill>
              <a:srgbClr val="CA68A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1106488" y="5918200"/>
            <a:ext cx="1933575" cy="381000"/>
          </a:xfrm>
          <a:prstGeom prst="rect">
            <a:avLst/>
          </a:prstGeom>
          <a:noFill/>
          <a:ln w="57150">
            <a:solidFill>
              <a:srgbClr val="CA68A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296972" name="Freeform 12"/>
          <p:cNvSpPr>
            <a:spLocks/>
          </p:cNvSpPr>
          <p:nvPr/>
        </p:nvSpPr>
        <p:spPr bwMode="auto">
          <a:xfrm>
            <a:off x="7138988" y="1444625"/>
            <a:ext cx="1017587" cy="3348038"/>
          </a:xfrm>
          <a:custGeom>
            <a:avLst/>
            <a:gdLst>
              <a:gd name="T0" fmla="*/ 0 w 641"/>
              <a:gd name="T1" fmla="*/ 2147483646 h 2109"/>
              <a:gd name="T2" fmla="*/ 2147483646 w 641"/>
              <a:gd name="T3" fmla="*/ 2147483646 h 2109"/>
              <a:gd name="T4" fmla="*/ 2147483646 w 641"/>
              <a:gd name="T5" fmla="*/ 0 h 2109"/>
              <a:gd name="T6" fmla="*/ 0 60000 65536"/>
              <a:gd name="T7" fmla="*/ 0 60000 65536"/>
              <a:gd name="T8" fmla="*/ 0 60000 65536"/>
              <a:gd name="T9" fmla="*/ 0 w 641"/>
              <a:gd name="T10" fmla="*/ 0 h 2109"/>
              <a:gd name="T11" fmla="*/ 641 w 641"/>
              <a:gd name="T12" fmla="*/ 2109 h 21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1" h="2109">
                <a:moveTo>
                  <a:pt x="0" y="2109"/>
                </a:moveTo>
                <a:cubicBezTo>
                  <a:pt x="292" y="1620"/>
                  <a:pt x="585" y="1132"/>
                  <a:pt x="613" y="781"/>
                </a:cubicBezTo>
                <a:cubicBezTo>
                  <a:pt x="641" y="430"/>
                  <a:pt x="404" y="215"/>
                  <a:pt x="167" y="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5197475" y="4595813"/>
            <a:ext cx="1933575" cy="381000"/>
          </a:xfrm>
          <a:prstGeom prst="rect">
            <a:avLst/>
          </a:prstGeom>
          <a:noFill/>
          <a:ln w="57150">
            <a:solidFill>
              <a:srgbClr val="CA68A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103435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8551C416-C00B-4E04-A276-6B0D2B720E52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6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6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6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6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6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6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6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96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69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96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96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96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96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96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969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96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66" grpId="0" animBg="1"/>
      <p:bldP spid="296970" grpId="0" animBg="1"/>
      <p:bldP spid="296971" grpId="0" animBg="1"/>
      <p:bldP spid="29697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Reader&amp;Writer : Giaûi phaùp Monitor</a:t>
            </a:r>
            <a:endParaRPr lang="en-US" sz="4000"/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408113"/>
            <a:ext cx="4038600" cy="5264150"/>
          </a:xfrm>
          <a:ln w="63500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 smtClean="0">
                <a:latin typeface="Comic Sans MS" panose="030F0702030302020204" pitchFamily="66" charset="0"/>
              </a:rPr>
              <a:t> </a:t>
            </a:r>
            <a:r>
              <a:rPr lang="fr-BE" altLang="en-US" sz="2400" smtClean="0">
                <a:solidFill>
                  <a:schemeClr val="hlink"/>
                </a:solidFill>
                <a:latin typeface="Comic Sans MS" panose="030F0702030302020204" pitchFamily="66" charset="0"/>
              </a:rPr>
              <a:t>Reader()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 smtClean="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 smtClean="0">
                <a:latin typeface="Comic Sans MS" panose="030F0702030302020204" pitchFamily="66" charset="0"/>
              </a:rPr>
              <a:t>     </a:t>
            </a:r>
            <a:r>
              <a:rPr lang="fr-BE" altLang="en-US" sz="2400" smtClean="0">
                <a:solidFill>
                  <a:schemeClr val="hlink"/>
                </a:solidFill>
                <a:latin typeface="Comic Sans MS" panose="030F0702030302020204" pitchFamily="66" charset="0"/>
              </a:rPr>
              <a:t>RW.BeginRead();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 smtClean="0">
                <a:latin typeface="Comic Sans MS" panose="030F0702030302020204" pitchFamily="66" charset="0"/>
              </a:rPr>
              <a:t>     Read-db(Database);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 smtClean="0">
                <a:latin typeface="Comic Sans MS" panose="030F0702030302020204" pitchFamily="66" charset="0"/>
              </a:rPr>
              <a:t>     </a:t>
            </a:r>
            <a:r>
              <a:rPr lang="fr-BE" altLang="en-US" sz="2400" smtClean="0">
                <a:solidFill>
                  <a:schemeClr val="hlink"/>
                </a:solidFill>
                <a:latin typeface="Comic Sans MS" panose="030F0702030302020204" pitchFamily="66" charset="0"/>
              </a:rPr>
              <a:t>RW.FinishRead();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 smtClean="0">
                <a:latin typeface="Comic Sans MS" panose="030F0702030302020204" pitchFamily="66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 smtClean="0">
                <a:latin typeface="Comic Sans MS" panose="030F0702030302020204" pitchFamily="66" charset="0"/>
              </a:rPr>
              <a:t>  </a:t>
            </a:r>
            <a:endParaRPr lang="en-US" altLang="en-US" sz="2400" smtClean="0"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724400" y="1408113"/>
            <a:ext cx="4038600" cy="5248275"/>
          </a:xfrm>
          <a:prstGeom prst="rect">
            <a:avLst/>
          </a:prstGeom>
          <a:noFill/>
          <a:ln w="63500">
            <a:solidFill>
              <a:srgbClr val="FD60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>
                <a:latin typeface="Comic Sans MS" panose="030F0702030302020204" pitchFamily="66" charset="0"/>
              </a:rPr>
              <a:t> </a:t>
            </a:r>
            <a:r>
              <a:rPr lang="fr-BE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Writer();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>
                <a:latin typeface="Comic Sans MS" panose="030F0702030302020204" pitchFamily="66" charset="0"/>
              </a:rPr>
              <a:t>  {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>
                <a:latin typeface="Comic Sans MS" panose="030F0702030302020204" pitchFamily="66" charset="0"/>
              </a:rPr>
              <a:t>      </a:t>
            </a:r>
            <a:r>
              <a:rPr lang="fr-BE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RW.BeginWrite();</a:t>
            </a:r>
            <a:r>
              <a:rPr lang="fr-BE" altLang="en-US" sz="240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>
                <a:latin typeface="Comic Sans MS" panose="030F0702030302020204" pitchFamily="66" charset="0"/>
              </a:rPr>
              <a:t>      Write-db(Database);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>
                <a:latin typeface="Comic Sans MS" panose="030F0702030302020204" pitchFamily="66" charset="0"/>
              </a:rPr>
              <a:t>      </a:t>
            </a:r>
            <a:r>
              <a:rPr lang="fr-BE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RW.FinishWrite();</a:t>
            </a:r>
            <a:r>
              <a:rPr lang="fr-BE" altLang="en-US" sz="240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fr-BE" altLang="en-US" sz="2400">
                <a:latin typeface="Comic Sans MS" panose="030F0702030302020204" pitchFamily="66" charset="0"/>
              </a:rPr>
              <a:t>   }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238" y="3076575"/>
            <a:ext cx="3452812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54613" y="3071813"/>
            <a:ext cx="3452812" cy="42545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VNI-Univer" pitchFamily="2" charset="0"/>
            </a:endParaRPr>
          </a:p>
        </p:txBody>
      </p:sp>
      <p:sp>
        <p:nvSpPr>
          <p:cNvPr id="105478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9C6B3A9-7DE7-4698-8BBC-186E525BCB99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3600" smtClean="0"/>
              <a:t>Baøi toaùn ñoàng boä hoaù kinh ñieån 3:</a:t>
            </a:r>
            <a:br>
              <a:rPr lang="en-US" sz="3600" smtClean="0"/>
            </a:br>
            <a:r>
              <a:rPr lang="en-US" sz="3600" smtClean="0"/>
              <a:t>Böûa aên cuûa caùc Trieát gia (Dining Philosophers)</a:t>
            </a:r>
            <a:endParaRPr lang="en-US" sz="3600"/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1806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Naêm trieát gia ngoài chung quanh baøn aên moùn spaghetti (yum..yum)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Treân baøn coù 5 caùi nóa ñöôïc ñaët giöõa 5 caùi ñóa (xem hình)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Ñeå aên moùn spaghetti moãi ngöôøi caàn coù 2 caùi nóa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Trieát gia thöù i: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Thinking...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Eating...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endParaRPr lang="en-US" altLang="en-US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202238" y="1317625"/>
          <a:ext cx="3643312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name="Artwork" r:id="rId3" imgW="3933333" imgH="3828571" progId="Adobe.Illustrator.7">
                  <p:embed/>
                </p:oleObj>
              </mc:Choice>
              <mc:Fallback>
                <p:oleObj name="Artwork" r:id="rId3" imgW="3933333" imgH="3828571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317625"/>
                        <a:ext cx="3643312" cy="354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17563" y="5108575"/>
            <a:ext cx="7524750" cy="576263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bg1"/>
                </a:solidFill>
                <a:latin typeface="VNI-Univer" pitchFamily="2" charset="0"/>
              </a:rPr>
              <a:t>Chuyeän gì coù theå xaûy ra ?</a:t>
            </a:r>
            <a:r>
              <a:rPr lang="en-US" altLang="en-US" sz="2800">
                <a:latin typeface="VNI-Univer" pitchFamily="2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06501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67D8CC0-D81D-4310-8A58-F8D3B0D6D729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Dining Philosophers : Tình huoáng nguy hieåm</a:t>
            </a:r>
            <a:endParaRPr lang="en-US" sz="4000"/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3638" cy="4525963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en-US" altLang="en-US" sz="2400" smtClean="0"/>
              <a:t>2 trieát gia “giaønh giaät” cuøng 1 caùi nóa</a:t>
            </a:r>
          </a:p>
          <a:p>
            <a:pPr lvl="1" eaLnBrk="1" hangingPunct="1"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en-US" altLang="en-US" sz="2000" smtClean="0"/>
              <a:t>Tranh chaáp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Char char="§"/>
            </a:pPr>
            <a:r>
              <a:rPr lang="en-US" altLang="en-US" sz="2400" smtClean="0"/>
              <a:t>Caàn ñoàng boä hoaù hoaït ñoäng cuûa caùc trieát gia</a:t>
            </a:r>
          </a:p>
          <a:p>
            <a:pPr lvl="1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endParaRPr lang="en-US" altLang="en-US" smtClean="0"/>
          </a:p>
        </p:txBody>
      </p:sp>
      <p:graphicFrame>
        <p:nvGraphicFramePr>
          <p:cNvPr id="107523" name="Object 4"/>
          <p:cNvGraphicFramePr>
            <a:graphicFrameLocks noChangeAspect="1"/>
          </p:cNvGraphicFramePr>
          <p:nvPr/>
        </p:nvGraphicFramePr>
        <p:xfrm>
          <a:off x="5395913" y="1373188"/>
          <a:ext cx="2543175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name="Artwork" r:id="rId3" imgW="3933333" imgH="3828571" progId="Adobe.Illustrator.7">
                  <p:embed/>
                </p:oleObj>
              </mc:Choice>
              <mc:Fallback>
                <p:oleObj name="Artwork" r:id="rId3" imgW="3933333" imgH="3828571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1373188"/>
                        <a:ext cx="2543175" cy="247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9" descr="concurrency-0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3405188"/>
            <a:ext cx="2525713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D996E94-7F7B-4043-8C9D-FCA72AC19CD3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Dining Philosophers : Giaûi phaùp ñoàng boä </a:t>
            </a:r>
            <a:endParaRPr lang="en-US" sz="4000"/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hlink"/>
                </a:solidFill>
                <a:latin typeface="Comic Sans MS" panose="030F0702030302020204" pitchFamily="66" charset="0"/>
              </a:rPr>
              <a:t>semaphore fork[5] = 1;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endParaRPr lang="en-US" altLang="en-US" sz="2000" smtClean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mic Sans MS" panose="030F0702030302020204" pitchFamily="66" charset="0"/>
              </a:rPr>
              <a:t>Philosopher (i)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mic Sans MS" panose="030F0702030302020204" pitchFamily="66" charset="0"/>
              </a:rPr>
              <a:t>{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mic Sans MS" panose="030F0702030302020204" pitchFamily="66" charset="0"/>
              </a:rPr>
              <a:t>  while(true)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mic Sans MS" panose="030F0702030302020204" pitchFamily="66" charset="0"/>
              </a:rPr>
              <a:t>	{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mic Sans MS" panose="030F0702030302020204" pitchFamily="66" charset="0"/>
              </a:rPr>
              <a:t>		</a:t>
            </a:r>
            <a:r>
              <a:rPr lang="en-US" altLang="en-US" sz="2000" smtClean="0">
                <a:solidFill>
                  <a:schemeClr val="hlink"/>
                </a:solidFill>
                <a:latin typeface="Comic Sans MS" panose="030F0702030302020204" pitchFamily="66" charset="0"/>
              </a:rPr>
              <a:t>down(fork[i]);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hlink"/>
                </a:solidFill>
                <a:latin typeface="Comic Sans MS" panose="030F0702030302020204" pitchFamily="66" charset="0"/>
              </a:rPr>
              <a:t>		down(fork[i+1 mod 5])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mic Sans MS" panose="030F0702030302020204" pitchFamily="66" charset="0"/>
              </a:rPr>
              <a:t>		eat;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mic Sans MS" panose="030F0702030302020204" pitchFamily="66" charset="0"/>
              </a:rPr>
              <a:t>		</a:t>
            </a:r>
            <a:r>
              <a:rPr lang="en-US" altLang="en-US" sz="2000" smtClean="0">
                <a:solidFill>
                  <a:schemeClr val="hlink"/>
                </a:solidFill>
                <a:latin typeface="Comic Sans MS" panose="030F0702030302020204" pitchFamily="66" charset="0"/>
              </a:rPr>
              <a:t>up(fork[i]);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chemeClr val="hlink"/>
                </a:solidFill>
                <a:latin typeface="Comic Sans MS" panose="030F0702030302020204" pitchFamily="66" charset="0"/>
              </a:rPr>
              <a:t>		up(fork[i+1 mod 5]);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mic Sans MS" panose="030F0702030302020204" pitchFamily="66" charset="0"/>
              </a:rPr>
              <a:t>		think;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mic Sans MS" panose="030F0702030302020204" pitchFamily="66" charset="0"/>
              </a:rPr>
              <a:t>	}	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endParaRPr lang="en-US" altLang="en-US" sz="2000" smtClean="0">
              <a:latin typeface="Comic Sans MS" panose="030F0702030302020204" pitchFamily="66" charset="0"/>
            </a:endParaRPr>
          </a:p>
          <a:p>
            <a:endParaRPr lang="en-US" altLang="en-US" sz="2000" smtClean="0"/>
          </a:p>
        </p:txBody>
      </p:sp>
      <p:graphicFrame>
        <p:nvGraphicFramePr>
          <p:cNvPr id="108547" name="Object 4"/>
          <p:cNvGraphicFramePr>
            <a:graphicFrameLocks noChangeAspect="1"/>
          </p:cNvGraphicFramePr>
          <p:nvPr/>
        </p:nvGraphicFramePr>
        <p:xfrm>
          <a:off x="5202238" y="1373188"/>
          <a:ext cx="3643312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1" name="Artwork" r:id="rId3" imgW="3933333" imgH="3828571" progId="Adobe.Illustrator.7">
                  <p:embed/>
                </p:oleObj>
              </mc:Choice>
              <mc:Fallback>
                <p:oleObj name="Artwork" r:id="rId3" imgW="3933333" imgH="3828571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373188"/>
                        <a:ext cx="3643312" cy="354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25975" y="5164138"/>
            <a:ext cx="3716338" cy="576262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bg1"/>
                </a:solidFill>
                <a:latin typeface="VNI-Univer" pitchFamily="2" charset="0"/>
              </a:rPr>
              <a:t>Deadlock</a:t>
            </a:r>
            <a:endParaRPr lang="en-US" altLang="en-US" sz="2800">
              <a:latin typeface="VNI-Univer" pitchFamily="2" charset="0"/>
              <a:sym typeface="Wingdings" panose="05000000000000000000" pitchFamily="2" charset="2"/>
            </a:endParaRPr>
          </a:p>
        </p:txBody>
      </p:sp>
      <p:sp>
        <p:nvSpPr>
          <p:cNvPr id="108549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43C533F-B705-4FCD-BEB8-7116E6043A96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 smtClean="0"/>
              <a:t>Dining Philosophers : Thaùch thöùc </a:t>
            </a:r>
            <a:endParaRPr lang="en-US" sz="4000"/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Caàn ñoàng boä sao cho:</a:t>
            </a:r>
          </a:p>
          <a:p>
            <a:pPr lvl="1" eaLnBrk="1" hangingPunct="1"/>
            <a:r>
              <a:rPr lang="en-US" altLang="en-US" smtClean="0"/>
              <a:t>Khoâng coù deadlock</a:t>
            </a:r>
          </a:p>
          <a:p>
            <a:pPr lvl="1" eaLnBrk="1" hangingPunct="1"/>
            <a:r>
              <a:rPr lang="en-US" altLang="en-US" smtClean="0"/>
              <a:t>Khoâng coù starvation</a:t>
            </a:r>
          </a:p>
          <a:p>
            <a:endParaRPr lang="en-US" altLang="en-US" smtClean="0"/>
          </a:p>
        </p:txBody>
      </p:sp>
      <p:sp>
        <p:nvSpPr>
          <p:cNvPr id="109571" name="Slide Number Placeholder 5"/>
          <p:cNvSpPr txBox="1">
            <a:spLocks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E0D3F52-AB0E-4436-9BA8-48739F6E5274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 algn="r"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3200" smtClean="0"/>
              <a:t>Tranh ñoaït ñieàu khieån (Race condition) - Ví duï (tt)</a:t>
            </a:r>
          </a:p>
        </p:txBody>
      </p:sp>
      <p:sp>
        <p:nvSpPr>
          <p:cNvPr id="112642" name="Text Box 2"/>
          <p:cNvSpPr>
            <a:spLocks noGrp="1" noChangeArrowheads="1"/>
          </p:cNvSpPr>
          <p:nvPr>
            <p:ph idx="1"/>
          </p:nvPr>
        </p:nvSpPr>
        <p:spPr>
          <a:xfrm>
            <a:off x="552450" y="4351338"/>
            <a:ext cx="8229600" cy="1693862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Ai thaéng ?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Coù baûo ñaûm raèng seõ coù ngöôøi thaéng ?</a:t>
            </a:r>
          </a:p>
          <a:p>
            <a:pPr eaLnBrk="1" hangingPunct="1"/>
            <a:r>
              <a:rPr lang="en-US" altLang="en-US" smtClean="0">
                <a:solidFill>
                  <a:schemeClr val="bg2"/>
                </a:solidFill>
              </a:rPr>
              <a:t>Neáu moãi tieán trình xöû lyù treân 1 CPU thì sao ?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356350"/>
            <a:ext cx="533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9D665D-FE91-4E03-A1D2-BEEC902CB307}" type="slidenum">
              <a:rPr lang="en-US" altLang="en-US" sz="1200">
                <a:solidFill>
                  <a:srgbClr val="898989"/>
                </a:solidFill>
                <a:latin typeface="VNI-Univer" pitchFamily="2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VNI-Univer" pitchFamily="2" charset="0"/>
            </a:endParaRP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105400" y="2555875"/>
            <a:ext cx="3111500" cy="2284413"/>
          </a:xfrm>
          <a:prstGeom prst="rect">
            <a:avLst/>
          </a:prstGeom>
          <a:noFill/>
          <a:ln w="57150">
            <a:solidFill>
              <a:srgbClr val="FC0A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C0AD9"/>
                </a:solidFill>
                <a:latin typeface="Comic Sans MS" panose="030F0702030302020204" pitchFamily="66" charset="0"/>
              </a:rPr>
              <a:t>Thread b:</a:t>
            </a:r>
            <a:endParaRPr lang="en-US" altLang="en-US" sz="2800">
              <a:solidFill>
                <a:srgbClr val="CC000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omic Sans MS" panose="030F0702030302020204" pitchFamily="66" charset="0"/>
              </a:rPr>
              <a:t>     while(i &gt; -10)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omic Sans MS" panose="030F0702030302020204" pitchFamily="66" charset="0"/>
              </a:rPr>
              <a:t>	i = i - 1;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omic Sans MS" panose="030F0702030302020204" pitchFamily="66" charset="0"/>
              </a:rPr>
              <a:t>     print “B won!”;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609600" y="2530475"/>
            <a:ext cx="3148013" cy="2284413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1"/>
                </a:solidFill>
                <a:latin typeface="Comic Sans MS" panose="030F0702030302020204" pitchFamily="66" charset="0"/>
              </a:rPr>
              <a:t>Thread a:</a:t>
            </a:r>
            <a:endParaRPr lang="en-US" altLang="en-US" sz="2800">
              <a:solidFill>
                <a:srgbClr val="0F0C19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F0C19"/>
                </a:solidFill>
                <a:latin typeface="Comic Sans MS" panose="030F0702030302020204" pitchFamily="66" charset="0"/>
              </a:rPr>
              <a:t>     while(i &lt; 10)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F0C19"/>
                </a:solidFill>
                <a:latin typeface="Comic Sans MS" panose="030F0702030302020204" pitchFamily="66" charset="0"/>
              </a:rPr>
              <a:t>	i = i +1;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F0C19"/>
                </a:solidFill>
                <a:latin typeface="Comic Sans MS" panose="030F0702030302020204" pitchFamily="66" charset="0"/>
              </a:rPr>
              <a:t>     print “A won!”;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306763" y="1820863"/>
            <a:ext cx="2282825" cy="5762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0000"/>
                </a:solidFill>
                <a:latin typeface="Comic Sans MS" panose="030F0702030302020204" pitchFamily="66" charset="0"/>
              </a:rPr>
              <a:t>i=0;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  <p:bldP spid="112644" grpId="0" animBg="1" autoUpdateAnimBg="0"/>
      <p:bldP spid="112645" grpId="0" animBg="1" autoUpdateAnimBg="0"/>
    </p:bldLst>
  </p:timing>
</p:sld>
</file>

<file path=ppt/theme/theme1.xml><?xml version="1.0" encoding="utf-8"?>
<a:theme xmlns:a="http://schemas.openxmlformats.org/drawingml/2006/main" name="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VNI-Univer"/>
        <a:ea typeface=""/>
        <a:cs typeface=""/>
      </a:majorFont>
      <a:minorFont>
        <a:latin typeface="VNI-Univ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4860</Words>
  <Application>Microsoft Office PowerPoint</Application>
  <PresentationFormat>On-screen Show (4:3)</PresentationFormat>
  <Paragraphs>1171</Paragraphs>
  <Slides>85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8" baseType="lpstr">
      <vt:lpstr>VNI-Univer</vt:lpstr>
      <vt:lpstr>Arial</vt:lpstr>
      <vt:lpstr>Tahoma</vt:lpstr>
      <vt:lpstr>Wingdings</vt:lpstr>
      <vt:lpstr>Comic Sans MS</vt:lpstr>
      <vt:lpstr>Wingdings 2</vt:lpstr>
      <vt:lpstr>VNI-Tekon</vt:lpstr>
      <vt:lpstr>Wingdings (L$)</vt:lpstr>
      <vt:lpstr>MS PGothic</vt:lpstr>
      <vt:lpstr>Symbol</vt:lpstr>
      <vt:lpstr>Orange</vt:lpstr>
      <vt:lpstr>Bitmap Image</vt:lpstr>
      <vt:lpstr>Adobe Illustrator Artwork</vt:lpstr>
      <vt:lpstr>Đồng bộ hóa</vt:lpstr>
      <vt:lpstr>Noäi dung</vt:lpstr>
      <vt:lpstr>Nhieàu tieán trình “chung soáng hoaø bình” trong heä thoáng ? </vt:lpstr>
      <vt:lpstr>Caùc vaán ñeà</vt:lpstr>
      <vt:lpstr>Noäi dung baøi giaûng</vt:lpstr>
      <vt:lpstr>Tranh ñoaït ñieàu khieån (Race condition) - Ví duï</vt:lpstr>
      <vt:lpstr>Tranh ñoaït ñieàu khieån (Race condition) - Ví duï</vt:lpstr>
      <vt:lpstr>Tranh ñoaït ñieàu khieån (Race condition) - Ví duï</vt:lpstr>
      <vt:lpstr>Tranh ñoaït ñieàu khieån (Race condition) - Ví duï (tt)</vt:lpstr>
      <vt:lpstr>Tranh ñoaït ñieàu khieån (Race condition)-Nhaän xeùt</vt:lpstr>
      <vt:lpstr>Atomicity : loaïi boû Race Condition</vt:lpstr>
      <vt:lpstr>Mieàn gaêng (Critical Section)  &amp; Khaû naêng ñoäc quyeàn (Mutual Exclusion)</vt:lpstr>
      <vt:lpstr>Noäi dung baøi giaûng</vt:lpstr>
      <vt:lpstr>Phoái hôïp hoaït ñoäng</vt:lpstr>
      <vt:lpstr>Chuyeän gì ñaõ xaûy ra ?</vt:lpstr>
      <vt:lpstr>Phoái hôïp xöû lyù</vt:lpstr>
      <vt:lpstr>Noäi dung baøi giaûng</vt:lpstr>
      <vt:lpstr>Baøi toaùn ñoàng boä hoaù (Synchronization)</vt:lpstr>
      <vt:lpstr>Moâ hình ñaûm baûo Mutual Exclusion</vt:lpstr>
      <vt:lpstr>Moâ hình toå chöùc phoái hôïp giöõa hai tieán trình</vt:lpstr>
      <vt:lpstr>Noäi dung baøi giaûng</vt:lpstr>
      <vt:lpstr>Giaûi phaùp ñoàng boä hoaù</vt:lpstr>
      <vt:lpstr>Caùc giaûi phaùp ñoàng boä hoaù</vt:lpstr>
      <vt:lpstr>Caùc giaûi phaùp “Busy waiting”</vt:lpstr>
      <vt:lpstr>Nhoùm giaûi phaùp Busy-Waiting</vt:lpstr>
      <vt:lpstr>Giaûi phaùp phaàn meàm 1:  Söû duïng bieán côø hieäu</vt:lpstr>
      <vt:lpstr>Giaûi phaùp phaàn meàm 1:  Tình huoáng</vt:lpstr>
      <vt:lpstr>Nhaän xeùt Giaûi phaùp phaàn meàm 1: Bieán côø hieäu</vt:lpstr>
      <vt:lpstr>Giaûi phaùp phaàn meàm 2 : Kieåm tra luaân phieân</vt:lpstr>
      <vt:lpstr>Giaûi phaùp phaàn meàm 2 : Tình huoáng</vt:lpstr>
      <vt:lpstr>Nhaän xeùt Giaûi phaùp 2: Kieåm tra luaân phieân</vt:lpstr>
      <vt:lpstr>Giaûi phaùp phaàn meàm 3 : Peterson’s Solution</vt:lpstr>
      <vt:lpstr>Giaûi phaùp phaàn meàm 3 : Peterson</vt:lpstr>
      <vt:lpstr>Nhaän xeùt giaûi phaùp phaàn meàm 3: Peterson</vt:lpstr>
      <vt:lpstr>Nhaän xeùt chung veà caùc giaûi phaùp phaàn meàm trong nhoùm Busy-Waiting</vt:lpstr>
      <vt:lpstr>Nhoùm Busy-Waiting - Caùc giaûi phaùp phaàn cöùng</vt:lpstr>
      <vt:lpstr>Nhoùm Busy-Waiting - Giaûi phaùp phaàn cöùng 1: Caám ngaét</vt:lpstr>
      <vt:lpstr>Giaûi phaùp phaàn cöùng 1: Caám ngaét</vt:lpstr>
      <vt:lpstr>Nhoùm Busy-Waiting - Giaûi phaùp phaàn cöùng 2: chæ thò TSL()</vt:lpstr>
      <vt:lpstr>Aùp duïng TSL</vt:lpstr>
      <vt:lpstr>Nhaän xeùt chung caùc giaûi phaùp phaàn cöùng trong nhoùm Busy-Waiting</vt:lpstr>
      <vt:lpstr>Nhaän xeùt chung cho caùc giaûi phaùp trong nhoùm Busy Waiting</vt:lpstr>
      <vt:lpstr>Caùc giaûi phaùp ñoàng boä hoaù</vt:lpstr>
      <vt:lpstr>Caùc giaûi phaùp “Sleep &amp; Wake up”</vt:lpstr>
      <vt:lpstr>YÙ töôûng</vt:lpstr>
      <vt:lpstr>AÙp duïng Sleep() and Wakeup()</vt:lpstr>
      <vt:lpstr>Vaán ñeà vôùi Sleep &amp; WakeUp</vt:lpstr>
      <vt:lpstr>Caøi ñaët caùc giaûi phaùp Sleep &amp; WakeUp ?</vt:lpstr>
      <vt:lpstr>Giaûi phaùp  Sleep &amp; Wakeup 1: Semaphore</vt:lpstr>
      <vt:lpstr>Caøi ñaët Semaphore (Sleep &amp; Wakeup)</vt:lpstr>
      <vt:lpstr>Caøi ñaët Semaphore (Sleep &amp; Wakeup)</vt:lpstr>
      <vt:lpstr>Söû duïng Semaphore</vt:lpstr>
      <vt:lpstr>Nhaän xeùt Semaphores</vt:lpstr>
      <vt:lpstr>Giaûi phaùp Sleep &amp; Wakeup 2: Monitor</vt:lpstr>
      <vt:lpstr>Monitor : Ngöõ nghóa vaø tính chaát(1)</vt:lpstr>
      <vt:lpstr>Monitor : Ngöõ nghóa vaø tính chaát(2)</vt:lpstr>
      <vt:lpstr>Monitor : Ngöõ nghóa vaø tính chaát(3)</vt:lpstr>
      <vt:lpstr>Söû duïng Monitor</vt:lpstr>
      <vt:lpstr>Giaûi phaùp  Sleep &amp; Wakeup 3: Message</vt:lpstr>
      <vt:lpstr>Noäi dung baøi giaûng</vt:lpstr>
      <vt:lpstr>Baøi toaùn ñoàng boä kinh ñieån 1:  Producer - Consumer (Bounded-Buffer Problem)</vt:lpstr>
      <vt:lpstr>Producer – Consummer : Giaûi phaùp Semaphore</vt:lpstr>
      <vt:lpstr>Producer – Consummer : Giaûi phaùp Semaphore</vt:lpstr>
      <vt:lpstr>P&amp;C - Giaûi phaùp Semaphore: Thinking...</vt:lpstr>
      <vt:lpstr>Producer – Consummer : Giaûi phaùp Monitor</vt:lpstr>
      <vt:lpstr>Producer – Consummer : Giaûi phaùp Monitor</vt:lpstr>
      <vt:lpstr>Producer – Consummer : Giaûi phaùp Message</vt:lpstr>
      <vt:lpstr>Baøi toaùn ñoàng boä hoaù kinh ñieån 2: Readers &amp; Writers </vt:lpstr>
      <vt:lpstr>Readers-Writers vôùi “active readers”</vt:lpstr>
      <vt:lpstr>Readers-writers vôùi moät “active writer”</vt:lpstr>
      <vt:lpstr>Öu tieân ai hôn ñaây ?</vt:lpstr>
      <vt:lpstr>Readers &amp; Writers </vt:lpstr>
      <vt:lpstr>Readers &amp; Writers : Giaûi phaùp Semaphore</vt:lpstr>
      <vt:lpstr>R&amp;W : Giaûi phaùp Semaphore (1)</vt:lpstr>
      <vt:lpstr>R&amp;W : Giaûi phaùp Semaphore (2)</vt:lpstr>
      <vt:lpstr>Readers &amp; Writers : Giaûi phaùp Semaphore</vt:lpstr>
      <vt:lpstr>R&amp;W : Giaûi phaùp Semaphore (3)</vt:lpstr>
      <vt:lpstr>R&amp;W : Giaûi phaùp Semaphore (Thinking...)</vt:lpstr>
      <vt:lpstr>R&amp;W: Giaûi phaùp Monitor</vt:lpstr>
      <vt:lpstr>PowerPoint Presentation</vt:lpstr>
      <vt:lpstr>Reader&amp;Writer : Giaûi phaùp Monitor</vt:lpstr>
      <vt:lpstr>Baøi toaùn ñoàng boä hoaù kinh ñieån 3: Böûa aên cuûa caùc Trieát gia (Dining Philosophers)</vt:lpstr>
      <vt:lpstr>Dining Philosophers : Tình huoáng nguy hieåm</vt:lpstr>
      <vt:lpstr>Dining Philosophers : Giaûi phaùp ñoàng boä </vt:lpstr>
      <vt:lpstr>Dining Philosophers : Thaùch thöùc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Đồng bộ hóa</dc:title>
  <dc:creator>Nguyen Van Giang</dc:creator>
  <cp:lastModifiedBy>Giang Nguyen</cp:lastModifiedBy>
  <cp:revision>2</cp:revision>
  <dcterms:created xsi:type="dcterms:W3CDTF">2015-10-30T01:42:05Z</dcterms:created>
  <dcterms:modified xsi:type="dcterms:W3CDTF">2020-10-29T02:52:46Z</dcterms:modified>
</cp:coreProperties>
</file>